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645" r:id="rId2"/>
    <p:sldId id="720" r:id="rId3"/>
    <p:sldId id="723" r:id="rId4"/>
    <p:sldId id="725" r:id="rId5"/>
    <p:sldId id="726" r:id="rId6"/>
    <p:sldId id="727" r:id="rId7"/>
    <p:sldId id="759" r:id="rId8"/>
    <p:sldId id="760" r:id="rId9"/>
    <p:sldId id="696" r:id="rId10"/>
    <p:sldId id="697" r:id="rId11"/>
    <p:sldId id="698" r:id="rId12"/>
    <p:sldId id="699" r:id="rId13"/>
    <p:sldId id="702" r:id="rId14"/>
    <p:sldId id="703" r:id="rId15"/>
    <p:sldId id="704" r:id="rId16"/>
    <p:sldId id="706" r:id="rId17"/>
    <p:sldId id="707" r:id="rId18"/>
    <p:sldId id="742" r:id="rId19"/>
    <p:sldId id="721" r:id="rId20"/>
    <p:sldId id="695" r:id="rId21"/>
    <p:sldId id="722" r:id="rId22"/>
    <p:sldId id="744" r:id="rId23"/>
    <p:sldId id="745" r:id="rId24"/>
    <p:sldId id="724" r:id="rId25"/>
    <p:sldId id="708" r:id="rId26"/>
    <p:sldId id="709" r:id="rId27"/>
    <p:sldId id="710" r:id="rId28"/>
    <p:sldId id="711" r:id="rId29"/>
    <p:sldId id="719" r:id="rId30"/>
    <p:sldId id="712" r:id="rId31"/>
    <p:sldId id="713" r:id="rId32"/>
    <p:sldId id="658" r:id="rId33"/>
    <p:sldId id="659" r:id="rId34"/>
    <p:sldId id="660" r:id="rId35"/>
    <p:sldId id="661" r:id="rId36"/>
    <p:sldId id="662" r:id="rId37"/>
    <p:sldId id="663" r:id="rId38"/>
    <p:sldId id="667" r:id="rId39"/>
    <p:sldId id="668" r:id="rId40"/>
    <p:sldId id="670" r:id="rId41"/>
    <p:sldId id="671" r:id="rId42"/>
    <p:sldId id="730" r:id="rId43"/>
    <p:sldId id="731" r:id="rId44"/>
    <p:sldId id="732" r:id="rId45"/>
    <p:sldId id="673" r:id="rId46"/>
    <p:sldId id="674" r:id="rId47"/>
    <p:sldId id="675" r:id="rId48"/>
    <p:sldId id="676" r:id="rId49"/>
    <p:sldId id="677" r:id="rId50"/>
    <p:sldId id="756" r:id="rId51"/>
    <p:sldId id="757" r:id="rId52"/>
    <p:sldId id="678" r:id="rId53"/>
    <p:sldId id="679" r:id="rId54"/>
    <p:sldId id="680" r:id="rId55"/>
    <p:sldId id="681" r:id="rId56"/>
    <p:sldId id="682" r:id="rId57"/>
    <p:sldId id="758" r:id="rId58"/>
    <p:sldId id="746" r:id="rId59"/>
    <p:sldId id="747" r:id="rId60"/>
    <p:sldId id="748" r:id="rId61"/>
    <p:sldId id="749" r:id="rId62"/>
    <p:sldId id="750" r:id="rId63"/>
    <p:sldId id="751" r:id="rId64"/>
    <p:sldId id="752" r:id="rId65"/>
    <p:sldId id="753" r:id="rId66"/>
    <p:sldId id="685" r:id="rId67"/>
    <p:sldId id="686" r:id="rId68"/>
    <p:sldId id="687" r:id="rId69"/>
    <p:sldId id="688" r:id="rId70"/>
    <p:sldId id="689" r:id="rId71"/>
    <p:sldId id="690" r:id="rId72"/>
    <p:sldId id="691" r:id="rId73"/>
    <p:sldId id="692" r:id="rId74"/>
    <p:sldId id="761" r:id="rId75"/>
    <p:sldId id="762" r:id="rId76"/>
  </p:sldIdLst>
  <p:sldSz cx="10058400" cy="77724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hiddenSlides="1"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00279F"/>
    <a:srgbClr val="063DE8"/>
    <a:srgbClr val="7FFF00"/>
    <a:srgbClr val="00AE00"/>
    <a:srgbClr val="51DC00"/>
    <a:srgbClr val="F35B1B"/>
    <a:srgbClr val="B4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5" autoAdjust="0"/>
    <p:restoredTop sz="99642" autoAdjust="0"/>
  </p:normalViewPr>
  <p:slideViewPr>
    <p:cSldViewPr>
      <p:cViewPr varScale="1">
        <p:scale>
          <a:sx n="65" d="100"/>
          <a:sy n="65" d="100"/>
        </p:scale>
        <p:origin x="-108" y="-82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30"/>
    </p:cViewPr>
  </p:sorterViewPr>
  <p:notesViewPr>
    <p:cSldViewPr>
      <p:cViewPr varScale="1">
        <p:scale>
          <a:sx n="72" d="100"/>
          <a:sy n="72" d="100"/>
        </p:scale>
        <p:origin x="-2874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-23310850" y="241300"/>
            <a:ext cx="56711850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501" tIns="45750" rIns="91501" bIns="45750" anchor="ctr"/>
          <a:lstStyle/>
          <a:p>
            <a:pPr algn="ctr" defTabSz="915424"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45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485775"/>
            <a:ext cx="5264150" cy="4068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9600" y="5459413"/>
            <a:ext cx="5973763" cy="3419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925" tIns="50301" rIns="98925" bIns="50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32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33363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698500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63638" indent="-231775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30363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95500" indent="-233363" algn="just" defTabSz="949325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485775"/>
            <a:ext cx="5265738" cy="406876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151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013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152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24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024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485775"/>
            <a:ext cx="5265738" cy="4068763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485775"/>
            <a:ext cx="5265738" cy="406876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485775"/>
            <a:ext cx="5265738" cy="406876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485775"/>
            <a:ext cx="5265738" cy="4068763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485775"/>
            <a:ext cx="5265738" cy="4068763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485775"/>
            <a:ext cx="5265738" cy="4068763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154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177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17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155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187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157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49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249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158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59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259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159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69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269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160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80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280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161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290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290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167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00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30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168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10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31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162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2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32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163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3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33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164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4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34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165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5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35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166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170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47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47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171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48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484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172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49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49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173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50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50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174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51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51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175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52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52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4143375" y="911860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93" tIns="0" rIns="19793" bIns="0" anchor="b"/>
          <a:lstStyle/>
          <a:p>
            <a:pPr algn="r" defTabSz="1022350"/>
            <a:r>
              <a:rPr lang="en-US" sz="1000" i="1">
                <a:latin typeface="Times New Roman" pitchFamily="18" charset="0"/>
              </a:rPr>
              <a:t>176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0" y="911860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53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725488"/>
            <a:ext cx="4646612" cy="3589337"/>
          </a:xfrm>
          <a:ln cap="flat"/>
        </p:spPr>
      </p:sp>
      <p:sp>
        <p:nvSpPr>
          <p:cNvPr id="153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12875" y="4559300"/>
            <a:ext cx="4500563" cy="4319588"/>
          </a:xfrm>
          <a:noFill/>
          <a:ln w="9525"/>
        </p:spPr>
        <p:txBody>
          <a:bodyPr lIns="100615" tIns="52781" rIns="100615" bIns="52781"/>
          <a:lstStyle/>
          <a:p>
            <a:pPr marL="246063" indent="-246063" defTabSz="1022350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8600"/>
            <a:ext cx="2133600" cy="708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248400" cy="708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41910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1910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8534400" cy="6096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85344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343400"/>
            <a:ext cx="85344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910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1910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534400" cy="60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458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52400" y="7405688"/>
            <a:ext cx="945515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1000" dirty="0">
                <a:solidFill>
                  <a:schemeClr val="tx2"/>
                </a:solidFill>
                <a:latin typeface="Arial" pitchFamily="34" charset="0"/>
              </a:rPr>
              <a:t>  </a:t>
            </a:r>
            <a:r>
              <a:rPr lang="en-US" sz="1000" dirty="0" smtClean="0">
                <a:solidFill>
                  <a:schemeClr val="tx2"/>
                </a:solidFill>
                <a:latin typeface="Arial" pitchFamily="34" charset="0"/>
              </a:rPr>
              <a:t>2013 </a:t>
            </a:r>
            <a:r>
              <a:rPr lang="en-US" sz="1000" dirty="0">
                <a:solidFill>
                  <a:schemeClr val="tx2"/>
                </a:solidFill>
                <a:latin typeface="Arial" pitchFamily="34" charset="0"/>
              </a:rPr>
              <a:t>Zvi M. </a:t>
            </a:r>
            <a:r>
              <a:rPr lang="en-US" sz="1000" dirty="0" err="1">
                <a:solidFill>
                  <a:schemeClr val="tx2"/>
                </a:solidFill>
                <a:latin typeface="Arial" pitchFamily="34" charset="0"/>
              </a:rPr>
              <a:t>Kedem</a:t>
            </a:r>
            <a:r>
              <a:rPr lang="en-US" sz="1000" dirty="0">
                <a:solidFill>
                  <a:schemeClr val="tx2"/>
                </a:solidFill>
                <a:latin typeface="Arial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</a:t>
            </a:r>
            <a:fld id="{1ED8D195-181E-4C60-8BF5-6440642A2551}" type="slidenum">
              <a:rPr lang="en-US" sz="1000">
                <a:solidFill>
                  <a:schemeClr val="tx2"/>
                </a:solidFill>
                <a:latin typeface="Arial" pitchFamily="34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685800" y="5486400"/>
            <a:ext cx="906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pitchFamily="34" charset="0"/>
              </a:rPr>
              <a:t>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2pPr>
      <a:lvl3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3pPr>
      <a:lvl4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4pPr>
      <a:lvl5pPr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5pPr>
      <a:lvl6pPr marL="4572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6pPr>
      <a:lvl7pPr marL="9144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7pPr>
      <a:lvl8pPr marL="13716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8pPr>
      <a:lvl9pPr marL="1828800" algn="ctr" defTabSz="1228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pitchFamily="34" charset="0"/>
        </a:defRPr>
      </a:lvl9pPr>
    </p:titleStyle>
    <p:bodyStyle>
      <a:lvl1pPr marL="438150" indent="-4381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279F"/>
        </a:buClr>
        <a:buSzPct val="100000"/>
        <a:buFont typeface="Monotype Sorts" pitchFamily="2" charset="2"/>
        <a:buChar char="u"/>
        <a:defRPr sz="2400">
          <a:solidFill>
            <a:srgbClr val="00279F"/>
          </a:solidFill>
          <a:latin typeface="+mn-lt"/>
          <a:ea typeface="+mn-ea"/>
          <a:cs typeface="+mn-cs"/>
        </a:defRPr>
      </a:lvl1pPr>
      <a:lvl2pPr marL="850900" indent="-2984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Font typeface="Symbol" pitchFamily="18" charset="2"/>
        <a:buChar char="·"/>
        <a:defRPr sz="2000">
          <a:solidFill>
            <a:srgbClr val="00279F"/>
          </a:solidFill>
          <a:latin typeface="+mn-lt"/>
        </a:defRPr>
      </a:lvl2pPr>
      <a:lvl3pPr marL="1155700" indent="-19050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3pPr>
      <a:lvl4pPr marL="1441450" indent="-171450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4pPr>
      <a:lvl5pPr marL="17287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5pPr>
      <a:lvl6pPr marL="21859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6pPr>
      <a:lvl7pPr marL="26431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7pPr>
      <a:lvl8pPr marL="31003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8pPr>
      <a:lvl9pPr marL="3557588" indent="-173038" algn="l" defTabSz="12287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100000"/>
        <a:buChar char="–"/>
        <a:defRPr sz="1600">
          <a:solidFill>
            <a:srgbClr val="00279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br>
              <a:rPr lang="en-US" dirty="0" smtClean="0"/>
            </a:br>
            <a:r>
              <a:rPr lang="en-US" dirty="0" smtClean="0"/>
              <a:t>SQL: Data Definition Language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A</a:t>
            </a:r>
            <a:r>
              <a:rPr lang="en-US" smtClean="0"/>
              <a:t>nd </a:t>
            </a:r>
            <a:r>
              <a:rPr lang="en-US" dirty="0" smtClean="0"/>
              <a:t>Data Control Language</a:t>
            </a:r>
            <a:br>
              <a:rPr lang="en-US" dirty="0" smtClean="0"/>
            </a:br>
            <a:r>
              <a:rPr lang="en-US" dirty="0" smtClean="0"/>
              <a:t>For Relational Databases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Null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TABLE Plant (</a:t>
            </a:r>
            <a:br>
              <a:rPr lang="en-US" smtClean="0"/>
            </a:br>
            <a:r>
              <a:rPr lang="en-US" smtClean="0"/>
              <a:t> P CHAR(10) </a:t>
            </a:r>
            <a:r>
              <a:rPr lang="en-US" b="1" smtClean="0">
                <a:solidFill>
                  <a:srgbClr val="FF0000"/>
                </a:solidFill>
              </a:rPr>
              <a:t>NOT NULL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 Pname CHAR VARYING(10),</a:t>
            </a:r>
            <a:br>
              <a:rPr lang="en-US" smtClean="0"/>
            </a:br>
            <a:r>
              <a:rPr lang="en-US" smtClean="0"/>
              <a:t> Pcity CHAR VARYING(10),</a:t>
            </a:r>
            <a:br>
              <a:rPr lang="en-US" smtClean="0"/>
            </a:br>
            <a:r>
              <a:rPr lang="en-US" smtClean="0"/>
              <a:t> Profit NUMBER, </a:t>
            </a:r>
            <a:br>
              <a:rPr lang="en-US" smtClean="0"/>
            </a:br>
            <a:r>
              <a:rPr lang="en-US" smtClean="0"/>
              <a:t> CONSTRAINT C_20 PRIMARY KEY (P), </a:t>
            </a:r>
            <a:br>
              <a:rPr lang="en-US" smtClean="0"/>
            </a:br>
            <a:r>
              <a:rPr lang="en-US" smtClean="0"/>
              <a:t> CONSTRAINT C_30 UNIQUE (Pcity, Profit),</a:t>
            </a:r>
            <a:br>
              <a:rPr lang="en-US" smtClean="0"/>
            </a:br>
            <a:r>
              <a:rPr lang="en-US" smtClean="0"/>
              <a:t> CONSTRAINT C_40 CHECK ( Pcity &lt;&gt; Pname ),</a:t>
            </a:r>
            <a:br>
              <a:rPr lang="en-US" smtClean="0"/>
            </a:br>
            <a:r>
              <a:rPr lang="en-US" smtClean="0"/>
              <a:t> CONSTRAINT C_50 CHECK ( (Pcity &lt;&gt; 'Chicago') OR (Profit &gt; 1000) )</a:t>
            </a:r>
            <a:br>
              <a:rPr lang="en-US" smtClean="0"/>
            </a:br>
            <a:r>
              <a:rPr lang="en-US" smtClean="0"/>
              <a:t>);</a:t>
            </a:r>
          </a:p>
          <a:p>
            <a:endParaRPr lang="en-US" smtClean="0"/>
          </a:p>
          <a:p>
            <a:r>
              <a:rPr lang="en-US" smtClean="0"/>
              <a:t>Specifies that the values in these columns (could be more than one such column) must not be NULL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TABLE Plant (</a:t>
            </a:r>
            <a:br>
              <a:rPr lang="en-US" smtClean="0"/>
            </a:br>
            <a:r>
              <a:rPr lang="en-US" smtClean="0"/>
              <a:t> P CHAR(10) NOT NULL,</a:t>
            </a:r>
            <a:br>
              <a:rPr lang="en-US" smtClean="0"/>
            </a:br>
            <a:r>
              <a:rPr lang="en-US" smtClean="0"/>
              <a:t> Pname CHAR VARYING(10),</a:t>
            </a:r>
            <a:br>
              <a:rPr lang="en-US" smtClean="0"/>
            </a:br>
            <a:r>
              <a:rPr lang="en-US" smtClean="0"/>
              <a:t> Pcity CHAR VARYING(10),</a:t>
            </a:r>
            <a:br>
              <a:rPr lang="en-US" smtClean="0"/>
            </a:br>
            <a:r>
              <a:rPr lang="en-US" smtClean="0"/>
              <a:t> Profit NUMBER, </a:t>
            </a:r>
            <a:br>
              <a:rPr lang="en-US" smtClean="0"/>
            </a:br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CONSTRAINT C_20 </a:t>
            </a:r>
            <a:r>
              <a:rPr lang="en-US" smtClean="0"/>
              <a:t>PRIMARY KEY (P), </a:t>
            </a:r>
            <a:br>
              <a:rPr lang="en-US" smtClean="0"/>
            </a:br>
            <a:r>
              <a:rPr lang="en-US" smtClean="0"/>
              <a:t> CONSTRAINT C_30 UNIQUE (Pcity, Profit),</a:t>
            </a:r>
            <a:br>
              <a:rPr lang="en-US" smtClean="0"/>
            </a:br>
            <a:r>
              <a:rPr lang="en-US" smtClean="0"/>
              <a:t> CONSTRAINT C_40 CHECK ( Pcity &lt;&gt; Pname ),</a:t>
            </a:r>
            <a:br>
              <a:rPr lang="en-US" smtClean="0"/>
            </a:br>
            <a:r>
              <a:rPr lang="en-US" smtClean="0"/>
              <a:t> CONSTRAINT C_50 CHECK ( (Pcity &lt;&gt; 'Chicago') OR (Profit &gt; 1000) )</a:t>
            </a:r>
            <a:br>
              <a:rPr lang="en-US" smtClean="0"/>
            </a:br>
            <a:r>
              <a:rPr lang="en-US" smtClean="0"/>
              <a:t>);</a:t>
            </a:r>
          </a:p>
          <a:p>
            <a:endParaRPr lang="en-US" smtClean="0"/>
          </a:p>
          <a:p>
            <a:r>
              <a:rPr lang="en-US" smtClean="0"/>
              <a:t>Some constraint on the tables</a:t>
            </a:r>
          </a:p>
          <a:p>
            <a:pPr lvl="1"/>
            <a:r>
              <a:rPr lang="en-US" smtClean="0"/>
              <a:t>Constraint name, here C_20, is not required, but it is a very good idea to give unique names to a constraint, so it can be later DROPPed or ALTERed by referring to it by its name</a:t>
            </a:r>
          </a:p>
          <a:p>
            <a:pPr lvl="1"/>
            <a:r>
              <a:rPr lang="en-US" smtClean="0"/>
              <a:t>Constraint name should reflect something about the constraint, to save space I used short names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Primary Key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TABLE Plant (</a:t>
            </a:r>
            <a:br>
              <a:rPr lang="en-US" smtClean="0"/>
            </a:br>
            <a:r>
              <a:rPr lang="en-US" smtClean="0"/>
              <a:t> P CHAR(10) NOT NULL,</a:t>
            </a:r>
            <a:br>
              <a:rPr lang="en-US" smtClean="0"/>
            </a:br>
            <a:r>
              <a:rPr lang="en-US" smtClean="0"/>
              <a:t> Pname CHAR VARYING(10),</a:t>
            </a:r>
            <a:br>
              <a:rPr lang="en-US" smtClean="0"/>
            </a:br>
            <a:r>
              <a:rPr lang="en-US" smtClean="0"/>
              <a:t> Pcity CHAR VARYING(10),</a:t>
            </a:r>
            <a:br>
              <a:rPr lang="en-US" smtClean="0"/>
            </a:br>
            <a:r>
              <a:rPr lang="en-US" smtClean="0"/>
              <a:t> Profit NUMBER, </a:t>
            </a:r>
            <a:br>
              <a:rPr lang="en-US" smtClean="0"/>
            </a:br>
            <a:r>
              <a:rPr lang="en-US" smtClean="0"/>
              <a:t> CONSTRAINT C_20 </a:t>
            </a:r>
            <a:r>
              <a:rPr lang="en-US" b="1" smtClean="0">
                <a:solidFill>
                  <a:srgbClr val="FF0000"/>
                </a:solidFill>
              </a:rPr>
              <a:t>PRIMARY KEY (P)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 CONSTRAINT C_30 UNIQUE (Pcity, Profit),</a:t>
            </a:r>
            <a:br>
              <a:rPr lang="en-US" smtClean="0"/>
            </a:br>
            <a:r>
              <a:rPr lang="en-US" smtClean="0"/>
              <a:t> CONSTRAINT C_40 CHECK ( Pcity &lt;&gt; Pname ),</a:t>
            </a:r>
            <a:br>
              <a:rPr lang="en-US" smtClean="0"/>
            </a:br>
            <a:r>
              <a:rPr lang="en-US" smtClean="0"/>
              <a:t> CONSTRAINT C_50 CHECK ( (Pcity &lt;&gt; 'Chicago') OR (Profit &gt; 1000) )</a:t>
            </a:r>
            <a:br>
              <a:rPr lang="en-US" smtClean="0"/>
            </a:br>
            <a:r>
              <a:rPr lang="en-US" smtClean="0"/>
              <a:t>);</a:t>
            </a:r>
          </a:p>
          <a:p>
            <a:endParaRPr lang="en-US" smtClean="0"/>
          </a:p>
          <a:p>
            <a:r>
              <a:rPr lang="en-US" smtClean="0"/>
              <a:t>The column P is the primary key (only one possible)</a:t>
            </a:r>
          </a:p>
          <a:p>
            <a:pPr lvl="1"/>
            <a:r>
              <a:rPr lang="en-US" smtClean="0"/>
              <a:t>This requires that it must not be NULL (this is not necessary to state in some systems, as the primary key condition automatically forces it by SQL standard)</a:t>
            </a:r>
          </a:p>
          <a:p>
            <a:r>
              <a:rPr lang="en-US" smtClean="0"/>
              <a:t>Primary key could be several columns, e.g., PRIMARY KEY(Pcity, Profit); but not in our 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Unique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TABLE Plant (</a:t>
            </a:r>
            <a:br>
              <a:rPr lang="en-US" dirty="0" smtClean="0"/>
            </a:br>
            <a:r>
              <a:rPr lang="en-US" dirty="0" smtClean="0"/>
              <a:t> P CHAR(10) NOT NULL,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Pname</a:t>
            </a:r>
            <a:r>
              <a:rPr lang="en-US" dirty="0" smtClean="0"/>
              <a:t> CHAR VARYING(10),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Pcity</a:t>
            </a:r>
            <a:r>
              <a:rPr lang="en-US" dirty="0" smtClean="0"/>
              <a:t> CHAR VARYING(10),</a:t>
            </a:r>
            <a:br>
              <a:rPr lang="en-US" dirty="0" smtClean="0"/>
            </a:br>
            <a:r>
              <a:rPr lang="en-US" dirty="0" smtClean="0"/>
              <a:t> Profit NUMBER, 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C_20</a:t>
            </a:r>
            <a:r>
              <a:rPr lang="en-US" dirty="0" smtClean="0"/>
              <a:t> PRIMARY KEY (P), 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C_30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C0128"/>
                </a:solidFill>
              </a:rPr>
              <a:t>UNIQUE (</a:t>
            </a:r>
            <a:r>
              <a:rPr lang="en-US" b="1" dirty="0" err="1" smtClean="0">
                <a:solidFill>
                  <a:srgbClr val="FC0128"/>
                </a:solidFill>
              </a:rPr>
              <a:t>Pcity</a:t>
            </a:r>
            <a:r>
              <a:rPr lang="en-US" b="1" dirty="0" smtClean="0">
                <a:solidFill>
                  <a:srgbClr val="FC0128"/>
                </a:solidFill>
              </a:rPr>
              <a:t>, Profit)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C_40</a:t>
            </a:r>
            <a:r>
              <a:rPr lang="en-US" dirty="0" smtClean="0"/>
              <a:t> CHECK ( </a:t>
            </a:r>
            <a:r>
              <a:rPr lang="en-US" dirty="0" err="1" smtClean="0"/>
              <a:t>Pcity</a:t>
            </a:r>
            <a:r>
              <a:rPr lang="en-US" dirty="0" smtClean="0"/>
              <a:t> &lt;&gt; </a:t>
            </a:r>
            <a:r>
              <a:rPr lang="en-US" dirty="0" err="1" smtClean="0"/>
              <a:t>Pname</a:t>
            </a:r>
            <a:r>
              <a:rPr lang="en-US" dirty="0" smtClean="0"/>
              <a:t> ),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C_50</a:t>
            </a:r>
            <a:r>
              <a:rPr lang="en-US" dirty="0" smtClean="0"/>
              <a:t> CHECK ( (</a:t>
            </a:r>
            <a:r>
              <a:rPr lang="en-US" dirty="0" err="1" smtClean="0"/>
              <a:t>Pcity</a:t>
            </a:r>
            <a:r>
              <a:rPr lang="en-US" dirty="0" smtClean="0"/>
              <a:t> &lt;&gt; 'Chicago') OR (Profit &gt; 1000) )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“</a:t>
            </a:r>
            <a:r>
              <a:rPr lang="en-US" dirty="0" err="1" smtClean="0"/>
              <a:t>subtuple</a:t>
            </a:r>
            <a:r>
              <a:rPr lang="en-US" dirty="0" smtClean="0"/>
              <a:t>” </a:t>
            </a:r>
            <a:r>
              <a:rPr lang="en-US" dirty="0" err="1" smtClean="0"/>
              <a:t>PCITY,PNAME</a:t>
            </a:r>
            <a:r>
              <a:rPr lang="en-US" dirty="0" smtClean="0"/>
              <a:t> is a candidate key</a:t>
            </a:r>
          </a:p>
          <a:p>
            <a:pPr lvl="1">
              <a:defRPr/>
            </a:pPr>
            <a:r>
              <a:rPr lang="en-US" dirty="0" smtClean="0"/>
              <a:t>There is no requirement, in general, about any of its column being not NULL</a:t>
            </a:r>
          </a:p>
          <a:p>
            <a:pPr lvl="1">
              <a:defRPr/>
            </a:pPr>
            <a:r>
              <a:rPr lang="en-US" dirty="0" smtClean="0"/>
              <a:t>To reiterate: all the columns of the primary key must not be NULL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(and Unknown)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TABLE Plant (</a:t>
            </a:r>
            <a:br>
              <a:rPr lang="en-US" dirty="0" smtClean="0"/>
            </a:br>
            <a:r>
              <a:rPr lang="en-US" dirty="0" smtClean="0"/>
              <a:t> P CHAR(10) NOT NULL,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Pname</a:t>
            </a:r>
            <a:r>
              <a:rPr lang="en-US" dirty="0" smtClean="0"/>
              <a:t> CHAR VARYING(10),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Pcity</a:t>
            </a:r>
            <a:r>
              <a:rPr lang="en-US" dirty="0" smtClean="0"/>
              <a:t> CHAR VARYING(10),</a:t>
            </a:r>
            <a:br>
              <a:rPr lang="en-US" dirty="0" smtClean="0"/>
            </a:br>
            <a:r>
              <a:rPr lang="en-US" dirty="0" smtClean="0"/>
              <a:t> Profit NUMBER, 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C_20</a:t>
            </a:r>
            <a:r>
              <a:rPr lang="en-US" dirty="0" smtClean="0"/>
              <a:t> PRIMARY KEY (P), 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C_30</a:t>
            </a:r>
            <a:r>
              <a:rPr lang="en-US" dirty="0" smtClean="0"/>
              <a:t> UNIQUE (</a:t>
            </a:r>
            <a:r>
              <a:rPr lang="en-US" dirty="0" err="1" smtClean="0"/>
              <a:t>Pcity</a:t>
            </a:r>
            <a:r>
              <a:rPr lang="en-US" dirty="0" smtClean="0"/>
              <a:t>, Profit),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C_40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CHECK ( </a:t>
            </a:r>
            <a:r>
              <a:rPr lang="en-US" b="1" dirty="0" err="1" smtClean="0">
                <a:solidFill>
                  <a:srgbClr val="FF0000"/>
                </a:solidFill>
              </a:rPr>
              <a:t>Pcity</a:t>
            </a:r>
            <a:r>
              <a:rPr lang="en-US" b="1" dirty="0" smtClean="0">
                <a:solidFill>
                  <a:srgbClr val="FF0000"/>
                </a:solidFill>
              </a:rPr>
              <a:t> &lt;&gt; </a:t>
            </a:r>
            <a:r>
              <a:rPr lang="en-US" b="1" dirty="0" err="1" smtClean="0">
                <a:solidFill>
                  <a:srgbClr val="FF0000"/>
                </a:solidFill>
              </a:rPr>
              <a:t>Pname</a:t>
            </a:r>
            <a:r>
              <a:rPr lang="en-US" b="1" dirty="0" smtClean="0">
                <a:solidFill>
                  <a:srgbClr val="FF0000"/>
                </a:solidFill>
              </a:rPr>
              <a:t> 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C_50</a:t>
            </a:r>
            <a:r>
              <a:rPr lang="en-US" dirty="0" smtClean="0"/>
              <a:t> CHECK ( (</a:t>
            </a:r>
            <a:r>
              <a:rPr lang="en-US" dirty="0" err="1" smtClean="0"/>
              <a:t>Pcity</a:t>
            </a:r>
            <a:r>
              <a:rPr lang="en-US" dirty="0" smtClean="0"/>
              <a:t> &lt;&gt; 'Chicago') OR (Profit &gt; 1000) )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Every tuple must satisfy this condition</a:t>
            </a:r>
          </a:p>
          <a:p>
            <a:pPr>
              <a:defRPr/>
            </a:pPr>
            <a:r>
              <a:rPr lang="en-US" dirty="0" smtClean="0"/>
              <a:t>The condition is </a:t>
            </a:r>
            <a:r>
              <a:rPr lang="en-US" b="1" i="1" dirty="0" smtClean="0">
                <a:solidFill>
                  <a:srgbClr val="FF0000"/>
                </a:solidFill>
              </a:rPr>
              <a:t>satisfied</a:t>
            </a:r>
            <a:r>
              <a:rPr lang="en-US" dirty="0" smtClean="0"/>
              <a:t>, when it is either</a:t>
            </a:r>
          </a:p>
          <a:p>
            <a:pPr lvl="1"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TRUE, or</a:t>
            </a:r>
          </a:p>
          <a:p>
            <a:pPr lvl="1"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UNKNOWN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(so if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Pcity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Null, this condition is satisfied)</a:t>
            </a:r>
          </a:p>
          <a:p>
            <a:pPr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Recall in SQL </a:t>
            </a:r>
            <a:r>
              <a:rPr lang="en-US" b="1" i="1" dirty="0" err="1" smtClean="0">
                <a:solidFill>
                  <a:srgbClr val="FF0000"/>
                </a:solidFill>
              </a:rPr>
              <a:t>DML</a:t>
            </a:r>
            <a:r>
              <a:rPr lang="en-US" b="1" i="1" dirty="0" smtClean="0">
                <a:solidFill>
                  <a:srgbClr val="FF0000"/>
                </a:solidFill>
              </a:rPr>
              <a:t>: UNKNOWN implies “not </a:t>
            </a:r>
            <a:r>
              <a:rPr lang="en-US" b="1" i="1" dirty="0" err="1" smtClean="0">
                <a:solidFill>
                  <a:srgbClr val="FF0000"/>
                </a:solidFill>
              </a:rPr>
              <a:t>safisfied</a:t>
            </a:r>
            <a:r>
              <a:rPr lang="en-US" b="1" i="1" dirty="0" smtClean="0">
                <a:solidFill>
                  <a:srgbClr val="FF0000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TABLE Plant (</a:t>
            </a:r>
            <a:br>
              <a:rPr lang="en-US" dirty="0" smtClean="0"/>
            </a:br>
            <a:r>
              <a:rPr lang="en-US" dirty="0" smtClean="0"/>
              <a:t> P CHAR(10) NOT NULL,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Pname</a:t>
            </a:r>
            <a:r>
              <a:rPr lang="en-US" dirty="0" smtClean="0"/>
              <a:t> CHAR VARYING(10),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Pcity</a:t>
            </a:r>
            <a:r>
              <a:rPr lang="en-US" dirty="0" smtClean="0"/>
              <a:t> CHAR VARYING(10),</a:t>
            </a:r>
            <a:br>
              <a:rPr lang="en-US" dirty="0" smtClean="0"/>
            </a:br>
            <a:r>
              <a:rPr lang="en-US" dirty="0" smtClean="0"/>
              <a:t> Profit NUMBER, 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C_20</a:t>
            </a:r>
            <a:r>
              <a:rPr lang="en-US" dirty="0" smtClean="0"/>
              <a:t> PRIMARY KEY (P), 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C_30</a:t>
            </a:r>
            <a:r>
              <a:rPr lang="en-US" dirty="0" smtClean="0"/>
              <a:t> UNIQUE (</a:t>
            </a:r>
            <a:r>
              <a:rPr lang="en-US" dirty="0" err="1" smtClean="0"/>
              <a:t>Pcity</a:t>
            </a:r>
            <a:r>
              <a:rPr lang="en-US" dirty="0" smtClean="0"/>
              <a:t>, Profit),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C_40</a:t>
            </a:r>
            <a:r>
              <a:rPr lang="en-US" dirty="0" smtClean="0"/>
              <a:t> CHECK ( </a:t>
            </a:r>
            <a:r>
              <a:rPr lang="en-US" dirty="0" err="1" smtClean="0"/>
              <a:t>Pcity</a:t>
            </a:r>
            <a:r>
              <a:rPr lang="en-US" dirty="0" smtClean="0"/>
              <a:t> &lt;&gt; </a:t>
            </a:r>
            <a:r>
              <a:rPr lang="en-US" dirty="0" err="1" smtClean="0"/>
              <a:t>Pname</a:t>
            </a:r>
            <a:r>
              <a:rPr lang="en-US" dirty="0" smtClean="0"/>
              <a:t> ),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C_50</a:t>
            </a:r>
            <a:r>
              <a:rPr lang="en-US" dirty="0" smtClean="0"/>
              <a:t> CHECK </a:t>
            </a:r>
            <a:r>
              <a:rPr lang="en-US" b="1" dirty="0" smtClean="0">
                <a:solidFill>
                  <a:srgbClr val="FC0128"/>
                </a:solidFill>
              </a:rPr>
              <a:t>(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Pcity</a:t>
            </a:r>
            <a:r>
              <a:rPr lang="en-US" b="1" dirty="0" smtClean="0">
                <a:solidFill>
                  <a:srgbClr val="FF0000"/>
                </a:solidFill>
              </a:rPr>
              <a:t> &lt;&gt; 'Chicago') OR (Profit &gt; 1000)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C0128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This is: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Pcity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= 'Chicago')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(Profit &gt; 1000)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	By standard rules of Boolean operators (propositional calculus)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(and Unknown)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TABLE Plant (</a:t>
            </a:r>
            <a:br>
              <a:rPr lang="en-US" dirty="0" smtClean="0"/>
            </a:br>
            <a:r>
              <a:rPr lang="en-US" dirty="0" smtClean="0"/>
              <a:t> P CHAR(10) NOT NULL,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Pname</a:t>
            </a:r>
            <a:r>
              <a:rPr lang="en-US" dirty="0" smtClean="0"/>
              <a:t> CHAR VARYING(10),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Pcity</a:t>
            </a:r>
            <a:r>
              <a:rPr lang="en-US" dirty="0" smtClean="0"/>
              <a:t> CHAR VARYING(10),</a:t>
            </a:r>
            <a:br>
              <a:rPr lang="en-US" dirty="0" smtClean="0"/>
            </a:br>
            <a:r>
              <a:rPr lang="en-US" dirty="0" smtClean="0"/>
              <a:t> Profit NUMBER, 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C_20</a:t>
            </a:r>
            <a:r>
              <a:rPr lang="en-US" dirty="0" smtClean="0"/>
              <a:t> PRIMARY KEY (P), 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C_30</a:t>
            </a:r>
            <a:r>
              <a:rPr lang="en-US" dirty="0" smtClean="0"/>
              <a:t> UNIQUE (</a:t>
            </a:r>
            <a:r>
              <a:rPr lang="en-US" dirty="0" err="1" smtClean="0"/>
              <a:t>Pcity</a:t>
            </a:r>
            <a:r>
              <a:rPr lang="en-US" dirty="0" smtClean="0"/>
              <a:t>, Profit),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C_40</a:t>
            </a:r>
            <a:r>
              <a:rPr lang="en-US" dirty="0" smtClean="0"/>
              <a:t> CHECK ( </a:t>
            </a:r>
            <a:r>
              <a:rPr lang="en-US" dirty="0" err="1" smtClean="0"/>
              <a:t>Pcity</a:t>
            </a:r>
            <a:r>
              <a:rPr lang="en-US" dirty="0" smtClean="0"/>
              <a:t> &lt;&gt; </a:t>
            </a:r>
            <a:r>
              <a:rPr lang="en-US" dirty="0" err="1" smtClean="0"/>
              <a:t>Pname</a:t>
            </a:r>
            <a:r>
              <a:rPr lang="en-US" dirty="0" smtClean="0"/>
              <a:t> ),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C_50</a:t>
            </a:r>
            <a:r>
              <a:rPr lang="en-US" dirty="0" smtClean="0"/>
              <a:t> CHECK </a:t>
            </a:r>
            <a:r>
              <a:rPr lang="en-US" b="1" dirty="0" smtClean="0">
                <a:solidFill>
                  <a:srgbClr val="FC0128"/>
                </a:solidFill>
              </a:rPr>
              <a:t>(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Pcity</a:t>
            </a:r>
            <a:r>
              <a:rPr lang="en-US" b="1" dirty="0" smtClean="0">
                <a:solidFill>
                  <a:srgbClr val="FF0000"/>
                </a:solidFill>
              </a:rPr>
              <a:t> &lt;&gt; 'Chicago') OR (Profit &gt; 1000)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C0128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pPr>
              <a:defRPr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Returning to semantics of UNKNOWN and OR, this constraint has to evaluate to TRUE or UNKNOWN to be satisfied, so we need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	(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Pcity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not Chicago or is NULL) or ( Profit is greater than 1000 or is NULL)</a:t>
            </a:r>
          </a:p>
          <a:p>
            <a:pPr>
              <a:defRPr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So for Chicago the profit is greater than 1000 or is NULL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TABLE Customer (</a:t>
            </a:r>
            <a:br>
              <a:rPr lang="en-US" smtClean="0"/>
            </a:br>
            <a:r>
              <a:rPr lang="en-US" smtClean="0"/>
              <a:t> C CHAR(10) NOT NULL,</a:t>
            </a:r>
            <a:br>
              <a:rPr lang="en-US" smtClean="0"/>
            </a:br>
            <a:r>
              <a:rPr lang="en-US" smtClean="0"/>
              <a:t> Cname CHAR VARYING(10) </a:t>
            </a:r>
            <a:r>
              <a:rPr lang="en-US" b="1" smtClean="0">
                <a:solidFill>
                  <a:srgbClr val="FC0128"/>
                </a:solidFill>
              </a:rPr>
              <a:t>DEFAULT (NULL)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 Ccity CHAR VARYING(10),</a:t>
            </a:r>
            <a:br>
              <a:rPr lang="en-US" smtClean="0"/>
            </a:br>
            <a:r>
              <a:rPr lang="en-US" smtClean="0"/>
              <a:t> P CHAR(10) </a:t>
            </a:r>
            <a:r>
              <a:rPr lang="en-US" b="1" smtClean="0">
                <a:solidFill>
                  <a:srgbClr val="FC0128"/>
                </a:solidFill>
              </a:rPr>
              <a:t>DEFAULT ('Main')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 CONSTRAINT C_60 PRIMARY KEY (C),</a:t>
            </a:r>
            <a:br>
              <a:rPr lang="en-US" smtClean="0"/>
            </a:br>
            <a:r>
              <a:rPr lang="en-US" smtClean="0"/>
              <a:t> CONSTRAINT C_70 FOREIGN KEY (P) REFERENCES Plant ON DELETE SET NULL</a:t>
            </a:r>
            <a:br>
              <a:rPr lang="en-US" smtClean="0"/>
            </a:br>
            <a:r>
              <a:rPr lang="en-US" smtClean="0"/>
              <a:t>);</a:t>
            </a:r>
          </a:p>
          <a:p>
            <a:endParaRPr lang="en-US" smtClean="0"/>
          </a:p>
          <a:p>
            <a:r>
              <a:rPr lang="en-US" smtClean="0"/>
              <a:t>It is possible to specify defaults</a:t>
            </a:r>
          </a:p>
          <a:p>
            <a:pPr lvl="1"/>
            <a:r>
              <a:rPr lang="en-US" smtClean="0"/>
              <a:t>E.g., when a tuple is inserted and only C and Ccity are specified, the system knows to specify NULL for Cname and Main for 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Foreign Key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TABLE Customer (</a:t>
            </a:r>
            <a:br>
              <a:rPr lang="en-US" dirty="0" smtClean="0"/>
            </a:br>
            <a:r>
              <a:rPr lang="en-US" dirty="0" smtClean="0"/>
              <a:t> C CHAR(10) NOT NULL,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Cname</a:t>
            </a:r>
            <a:r>
              <a:rPr lang="en-US" dirty="0" smtClean="0"/>
              <a:t> CHAR VARYING(10)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DEFAULT (NULL),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Ccity</a:t>
            </a:r>
            <a:r>
              <a:rPr lang="en-US" dirty="0" smtClean="0"/>
              <a:t> CHAR VARYING(10),</a:t>
            </a:r>
            <a:br>
              <a:rPr lang="en-US" dirty="0" smtClean="0"/>
            </a:br>
            <a:r>
              <a:rPr lang="en-US" dirty="0" smtClean="0"/>
              <a:t> P CHAR(10)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DEFAULT ('Main'),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C_60</a:t>
            </a:r>
            <a:r>
              <a:rPr lang="en-US" dirty="0" smtClean="0"/>
              <a:t> PRIMARY KEY (C),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C_70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FOREIGN KEY (P) REFERENCES Plant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ON DELETE SET NULL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 in Customer has to reference the primary key of Plant</a:t>
            </a:r>
          </a:p>
          <a:p>
            <a:pPr>
              <a:defRPr/>
            </a:pPr>
            <a:r>
              <a:rPr lang="en-US" dirty="0" smtClean="0"/>
              <a:t>This means that one of two conditions is satisfied</a:t>
            </a:r>
          </a:p>
          <a:p>
            <a:pPr lvl="1">
              <a:defRPr/>
            </a:pPr>
            <a:r>
              <a:rPr lang="en-US" dirty="0" smtClean="0"/>
              <a:t>P has a non NULL value and this value of P appears in Plant</a:t>
            </a:r>
          </a:p>
          <a:p>
            <a:pPr lvl="1">
              <a:defRPr/>
            </a:pPr>
            <a:r>
              <a:rPr lang="en-US" dirty="0" smtClean="0"/>
              <a:t>P is NULL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dirty="0" smtClean="0"/>
              <a:t>	Of course, if P were specified as NOT NULL, this could not be the case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Delete Set Null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TABLE Customer (</a:t>
            </a:r>
            <a:br>
              <a:rPr lang="en-US" dirty="0" smtClean="0"/>
            </a:br>
            <a:r>
              <a:rPr lang="en-US" dirty="0" smtClean="0"/>
              <a:t> C CHAR(10) NOT NULL,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Cname</a:t>
            </a:r>
            <a:r>
              <a:rPr lang="en-US" dirty="0" smtClean="0"/>
              <a:t> CHAR VARYING(10)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DEFAULT (NULL),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Ccity</a:t>
            </a:r>
            <a:r>
              <a:rPr lang="en-US" dirty="0" smtClean="0"/>
              <a:t> CHAR VARYING(10),</a:t>
            </a:r>
            <a:br>
              <a:rPr lang="en-US" dirty="0" smtClean="0"/>
            </a:br>
            <a:r>
              <a:rPr lang="en-US" dirty="0" smtClean="0"/>
              <a:t> P CHAR(10)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DEFAULT ('Main'),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C_60</a:t>
            </a:r>
            <a:r>
              <a:rPr lang="en-US" dirty="0" smtClean="0"/>
              <a:t> PRIMARY KEY (C),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C_70</a:t>
            </a:r>
            <a:r>
              <a:rPr lang="en-US" dirty="0" smtClean="0"/>
              <a:t> FOREIGN KEY (P) REFERENCES Plant </a:t>
            </a:r>
            <a:r>
              <a:rPr lang="en-US" b="1" dirty="0" smtClean="0">
                <a:solidFill>
                  <a:srgbClr val="FF0000"/>
                </a:solidFill>
              </a:rPr>
              <a:t>ON DELETE SET NULL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 in Customer has to reference the primary key of Plant</a:t>
            </a:r>
          </a:p>
          <a:p>
            <a:pPr>
              <a:defRPr/>
            </a:pPr>
            <a:r>
              <a:rPr lang="en-US" dirty="0" smtClean="0"/>
              <a:t>But note, that P in Customer is not required to be NOT NULL</a:t>
            </a:r>
          </a:p>
          <a:p>
            <a:pPr>
              <a:defRPr/>
            </a:pPr>
            <a:r>
              <a:rPr lang="en-US" dirty="0" smtClean="0"/>
              <a:t>We have a specification that if P listed in some tuple of Customer is deleted from Plant (that is the tuple with this value of primary key is deleted), then that value of P in Plant  is automatically replaced by NULL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Tables To Be Defined</a:t>
            </a:r>
            <a:br>
              <a:rPr lang="en-US" smtClean="0"/>
            </a:br>
            <a:r>
              <a:rPr lang="en-US" smtClean="0"/>
              <a:t>And Some More</a:t>
            </a:r>
          </a:p>
        </p:txBody>
      </p:sp>
      <p:sp>
        <p:nvSpPr>
          <p:cNvPr id="102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This is the database we will define</a:t>
            </a:r>
          </a:p>
          <a:p>
            <a:r>
              <a:rPr lang="en-US" smtClean="0"/>
              <a:t>We do not pay attention to domains of attributes as there is not much interesting in this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85800" y="2286000"/>
          <a:ext cx="84312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4647646" imgH="1175815" progId="Visio.Drawing.11">
                  <p:embed/>
                </p:oleObj>
              </mc:Choice>
              <mc:Fallback>
                <p:oleObj name="Visio" r:id="rId4" imgW="4647646" imgH="117581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843121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Null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TABLE Invoice (</a:t>
            </a:r>
            <a:br>
              <a:rPr lang="en-US" smtClean="0"/>
            </a:br>
            <a:r>
              <a:rPr lang="en-US" smtClean="0"/>
              <a:t> I CHAR(10) NOT NULL,</a:t>
            </a:r>
            <a:br>
              <a:rPr lang="en-US" smtClean="0"/>
            </a:br>
            <a:r>
              <a:rPr lang="en-US" smtClean="0"/>
              <a:t> Amt NUMBER,</a:t>
            </a:r>
            <a:br>
              <a:rPr lang="en-US" smtClean="0"/>
            </a:br>
            <a:r>
              <a:rPr lang="en-US" smtClean="0"/>
              <a:t> Idate DATE,</a:t>
            </a:r>
            <a:br>
              <a:rPr lang="en-US" smtClean="0"/>
            </a:br>
            <a:r>
              <a:rPr lang="en-US" smtClean="0"/>
              <a:t> C CHAR(10) </a:t>
            </a:r>
            <a:r>
              <a:rPr lang="en-US" b="1" smtClean="0">
                <a:solidFill>
                  <a:srgbClr val="FF0000"/>
                </a:solidFill>
              </a:rPr>
              <a:t>NOT NULL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 CONSTRAINT C_80 PRIMARY KEY (I),</a:t>
            </a:r>
            <a:br>
              <a:rPr lang="en-US" smtClean="0"/>
            </a:br>
            <a:r>
              <a:rPr lang="en-US" smtClean="0"/>
              <a:t> CONSTRAINT C_90 FOREIGN KEY (C) REFERENCES Customer ON DELETE CASCADE</a:t>
            </a:r>
            <a:br>
              <a:rPr lang="en-US" smtClean="0"/>
            </a:br>
            <a:r>
              <a:rPr lang="en-US" smtClean="0"/>
              <a:t>);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NOT NULL can be specified for columns not in the primary key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Delete Cascade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TABLE Invoice (</a:t>
            </a:r>
            <a:br>
              <a:rPr lang="en-US" smtClean="0"/>
            </a:br>
            <a:r>
              <a:rPr lang="en-US" smtClean="0"/>
              <a:t> I CHAR(10) NOT NULL,</a:t>
            </a:r>
            <a:br>
              <a:rPr lang="en-US" smtClean="0"/>
            </a:br>
            <a:r>
              <a:rPr lang="en-US" smtClean="0"/>
              <a:t> Amt NUMBER,</a:t>
            </a:r>
            <a:br>
              <a:rPr lang="en-US" smtClean="0"/>
            </a:br>
            <a:r>
              <a:rPr lang="en-US" smtClean="0"/>
              <a:t> Idate DATE,</a:t>
            </a:r>
            <a:br>
              <a:rPr lang="en-US" smtClean="0"/>
            </a:br>
            <a:r>
              <a:rPr lang="en-US" smtClean="0"/>
              <a:t> C CHAR(10) NOT NULL,</a:t>
            </a:r>
            <a:br>
              <a:rPr lang="en-US" smtClean="0"/>
            </a:br>
            <a:r>
              <a:rPr lang="en-US" smtClean="0"/>
              <a:t> CONSTRAINT C_80 PRIMARY KEY (I),</a:t>
            </a:r>
            <a:br>
              <a:rPr lang="en-US" smtClean="0"/>
            </a:br>
            <a:r>
              <a:rPr lang="en-US" smtClean="0"/>
              <a:t> CONSTRAINT C_90 FOREIGN KEY (C) REFERENCES Customer </a:t>
            </a:r>
            <a:r>
              <a:rPr lang="en-US" b="1" smtClean="0">
                <a:solidFill>
                  <a:srgbClr val="FC0128"/>
                </a:solidFill>
              </a:rPr>
              <a:t>ON DELETE CASCADE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);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We have a specification that if C listed in some tuple of Invoice is deleted from Customer (that is the tuple with this value of primary key is deleted), all the tuples with this value of C in Invoice must be deleted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Maintenance of Referential Integrity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order to maintain referential integrity constraints, the system will reject any operation that will violate it. </a:t>
            </a:r>
          </a:p>
          <a:p>
            <a:pPr lvl="1"/>
            <a:r>
              <a:rPr lang="en-US" smtClean="0"/>
              <a:t>There are subtle interactions if NULLs are present; we will not discuss them here</a:t>
            </a:r>
          </a:p>
          <a:p>
            <a:r>
              <a:rPr lang="en-US" smtClean="0"/>
              <a:t>CREATE TABLE Invoice (</a:t>
            </a:r>
            <a:br>
              <a:rPr lang="en-US" smtClean="0"/>
            </a:br>
            <a:r>
              <a:rPr lang="en-US" smtClean="0"/>
              <a:t> I CHAR(10) NOT NULL,</a:t>
            </a:r>
            <a:br>
              <a:rPr lang="en-US" smtClean="0"/>
            </a:br>
            <a:r>
              <a:rPr lang="en-US" smtClean="0"/>
              <a:t> Amt NUMBER,</a:t>
            </a:r>
            <a:br>
              <a:rPr lang="en-US" smtClean="0"/>
            </a:br>
            <a:r>
              <a:rPr lang="en-US" smtClean="0"/>
              <a:t> Idate DATE,</a:t>
            </a:r>
            <a:br>
              <a:rPr lang="en-US" smtClean="0"/>
            </a:br>
            <a:r>
              <a:rPr lang="en-US" smtClean="0"/>
              <a:t> C CHAR(10) NOT NULL,</a:t>
            </a:r>
            <a:br>
              <a:rPr lang="en-US" smtClean="0"/>
            </a:br>
            <a:r>
              <a:rPr lang="en-US" smtClean="0"/>
              <a:t> CONSTRAINT C_80 PRIMARY KEY (I),</a:t>
            </a:r>
            <a:br>
              <a:rPr lang="en-US" smtClean="0"/>
            </a:br>
            <a:r>
              <a:rPr lang="en-US" smtClean="0"/>
              <a:t> CONSTRAINT C_90 </a:t>
            </a:r>
            <a:r>
              <a:rPr lang="en-US" b="1" smtClean="0">
                <a:solidFill>
                  <a:srgbClr val="FF0000"/>
                </a:solidFill>
              </a:rPr>
              <a:t>FOREIGN KEY (C) REFERENCES Customer ON . . 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);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Maintenance of Referential Integrity On Update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constraint “will act” when:</a:t>
            </a:r>
          </a:p>
          <a:p>
            <a:pPr lvl="1"/>
            <a:r>
              <a:rPr lang="en-US" smtClean="0"/>
              <a:t>An </a:t>
            </a:r>
            <a:r>
              <a:rPr lang="en-US" b="1" smtClean="0">
                <a:solidFill>
                  <a:srgbClr val="FF0000"/>
                </a:solidFill>
              </a:rPr>
              <a:t>INSERT</a:t>
            </a:r>
            <a:r>
              <a:rPr lang="en-US" smtClean="0"/>
              <a:t> or an </a:t>
            </a:r>
            <a:r>
              <a:rPr lang="en-US" b="1" smtClean="0">
                <a:solidFill>
                  <a:srgbClr val="FF0000"/>
                </a:solidFill>
              </a:rPr>
              <a:t>UPDATE</a:t>
            </a:r>
            <a:r>
              <a:rPr lang="en-US" smtClean="0"/>
              <a:t> on Invoice is attempted that would produce there a value of of  C that does not exist in Customer.</a:t>
            </a:r>
          </a:p>
          <a:p>
            <a:pPr lvl="1"/>
            <a:r>
              <a:rPr lang="en-US" smtClean="0"/>
              <a:t>A </a:t>
            </a:r>
            <a:r>
              <a:rPr lang="en-US" b="1" smtClean="0">
                <a:solidFill>
                  <a:srgbClr val="FF0000"/>
                </a:solidFill>
              </a:rPr>
              <a:t>DELETE</a:t>
            </a:r>
            <a:r>
              <a:rPr lang="en-US" smtClean="0"/>
              <a:t> or an </a:t>
            </a:r>
            <a:r>
              <a:rPr lang="en-US" b="1" smtClean="0">
                <a:solidFill>
                  <a:srgbClr val="FF0000"/>
                </a:solidFill>
              </a:rPr>
              <a:t>UPDATE</a:t>
            </a:r>
            <a:r>
              <a:rPr lang="en-US" smtClean="0"/>
              <a:t> on Customer is attempted that will leave tuples in Invoice in which the value of C does not appear in any tuple of Customer.</a:t>
            </a:r>
          </a:p>
          <a:p>
            <a:r>
              <a:rPr lang="en-US" smtClean="0"/>
              <a:t>The default is </a:t>
            </a:r>
            <a:r>
              <a:rPr lang="en-US" b="1" smtClean="0">
                <a:solidFill>
                  <a:srgbClr val="FF0000"/>
                </a:solidFill>
              </a:rPr>
              <a:t>NO ACTION</a:t>
            </a:r>
            <a:r>
              <a:rPr lang="en-US" smtClean="0"/>
              <a:t>, that is the above will not be permitted</a:t>
            </a:r>
          </a:p>
          <a:p>
            <a:r>
              <a:rPr lang="en-US" smtClean="0"/>
              <a:t>We will briefly discuss other options in case of UPDATEs of Customer and skip what happens in other cases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CASCADE</a:t>
            </a:r>
            <a:r>
              <a:rPr lang="en-US" smtClean="0"/>
              <a:t>: the new value of the primary key is copied to the foreign key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SET NULL</a:t>
            </a:r>
            <a:r>
              <a:rPr lang="en-US" smtClean="0"/>
              <a:t>: the new value of the foreign key is NULL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SET DEFAULT</a:t>
            </a:r>
            <a:r>
              <a:rPr lang="en-US" smtClean="0"/>
              <a:t>: the new value of the foreign key is a specified default value (which of course has to appear in Customer)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Starting With A Basic Definition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generally a good idea to start with a basic definition and augment it with constraints later</a:t>
            </a:r>
          </a:p>
          <a:p>
            <a:r>
              <a:rPr lang="en-US" smtClean="0"/>
              <a:t>We see how this is done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TABLE Plant (</a:t>
            </a:r>
            <a:br>
              <a:rPr lang="en-US" smtClean="0"/>
            </a:br>
            <a:r>
              <a:rPr lang="en-US" smtClean="0"/>
              <a:t> P CHAR(10) NOT NULL,</a:t>
            </a:r>
            <a:br>
              <a:rPr lang="en-US" smtClean="0"/>
            </a:br>
            <a:r>
              <a:rPr lang="en-US" smtClean="0"/>
              <a:t> Pname CHAR VARYING(10),</a:t>
            </a:r>
            <a:br>
              <a:rPr lang="en-US" smtClean="0"/>
            </a:br>
            <a:r>
              <a:rPr lang="en-US" smtClean="0"/>
              <a:t> Pcity CHAR VARYING(10),</a:t>
            </a:r>
            <a:br>
              <a:rPr lang="en-US" smtClean="0"/>
            </a:br>
            <a:r>
              <a:rPr lang="en-US" smtClean="0"/>
              <a:t> Profit NUMBER</a:t>
            </a:r>
            <a:br>
              <a:rPr lang="en-US" smtClean="0"/>
            </a:br>
            <a:r>
              <a:rPr lang="en-US" smtClean="0"/>
              <a:t>);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TABLE Customer (</a:t>
            </a:r>
            <a:br>
              <a:rPr lang="en-US" smtClean="0"/>
            </a:br>
            <a:r>
              <a:rPr lang="en-US" smtClean="0"/>
              <a:t> C CHAR(10) NOT NULL,</a:t>
            </a:r>
            <a:br>
              <a:rPr lang="en-US" smtClean="0"/>
            </a:br>
            <a:r>
              <a:rPr lang="en-US" smtClean="0"/>
              <a:t> Cname CHAR VARYING(10) DEFAULT (NULL),</a:t>
            </a:r>
            <a:br>
              <a:rPr lang="en-US" smtClean="0"/>
            </a:br>
            <a:r>
              <a:rPr lang="en-US" smtClean="0"/>
              <a:t> Ccity CHAR VARYING(10),</a:t>
            </a:r>
            <a:br>
              <a:rPr lang="en-US" smtClean="0"/>
            </a:br>
            <a:r>
              <a:rPr lang="en-US" smtClean="0"/>
              <a:t> P CHAR(10) DEFAULT ('Main')</a:t>
            </a:r>
            <a:br>
              <a:rPr lang="en-US" smtClean="0"/>
            </a:br>
            <a:r>
              <a:rPr lang="en-US" smtClean="0"/>
              <a:t>);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TABLE Invoice (</a:t>
            </a:r>
            <a:br>
              <a:rPr lang="en-US" smtClean="0"/>
            </a:br>
            <a:r>
              <a:rPr lang="en-US" smtClean="0"/>
              <a:t> I CHAR(10) NOT NULL,</a:t>
            </a:r>
            <a:br>
              <a:rPr lang="en-US" smtClean="0"/>
            </a:br>
            <a:r>
              <a:rPr lang="en-US" smtClean="0"/>
              <a:t> Amt NUMBER,</a:t>
            </a:r>
            <a:br>
              <a:rPr lang="en-US" smtClean="0"/>
            </a:br>
            <a:r>
              <a:rPr lang="en-US" smtClean="0"/>
              <a:t> Idate DATE,</a:t>
            </a:r>
            <a:br>
              <a:rPr lang="en-US" smtClean="0"/>
            </a:br>
            <a:r>
              <a:rPr lang="en-US" smtClean="0"/>
              <a:t> C CHAR(10) NOT NULL</a:t>
            </a:r>
            <a:br>
              <a:rPr lang="en-US" smtClean="0"/>
            </a:br>
            <a:r>
              <a:rPr lang="en-US" smtClean="0"/>
              <a:t>);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Altering The Definition To Add Constraints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ALTER TABLE Plant ADD CONSTRAINT C_20 PRIMARY KEY (P);</a:t>
            </a:r>
          </a:p>
          <a:p>
            <a:r>
              <a:rPr lang="en-US" smtClean="0"/>
              <a:t>ALTER TABLE Customer ADD CONSTRAINT C_60 PRIMARY KEY (C);</a:t>
            </a:r>
          </a:p>
          <a:p>
            <a:r>
              <a:rPr lang="en-US" smtClean="0"/>
              <a:t>ALTER TABLE Invoice ADD CONSTRAINT C_80 PRIMARY KEY (I);</a:t>
            </a:r>
          </a:p>
          <a:p>
            <a:r>
              <a:rPr lang="en-US" smtClean="0"/>
              <a:t>ALTER TABLE Customer ADD CONSTRAINT C_70 FOREIGN KEY (P) REFERENCES Plant ON DELETE SET NULL;</a:t>
            </a:r>
          </a:p>
          <a:p>
            <a:r>
              <a:rPr lang="en-US" smtClean="0"/>
              <a:t>ALTER TABLE Invoice ADD CONSTRAINT C_90 FOREIGN KEY (C) REFERENCES Customer ON DELETE CASCADE;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Altering The Definition To Add Constraints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ALTER TABLE Plant ADD CONSTRAINT C_30 UNIQUE (Pcity, Profit);</a:t>
            </a:r>
          </a:p>
          <a:p>
            <a:r>
              <a:rPr lang="en-US" smtClean="0"/>
              <a:t>ALTER TABLE Plant ADD CONSTRAINT C_40 CHECK ( Pcity &lt;&gt; Pname );</a:t>
            </a:r>
          </a:p>
          <a:p>
            <a:r>
              <a:rPr lang="en-US" smtClean="0"/>
              <a:t>ALTER TABLE Plant ADD CONSTRAINT C_50 CHECK ( (Pcity &lt;&gt; 'Chicago') OR (Profit &gt; 1000) 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A Relational Database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will only some of the basic capabilities for defining a relational database</a:t>
            </a:r>
          </a:p>
          <a:p>
            <a:r>
              <a:rPr lang="en-US" smtClean="0"/>
              <a:t>The standard is very extensive and provides for a rich repertoire of useful capabilities</a:t>
            </a:r>
          </a:p>
          <a:p>
            <a:r>
              <a:rPr lang="en-US" smtClean="0"/>
              <a:t>We can only touch on some of them</a:t>
            </a:r>
          </a:p>
          <a:p>
            <a:r>
              <a:rPr lang="en-US" smtClean="0"/>
              <a:t>But enough for defining reasonable complexity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Referencing Unique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Foreign key can also refer to UNIQUE and not only to PRIMARY KEY</a:t>
            </a:r>
          </a:p>
          <a:p>
            <a:r>
              <a:rPr lang="en-US" smtClean="0"/>
              <a:t>So we could also add to our database such a constraint, for which we look at an example</a:t>
            </a:r>
          </a:p>
          <a:p>
            <a:endParaRPr lang="en-US" smtClean="0"/>
          </a:p>
          <a:p>
            <a:r>
              <a:rPr lang="en-US" smtClean="0"/>
              <a:t>CREATE TABLE Test (</a:t>
            </a:r>
            <a:br>
              <a:rPr lang="en-US" smtClean="0"/>
            </a:br>
            <a:r>
              <a:rPr lang="en-US" smtClean="0"/>
              <a:t> TestID CHAR(10) NOT NULL,</a:t>
            </a:r>
            <a:br>
              <a:rPr lang="en-US" smtClean="0"/>
            </a:br>
            <a:r>
              <a:rPr lang="en-US" smtClean="0"/>
              <a:t> TestPname CHAR VARYING(10),</a:t>
            </a:r>
            <a:br>
              <a:rPr lang="en-US" smtClean="0"/>
            </a:br>
            <a:r>
              <a:rPr lang="en-US" smtClean="0"/>
              <a:t> TestPcity CHAR VARYING(10),</a:t>
            </a:r>
            <a:br>
              <a:rPr lang="en-US" smtClean="0"/>
            </a:br>
            <a:r>
              <a:rPr lang="en-US" smtClean="0"/>
              <a:t> TestProfit NUMBER</a:t>
            </a:r>
            <a:br>
              <a:rPr lang="en-US" smtClean="0"/>
            </a:br>
            <a:r>
              <a:rPr lang="en-US" smtClean="0"/>
              <a:t>); </a:t>
            </a:r>
          </a:p>
          <a:p>
            <a:endParaRPr lang="en-US" smtClean="0"/>
          </a:p>
          <a:p>
            <a:r>
              <a:rPr lang="en-US" smtClean="0"/>
              <a:t>ALTER TABLE Test ADD CONSTRAINT C_99 FOREIGN KEY (TestPcity, TestProfit) REFERENCES Plant(Pcity, Profit);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Sometimes It Is Necessary To Define Tables First And Then Add Constraints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If you define a foreign key constraint, it cannot refer to a table that has not yet been designed</a:t>
            </a:r>
          </a:p>
          <a:p>
            <a:pPr>
              <a:defRPr/>
            </a:pPr>
            <a:r>
              <a:rPr lang="en-US" dirty="0" smtClean="0"/>
              <a:t>Consider the following Visio diagram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You have “circular” dependencies</a:t>
            </a:r>
          </a:p>
          <a:p>
            <a:pPr lvl="1">
              <a:defRPr/>
            </a:pPr>
            <a:r>
              <a:rPr lang="en-US" dirty="0" smtClean="0"/>
              <a:t>You cannot fully define Husband before Wife</a:t>
            </a:r>
          </a:p>
          <a:p>
            <a:pPr lvl="1">
              <a:defRPr/>
            </a:pPr>
            <a:r>
              <a:rPr lang="en-US" dirty="0" smtClean="0"/>
              <a:t>You cannot fully define Wife before Husband</a:t>
            </a:r>
          </a:p>
          <a:p>
            <a:pPr>
              <a:defRPr/>
            </a:pPr>
            <a:r>
              <a:rPr lang="en-US" dirty="0" smtClean="0"/>
              <a:t>Therefore</a:t>
            </a:r>
          </a:p>
          <a:p>
            <a:pPr marL="869950" lvl="1" indent="-457200">
              <a:buFont typeface="+mj-lt"/>
              <a:buAutoNum type="arabicPeriod"/>
              <a:defRPr/>
            </a:pPr>
            <a:r>
              <a:rPr lang="en-US" dirty="0" smtClean="0"/>
              <a:t>Produce basic definitions for Husband and Wife</a:t>
            </a:r>
          </a:p>
          <a:p>
            <a:pPr marL="869950" lvl="1" indent="-457200">
              <a:buFont typeface="+mj-lt"/>
              <a:buAutoNum type="arabicPeriod"/>
              <a:defRPr/>
            </a:pPr>
            <a:r>
              <a:rPr lang="en-US" dirty="0" smtClean="0"/>
              <a:t>Alter them by adding constraints later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1828800" y="2895600"/>
          <a:ext cx="4854575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2601870" imgH="850613" progId="Visio.Drawing.11">
                  <p:embed/>
                </p:oleObj>
              </mc:Choice>
              <mc:Fallback>
                <p:oleObj name="Visio" r:id="rId4" imgW="2601870" imgH="85061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4854575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UNIQUE and PRIMARY KEY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Back to our old example</a:t>
            </a:r>
          </a:p>
          <a:p>
            <a:r>
              <a:rPr lang="en-US" smtClean="0"/>
              <a:t>CREATE TABLE City</a:t>
            </a:r>
            <a:br>
              <a:rPr lang="en-US" smtClean="0"/>
            </a:br>
            <a:r>
              <a:rPr lang="en-US" smtClean="0"/>
              <a:t>Country NOT NULL, </a:t>
            </a:r>
            <a:br>
              <a:rPr lang="en-US" smtClean="0"/>
            </a:br>
            <a:r>
              <a:rPr lang="en-US" smtClean="0"/>
              <a:t>State, </a:t>
            </a:r>
            <a:br>
              <a:rPr lang="en-US" smtClean="0"/>
            </a:br>
            <a:r>
              <a:rPr lang="en-US" smtClean="0"/>
              <a:t>Name NOT NULL, </a:t>
            </a:r>
            <a:br>
              <a:rPr lang="en-US" smtClean="0"/>
            </a:br>
            <a:r>
              <a:rPr lang="en-US" smtClean="0"/>
              <a:t>Longitude NOT NULL, </a:t>
            </a:r>
            <a:br>
              <a:rPr lang="en-US" smtClean="0"/>
            </a:br>
            <a:r>
              <a:rPr lang="en-US" smtClean="0"/>
              <a:t>Latitude NOT NULL</a:t>
            </a:r>
            <a:br>
              <a:rPr lang="en-US" smtClean="0"/>
            </a:br>
            <a:r>
              <a:rPr lang="en-US" smtClean="0"/>
              <a:t>);</a:t>
            </a:r>
          </a:p>
          <a:p>
            <a:endParaRPr lang="en-US" smtClean="0"/>
          </a:p>
          <a:p>
            <a:r>
              <a:rPr lang="en-US" smtClean="0"/>
              <a:t>A city can be identified in one of two ways</a:t>
            </a:r>
          </a:p>
          <a:p>
            <a:pPr lvl="1"/>
            <a:r>
              <a:rPr lang="en-US" smtClean="0"/>
              <a:t>By its geographic location: Longitude and Latitude</a:t>
            </a:r>
          </a:p>
          <a:p>
            <a:pPr lvl="1"/>
            <a:r>
              <a:rPr lang="en-US" smtClean="0"/>
              <a:t>By its official “hierarchy of names”: Country, State, Name</a:t>
            </a:r>
          </a:p>
          <a:p>
            <a:endParaRPr lang="en-US" smtClean="0"/>
          </a:p>
          <a:p>
            <a:r>
              <a:rPr lang="en-US" smtClean="0"/>
              <a:t>It may be the case that some countries are not divided into states (or equivalent units)</a:t>
            </a:r>
          </a:p>
          <a:p>
            <a:pPr lvl="1"/>
            <a:r>
              <a:rPr lang="en-US" smtClean="0"/>
              <a:t>For them it is natural to allow State to be NULL, as opposed to faking something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UNIQUE and PRIMARY KEY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following is OK</a:t>
            </a:r>
          </a:p>
          <a:p>
            <a:r>
              <a:rPr lang="en-US" smtClean="0"/>
              <a:t>CREATE TABLE City</a:t>
            </a:r>
            <a:br>
              <a:rPr lang="en-US" smtClean="0"/>
            </a:br>
            <a:r>
              <a:rPr lang="en-US" smtClean="0"/>
              <a:t>Country NOT NULL, </a:t>
            </a:r>
            <a:br>
              <a:rPr lang="en-US" smtClean="0"/>
            </a:br>
            <a:r>
              <a:rPr lang="en-US" smtClean="0"/>
              <a:t>State, </a:t>
            </a:r>
            <a:br>
              <a:rPr lang="en-US" smtClean="0"/>
            </a:br>
            <a:r>
              <a:rPr lang="en-US" smtClean="0"/>
              <a:t>Name NOT NULL, </a:t>
            </a:r>
            <a:br>
              <a:rPr lang="en-US" smtClean="0"/>
            </a:br>
            <a:r>
              <a:rPr lang="en-US" smtClean="0"/>
              <a:t>Longitude NOT NULL, </a:t>
            </a:r>
            <a:br>
              <a:rPr lang="en-US" smtClean="0"/>
            </a:br>
            <a:r>
              <a:rPr lang="en-US" smtClean="0"/>
              <a:t>Latitude NOT NULL,</a:t>
            </a:r>
            <a:br>
              <a:rPr lang="en-US" smtClean="0"/>
            </a:br>
            <a:r>
              <a:rPr lang="en-US" smtClean="0"/>
              <a:t>UNIQUE (Country, State, Name),</a:t>
            </a:r>
            <a:br>
              <a:rPr lang="en-US" smtClean="0"/>
            </a:br>
            <a:r>
              <a:rPr lang="en-US" smtClean="0"/>
              <a:t>PRIMARY KEY (Longitude, Latitude) 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UNIQUE and PRIMARY KEY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following </a:t>
            </a:r>
            <a:r>
              <a:rPr lang="en-US" b="1" i="1" smtClean="0">
                <a:solidFill>
                  <a:srgbClr val="FC0128"/>
                </a:solidFill>
              </a:rPr>
              <a:t>is not OK</a:t>
            </a:r>
            <a:r>
              <a:rPr lang="en-US" b="1" i="1" smtClean="0"/>
              <a:t> </a:t>
            </a:r>
            <a:endParaRPr lang="en-US" smtClean="0"/>
          </a:p>
          <a:p>
            <a:r>
              <a:rPr lang="en-US" smtClean="0"/>
              <a:t>CREATE TABLE City</a:t>
            </a:r>
            <a:br>
              <a:rPr lang="en-US" smtClean="0"/>
            </a:br>
            <a:r>
              <a:rPr lang="en-US" smtClean="0"/>
              <a:t>Country NOT NULL, </a:t>
            </a:r>
            <a:br>
              <a:rPr lang="en-US" smtClean="0"/>
            </a:br>
            <a:r>
              <a:rPr lang="en-US" smtClean="0"/>
              <a:t>State, </a:t>
            </a:r>
            <a:br>
              <a:rPr lang="en-US" smtClean="0"/>
            </a:br>
            <a:r>
              <a:rPr lang="en-US" smtClean="0"/>
              <a:t>Name NOT NULL, </a:t>
            </a:r>
            <a:br>
              <a:rPr lang="en-US" smtClean="0"/>
            </a:br>
            <a:r>
              <a:rPr lang="en-US" smtClean="0"/>
              <a:t>Longitude NOT NULL, </a:t>
            </a:r>
            <a:br>
              <a:rPr lang="en-US" smtClean="0"/>
            </a:br>
            <a:r>
              <a:rPr lang="en-US" smtClean="0"/>
              <a:t>Latitude NOT NULL,</a:t>
            </a:r>
            <a:br>
              <a:rPr lang="en-US" smtClean="0"/>
            </a:br>
            <a:r>
              <a:rPr lang="en-US" smtClean="0"/>
              <a:t>PRIMARY KEY (Country, State, Name),</a:t>
            </a:r>
            <a:br>
              <a:rPr lang="en-US" smtClean="0"/>
            </a:br>
            <a:r>
              <a:rPr lang="en-US" smtClean="0"/>
              <a:t>UNIQUE (Longitude, Latitude) );</a:t>
            </a:r>
          </a:p>
          <a:p>
            <a:endParaRPr lang="en-US" smtClean="0"/>
          </a:p>
          <a:p>
            <a:r>
              <a:rPr lang="en-US" smtClean="0"/>
              <a:t>Because State could be NULL, not permitted in primary key</a:t>
            </a:r>
          </a:p>
          <a:p>
            <a:r>
              <a:rPr lang="en-US" smtClean="0"/>
              <a:t>We will see why primary keys should not contain NULLs (there are other reasons for this too)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UNIQUE and PRIMARY KEY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Small database</a:t>
            </a:r>
          </a:p>
          <a:p>
            <a:pPr lvl="1"/>
            <a:r>
              <a:rPr lang="en-US" smtClean="0"/>
              <a:t>CREATE TABLE City_Population</a:t>
            </a:r>
            <a:br>
              <a:rPr lang="en-US" smtClean="0"/>
            </a:br>
            <a:r>
              <a:rPr lang="en-US" smtClean="0"/>
              <a:t>Country NOT NULL, </a:t>
            </a:r>
            <a:br>
              <a:rPr lang="en-US" smtClean="0"/>
            </a:br>
            <a:r>
              <a:rPr lang="en-US" smtClean="0"/>
              <a:t>State, </a:t>
            </a:r>
            <a:br>
              <a:rPr lang="en-US" smtClean="0"/>
            </a:br>
            <a:r>
              <a:rPr lang="en-US" smtClean="0"/>
              <a:t>Name NOT NULL, </a:t>
            </a:r>
            <a:br>
              <a:rPr lang="en-US" smtClean="0"/>
            </a:br>
            <a:r>
              <a:rPr lang="en-US" smtClean="0"/>
              <a:t>Longitude NOT NULL, </a:t>
            </a:r>
            <a:br>
              <a:rPr lang="en-US" smtClean="0"/>
            </a:br>
            <a:r>
              <a:rPr lang="en-US" smtClean="0"/>
              <a:t>Latitude NOT NULL,</a:t>
            </a:r>
            <a:br>
              <a:rPr lang="en-US" smtClean="0"/>
            </a:br>
            <a:r>
              <a:rPr lang="en-US" smtClean="0"/>
              <a:t>Population,</a:t>
            </a:r>
            <a:br>
              <a:rPr lang="en-US" smtClean="0"/>
            </a:br>
            <a:r>
              <a:rPr lang="en-US" smtClean="0"/>
              <a:t>PRIMARY KEY (Country, State, Name),</a:t>
            </a:r>
            <a:br>
              <a:rPr lang="en-US" smtClean="0"/>
            </a:br>
            <a:r>
              <a:rPr lang="en-US" smtClean="0"/>
              <a:t>UNIQUE (Longitude, Latitude) );</a:t>
            </a:r>
          </a:p>
          <a:p>
            <a:pPr lvl="1"/>
            <a:r>
              <a:rPr lang="en-US" smtClean="0"/>
              <a:t>CREATE TABLE City_Size</a:t>
            </a:r>
            <a:br>
              <a:rPr lang="en-US" smtClean="0"/>
            </a:br>
            <a:r>
              <a:rPr lang="en-US" smtClean="0"/>
              <a:t>Country NOT NULL, </a:t>
            </a:r>
            <a:br>
              <a:rPr lang="en-US" smtClean="0"/>
            </a:br>
            <a:r>
              <a:rPr lang="en-US" smtClean="0"/>
              <a:t>State, </a:t>
            </a:r>
            <a:br>
              <a:rPr lang="en-US" smtClean="0"/>
            </a:br>
            <a:r>
              <a:rPr lang="en-US" smtClean="0"/>
              <a:t>Name NOT NULL, </a:t>
            </a:r>
            <a:br>
              <a:rPr lang="en-US" smtClean="0"/>
            </a:br>
            <a:r>
              <a:rPr lang="en-US" smtClean="0"/>
              <a:t>Longitude NOT NULL, </a:t>
            </a:r>
            <a:br>
              <a:rPr lang="en-US" smtClean="0"/>
            </a:br>
            <a:r>
              <a:rPr lang="en-US" smtClean="0"/>
              <a:t>Latitude NOT NULL,</a:t>
            </a:r>
            <a:br>
              <a:rPr lang="en-US" smtClean="0"/>
            </a:br>
            <a:r>
              <a:rPr lang="en-US" smtClean="0"/>
              <a:t>Size,</a:t>
            </a:r>
            <a:br>
              <a:rPr lang="en-US" smtClean="0"/>
            </a:br>
            <a:r>
              <a:rPr lang="en-US" smtClean="0"/>
              <a:t>PRIMARY KEY (Country, State, Name),</a:t>
            </a:r>
            <a:br>
              <a:rPr lang="en-US" smtClean="0"/>
            </a:br>
            <a:r>
              <a:rPr lang="en-US" smtClean="0"/>
              <a:t>UNIQUE (Longitude, Latitude) );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UNIQUE and 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want to combine information about cities from both tables</a:t>
            </a:r>
          </a:p>
          <a:p>
            <a:endParaRPr lang="en-US" smtClean="0"/>
          </a:p>
          <a:p>
            <a:r>
              <a:rPr lang="en-US" smtClean="0"/>
              <a:t>SELECT * </a:t>
            </a:r>
            <a:br>
              <a:rPr lang="en-US" smtClean="0"/>
            </a:br>
            <a:r>
              <a:rPr lang="en-US" smtClean="0"/>
              <a:t>FROM City_Population, City_Size</a:t>
            </a:r>
            <a:br>
              <a:rPr lang="en-US" smtClean="0"/>
            </a:br>
            <a:r>
              <a:rPr lang="en-US" smtClean="0"/>
              <a:t>WHERE (City_Population.Country = City_Size.Country</a:t>
            </a:r>
            <a:br>
              <a:rPr lang="en-US" smtClean="0"/>
            </a:br>
            <a:r>
              <a:rPr lang="en-US" smtClean="0"/>
              <a:t>AND City_Population.State = City_Size.State</a:t>
            </a:r>
            <a:br>
              <a:rPr lang="en-US" smtClean="0"/>
            </a:br>
            <a:r>
              <a:rPr lang="en-US" smtClean="0"/>
              <a:t>AND City_Population.Name = City_Size.Name) ;</a:t>
            </a:r>
          </a:p>
          <a:p>
            <a:r>
              <a:rPr lang="en-US" smtClean="0"/>
              <a:t>We will not get anything for cities in countries that are not divided into states!</a:t>
            </a:r>
          </a:p>
          <a:p>
            <a:r>
              <a:rPr lang="en-US" smtClean="0"/>
              <a:t>Because the result of comparison of say (Monaco, NULL, Monaco-Ville) = (Monaco, NULL, Monaco-Ville) is UNKNOWN</a:t>
            </a:r>
          </a:p>
          <a:p>
            <a:r>
              <a:rPr lang="en-US" smtClean="0"/>
              <a:t>Therefore, we cannot have (Country,State,Name) as PRIMARY KEY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Workaround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following can be done if we want to use UNIQUE set of attributes for joining in our example</a:t>
            </a:r>
          </a:p>
          <a:p>
            <a:r>
              <a:rPr lang="en-US" smtClean="0"/>
              <a:t>SELECT * </a:t>
            </a:r>
            <a:br>
              <a:rPr lang="en-US" smtClean="0"/>
            </a:br>
            <a:r>
              <a:rPr lang="en-US" smtClean="0"/>
              <a:t>FROM City_Population, City_Size</a:t>
            </a:r>
            <a:br>
              <a:rPr lang="en-US" smtClean="0"/>
            </a:br>
            <a:r>
              <a:rPr lang="en-US" smtClean="0"/>
              <a:t>WHERE City_Population.Country = City_Size.Country</a:t>
            </a:r>
            <a:br>
              <a:rPr lang="en-US" smtClean="0"/>
            </a:br>
            <a:r>
              <a:rPr lang="en-US" smtClean="0"/>
              <a:t>AND City_Population.Name = City_Size.Name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smtClean="0">
                <a:solidFill>
                  <a:srgbClr val="FF0000"/>
                </a:solidFill>
              </a:rPr>
              <a:t>( City_Population.State = City_Size.State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   OR (City_Population.State IS NULL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    AND City_Size.State IS NULL ) )</a:t>
            </a:r>
            <a:r>
              <a:rPr lang="en-US" smtClean="0"/>
              <a:t>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Are Constraints Checked?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Essentially, each row of the TABLE has to satisfy the constraint</a:t>
            </a:r>
          </a:p>
          <a:p>
            <a:r>
              <a:rPr lang="en-US" smtClean="0"/>
              <a:t>Constraints are checked as tables are modified (immediately or deferred until later, generally until the end of a transaction)</a:t>
            </a:r>
          </a:p>
          <a:p>
            <a:r>
              <a:rPr lang="en-US" smtClean="0"/>
              <a:t>The actual checking is done either after each statement or at the end of a transaction</a:t>
            </a:r>
          </a:p>
          <a:p>
            <a:pPr lvl="1"/>
            <a:r>
              <a:rPr lang="en-US" smtClean="0"/>
              <a:t>It is done at the end, to allow changes that cannot be done in a single statement</a:t>
            </a:r>
          </a:p>
          <a:p>
            <a:pPr lvl="1"/>
            <a:r>
              <a:rPr lang="en-US" smtClean="0"/>
              <a:t>For example if Total = Checking + Savings and money is moved from Checking to Savings this constraint could be violated in the middle of the move, but must be satisfied before and after the move</a:t>
            </a:r>
          </a:p>
          <a:p>
            <a:r>
              <a:rPr lang="en-US" smtClean="0"/>
              <a:t>So as part of specification of a constraint one can specify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NOT DEFERRABLE </a:t>
            </a:r>
            <a:r>
              <a:rPr lang="en-US" smtClean="0"/>
              <a:t>(this is the default), or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DEFERRABLE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Assertions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Assertion is like a CHECK constraint, </a:t>
            </a:r>
            <a:r>
              <a:rPr lang="en-US" b="1" i="1" smtClean="0">
                <a:solidFill>
                  <a:srgbClr val="FC0128"/>
                </a:solidFill>
              </a:rPr>
              <a:t>but</a:t>
            </a:r>
            <a:r>
              <a:rPr lang="en-US" b="1" smtClean="0"/>
              <a:t> </a:t>
            </a:r>
            <a:r>
              <a:rPr lang="en-US" smtClean="0"/>
              <a:t>it is not attached to a TABLE definition; it is “free floating”</a:t>
            </a:r>
            <a:br>
              <a:rPr lang="en-US" smtClean="0"/>
            </a:br>
            <a:endParaRPr lang="en-US" smtClean="0"/>
          </a:p>
          <a:p>
            <a:r>
              <a:rPr lang="en-US" smtClean="0">
                <a:solidFill>
                  <a:srgbClr val="FC0128"/>
                </a:solidFill>
              </a:rPr>
              <a:t>CREATE ASSERTION</a:t>
            </a:r>
            <a:r>
              <a:rPr lang="en-US" smtClean="0"/>
              <a:t> Assertion01</a:t>
            </a:r>
            <a:br>
              <a:rPr lang="en-US" smtClean="0"/>
            </a:br>
            <a:r>
              <a:rPr lang="en-US" smtClean="0"/>
              <a:t>CHECK</a:t>
            </a:r>
            <a:br>
              <a:rPr lang="en-US" smtClean="0"/>
            </a:br>
            <a:r>
              <a:rPr lang="en-US" smtClean="0"/>
              <a:t>( (SELECT COUNT (*) FROM Plant)   </a:t>
            </a:r>
            <a:br>
              <a:rPr lang="en-US" smtClean="0"/>
            </a:br>
            <a:r>
              <a:rPr lang="en-US" smtClean="0"/>
              <a:t>  +  (SELECT COUNT (*) FROM Customer) </a:t>
            </a:r>
            <a:br>
              <a:rPr lang="en-US" smtClean="0"/>
            </a:br>
            <a:r>
              <a:rPr lang="en-US" smtClean="0"/>
              <a:t>                      &lt; 1000 );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Assertions are more natural than previously described constraints, especially when referring to several tables</a:t>
            </a:r>
          </a:p>
          <a:p>
            <a:endParaRPr lang="en-US" smtClean="0"/>
          </a:p>
          <a:p>
            <a:r>
              <a:rPr lang="en-US" smtClean="0"/>
              <a:t>However, they are frequently not implemented, e.g., Oracle</a:t>
            </a:r>
          </a:p>
          <a:p>
            <a:r>
              <a:rPr lang="en-US" smtClean="0"/>
              <a:t>It is very difficult to implement them both correctly and efficiently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TABLE Plant (</a:t>
            </a:r>
            <a:br>
              <a:rPr lang="en-US" smtClean="0"/>
            </a:br>
            <a:r>
              <a:rPr lang="en-US" smtClean="0"/>
              <a:t> P CHAR(10),</a:t>
            </a:r>
            <a:br>
              <a:rPr lang="en-US" smtClean="0"/>
            </a:br>
            <a:r>
              <a:rPr lang="en-US" smtClean="0"/>
              <a:t> Pname CHAR VARYING(10),</a:t>
            </a:r>
            <a:br>
              <a:rPr lang="en-US" smtClean="0"/>
            </a:br>
            <a:r>
              <a:rPr lang="en-US" smtClean="0"/>
              <a:t> Pcity CHAR VARYING(10),</a:t>
            </a:r>
            <a:br>
              <a:rPr lang="en-US" smtClean="0"/>
            </a:br>
            <a:r>
              <a:rPr lang="en-US" smtClean="0"/>
              <a:t> Profit NUMBER</a:t>
            </a:r>
            <a:br>
              <a:rPr lang="en-US" smtClean="0"/>
            </a:br>
            <a:r>
              <a:rPr lang="en-US" smtClean="0"/>
              <a:t>);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This is a minimal definition</a:t>
            </a:r>
          </a:p>
          <a:p>
            <a:pPr lvl="1"/>
            <a:r>
              <a:rPr lang="en-US" smtClean="0"/>
              <a:t>Name of the table</a:t>
            </a:r>
          </a:p>
          <a:p>
            <a:pPr lvl="1"/>
            <a:r>
              <a:rPr lang="en-US" smtClean="0"/>
              <a:t>Names of the columns</a:t>
            </a:r>
          </a:p>
          <a:p>
            <a:pPr lvl="1"/>
            <a:r>
              <a:rPr lang="en-US" smtClean="0"/>
              <a:t>Domains of the columns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These are actions that can be taken before/after/instead INSERT, UPDATE, or DELETE</a:t>
            </a:r>
          </a:p>
          <a:p>
            <a:r>
              <a:rPr lang="en-US" smtClean="0"/>
              <a:t>Triggers are both complex and powerful, we just touch briefly on them here</a:t>
            </a:r>
          </a:p>
          <a:p>
            <a:r>
              <a:rPr lang="en-US" smtClean="0"/>
              <a:t>We will discuss in this unit: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AFTER</a:t>
            </a:r>
            <a:r>
              <a:rPr lang="en-US" smtClean="0"/>
              <a:t> (next)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INSTEAD</a:t>
            </a:r>
            <a:r>
              <a:rPr lang="en-US" smtClean="0"/>
              <a:t> (later)</a:t>
            </a:r>
          </a:p>
          <a:p>
            <a:r>
              <a:rPr lang="en-US" smtClean="0"/>
              <a:t>Assume that after a new Customer is inserted into the database, if Cname is Xiu, the system will “automatically” CREATE a new plant in the city Xiu lives, with “properties related to Xiu,” which we will understand by looking at the example</a:t>
            </a:r>
          </a:p>
          <a:p>
            <a:r>
              <a:rPr lang="en-US" smtClean="0"/>
              <a:t>Let us look at (I tested this in Oracle)</a:t>
            </a:r>
          </a:p>
          <a:p>
            <a:pPr lvl="1"/>
            <a:r>
              <a:rPr lang="en-US" smtClean="0"/>
              <a:t>The exact trigger in Oracle</a:t>
            </a:r>
          </a:p>
          <a:p>
            <a:pPr lvl="1"/>
            <a:r>
              <a:rPr lang="en-US" smtClean="0"/>
              <a:t>A partial trace of the execution in Oracle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A Trigger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CREATE TRIGGER </a:t>
            </a:r>
            <a:r>
              <a:rPr lang="en-US" smtClean="0"/>
              <a:t>Trigger01</a:t>
            </a:r>
            <a:br>
              <a:rPr lang="en-US" smtClean="0"/>
            </a:br>
            <a:r>
              <a:rPr lang="en-US" b="1" smtClean="0">
                <a:solidFill>
                  <a:srgbClr val="FF0000"/>
                </a:solidFill>
              </a:rPr>
              <a:t>AFTER INSERT ON </a:t>
            </a:r>
            <a:r>
              <a:rPr lang="en-US" smtClean="0"/>
              <a:t>Customer</a:t>
            </a:r>
            <a:br>
              <a:rPr lang="en-US" smtClean="0"/>
            </a:br>
            <a:r>
              <a:rPr lang="en-US" b="1" smtClean="0">
                <a:solidFill>
                  <a:srgbClr val="FF0000"/>
                </a:solidFill>
              </a:rPr>
              <a:t>REFERENCING NEW AS </a:t>
            </a:r>
            <a:r>
              <a:rPr lang="en-US" smtClean="0"/>
              <a:t>newcustomer</a:t>
            </a:r>
            <a:br>
              <a:rPr lang="en-US" smtClean="0"/>
            </a:br>
            <a:r>
              <a:rPr lang="en-US" b="1" smtClean="0">
                <a:solidFill>
                  <a:srgbClr val="FF0000"/>
                </a:solidFill>
              </a:rPr>
              <a:t>FOR EACH ROW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FF0000"/>
                </a:solidFill>
              </a:rPr>
              <a:t>WHEN</a:t>
            </a:r>
            <a:r>
              <a:rPr lang="en-US" smtClean="0"/>
              <a:t> (newcustomer.Cname = 'Xiu')</a:t>
            </a:r>
            <a:br>
              <a:rPr lang="en-US" smtClean="0"/>
            </a:br>
            <a:r>
              <a:rPr lang="en-US" b="1" smtClean="0">
                <a:solidFill>
                  <a:srgbClr val="FF0000"/>
                </a:solidFill>
              </a:rPr>
              <a:t>BEGIN</a:t>
            </a:r>
            <a:br>
              <a:rPr lang="en-US" b="1" smtClean="0">
                <a:solidFill>
                  <a:srgbClr val="FF0000"/>
                </a:solidFill>
              </a:rPr>
            </a:br>
            <a:r>
              <a:rPr lang="en-US" b="1" smtClean="0">
                <a:solidFill>
                  <a:srgbClr val="FF0000"/>
                </a:solidFill>
              </a:rPr>
              <a:t>INSERT INTO </a:t>
            </a:r>
            <a:r>
              <a:rPr lang="en-US" smtClean="0"/>
              <a:t>Plant </a:t>
            </a:r>
            <a:r>
              <a:rPr lang="en-US" b="1" smtClean="0">
                <a:solidFill>
                  <a:srgbClr val="FF0000"/>
                </a:solidFill>
              </a:rPr>
              <a:t>VALUES</a:t>
            </a:r>
            <a:r>
              <a:rPr lang="en-US" smtClean="0"/>
              <a:t>(:newcustomer.C, 'Xiu_Plant', :newcustomer.Ccity, NULL);</a:t>
            </a:r>
            <a:br>
              <a:rPr lang="en-US" smtClean="0"/>
            </a:br>
            <a:r>
              <a:rPr lang="en-US" b="1" smtClean="0">
                <a:solidFill>
                  <a:srgbClr val="FF0000"/>
                </a:solidFill>
              </a:rPr>
              <a:t>END</a:t>
            </a:r>
            <a:r>
              <a:rPr lang="en-US" smtClean="0"/>
              <a:t> Trigger01;</a:t>
            </a:r>
            <a:br>
              <a:rPr lang="en-US" smtClean="0"/>
            </a:b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RUN;</a:t>
            </a:r>
          </a:p>
          <a:p>
            <a:endParaRPr lang="en-US" smtClean="0"/>
          </a:p>
          <a:p>
            <a:r>
              <a:rPr lang="en-US" smtClean="0"/>
              <a:t>This was the exact Oracle syntax</a:t>
            </a:r>
          </a:p>
          <a:p>
            <a:r>
              <a:rPr lang="en-US" b="1" smtClean="0">
                <a:solidFill>
                  <a:srgbClr val="FF0000"/>
                </a:solidFill>
              </a:rPr>
              <a:t>NEW</a:t>
            </a:r>
            <a:r>
              <a:rPr lang="en-US" smtClean="0"/>
              <a:t> refers to added rows</a:t>
            </a:r>
          </a:p>
          <a:p>
            <a:r>
              <a:rPr lang="en-US" smtClean="0"/>
              <a:t>If rows were deleted (not in our example!), we could refer to them as </a:t>
            </a:r>
            <a:r>
              <a:rPr lang="en-US" b="1" smtClean="0">
                <a:solidFill>
                  <a:srgbClr val="FF0000"/>
                </a:solidFill>
              </a:rPr>
              <a:t>OLD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Database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Customer and Plant before Insert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C          CNAME      CCITY      P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---------- ---------- ---------- ----------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1000       Doe        Boston     901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2000       Yao        Boston     902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3000       Doe        Chicago    903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4000       Doe        Seattle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5000       Brown      Denver     903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6000       Smith      Seattle    907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7000       Yao        Chicago    904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8000       Smith      Denver     904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9000       Smith      Boston     903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P          PNAME      PCITY          PROFIT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---------- ---------- ---------- ----------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901        Alpha      Boston          45000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902        Beta       Boston          56000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903        Beta       Chicago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904        Gamma      Chicago         51000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905        Delta      Denver          48000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906        Epsilon    Miami           51000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907        Beta       Miami           65000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908        Beta       Boston          51000</a:t>
            </a:r>
          </a:p>
          <a:p>
            <a:endParaRPr lang="en-US" b="1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INSERT INTO Customer     			VALUES(1001,'Xiu','Boston',null);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Note that the INSERT statement could have inserted many tuples into Customer, for instance, if a whole table was inserted into Customer</a:t>
            </a:r>
          </a:p>
          <a:p>
            <a:pPr lvl="1"/>
            <a:r>
              <a:rPr lang="en-US" smtClean="0"/>
              <a:t>We had an example of such “candidate customers” being inserted into Customer, once Good became Yes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Database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Customer and Plant after Insert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C          CNAME      CCITY      P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---------- ---------- ---------- ----------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1000       Doe        Boston     901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2000       Yao        Boston     902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3000       Doe        Chicago    903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4000       Doe        Seattle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5000       Brown      Denver     903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6000       Smith      Seattle    907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7000       Yao        Chicago    904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8000       Smith      Denver     904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9000       Smith      Boston     903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1001       Xiu        Boston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endParaRPr lang="en-US" sz="16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P          PNAME      PCITY          PROFIT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---------- ---------- ---------- ----------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901        Alpha      Boston          45000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902        Beta       Boston          56000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903        Beta       Chicago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904        Gamma      Chicago         51000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905        Delta      Denver          48000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906        Epsilon    Miami           51000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907        Beta       Miami           65000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908        Beta       Boston          51000</a:t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1001       Xiu_Plant  Boston</a:t>
            </a:r>
          </a:p>
          <a:p>
            <a:endParaRPr lang="en-US" sz="16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now proceed to the definition of the user level, that is to the definition of views. Generally speaking, a view consists of “continuously current” table that is derived by means of a  SELECT statement from other tables</a:t>
            </a:r>
          </a:p>
          <a:p>
            <a:r>
              <a:rPr lang="en-US" smtClean="0"/>
              <a:t>For example, we could write</a:t>
            </a:r>
          </a:p>
          <a:p>
            <a:pPr lvl="1">
              <a:buFont typeface="Symbol" pitchFamily="18" charset="2"/>
              <a:buNone/>
            </a:pPr>
            <a:r>
              <a:rPr lang="en-US" b="1" smtClean="0">
                <a:solidFill>
                  <a:srgbClr val="FC0128"/>
                </a:solidFill>
              </a:rPr>
              <a:t>	CREATE VIEW</a:t>
            </a:r>
            <a:r>
              <a:rPr lang="en-US" b="1" smtClean="0"/>
              <a:t> </a:t>
            </a:r>
            <a:r>
              <a:rPr lang="en-US" smtClean="0"/>
              <a:t>GoodPlant</a:t>
            </a:r>
            <a:br>
              <a:rPr lang="en-US" smtClean="0"/>
            </a:br>
            <a:r>
              <a:rPr lang="en-US" smtClean="0"/>
              <a:t>AS SELECT *</a:t>
            </a:r>
            <a:br>
              <a:rPr lang="en-US" smtClean="0"/>
            </a:br>
            <a:r>
              <a:rPr lang="en-US" smtClean="0"/>
              <a:t>FROM Plant</a:t>
            </a:r>
            <a:br>
              <a:rPr lang="en-US" smtClean="0"/>
            </a:br>
            <a:r>
              <a:rPr lang="en-US" smtClean="0"/>
              <a:t>WHERE Profit &gt; .0;</a:t>
            </a:r>
          </a:p>
          <a:p>
            <a:r>
              <a:rPr lang="en-US" smtClean="0"/>
              <a:t>We could now execute a query against the view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SELECT P</a:t>
            </a:r>
            <a:br>
              <a:rPr lang="en-US" smtClean="0"/>
            </a:br>
            <a:r>
              <a:rPr lang="en-US" smtClean="0"/>
              <a:t>FROM GoodPlant</a:t>
            </a:r>
            <a:br>
              <a:rPr lang="en-US" smtClean="0"/>
            </a:br>
            <a:r>
              <a:rPr lang="en-US" smtClean="0"/>
              <a:t>WHERE City = 'Chicago';</a:t>
            </a:r>
          </a:p>
          <a:p>
            <a:r>
              <a:rPr lang="en-US" smtClean="0"/>
              <a:t>This will give all P for Chicago where Profit is positive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Versus Snapshots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View is not a snapshot, which is static</a:t>
            </a:r>
          </a:p>
          <a:p>
            <a:r>
              <a:rPr lang="en-US" smtClean="0"/>
              <a:t>View can be thought of as a procedure call</a:t>
            </a:r>
          </a:p>
          <a:p>
            <a:r>
              <a:rPr lang="en-US" smtClean="0"/>
              <a:t>Therefore we should think of the following procedure for computing the answer to the last query:</a:t>
            </a:r>
          </a:p>
          <a:p>
            <a:r>
              <a:rPr lang="en-US" smtClean="0"/>
              <a:t>The system computes the value of the table GoodPlant</a:t>
            </a:r>
          </a:p>
          <a:p>
            <a:r>
              <a:rPr lang="en-US" smtClean="0"/>
              <a:t>The system executes the query against the table GoodPlant</a:t>
            </a:r>
          </a:p>
          <a:p>
            <a:r>
              <a:rPr lang="en-US" smtClean="0"/>
              <a:t>In actuality, the system may compute the answer differently, however, the result will be equivalent to the canonical procedure described above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Defined by Queries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 general, almost any query definition could be used to define a view, so we could have: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dirty="0" smtClean="0"/>
              <a:t>	CREATE VIEW </a:t>
            </a:r>
            <a:r>
              <a:rPr lang="en-US" dirty="0" err="1" smtClean="0"/>
              <a:t>Customer_In_The_City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SELECT </a:t>
            </a:r>
            <a:r>
              <a:rPr lang="en-US" dirty="0" err="1" smtClean="0"/>
              <a:t>Cname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Plant, Customer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Pcity</a:t>
            </a:r>
            <a:r>
              <a:rPr lang="en-US" dirty="0" smtClean="0"/>
              <a:t> = </a:t>
            </a:r>
            <a:r>
              <a:rPr lang="en-US" dirty="0" err="1" smtClean="0"/>
              <a:t>Ccity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Plant.C</a:t>
            </a:r>
            <a:r>
              <a:rPr lang="en-US" dirty="0" smtClean="0"/>
              <a:t> = </a:t>
            </a:r>
            <a:r>
              <a:rPr lang="en-US" dirty="0" err="1" smtClean="0"/>
              <a:t>Customer.C</a:t>
            </a:r>
            <a:r>
              <a:rPr lang="en-US" dirty="0" smtClean="0"/>
              <a:t>;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Views can also be defined </a:t>
            </a:r>
            <a:r>
              <a:rPr lang="en-US" cap="all" dirty="0" smtClean="0">
                <a:solidFill>
                  <a:srgbClr val="FF0000"/>
                </a:solidFill>
              </a:rPr>
              <a:t>with </a:t>
            </a:r>
            <a:r>
              <a:rPr lang="en-US" b="1" cap="all" dirty="0" smtClean="0">
                <a:solidFill>
                  <a:srgbClr val="FF0000"/>
                </a:solidFill>
              </a:rPr>
              <a:t>CHECK</a:t>
            </a:r>
            <a:r>
              <a:rPr lang="en-US" cap="all" dirty="0" smtClean="0">
                <a:solidFill>
                  <a:srgbClr val="FF0000"/>
                </a:solidFill>
              </a:rPr>
              <a:t> option</a:t>
            </a:r>
            <a:r>
              <a:rPr lang="en-US" dirty="0" smtClean="0"/>
              <a:t>, which we will discuss later.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Views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Views, in principle, can be updated just like the base tables</a:t>
            </a:r>
          </a:p>
          <a:p>
            <a:r>
              <a:rPr lang="en-US" smtClean="0"/>
              <a:t>However, all updates to views must be reflected in a correct update to the base table.</a:t>
            </a:r>
          </a:p>
          <a:p>
            <a:r>
              <a:rPr lang="en-US" smtClean="0"/>
              <a:t>Let us start with the view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CREATE VIEW GoodPlant</a:t>
            </a:r>
            <a:br>
              <a:rPr lang="en-US" smtClean="0"/>
            </a:br>
            <a:r>
              <a:rPr lang="en-US" smtClean="0"/>
              <a:t>AS SELECT *</a:t>
            </a:r>
            <a:br>
              <a:rPr lang="en-US" smtClean="0"/>
            </a:br>
            <a:r>
              <a:rPr lang="en-US" smtClean="0"/>
              <a:t>FROM Plant</a:t>
            </a:r>
            <a:br>
              <a:rPr lang="en-US" smtClean="0"/>
            </a:br>
            <a:r>
              <a:rPr lang="en-US" smtClean="0"/>
              <a:t>WHERE Profit &gt; 0.0;</a:t>
            </a:r>
          </a:p>
          <a:p>
            <a:r>
              <a:rPr lang="en-US" smtClean="0"/>
              <a:t>Then, it is clear what should be inserted into the table Plant if the following is issued: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INSERT INTO GoodPlant</a:t>
            </a:r>
            <a:br>
              <a:rPr lang="en-US" smtClean="0"/>
            </a:br>
            <a:r>
              <a:rPr lang="en-US" smtClean="0"/>
              <a:t>VALUES (675, 'Major', 'Philadelphia', .25);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Views While Forcing Defaults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Consider now the view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CREATE VIEW SomePlant</a:t>
            </a:r>
            <a:br>
              <a:rPr lang="en-US" smtClean="0"/>
            </a:br>
            <a:r>
              <a:rPr lang="en-US" smtClean="0"/>
              <a:t>AS SELECT P, Pname, City</a:t>
            </a:r>
            <a:br>
              <a:rPr lang="en-US" smtClean="0"/>
            </a:br>
            <a:r>
              <a:rPr lang="en-US" smtClean="0"/>
              <a:t>FROM Plant;</a:t>
            </a:r>
          </a:p>
          <a:p>
            <a:r>
              <a:rPr lang="en-US" smtClean="0"/>
              <a:t>Then, if the value of Profit can be NULL or has a defined default value, it is clear what should be inserted into the table Plant if the following is issued: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INSERT INTO SomePlant</a:t>
            </a:r>
            <a:br>
              <a:rPr lang="en-US" smtClean="0"/>
            </a:br>
            <a:r>
              <a:rPr lang="en-US" smtClean="0"/>
              <a:t>VALUES (675, 'Major', 'Philadelphia');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TABLE Customer (</a:t>
            </a:r>
            <a:br>
              <a:rPr lang="en-US" smtClean="0"/>
            </a:br>
            <a:r>
              <a:rPr lang="en-US" smtClean="0"/>
              <a:t> C CHAR(10),</a:t>
            </a:r>
            <a:br>
              <a:rPr lang="en-US" smtClean="0"/>
            </a:br>
            <a:r>
              <a:rPr lang="en-US" smtClean="0"/>
              <a:t> Cname CHAR VARYING(10),</a:t>
            </a:r>
            <a:br>
              <a:rPr lang="en-US" smtClean="0"/>
            </a:br>
            <a:r>
              <a:rPr lang="en-US" smtClean="0"/>
              <a:t> Ccity CHAR VARYING(10),</a:t>
            </a:r>
            <a:br>
              <a:rPr lang="en-US" smtClean="0"/>
            </a:br>
            <a:r>
              <a:rPr lang="en-US" smtClean="0"/>
              <a:t> P CHAR(10)</a:t>
            </a:r>
            <a:br>
              <a:rPr lang="en-US" smtClean="0"/>
            </a:br>
            <a:r>
              <a:rPr lang="en-US" smtClean="0"/>
              <a:t>);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This is a minimal definition</a:t>
            </a:r>
          </a:p>
          <a:p>
            <a:pPr lvl="1"/>
            <a:r>
              <a:rPr lang="en-US" smtClean="0"/>
              <a:t>Name of the table</a:t>
            </a:r>
          </a:p>
          <a:p>
            <a:pPr lvl="1"/>
            <a:r>
              <a:rPr lang="en-US" smtClean="0"/>
              <a:t>Names of the columns</a:t>
            </a:r>
          </a:p>
          <a:p>
            <a:pPr lvl="1"/>
            <a:r>
              <a:rPr lang="en-US" smtClean="0"/>
              <a:t>Domains of the columns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To View Not Reflected In It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Consider the view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CREATE VIEW Plant_In_Chicago</a:t>
            </a:r>
            <a:br>
              <a:rPr lang="en-US" smtClean="0"/>
            </a:br>
            <a:r>
              <a:rPr lang="en-US" smtClean="0"/>
              <a:t>AS SELECT *</a:t>
            </a:r>
            <a:br>
              <a:rPr lang="en-US" smtClean="0"/>
            </a:br>
            <a:r>
              <a:rPr lang="en-US" smtClean="0"/>
              <a:t>FROM Plant</a:t>
            </a:r>
            <a:br>
              <a:rPr lang="en-US" smtClean="0"/>
            </a:br>
            <a:r>
              <a:rPr lang="en-US" smtClean="0"/>
              <a:t>WHERE City = 'Chicago';</a:t>
            </a:r>
          </a:p>
          <a:p>
            <a:r>
              <a:rPr lang="en-US" smtClean="0"/>
              <a:t>According to SQL the following update is valid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INSERT INTO Plant_In_Chicago</a:t>
            </a:r>
            <a:br>
              <a:rPr lang="en-US" smtClean="0"/>
            </a:br>
            <a:r>
              <a:rPr lang="en-US" smtClean="0"/>
              <a:t>VALUES (897,'Minor','Philadelphia',.1);</a:t>
            </a:r>
          </a:p>
          <a:p>
            <a:r>
              <a:rPr lang="en-US" smtClean="0"/>
              <a:t>It is reflected properly in the base table Plant, however, it does not show in the view, of course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for Updates Not Reflected in View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Instead, if we define the view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CREATE VIEW Plant_In_Chicago</a:t>
            </a:r>
            <a:br>
              <a:rPr lang="en-US" smtClean="0"/>
            </a:br>
            <a:r>
              <a:rPr lang="en-US" smtClean="0"/>
              <a:t>AS SELECT *</a:t>
            </a:r>
            <a:br>
              <a:rPr lang="en-US" smtClean="0"/>
            </a:br>
            <a:r>
              <a:rPr lang="en-US" smtClean="0"/>
              <a:t>FROM Plant</a:t>
            </a:r>
            <a:br>
              <a:rPr lang="en-US" smtClean="0"/>
            </a:br>
            <a:r>
              <a:rPr lang="en-US" smtClean="0"/>
              <a:t>WHERE City = 'Chicago'</a:t>
            </a:r>
            <a:br>
              <a:rPr lang="en-US" smtClean="0"/>
            </a:br>
            <a:r>
              <a:rPr lang="en-US" b="1" smtClean="0">
                <a:solidFill>
                  <a:srgbClr val="FC0128"/>
                </a:solidFill>
              </a:rPr>
              <a:t>WITH CHECK OPTION</a:t>
            </a:r>
            <a:r>
              <a:rPr lang="en-US" smtClean="0"/>
              <a:t>;</a:t>
            </a:r>
          </a:p>
          <a:p>
            <a:r>
              <a:rPr lang="en-US" smtClean="0"/>
              <a:t>Then the update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INSERT INTO Plant_In_Chicago</a:t>
            </a:r>
            <a:br>
              <a:rPr lang="en-US" smtClean="0"/>
            </a:br>
            <a:r>
              <a:rPr lang="en-US" smtClean="0"/>
              <a:t>VALUES (897,'Minor','Philadelphia',.1);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will be rejected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Views Cannot Be Updated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Consider the view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CREATE VIEW Profit_On_Date</a:t>
            </a:r>
            <a:br>
              <a:rPr lang="en-US" smtClean="0"/>
            </a:br>
            <a:r>
              <a:rPr lang="en-US" smtClean="0"/>
              <a:t>AS SELECT Profit, Date</a:t>
            </a:r>
            <a:br>
              <a:rPr lang="en-US" smtClean="0"/>
            </a:br>
            <a:r>
              <a:rPr lang="en-US" smtClean="0"/>
              <a:t>FROM Plant, Invoice, Customer</a:t>
            </a:r>
            <a:br>
              <a:rPr lang="en-US" smtClean="0"/>
            </a:br>
            <a:r>
              <a:rPr lang="en-US" smtClean="0"/>
              <a:t>WHERE Plant.P = Customer.P</a:t>
            </a:r>
            <a:br>
              <a:rPr lang="en-US" smtClean="0"/>
            </a:br>
            <a:r>
              <a:rPr lang="en-US" smtClean="0"/>
              <a:t>AND Invoice.C = Customer.C;</a:t>
            </a:r>
          </a:p>
          <a:p>
            <a:r>
              <a:rPr lang="en-US" smtClean="0"/>
              <a:t>There is no meaning to the update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INSERT INTO Profit_On_Date</a:t>
            </a:r>
            <a:br>
              <a:rPr lang="en-US" smtClean="0"/>
            </a:br>
            <a:r>
              <a:rPr lang="en-US" smtClean="0"/>
              <a:t>VALUES (0.9,2009-02-01);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Why?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Because there is no  well-defined way for reflecting this update in the base tables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Several tables would need to be modified in a non-deterministic fashion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Views That Cannot Be Updated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Consider the view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CREATE VIEW Avg_Amt</a:t>
            </a:r>
            <a:br>
              <a:rPr lang="en-US" smtClean="0"/>
            </a:br>
            <a:r>
              <a:rPr lang="en-US" smtClean="0"/>
              <a:t>AS SELECT AVG(Amt)</a:t>
            </a:r>
            <a:br>
              <a:rPr lang="en-US" smtClean="0"/>
            </a:br>
            <a:r>
              <a:rPr lang="en-US" smtClean="0"/>
              <a:t>FROM Invoice</a:t>
            </a:r>
            <a:br>
              <a:rPr lang="en-US" smtClean="0"/>
            </a:br>
            <a:r>
              <a:rPr lang="en-US" smtClean="0"/>
              <a:t>WHERE Idate = ‘2009-02-01’;</a:t>
            </a:r>
          </a:p>
          <a:p>
            <a:r>
              <a:rPr lang="en-US" smtClean="0"/>
              <a:t>It is not permitted to issue: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INSERT INTO Avg_Amt</a:t>
            </a:r>
            <a:br>
              <a:rPr lang="en-US" smtClean="0"/>
            </a:br>
            <a:r>
              <a:rPr lang="en-US" smtClean="0"/>
              <a:t>VALUES (75);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as there is no way of changing the base tables in a well-defined way.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Views That Cannot Be Updated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Consider the view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CREATE VIEW Cities_With_Plant</a:t>
            </a:r>
            <a:br>
              <a:rPr lang="en-US" smtClean="0"/>
            </a:br>
            <a:r>
              <a:rPr lang="en-US" smtClean="0"/>
              <a:t>AS SELECT Pcity</a:t>
            </a:r>
            <a:br>
              <a:rPr lang="en-US" smtClean="0"/>
            </a:br>
            <a:r>
              <a:rPr lang="en-US" smtClean="0"/>
              <a:t>FROM Plant;</a:t>
            </a:r>
          </a:p>
          <a:p>
            <a:r>
              <a:rPr lang="en-US" smtClean="0"/>
              <a:t>It is not permitted to issue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INSERT INTO Cities_With_Plant </a:t>
            </a:r>
            <a:br>
              <a:rPr lang="en-US" smtClean="0"/>
            </a:br>
            <a:r>
              <a:rPr lang="en-US" smtClean="0"/>
              <a:t>VALUES ('Palm Beach');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as P cannot have a NULL value, as it was the primary key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That Are Updateable In Standard SQL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following are the major conditions (there are others) that must be true for an updatable view</a:t>
            </a:r>
          </a:p>
          <a:p>
            <a:endParaRPr lang="en-US" smtClean="0"/>
          </a:p>
          <a:p>
            <a:pPr lvl="1"/>
            <a:r>
              <a:rPr lang="en-US" smtClean="0"/>
              <a:t>Is drawn from one TABLE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No joins, unions, differences, intersections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If the underlying TABLE is a view, it must be updateable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The SELECTed columns are column references (each column at most once and without DISTINCT) and not values or aggregates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No GROUP BY 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Views That Should Be Updateable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 may make sense to update views that the SQL standard does not allow to update and it is now sometimes permissible; that is, in some implementations</a:t>
            </a:r>
          </a:p>
          <a:p>
            <a:r>
              <a:rPr lang="en-US" smtClean="0"/>
              <a:t>If we have two tables</a:t>
            </a:r>
          </a:p>
          <a:p>
            <a:pPr lvl="1"/>
            <a:r>
              <a:rPr lang="en-US" smtClean="0"/>
              <a:t>R(</a:t>
            </a:r>
            <a:r>
              <a:rPr lang="en-US" u="sng" smtClean="0"/>
              <a:t>SSN</a:t>
            </a:r>
            <a:r>
              <a:rPr lang="en-US" smtClean="0"/>
              <a:t>, Salary)</a:t>
            </a:r>
          </a:p>
          <a:p>
            <a:pPr lvl="1"/>
            <a:r>
              <a:rPr lang="en-US" smtClean="0"/>
              <a:t>S(</a:t>
            </a:r>
            <a:r>
              <a:rPr lang="en-US" u="sng" smtClean="0"/>
              <a:t>SSN</a:t>
            </a:r>
            <a:r>
              <a:rPr lang="en-US" smtClean="0"/>
              <a:t>, Address)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Consider the view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CREATE VIEW RS</a:t>
            </a:r>
            <a:br>
              <a:rPr lang="en-US" smtClean="0"/>
            </a:br>
            <a:r>
              <a:rPr lang="en-US" smtClean="0"/>
              <a:t>AS SELECT R.SSN AS SSN, Salary, Address</a:t>
            </a:r>
            <a:br>
              <a:rPr lang="en-US" smtClean="0"/>
            </a:br>
            <a:r>
              <a:rPr lang="en-US" smtClean="0"/>
              <a:t>FROM R, S</a:t>
            </a:r>
            <a:br>
              <a:rPr lang="en-US" smtClean="0"/>
            </a:br>
            <a:r>
              <a:rPr lang="en-US" smtClean="0"/>
              <a:t>WHERE R.SSN = S.SSN ;</a:t>
            </a:r>
          </a:p>
          <a:p>
            <a:r>
              <a:rPr lang="en-US" smtClean="0"/>
              <a:t>And it is perfectly clear what to do if a new employee is inserted into RS: i.e., how to reflect this in R and in S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Views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SQL prohibits this</a:t>
            </a:r>
          </a:p>
          <a:p>
            <a:r>
              <a:rPr lang="en-US" smtClean="0"/>
              <a:t>But Oracle actually will execute correctly</a:t>
            </a:r>
          </a:p>
          <a:p>
            <a:r>
              <a:rPr lang="en-US" smtClean="0"/>
              <a:t>But Oracle will do very strange things too when you attempt to update views in strange ways</a:t>
            </a:r>
          </a:p>
          <a:p>
            <a:r>
              <a:rPr lang="en-US" smtClean="0"/>
              <a:t>The standard mechanism for updating views when it makes sense uses </a:t>
            </a:r>
            <a:r>
              <a:rPr lang="en-US" b="1" smtClean="0">
                <a:solidFill>
                  <a:srgbClr val="FF0000"/>
                </a:solidFill>
              </a:rPr>
              <a:t>INSTEAD</a:t>
            </a:r>
            <a:r>
              <a:rPr lang="en-US" smtClean="0"/>
              <a:t> triggers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Trigger To Update A View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cap="all" dirty="0" smtClean="0">
                <a:solidFill>
                  <a:srgbClr val="FF0000"/>
                </a:solidFill>
              </a:rPr>
              <a:t>create table </a:t>
            </a:r>
            <a:r>
              <a:rPr lang="en-US" dirty="0" smtClean="0"/>
              <a:t>r (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cap="all" dirty="0" smtClean="0"/>
              <a:t>char (10) not null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 </a:t>
            </a:r>
            <a:r>
              <a:rPr lang="en-US" cap="all" dirty="0" smtClean="0"/>
              <a:t>char (10) not null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cap="all" dirty="0" smtClean="0"/>
              <a:t> primary key </a:t>
            </a:r>
            <a:r>
              <a:rPr lang="en-US" dirty="0" smtClean="0"/>
              <a:t>(a)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cap="all" dirty="0" smtClean="0">
                <a:solidFill>
                  <a:srgbClr val="FF0000"/>
                </a:solidFill>
              </a:rPr>
              <a:t>create table </a:t>
            </a:r>
            <a:r>
              <a:rPr lang="en-US" dirty="0" smtClean="0"/>
              <a:t>s (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cap="all" dirty="0" smtClean="0"/>
              <a:t>char (10) not null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 </a:t>
            </a:r>
            <a:r>
              <a:rPr lang="en-US" cap="all" dirty="0" smtClean="0"/>
              <a:t>char (10) not null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cap="all" dirty="0" smtClean="0"/>
              <a:t>primary key </a:t>
            </a:r>
            <a:r>
              <a:rPr lang="en-US" dirty="0" smtClean="0"/>
              <a:t>(a)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cap="all" dirty="0" smtClean="0">
                <a:solidFill>
                  <a:srgbClr val="FF0000"/>
                </a:solidFill>
              </a:rPr>
              <a:t>create view </a:t>
            </a:r>
            <a:r>
              <a:rPr lang="en-US" dirty="0" smtClean="0"/>
              <a:t>t AS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r.a</a:t>
            </a:r>
            <a:r>
              <a:rPr lang="en-US" dirty="0" smtClean="0"/>
              <a:t> AS a, </a:t>
            </a:r>
            <a:r>
              <a:rPr lang="en-US" dirty="0" err="1" smtClean="0"/>
              <a:t>r.b</a:t>
            </a:r>
            <a:r>
              <a:rPr lang="en-US" dirty="0" smtClean="0"/>
              <a:t> AS b, </a:t>
            </a:r>
            <a:r>
              <a:rPr lang="en-US" dirty="0" err="1" smtClean="0"/>
              <a:t>s.c</a:t>
            </a:r>
            <a:r>
              <a:rPr lang="en-US" dirty="0" smtClean="0"/>
              <a:t> AS c</a:t>
            </a:r>
            <a:br>
              <a:rPr lang="en-US" dirty="0" smtClean="0"/>
            </a:br>
            <a:r>
              <a:rPr lang="en-US" dirty="0" smtClean="0"/>
              <a:t>FROM r, s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r.a</a:t>
            </a:r>
            <a:r>
              <a:rPr lang="en-US" dirty="0" smtClean="0"/>
              <a:t> = </a:t>
            </a:r>
            <a:r>
              <a:rPr lang="en-US" dirty="0" err="1" smtClean="0"/>
              <a:t>s.a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Trigger To Update A View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cap="all" dirty="0" smtClean="0">
                <a:solidFill>
                  <a:srgbClr val="FF0000"/>
                </a:solidFill>
              </a:rPr>
              <a:t>create TRIGGER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trigger02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instead of update on </a:t>
            </a:r>
            <a:r>
              <a:rPr lang="en-US" dirty="0" smtClean="0"/>
              <a:t>t</a:t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referencing new AS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new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cap="all" dirty="0" smtClean="0">
                <a:solidFill>
                  <a:srgbClr val="FF0000"/>
                </a:solidFill>
              </a:rPr>
              <a:t>begin update </a:t>
            </a:r>
            <a:r>
              <a:rPr lang="en-US" dirty="0" smtClean="0"/>
              <a:t>s</a:t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c = :</a:t>
            </a:r>
            <a:r>
              <a:rPr lang="en-US" dirty="0" err="1" smtClean="0"/>
              <a:t>new.c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where</a:t>
            </a:r>
            <a:r>
              <a:rPr lang="en-US" cap="all" dirty="0" smtClean="0"/>
              <a:t> </a:t>
            </a:r>
            <a:r>
              <a:rPr lang="en-US" dirty="0" smtClean="0"/>
              <a:t>a = :</a:t>
            </a:r>
            <a:r>
              <a:rPr lang="en-US" dirty="0" err="1" smtClean="0"/>
              <a:t>old.a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</a:t>
            </a:r>
            <a:r>
              <a:rPr lang="en-US" dirty="0" err="1" smtClean="0"/>
              <a:t>trigger02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RUN;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 t</a:t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c = 'q'</a:t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a = '2';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TABLE Invoice (</a:t>
            </a:r>
            <a:br>
              <a:rPr lang="en-US" smtClean="0"/>
            </a:br>
            <a:r>
              <a:rPr lang="en-US" smtClean="0"/>
              <a:t> I CHAR(10),</a:t>
            </a:r>
            <a:br>
              <a:rPr lang="en-US" smtClean="0"/>
            </a:br>
            <a:r>
              <a:rPr lang="en-US" smtClean="0"/>
              <a:t> Amt NUMBER,</a:t>
            </a:r>
            <a:br>
              <a:rPr lang="en-US" smtClean="0"/>
            </a:br>
            <a:r>
              <a:rPr lang="en-US" smtClean="0"/>
              <a:t> Idate DATE,</a:t>
            </a:r>
            <a:br>
              <a:rPr lang="en-US" smtClean="0"/>
            </a:br>
            <a:r>
              <a:rPr lang="en-US" smtClean="0"/>
              <a:t> C CHAR(10)</a:t>
            </a:r>
            <a:br>
              <a:rPr lang="en-US" smtClean="0"/>
            </a:br>
            <a:r>
              <a:rPr lang="en-US" smtClean="0"/>
              <a:t>);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This is a minimal definition</a:t>
            </a:r>
          </a:p>
          <a:p>
            <a:pPr lvl="1"/>
            <a:r>
              <a:rPr lang="en-US" smtClean="0"/>
              <a:t>Name of the table</a:t>
            </a:r>
          </a:p>
          <a:p>
            <a:pPr lvl="1"/>
            <a:r>
              <a:rPr lang="en-US" smtClean="0"/>
              <a:t>Names of the columns</a:t>
            </a:r>
          </a:p>
          <a:p>
            <a:pPr lvl="1"/>
            <a:r>
              <a:rPr lang="en-US" smtClean="0"/>
              <a:t>Domains of the columns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Trigger To Update A View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Tables R, S, and view T before update on the view</a:t>
            </a:r>
          </a:p>
          <a:p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pt-BR" smtClean="0"/>
              <a:t>	</a:t>
            </a: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A          B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1          e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2          f</a:t>
            </a:r>
          </a:p>
          <a:p>
            <a:pPr>
              <a:buFont typeface="Monotype Sorts" pitchFamily="2" charset="2"/>
              <a:buNone/>
            </a:pP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A          C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1          m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2          n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3          o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endParaRPr lang="pt-BR" sz="16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	A          B          C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---------- ---------- ----------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1          e          m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2          f          n</a:t>
            </a:r>
            <a:endParaRPr lang="en-US" sz="16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Trigger To Update A View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Tables R, S, and view T after update on the view using trigger02</a:t>
            </a:r>
          </a:p>
          <a:p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pt-BR" smtClean="0"/>
              <a:t>	</a:t>
            </a: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A          B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1          e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2          f</a:t>
            </a:r>
          </a:p>
          <a:p>
            <a:pPr>
              <a:buFont typeface="Monotype Sorts" pitchFamily="2" charset="2"/>
              <a:buNone/>
            </a:pP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A          C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1          m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2          q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3          o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endParaRPr lang="pt-BR" sz="16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	A          B          C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---------- ---------- ----------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1          e          m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2          f          q</a:t>
            </a:r>
            <a:endParaRPr lang="en-US" sz="16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Trigger To Update (?) A View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Triggers will allow you to do very strange things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Trigger To Update (?) A View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cap="all" dirty="0" smtClean="0">
                <a:solidFill>
                  <a:srgbClr val="FF0000"/>
                </a:solidFill>
              </a:rPr>
              <a:t>create trigger </a:t>
            </a:r>
            <a:r>
              <a:rPr lang="en-US" dirty="0" err="1" smtClean="0"/>
              <a:t>trigger03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instead of update on </a:t>
            </a:r>
            <a:r>
              <a:rPr lang="en-US" dirty="0" smtClean="0"/>
              <a:t>t</a:t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referencing new AS </a:t>
            </a:r>
            <a:r>
              <a:rPr lang="en-US" dirty="0" smtClean="0"/>
              <a:t>new</a:t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begin update </a:t>
            </a:r>
            <a:r>
              <a:rPr lang="en-US" dirty="0" smtClean="0"/>
              <a:t>r</a:t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b = :</a:t>
            </a:r>
            <a:r>
              <a:rPr lang="en-US" dirty="0" err="1" smtClean="0"/>
              <a:t>new.c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a = :</a:t>
            </a:r>
            <a:r>
              <a:rPr lang="en-US" dirty="0" err="1" smtClean="0"/>
              <a:t>old.a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</a:t>
            </a:r>
            <a:r>
              <a:rPr lang="en-US" dirty="0" err="1" smtClean="0"/>
              <a:t>trigger03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RUN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 t</a:t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c = 'q'</a:t>
            </a:r>
            <a:br>
              <a:rPr lang="en-US" dirty="0" smtClean="0"/>
            </a:br>
            <a:r>
              <a:rPr lang="en-US" b="1" cap="all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a = '2';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Trigger To Update (?) A View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Tables R, S, and view T before update on the view</a:t>
            </a:r>
          </a:p>
          <a:p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pt-BR" smtClean="0"/>
              <a:t>	</a:t>
            </a: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A          B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1          e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2          f</a:t>
            </a:r>
          </a:p>
          <a:p>
            <a:pPr>
              <a:buFont typeface="Monotype Sorts" pitchFamily="2" charset="2"/>
              <a:buNone/>
            </a:pP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A          C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1          m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2          n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3          o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endParaRPr lang="pt-BR" sz="16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	A          B          C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---------- ---------- ----------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1          e          m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2          f          n</a:t>
            </a:r>
            <a:endParaRPr lang="en-US" sz="16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Trigger To Update (?) A View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Tables R, S, and view T after update on the view using trigger03</a:t>
            </a:r>
          </a:p>
          <a:p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pt-BR" smtClean="0"/>
              <a:t>	</a:t>
            </a: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A          B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1          e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2          q</a:t>
            </a:r>
          </a:p>
          <a:p>
            <a:pPr>
              <a:buFont typeface="Monotype Sorts" pitchFamily="2" charset="2"/>
              <a:buNone/>
            </a:pP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A          C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---------- ----------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1          m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2          n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3          o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endParaRPr lang="pt-BR" sz="16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	A          B          C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---------- ---------- ----------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1          e          m</a:t>
            </a:r>
            <a:br>
              <a:rPr lang="pt-BR" sz="1600" b="1" smtClean="0">
                <a:latin typeface="Courier New" pitchFamily="49" charset="0"/>
                <a:cs typeface="Courier New" pitchFamily="49" charset="0"/>
              </a:rPr>
            </a:br>
            <a:r>
              <a:rPr lang="pt-BR" sz="1600" b="1" smtClean="0">
                <a:latin typeface="Courier New" pitchFamily="49" charset="0"/>
                <a:cs typeface="Courier New" pitchFamily="49" charset="0"/>
              </a:rPr>
              <a:t>2          q          n</a:t>
            </a:r>
            <a:endParaRPr lang="en-US" sz="16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 , DROP, REPLACE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general, if an object is CREATEd, in can subsequently be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ALTER</a:t>
            </a:r>
            <a:r>
              <a:rPr lang="en-US" smtClean="0"/>
              <a:t>ed (some features are changed)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DROP</a:t>
            </a:r>
            <a:r>
              <a:rPr lang="en-US" smtClean="0"/>
              <a:t>ped (removed)</a:t>
            </a:r>
          </a:p>
          <a:p>
            <a:r>
              <a:rPr lang="en-US" smtClean="0"/>
              <a:t>Sometimes it can be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REPLACE</a:t>
            </a:r>
            <a:r>
              <a:rPr lang="en-US" smtClean="0"/>
              <a:t>d (by a new object)</a:t>
            </a:r>
          </a:p>
          <a:p>
            <a:pPr lvl="1"/>
            <a:endParaRPr lang="en-US" smtClean="0"/>
          </a:p>
          <a:p>
            <a:r>
              <a:rPr lang="en-US" smtClean="0"/>
              <a:t>This is why it is generally a good idea to name constraints, assertions, triggers, etc, while creating them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Privileges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Privileges can be granted to user or PUBLIC for</a:t>
            </a:r>
          </a:p>
          <a:p>
            <a:pPr lvl="1"/>
            <a:r>
              <a:rPr lang="en-US" smtClean="0"/>
              <a:t>Operations</a:t>
            </a:r>
          </a:p>
          <a:p>
            <a:pPr lvl="1"/>
            <a:r>
              <a:rPr lang="en-US" smtClean="0"/>
              <a:t>References</a:t>
            </a:r>
          </a:p>
          <a:p>
            <a:pPr lvl="1">
              <a:buFont typeface="Symbol" pitchFamily="18" charset="2"/>
              <a:buNone/>
            </a:pPr>
            <a:r>
              <a:rPr lang="en-US" smtClean="0"/>
              <a:t>		on</a:t>
            </a:r>
          </a:p>
          <a:p>
            <a:pPr lvl="1"/>
            <a:r>
              <a:rPr lang="en-US" smtClean="0"/>
              <a:t>Base tables</a:t>
            </a:r>
          </a:p>
          <a:p>
            <a:pPr lvl="1"/>
            <a:r>
              <a:rPr lang="en-US" smtClean="0"/>
              <a:t>Views</a:t>
            </a:r>
          </a:p>
          <a:p>
            <a:r>
              <a:rPr lang="en-US" smtClean="0"/>
              <a:t>These are technically part of </a:t>
            </a:r>
            <a:r>
              <a:rPr lang="en-US" b="1" i="1" smtClean="0">
                <a:solidFill>
                  <a:srgbClr val="FF0000"/>
                </a:solidFill>
              </a:rPr>
              <a:t>Data Control Language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or </a:t>
            </a:r>
            <a:r>
              <a:rPr lang="en-US" b="1" i="1" smtClean="0">
                <a:solidFill>
                  <a:srgbClr val="FF0000"/>
                </a:solidFill>
              </a:rPr>
              <a:t>DCL</a:t>
            </a:r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Privileges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Select</a:t>
            </a:r>
          </a:p>
          <a:p>
            <a:r>
              <a:rPr lang="en-US" smtClean="0"/>
              <a:t>Insert</a:t>
            </a:r>
          </a:p>
          <a:p>
            <a:r>
              <a:rPr lang="en-US" smtClean="0"/>
              <a:t>Update</a:t>
            </a:r>
          </a:p>
          <a:p>
            <a:r>
              <a:rPr lang="en-US" smtClean="0"/>
              <a:t>Delete</a:t>
            </a:r>
          </a:p>
          <a:p>
            <a:r>
              <a:rPr lang="en-US" smtClean="0"/>
              <a:t>References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Privileges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typical instruction is: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GRANT</a:t>
            </a:r>
            <a:r>
              <a:rPr lang="en-US" smtClean="0"/>
              <a:t> SELECT, INSERT</a:t>
            </a:r>
            <a:br>
              <a:rPr lang="en-US" smtClean="0"/>
            </a:br>
            <a:r>
              <a:rPr lang="en-US" smtClean="0"/>
              <a:t>ON Customer</a:t>
            </a:r>
            <a:br>
              <a:rPr lang="en-US" smtClean="0"/>
            </a:br>
            <a:r>
              <a:rPr lang="en-US" smtClean="0"/>
              <a:t>TO Li, Brown;</a:t>
            </a:r>
          </a:p>
          <a:p>
            <a:r>
              <a:rPr lang="en-US" smtClean="0"/>
              <a:t>Privileges can be restricted to columns: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GRANT</a:t>
            </a:r>
            <a:r>
              <a:rPr lang="en-US" smtClean="0"/>
              <a:t> SELECT</a:t>
            </a:r>
            <a:br>
              <a:rPr lang="en-US" smtClean="0"/>
            </a:br>
            <a:r>
              <a:rPr lang="en-US" smtClean="0"/>
              <a:t>ON Customer.City</a:t>
            </a:r>
            <a:br>
              <a:rPr lang="en-US" smtClean="0"/>
            </a:br>
            <a:r>
              <a:rPr lang="en-US" smtClean="0"/>
              <a:t>TO Li, Brown;</a:t>
            </a:r>
          </a:p>
          <a:p>
            <a:r>
              <a:rPr lang="en-US" smtClean="0"/>
              <a:t>It is possible to grant all privileges by: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GRANT</a:t>
            </a:r>
            <a:r>
              <a:rPr lang="en-US" smtClean="0"/>
              <a:t> ALL</a:t>
            </a:r>
            <a:br>
              <a:rPr lang="en-US" smtClean="0"/>
            </a:br>
            <a:r>
              <a:rPr lang="en-US" smtClean="0"/>
              <a:t>ON Customer</a:t>
            </a:r>
            <a:br>
              <a:rPr lang="en-US" smtClean="0"/>
            </a:br>
            <a:r>
              <a:rPr lang="en-US" smtClean="0"/>
              <a:t>TO Li, Brown;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Permitted Data Types (Data Domains)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SQL standard specifies permitted data types, which can be roughly grouped into several families</a:t>
            </a:r>
          </a:p>
          <a:p>
            <a:pPr lvl="1"/>
            <a:r>
              <a:rPr lang="en-US" smtClean="0"/>
              <a:t>Integers (small or long)</a:t>
            </a:r>
          </a:p>
          <a:p>
            <a:pPr lvl="1"/>
            <a:r>
              <a:rPr lang="en-US" smtClean="0"/>
              <a:t>Real numbers (standard or double length and with various precisions)</a:t>
            </a:r>
          </a:p>
          <a:p>
            <a:pPr lvl="1"/>
            <a:r>
              <a:rPr lang="en-US" smtClean="0"/>
              <a:t>Character strings (fixed or variable length)</a:t>
            </a:r>
          </a:p>
          <a:p>
            <a:pPr lvl="1"/>
            <a:r>
              <a:rPr lang="en-US" smtClean="0"/>
              <a:t>Bit strings (fixed or variable length)</a:t>
            </a:r>
          </a:p>
          <a:p>
            <a:pPr lvl="1"/>
            <a:r>
              <a:rPr lang="en-US" smtClean="0"/>
              <a:t>Dates and times (various specifications with various time “granularity”)</a:t>
            </a:r>
          </a:p>
          <a:p>
            <a:pPr lvl="1"/>
            <a:endParaRPr lang="en-US" smtClean="0"/>
          </a:p>
          <a:p>
            <a:r>
              <a:rPr lang="en-US" smtClean="0"/>
              <a:t>Systems have different implementations and modifications of the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Privileges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 is possible to allow the users to pass the privileges to other users by issuing:</a:t>
            </a:r>
          </a:p>
          <a:p>
            <a:pPr lvl="1"/>
            <a:r>
              <a:rPr lang="en-US" b="1" smtClean="0">
                <a:solidFill>
                  <a:srgbClr val="FC0128"/>
                </a:solidFill>
              </a:rPr>
              <a:t>GRANT</a:t>
            </a:r>
            <a:r>
              <a:rPr lang="en-US" smtClean="0"/>
              <a:t> SELECT, INSERT</a:t>
            </a:r>
            <a:br>
              <a:rPr lang="en-US" smtClean="0"/>
            </a:br>
            <a:r>
              <a:rPr lang="en-US" smtClean="0"/>
              <a:t>ON Customer</a:t>
            </a:r>
            <a:br>
              <a:rPr lang="en-US" smtClean="0"/>
            </a:br>
            <a:r>
              <a:rPr lang="en-US" smtClean="0"/>
              <a:t>TO Li, Brown</a:t>
            </a:r>
            <a:br>
              <a:rPr lang="en-US" smtClean="0"/>
            </a:br>
            <a:r>
              <a:rPr lang="en-US" b="1" smtClean="0">
                <a:solidFill>
                  <a:srgbClr val="FF0000"/>
                </a:solidFill>
              </a:rPr>
              <a:t>WITH GRANT OPTION</a:t>
            </a:r>
            <a:r>
              <a:rPr lang="en-US" smtClean="0"/>
              <a:t>;</a:t>
            </a:r>
          </a:p>
          <a:p>
            <a:r>
              <a:rPr lang="en-US" smtClean="0"/>
              <a:t>Then Li can issue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GRANT</a:t>
            </a:r>
            <a:r>
              <a:rPr lang="en-US" smtClean="0"/>
              <a:t> SELECT</a:t>
            </a:r>
            <a:br>
              <a:rPr lang="en-US" smtClean="0"/>
            </a:br>
            <a:r>
              <a:rPr lang="en-US" smtClean="0"/>
              <a:t>ON Customer.City</a:t>
            </a:r>
            <a:br>
              <a:rPr lang="en-US" smtClean="0"/>
            </a:br>
            <a:r>
              <a:rPr lang="en-US" smtClean="0"/>
              <a:t>TO JONES;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Privilege To Reference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 is possible to allow a user to use columns in a table as foreign keys referring to primary keys in a table to which the user has no privileges: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GRANT ALL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ON Invoice</a:t>
            </a:r>
            <a:br>
              <a:rPr lang="en-US" smtClean="0"/>
            </a:br>
            <a:r>
              <a:rPr lang="en-US" smtClean="0"/>
              <a:t>TO Li;</a:t>
            </a:r>
          </a:p>
          <a:p>
            <a:pPr lvl="1"/>
            <a:r>
              <a:rPr lang="en-US" b="1" smtClean="0">
                <a:solidFill>
                  <a:srgbClr val="FC0128"/>
                </a:solidFill>
              </a:rPr>
              <a:t>GRANT REFERENCES</a:t>
            </a:r>
            <a:r>
              <a:rPr lang="en-US" b="1" smtClean="0"/>
              <a:t> </a:t>
            </a:r>
            <a:r>
              <a:rPr lang="en-US" smtClean="0"/>
              <a:t>(C)</a:t>
            </a:r>
            <a:br>
              <a:rPr lang="en-US" smtClean="0"/>
            </a:br>
            <a:r>
              <a:rPr lang="en-US" smtClean="0"/>
              <a:t>ON Customer</a:t>
            </a:r>
            <a:br>
              <a:rPr lang="en-US" smtClean="0"/>
            </a:br>
            <a:r>
              <a:rPr lang="en-US" smtClean="0"/>
              <a:t>TO Li;</a:t>
            </a:r>
          </a:p>
          <a:p>
            <a:r>
              <a:rPr lang="en-US" smtClean="0"/>
              <a:t>This privilege must be explicitly granted because Li may be able to check if a particular C appears in Customer</a:t>
            </a:r>
          </a:p>
          <a:p>
            <a:pPr lvl="1"/>
            <a:r>
              <a:rPr lang="en-US" smtClean="0"/>
              <a:t>To check if C = 1 appears in Customer, Li attempts to INSERT an Invoice from C = 1</a:t>
            </a:r>
          </a:p>
          <a:p>
            <a:pPr lvl="1"/>
            <a:r>
              <a:rPr lang="en-US" smtClean="0"/>
              <a:t>If C = 1 does not appear in Customer, the database will complain about violation of FOREIGN KEY constraint</a:t>
            </a:r>
          </a:p>
          <a:p>
            <a:pPr lvl="1"/>
            <a:r>
              <a:rPr lang="en-US" smtClean="0"/>
              <a:t> If C = 1 appears in Customer, the database will not complain about violation of FOREIGN KEY constraint</a:t>
            </a:r>
          </a:p>
          <a:p>
            <a:pPr lvl="1"/>
            <a:r>
              <a:rPr lang="en-US" smtClean="0"/>
              <a:t>This is how Li can check this and that’s why it is explicitly permitted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Privileges On Views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 is possible to grant privileges on views.</a:t>
            </a:r>
          </a:p>
          <a:p>
            <a:pPr lvl="1"/>
            <a:r>
              <a:rPr lang="en-US" smtClean="0"/>
              <a:t>Of course, the privilege must be meaningful. That is a privilege to update can be given only on a view that can be updated, etc.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Revoking Privileges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Privileges can be revoked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There are various way to specify what happens with privileges granted by somebody from whom a privilege is taken away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Ideas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for defining tables</a:t>
            </a:r>
          </a:p>
          <a:p>
            <a:pPr lvl="1"/>
            <a:r>
              <a:rPr lang="en-US" smtClean="0"/>
              <a:t>Specifying domains</a:t>
            </a:r>
          </a:p>
          <a:p>
            <a:pPr lvl="1"/>
            <a:r>
              <a:rPr lang="en-US" smtClean="0"/>
              <a:t>PRIMARY KEY</a:t>
            </a:r>
          </a:p>
          <a:p>
            <a:pPr lvl="1"/>
            <a:r>
              <a:rPr lang="en-US" smtClean="0"/>
              <a:t>UNIQUE</a:t>
            </a:r>
          </a:p>
          <a:p>
            <a:pPr lvl="1"/>
            <a:r>
              <a:rPr lang="en-US" smtClean="0"/>
              <a:t>FOREIGN KEY</a:t>
            </a:r>
          </a:p>
          <a:p>
            <a:pPr lvl="1"/>
            <a:r>
              <a:rPr lang="en-US" smtClean="0"/>
              <a:t>NOT NULL</a:t>
            </a:r>
          </a:p>
          <a:p>
            <a:pPr lvl="1"/>
            <a:r>
              <a:rPr lang="en-US" smtClean="0"/>
              <a:t>CHECK</a:t>
            </a:r>
          </a:p>
          <a:p>
            <a:pPr lvl="1"/>
            <a:r>
              <a:rPr lang="en-US" smtClean="0"/>
              <a:t>DEFAULT</a:t>
            </a:r>
          </a:p>
          <a:p>
            <a:r>
              <a:rPr lang="en-US" smtClean="0"/>
              <a:t>Unknowns</a:t>
            </a:r>
          </a:p>
          <a:p>
            <a:r>
              <a:rPr lang="en-US" smtClean="0"/>
              <a:t>Maintenance of referential integrity</a:t>
            </a:r>
          </a:p>
          <a:p>
            <a:r>
              <a:rPr lang="en-US" smtClean="0"/>
              <a:t>Constraint checking</a:t>
            </a:r>
          </a:p>
          <a:p>
            <a:pPr lvl="1"/>
            <a:r>
              <a:rPr lang="en-US" smtClean="0"/>
              <a:t>NOT DEFERRABLE</a:t>
            </a:r>
          </a:p>
          <a:p>
            <a:pPr lvl="1"/>
            <a:r>
              <a:rPr lang="en-US" smtClean="0"/>
              <a:t>DEFERRABLE</a:t>
            </a:r>
          </a:p>
          <a:p>
            <a:r>
              <a:rPr lang="en-US" smtClean="0"/>
              <a:t>ASSERTION	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Ideas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Trigger “on” INSERT, UPDATE, DELETE, “firing” BEFORE, AFTER, INSTEAD</a:t>
            </a:r>
          </a:p>
          <a:p>
            <a:r>
              <a:rPr lang="en-US" smtClean="0"/>
              <a:t>Views</a:t>
            </a:r>
          </a:p>
          <a:p>
            <a:r>
              <a:rPr lang="en-US" smtClean="0"/>
              <a:t>Updating views with SQL UPDATE</a:t>
            </a:r>
          </a:p>
          <a:p>
            <a:r>
              <a:rPr lang="en-US" smtClean="0"/>
              <a:t>Updating views with INSTEAD TRIGGERs</a:t>
            </a:r>
          </a:p>
          <a:p>
            <a:r>
              <a:rPr lang="en-US" smtClean="0"/>
              <a:t>ALTER, DROP, REPLACE</a:t>
            </a:r>
          </a:p>
          <a:p>
            <a:r>
              <a:rPr lang="en-US" smtClean="0"/>
              <a:t>Privileges:</a:t>
            </a:r>
          </a:p>
          <a:p>
            <a:pPr lvl="1"/>
            <a:r>
              <a:rPr lang="en-US" smtClean="0"/>
              <a:t>Select</a:t>
            </a:r>
          </a:p>
          <a:p>
            <a:pPr lvl="1"/>
            <a:r>
              <a:rPr lang="en-US" smtClean="0"/>
              <a:t>Insert</a:t>
            </a:r>
          </a:p>
          <a:p>
            <a:pPr lvl="1"/>
            <a:r>
              <a:rPr lang="en-US" smtClean="0"/>
              <a:t>Update</a:t>
            </a:r>
          </a:p>
          <a:p>
            <a:pPr lvl="1"/>
            <a:r>
              <a:rPr lang="en-US" smtClean="0"/>
              <a:t>Delete</a:t>
            </a:r>
          </a:p>
          <a:p>
            <a:pPr lvl="1"/>
            <a:r>
              <a:rPr lang="en-US" smtClean="0"/>
              <a:t>References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of the slides, new concepts will be introduced</a:t>
            </a:r>
          </a:p>
          <a:p>
            <a:r>
              <a:rPr lang="en-US" dirty="0" smtClean="0"/>
              <a:t>The SQL specifications will be </a:t>
            </a:r>
            <a:r>
              <a:rPr lang="en-US" smtClean="0"/>
              <a:t>in </a:t>
            </a:r>
            <a:r>
              <a:rPr lang="en-US" smtClean="0"/>
              <a:t>red color </a:t>
            </a:r>
            <a:r>
              <a:rPr lang="en-US" dirty="0" smtClean="0"/>
              <a:t>and bold to draw attention to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Specification For Plant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CREATE TABLE Plant (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 CHAR(10) </a:t>
            </a:r>
            <a:r>
              <a:rPr lang="en-US" dirty="0" smtClean="0"/>
              <a:t>NOT NULL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Pname</a:t>
            </a:r>
            <a:r>
              <a:rPr lang="en-US" b="1" dirty="0" smtClean="0">
                <a:solidFill>
                  <a:srgbClr val="FF0000"/>
                </a:solidFill>
              </a:rPr>
              <a:t> CHAR VARYING(10),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Pcity</a:t>
            </a:r>
            <a:r>
              <a:rPr lang="en-US" b="1" dirty="0" smtClean="0">
                <a:solidFill>
                  <a:srgbClr val="FF0000"/>
                </a:solidFill>
              </a:rPr>
              <a:t> CHAR VARYING(10),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Profit NUMBER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C_20</a:t>
            </a:r>
            <a:r>
              <a:rPr lang="en-US" dirty="0" smtClean="0"/>
              <a:t> PRIMARY KEY (P), 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C_30</a:t>
            </a:r>
            <a:r>
              <a:rPr lang="en-US" dirty="0" smtClean="0"/>
              <a:t> UNIQUE (</a:t>
            </a:r>
            <a:r>
              <a:rPr lang="en-US" dirty="0" err="1" smtClean="0"/>
              <a:t>Pcity</a:t>
            </a:r>
            <a:r>
              <a:rPr lang="en-US" dirty="0" smtClean="0"/>
              <a:t>, Profit),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C_40</a:t>
            </a:r>
            <a:r>
              <a:rPr lang="en-US" dirty="0" smtClean="0"/>
              <a:t> CHECK ( </a:t>
            </a:r>
            <a:r>
              <a:rPr lang="en-US" dirty="0" err="1" smtClean="0"/>
              <a:t>Pcity</a:t>
            </a:r>
            <a:r>
              <a:rPr lang="en-US" dirty="0" smtClean="0"/>
              <a:t> &lt;&gt; </a:t>
            </a:r>
            <a:r>
              <a:rPr lang="en-US" dirty="0" err="1" smtClean="0"/>
              <a:t>Pname</a:t>
            </a:r>
            <a:r>
              <a:rPr lang="en-US" dirty="0" smtClean="0"/>
              <a:t> ),</a:t>
            </a:r>
            <a:br>
              <a:rPr lang="en-US" dirty="0" smtClean="0"/>
            </a:br>
            <a:r>
              <a:rPr lang="en-US" dirty="0" smtClean="0"/>
              <a:t> CONSTRAINT </a:t>
            </a:r>
            <a:r>
              <a:rPr lang="en-US" dirty="0" err="1" smtClean="0"/>
              <a:t>C_50</a:t>
            </a:r>
            <a:r>
              <a:rPr lang="en-US" dirty="0" smtClean="0"/>
              <a:t> CHECK ( (</a:t>
            </a:r>
            <a:r>
              <a:rPr lang="en-US" dirty="0" err="1" smtClean="0"/>
              <a:t>Pcity</a:t>
            </a:r>
            <a:r>
              <a:rPr lang="en-US" dirty="0" smtClean="0"/>
              <a:t> &lt;&gt; 'Chicago') OR (Profit &gt; 1000) )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This is a minimal definition</a:t>
            </a:r>
          </a:p>
          <a:p>
            <a:pPr lvl="1">
              <a:defRPr/>
            </a:pPr>
            <a:r>
              <a:rPr lang="en-US" dirty="0" smtClean="0"/>
              <a:t>Name of the table</a:t>
            </a:r>
          </a:p>
          <a:p>
            <a:pPr lvl="1">
              <a:defRPr/>
            </a:pPr>
            <a:r>
              <a:rPr lang="en-US" dirty="0" smtClean="0"/>
              <a:t>Names of the columns</a:t>
            </a:r>
          </a:p>
          <a:p>
            <a:pPr lvl="1">
              <a:defRPr/>
            </a:pPr>
            <a:r>
              <a:rPr lang="en-US" dirty="0" smtClean="0"/>
              <a:t>Domains of the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9605a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C0081"/>
      </a:accent1>
      <a:accent2>
        <a:srgbClr val="618FFD"/>
      </a:accent2>
      <a:accent3>
        <a:srgbClr val="FFFFFF"/>
      </a:accent3>
      <a:accent4>
        <a:srgbClr val="0D42D6"/>
      </a:accent4>
      <a:accent5>
        <a:srgbClr val="EBAAC1"/>
      </a:accent5>
      <a:accent6>
        <a:srgbClr val="5781E5"/>
      </a:accent6>
      <a:hlink>
        <a:srgbClr val="9E0000"/>
      </a:hlink>
      <a:folHlink>
        <a:srgbClr val="00279F"/>
      </a:folHlink>
    </a:clrScheme>
    <a:fontScheme name="Pa9605a.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a9605a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9605a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9605a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c:\kedem\powerpnt\pa9605a.ppt</Template>
  <TotalTime>0</TotalTime>
  <Pages>11</Pages>
  <Words>1939</Words>
  <Application>Microsoft Office PowerPoint</Application>
  <PresentationFormat>Custom</PresentationFormat>
  <Paragraphs>491</Paragraphs>
  <Slides>75</Slides>
  <Notes>75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7" baseType="lpstr">
      <vt:lpstr>Pa9605a</vt:lpstr>
      <vt:lpstr>Visio</vt:lpstr>
      <vt:lpstr>Unit 6 SQL: Data Definition Language And Data Control Language For Relational Databases</vt:lpstr>
      <vt:lpstr>The Tables To Be Defined And Some More</vt:lpstr>
      <vt:lpstr>Defining A Relational Database</vt:lpstr>
      <vt:lpstr>Basic Definition</vt:lpstr>
      <vt:lpstr>Basic Definition</vt:lpstr>
      <vt:lpstr>Basic Definition</vt:lpstr>
      <vt:lpstr>Permitted Data Types (Data Domains)</vt:lpstr>
      <vt:lpstr>Notation</vt:lpstr>
      <vt:lpstr>Minimum Specification For Plant</vt:lpstr>
      <vt:lpstr>Not Null</vt:lpstr>
      <vt:lpstr>Constraints</vt:lpstr>
      <vt:lpstr>Primary Key</vt:lpstr>
      <vt:lpstr>Unique</vt:lpstr>
      <vt:lpstr>Check (and Unknown)</vt:lpstr>
      <vt:lpstr>Check</vt:lpstr>
      <vt:lpstr>Check (and Unknown)</vt:lpstr>
      <vt:lpstr>Defaults</vt:lpstr>
      <vt:lpstr>Foreign Key</vt:lpstr>
      <vt:lpstr>On Delete Set Null</vt:lpstr>
      <vt:lpstr>Not Null</vt:lpstr>
      <vt:lpstr>On Delete Cascade</vt:lpstr>
      <vt:lpstr>Maintenance of Referential Integrity</vt:lpstr>
      <vt:lpstr>Maintenance of Referential Integrity On Update</vt:lpstr>
      <vt:lpstr>Starting With A Basic Definition</vt:lpstr>
      <vt:lpstr>Basic Definition</vt:lpstr>
      <vt:lpstr>Basic Definition</vt:lpstr>
      <vt:lpstr>Basic Definition</vt:lpstr>
      <vt:lpstr>Altering The Definition To Add Constraints</vt:lpstr>
      <vt:lpstr>Altering The Definition To Add Constraints</vt:lpstr>
      <vt:lpstr>Referencing Unique</vt:lpstr>
      <vt:lpstr>Sometimes It Is Necessary To Define Tables First And Then Add Constraints</vt:lpstr>
      <vt:lpstr>UNIQUE and PRIMARY KEY</vt:lpstr>
      <vt:lpstr>UNIQUE and PRIMARY KEY</vt:lpstr>
      <vt:lpstr>UNIQUE and PRIMARY KEY</vt:lpstr>
      <vt:lpstr>UNIQUE and PRIMARY KEY</vt:lpstr>
      <vt:lpstr>UNIQUE and PRIMARY KEY</vt:lpstr>
      <vt:lpstr>Workaround</vt:lpstr>
      <vt:lpstr>When Are Constraints Checked?</vt:lpstr>
      <vt:lpstr>Assertions</vt:lpstr>
      <vt:lpstr>Triggers</vt:lpstr>
      <vt:lpstr>Defining A Trigger</vt:lpstr>
      <vt:lpstr>Our Database</vt:lpstr>
      <vt:lpstr>Insertion</vt:lpstr>
      <vt:lpstr>Our Database</vt:lpstr>
      <vt:lpstr>Views</vt:lpstr>
      <vt:lpstr>Views Versus Snapshots</vt:lpstr>
      <vt:lpstr>Views Defined by Queries</vt:lpstr>
      <vt:lpstr>Updating Views</vt:lpstr>
      <vt:lpstr>Updating Views While Forcing Defaults</vt:lpstr>
      <vt:lpstr>Update To View Not Reflected In It</vt:lpstr>
      <vt:lpstr>Checking for Updates Not Reflected in View</vt:lpstr>
      <vt:lpstr>Some Views Cannot Be Updated</vt:lpstr>
      <vt:lpstr>Some Views That Cannot Be Updated</vt:lpstr>
      <vt:lpstr>Some Views That Cannot Be Updated</vt:lpstr>
      <vt:lpstr>Views That Are Updateable In Standard SQL</vt:lpstr>
      <vt:lpstr>Some Views That Should Be Updateable</vt:lpstr>
      <vt:lpstr>Updating Views</vt:lpstr>
      <vt:lpstr>Using A Trigger To Update A View</vt:lpstr>
      <vt:lpstr>Using A Trigger To Update A View</vt:lpstr>
      <vt:lpstr>Using A Trigger To Update A View</vt:lpstr>
      <vt:lpstr>Using A Trigger To Update A View</vt:lpstr>
      <vt:lpstr>Using A Trigger To Update (?) A View</vt:lpstr>
      <vt:lpstr>Using A Trigger To Update (?) A View</vt:lpstr>
      <vt:lpstr>Using A Trigger To Update (?) A View</vt:lpstr>
      <vt:lpstr>Using A Trigger To Update (?) A View</vt:lpstr>
      <vt:lpstr>ALTER , DROP, REPLACE</vt:lpstr>
      <vt:lpstr>Privileges</vt:lpstr>
      <vt:lpstr>Types of Privileges</vt:lpstr>
      <vt:lpstr>Examples of Privileges</vt:lpstr>
      <vt:lpstr>Passing Privileges</vt:lpstr>
      <vt:lpstr>Privilege To Reference</vt:lpstr>
      <vt:lpstr>Privileges On Views</vt:lpstr>
      <vt:lpstr>Revoking Privileges</vt:lpstr>
      <vt:lpstr>Key Ideas</vt:lpstr>
      <vt:lpstr>Key Ideas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770</cp:revision>
  <cp:lastPrinted>1998-04-27T14:50:08Z</cp:lastPrinted>
  <dcterms:created xsi:type="dcterms:W3CDTF">1996-12-06T12:27:14Z</dcterms:created>
  <dcterms:modified xsi:type="dcterms:W3CDTF">2013-09-11T00:33:31Z</dcterms:modified>
</cp:coreProperties>
</file>