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270"/>
  </p:notesMasterIdLst>
  <p:handoutMasterIdLst>
    <p:handoutMasterId r:id="rId271"/>
  </p:handoutMasterIdLst>
  <p:sldIdLst>
    <p:sldId id="827" r:id="rId2"/>
    <p:sldId id="828" r:id="rId3"/>
    <p:sldId id="1372" r:id="rId4"/>
    <p:sldId id="1376" r:id="rId5"/>
    <p:sldId id="1377" r:id="rId6"/>
    <p:sldId id="1632" r:id="rId7"/>
    <p:sldId id="1378" r:id="rId8"/>
    <p:sldId id="1388" r:id="rId9"/>
    <p:sldId id="1581" r:id="rId10"/>
    <p:sldId id="1424" r:id="rId11"/>
    <p:sldId id="1425" r:id="rId12"/>
    <p:sldId id="1393" r:id="rId13"/>
    <p:sldId id="1416" r:id="rId14"/>
    <p:sldId id="1418" r:id="rId15"/>
    <p:sldId id="1389" r:id="rId16"/>
    <p:sldId id="1390" r:id="rId17"/>
    <p:sldId id="1392" r:id="rId18"/>
    <p:sldId id="829" r:id="rId19"/>
    <p:sldId id="1379" r:id="rId20"/>
    <p:sldId id="1341" r:id="rId21"/>
    <p:sldId id="1381" r:id="rId22"/>
    <p:sldId id="1423" r:id="rId23"/>
    <p:sldId id="1342" r:id="rId24"/>
    <p:sldId id="1422" r:id="rId25"/>
    <p:sldId id="1343" r:id="rId26"/>
    <p:sldId id="1344" r:id="rId27"/>
    <p:sldId id="1345" r:id="rId28"/>
    <p:sldId id="1346" r:id="rId29"/>
    <p:sldId id="1585" r:id="rId30"/>
    <p:sldId id="1586" r:id="rId31"/>
    <p:sldId id="1587" r:id="rId32"/>
    <p:sldId id="1588" r:id="rId33"/>
    <p:sldId id="1347" r:id="rId34"/>
    <p:sldId id="1348" r:id="rId35"/>
    <p:sldId id="1350" r:id="rId36"/>
    <p:sldId id="1391" r:id="rId37"/>
    <p:sldId id="1351" r:id="rId38"/>
    <p:sldId id="1352" r:id="rId39"/>
    <p:sldId id="1358" r:id="rId40"/>
    <p:sldId id="1383" r:id="rId41"/>
    <p:sldId id="1382" r:id="rId42"/>
    <p:sldId id="1353" r:id="rId43"/>
    <p:sldId id="1589" r:id="rId44"/>
    <p:sldId id="1395" r:id="rId45"/>
    <p:sldId id="1400" r:id="rId46"/>
    <p:sldId id="1401" r:id="rId47"/>
    <p:sldId id="1384" r:id="rId48"/>
    <p:sldId id="1396" r:id="rId49"/>
    <p:sldId id="1359" r:id="rId50"/>
    <p:sldId id="1360" r:id="rId51"/>
    <p:sldId id="1361" r:id="rId52"/>
    <p:sldId id="1397" r:id="rId53"/>
    <p:sldId id="1398" r:id="rId54"/>
    <p:sldId id="1385" r:id="rId55"/>
    <p:sldId id="1362" r:id="rId56"/>
    <p:sldId id="1363" r:id="rId57"/>
    <p:sldId id="1364" r:id="rId58"/>
    <p:sldId id="1386" r:id="rId59"/>
    <p:sldId id="1399" r:id="rId60"/>
    <p:sldId id="1402" r:id="rId61"/>
    <p:sldId id="1403" r:id="rId62"/>
    <p:sldId id="1365" r:id="rId63"/>
    <p:sldId id="1366" r:id="rId64"/>
    <p:sldId id="1367" r:id="rId65"/>
    <p:sldId id="1368" r:id="rId66"/>
    <p:sldId id="1387" r:id="rId67"/>
    <p:sldId id="1426" r:id="rId68"/>
    <p:sldId id="1404" r:id="rId69"/>
    <p:sldId id="1405" r:id="rId70"/>
    <p:sldId id="1406" r:id="rId71"/>
    <p:sldId id="1407" r:id="rId72"/>
    <p:sldId id="1369" r:id="rId73"/>
    <p:sldId id="1408" r:id="rId74"/>
    <p:sldId id="1409" r:id="rId75"/>
    <p:sldId id="1410" r:id="rId76"/>
    <p:sldId id="1419" r:id="rId77"/>
    <p:sldId id="1412" r:id="rId78"/>
    <p:sldId id="1420" r:id="rId79"/>
    <p:sldId id="1413" r:id="rId80"/>
    <p:sldId id="1421" r:id="rId81"/>
    <p:sldId id="1591" r:id="rId82"/>
    <p:sldId id="1594" r:id="rId83"/>
    <p:sldId id="1595" r:id="rId84"/>
    <p:sldId id="1596" r:id="rId85"/>
    <p:sldId id="1598" r:id="rId86"/>
    <p:sldId id="1599" r:id="rId87"/>
    <p:sldId id="1600" r:id="rId88"/>
    <p:sldId id="1601" r:id="rId89"/>
    <p:sldId id="1602" r:id="rId90"/>
    <p:sldId id="1603" r:id="rId91"/>
    <p:sldId id="1604" r:id="rId92"/>
    <p:sldId id="1605" r:id="rId93"/>
    <p:sldId id="1606" r:id="rId94"/>
    <p:sldId id="1607" r:id="rId95"/>
    <p:sldId id="1608" r:id="rId96"/>
    <p:sldId id="1609" r:id="rId97"/>
    <p:sldId id="1610" r:id="rId98"/>
    <p:sldId id="1630" r:id="rId99"/>
    <p:sldId id="1611" r:id="rId100"/>
    <p:sldId id="1612" r:id="rId101"/>
    <p:sldId id="1613" r:id="rId102"/>
    <p:sldId id="1614" r:id="rId103"/>
    <p:sldId id="1615" r:id="rId104"/>
    <p:sldId id="1616" r:id="rId105"/>
    <p:sldId id="1617" r:id="rId106"/>
    <p:sldId id="1618" r:id="rId107"/>
    <p:sldId id="1619" r:id="rId108"/>
    <p:sldId id="1620" r:id="rId109"/>
    <p:sldId id="1621" r:id="rId110"/>
    <p:sldId id="1622" r:id="rId111"/>
    <p:sldId id="1623" r:id="rId112"/>
    <p:sldId id="1624" r:id="rId113"/>
    <p:sldId id="1625" r:id="rId114"/>
    <p:sldId id="1626" r:id="rId115"/>
    <p:sldId id="1627" r:id="rId116"/>
    <p:sldId id="1628" r:id="rId117"/>
    <p:sldId id="1633" r:id="rId118"/>
    <p:sldId id="1634" r:id="rId119"/>
    <p:sldId id="1629" r:id="rId120"/>
    <p:sldId id="1583" r:id="rId121"/>
    <p:sldId id="1427" r:id="rId122"/>
    <p:sldId id="1428" r:id="rId123"/>
    <p:sldId id="1429" r:id="rId124"/>
    <p:sldId id="1430" r:id="rId125"/>
    <p:sldId id="1431" r:id="rId126"/>
    <p:sldId id="1432" r:id="rId127"/>
    <p:sldId id="1433" r:id="rId128"/>
    <p:sldId id="1434" r:id="rId129"/>
    <p:sldId id="1435" r:id="rId130"/>
    <p:sldId id="1436" r:id="rId131"/>
    <p:sldId id="1437" r:id="rId132"/>
    <p:sldId id="1438" r:id="rId133"/>
    <p:sldId id="1439" r:id="rId134"/>
    <p:sldId id="1440" r:id="rId135"/>
    <p:sldId id="1441" r:id="rId136"/>
    <p:sldId id="1442" r:id="rId137"/>
    <p:sldId id="1443" r:id="rId138"/>
    <p:sldId id="1444" r:id="rId139"/>
    <p:sldId id="1445" r:id="rId140"/>
    <p:sldId id="1446" r:id="rId141"/>
    <p:sldId id="1447" r:id="rId142"/>
    <p:sldId id="1448" r:id="rId143"/>
    <p:sldId id="1449" r:id="rId144"/>
    <p:sldId id="1450" r:id="rId145"/>
    <p:sldId id="1451" r:id="rId146"/>
    <p:sldId id="1452" r:id="rId147"/>
    <p:sldId id="1453" r:id="rId148"/>
    <p:sldId id="1454" r:id="rId149"/>
    <p:sldId id="1455" r:id="rId150"/>
    <p:sldId id="1456" r:id="rId151"/>
    <p:sldId id="1457" r:id="rId152"/>
    <p:sldId id="1458" r:id="rId153"/>
    <p:sldId id="1459" r:id="rId154"/>
    <p:sldId id="1462" r:id="rId155"/>
    <p:sldId id="1461" r:id="rId156"/>
    <p:sldId id="1463" r:id="rId157"/>
    <p:sldId id="1464" r:id="rId158"/>
    <p:sldId id="1465" r:id="rId159"/>
    <p:sldId id="1466" r:id="rId160"/>
    <p:sldId id="1467" r:id="rId161"/>
    <p:sldId id="1468" r:id="rId162"/>
    <p:sldId id="1469" r:id="rId163"/>
    <p:sldId id="1470" r:id="rId164"/>
    <p:sldId id="1471" r:id="rId165"/>
    <p:sldId id="1472" r:id="rId166"/>
    <p:sldId id="1473" r:id="rId167"/>
    <p:sldId id="1474" r:id="rId168"/>
    <p:sldId id="1475" r:id="rId169"/>
    <p:sldId id="1476" r:id="rId170"/>
    <p:sldId id="1477" r:id="rId171"/>
    <p:sldId id="1478" r:id="rId172"/>
    <p:sldId id="1479" r:id="rId173"/>
    <p:sldId id="1481" r:id="rId174"/>
    <p:sldId id="1482" r:id="rId175"/>
    <p:sldId id="1483" r:id="rId176"/>
    <p:sldId id="1484" r:id="rId177"/>
    <p:sldId id="1485" r:id="rId178"/>
    <p:sldId id="1486" r:id="rId179"/>
    <p:sldId id="1488" r:id="rId180"/>
    <p:sldId id="1489" r:id="rId181"/>
    <p:sldId id="1490" r:id="rId182"/>
    <p:sldId id="1491" r:id="rId183"/>
    <p:sldId id="1492" r:id="rId184"/>
    <p:sldId id="1493" r:id="rId185"/>
    <p:sldId id="1494" r:id="rId186"/>
    <p:sldId id="1495" r:id="rId187"/>
    <p:sldId id="1496" r:id="rId188"/>
    <p:sldId id="1497" r:id="rId189"/>
    <p:sldId id="1498" r:id="rId190"/>
    <p:sldId id="1499" r:id="rId191"/>
    <p:sldId id="1500" r:id="rId192"/>
    <p:sldId id="1501" r:id="rId193"/>
    <p:sldId id="1502" r:id="rId194"/>
    <p:sldId id="1503" r:id="rId195"/>
    <p:sldId id="1504" r:id="rId196"/>
    <p:sldId id="1505" r:id="rId197"/>
    <p:sldId id="1506" r:id="rId198"/>
    <p:sldId id="1507" r:id="rId199"/>
    <p:sldId id="1508" r:id="rId200"/>
    <p:sldId id="1509" r:id="rId201"/>
    <p:sldId id="1510" r:id="rId202"/>
    <p:sldId id="1511" r:id="rId203"/>
    <p:sldId id="1512" r:id="rId204"/>
    <p:sldId id="1513" r:id="rId205"/>
    <p:sldId id="1514" r:id="rId206"/>
    <p:sldId id="1515" r:id="rId207"/>
    <p:sldId id="1516" r:id="rId208"/>
    <p:sldId id="1517" r:id="rId209"/>
    <p:sldId id="1518" r:id="rId210"/>
    <p:sldId id="1519" r:id="rId211"/>
    <p:sldId id="1520" r:id="rId212"/>
    <p:sldId id="1521" r:id="rId213"/>
    <p:sldId id="1522" r:id="rId214"/>
    <p:sldId id="1523" r:id="rId215"/>
    <p:sldId id="1524" r:id="rId216"/>
    <p:sldId id="1525" r:id="rId217"/>
    <p:sldId id="1526" r:id="rId218"/>
    <p:sldId id="1527" r:id="rId219"/>
    <p:sldId id="1528" r:id="rId220"/>
    <p:sldId id="1529" r:id="rId221"/>
    <p:sldId id="1530" r:id="rId222"/>
    <p:sldId id="1531" r:id="rId223"/>
    <p:sldId id="1532" r:id="rId224"/>
    <p:sldId id="1533" r:id="rId225"/>
    <p:sldId id="1534" r:id="rId226"/>
    <p:sldId id="1535" r:id="rId227"/>
    <p:sldId id="1536" r:id="rId228"/>
    <p:sldId id="1537" r:id="rId229"/>
    <p:sldId id="1538" r:id="rId230"/>
    <p:sldId id="1539" r:id="rId231"/>
    <p:sldId id="1540" r:id="rId232"/>
    <p:sldId id="1541" r:id="rId233"/>
    <p:sldId id="1542" r:id="rId234"/>
    <p:sldId id="1543" r:id="rId235"/>
    <p:sldId id="1544" r:id="rId236"/>
    <p:sldId id="1545" r:id="rId237"/>
    <p:sldId id="1546" r:id="rId238"/>
    <p:sldId id="1547" r:id="rId239"/>
    <p:sldId id="1548" r:id="rId240"/>
    <p:sldId id="1549" r:id="rId241"/>
    <p:sldId id="1550" r:id="rId242"/>
    <p:sldId id="1551" r:id="rId243"/>
    <p:sldId id="1552" r:id="rId244"/>
    <p:sldId id="1553" r:id="rId245"/>
    <p:sldId id="1554" r:id="rId246"/>
    <p:sldId id="1555" r:id="rId247"/>
    <p:sldId id="1556" r:id="rId248"/>
    <p:sldId id="1557" r:id="rId249"/>
    <p:sldId id="1558" r:id="rId250"/>
    <p:sldId id="1559" r:id="rId251"/>
    <p:sldId id="1560" r:id="rId252"/>
    <p:sldId id="1561" r:id="rId253"/>
    <p:sldId id="1562" r:id="rId254"/>
    <p:sldId id="1564" r:id="rId255"/>
    <p:sldId id="1565" r:id="rId256"/>
    <p:sldId id="1566" r:id="rId257"/>
    <p:sldId id="1567" r:id="rId258"/>
    <p:sldId id="1568" r:id="rId259"/>
    <p:sldId id="1569" r:id="rId260"/>
    <p:sldId id="1570" r:id="rId261"/>
    <p:sldId id="1573" r:id="rId262"/>
    <p:sldId id="1574" r:id="rId263"/>
    <p:sldId id="1575" r:id="rId264"/>
    <p:sldId id="1576" r:id="rId265"/>
    <p:sldId id="1579" r:id="rId266"/>
    <p:sldId id="1631" r:id="rId267"/>
    <p:sldId id="1635" r:id="rId268"/>
    <p:sldId id="1636" r:id="rId269"/>
  </p:sldIdLst>
  <p:sldSz cx="10058400" cy="7772400"/>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hiddenSlides="1" scaleToFitPaper="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DE8"/>
    <a:srgbClr val="00AE00"/>
    <a:srgbClr val="FC0128"/>
    <a:srgbClr val="7FFF00"/>
    <a:srgbClr val="51DC00"/>
    <a:srgbClr val="F35B1B"/>
    <a:srgbClr val="B40128"/>
    <a:srgbClr val="0027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5" autoAdjust="0"/>
    <p:restoredTop sz="99642" autoAdjust="0"/>
  </p:normalViewPr>
  <p:slideViewPr>
    <p:cSldViewPr>
      <p:cViewPr varScale="1">
        <p:scale>
          <a:sx n="92" d="100"/>
          <a:sy n="92" d="100"/>
        </p:scale>
        <p:origin x="-126" y="-1974"/>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3410"/>
    </p:cViewPr>
  </p:sorterViewPr>
  <p:notesViewPr>
    <p:cSldViewPr>
      <p:cViewPr varScale="1">
        <p:scale>
          <a:sx n="72" d="100"/>
          <a:sy n="72" d="100"/>
        </p:scale>
        <p:origin x="-2874" y="-102"/>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handoutMaster" Target="handoutMasters/handoutMaster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emf"/><Relationship Id="rId1" Type="http://schemas.openxmlformats.org/officeDocument/2006/relationships/image" Target="../media/image1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13.emf"/><Relationship Id="rId4" Type="http://schemas.openxmlformats.org/officeDocument/2006/relationships/image" Target="../media/image1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23310850" y="242888"/>
            <a:ext cx="56710263" cy="274637"/>
          </a:xfrm>
          <a:prstGeom prst="rect">
            <a:avLst/>
          </a:prstGeom>
          <a:noFill/>
          <a:ln w="12700">
            <a:noFill/>
            <a:miter lim="800000"/>
            <a:headEnd/>
            <a:tailEnd/>
          </a:ln>
          <a:effectLst/>
        </p:spPr>
        <p:txBody>
          <a:bodyPr wrap="none" lIns="85995" tIns="42997" rIns="85995" bIns="42997" anchor="ctr"/>
          <a:lstStyle/>
          <a:p>
            <a:pPr algn="ctr" defTabSz="860331">
              <a:defRPr/>
            </a:pPr>
            <a:endParaRPr lang="en-US" dirty="0">
              <a:latin typeface="Arial" pitchFamily="34" charset="0"/>
            </a:endParaRPr>
          </a:p>
        </p:txBody>
      </p:sp>
    </p:spTree>
    <p:extLst>
      <p:ext uri="{BB962C8B-B14F-4D97-AF65-F5344CB8AC3E}">
        <p14:creationId xmlns:p14="http://schemas.microsoft.com/office/powerpoint/2010/main" val="383973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3"/>
          <p:cNvSpPr>
            <a:spLocks noGrp="1" noRot="1" noChangeAspect="1" noChangeArrowheads="1" noTextEdit="1"/>
          </p:cNvSpPr>
          <p:nvPr>
            <p:ph type="sldImg" idx="2"/>
          </p:nvPr>
        </p:nvSpPr>
        <p:spPr bwMode="auto">
          <a:xfrm>
            <a:off x="1023938" y="487363"/>
            <a:ext cx="5267325" cy="4070350"/>
          </a:xfrm>
          <a:prstGeom prst="rect">
            <a:avLst/>
          </a:prstGeom>
          <a:noFill/>
          <a:ln w="12700">
            <a:solidFill>
              <a:schemeClr val="tx1"/>
            </a:solidFill>
            <a:miter lim="800000"/>
            <a:headEnd/>
            <a:tailEnd/>
          </a:ln>
        </p:spPr>
      </p:sp>
      <p:sp>
        <p:nvSpPr>
          <p:cNvPr id="2052" name="Rectangle 4"/>
          <p:cNvSpPr>
            <a:spLocks noGrp="1" noChangeArrowheads="1"/>
          </p:cNvSpPr>
          <p:nvPr>
            <p:ph type="body" sz="quarter" idx="3"/>
          </p:nvPr>
        </p:nvSpPr>
        <p:spPr bwMode="auto">
          <a:xfrm>
            <a:off x="608013" y="5459413"/>
            <a:ext cx="5973762" cy="3421062"/>
          </a:xfrm>
          <a:prstGeom prst="rect">
            <a:avLst/>
          </a:prstGeom>
          <a:noFill/>
          <a:ln w="12700">
            <a:noFill/>
            <a:miter lim="800000"/>
            <a:headEnd/>
            <a:tailEnd/>
          </a:ln>
          <a:effectLst/>
        </p:spPr>
        <p:txBody>
          <a:bodyPr vert="horz" wrap="square" lIns="92971" tIns="47274" rIns="92971" bIns="47274" numCol="1" anchor="t" anchorCtr="0" compatLnSpc="1">
            <a:prstTxWarp prst="textNoShape">
              <a:avLst/>
            </a:prstTxWarp>
          </a:bodyPr>
          <a:lstStyle/>
          <a:p>
            <a:pPr lvl="0"/>
            <a:r>
              <a:rPr lang="en-US" noProof="0" dirty="0" smtClean="0"/>
              <a:t>Body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Tree>
    <p:extLst>
      <p:ext uri="{BB962C8B-B14F-4D97-AF65-F5344CB8AC3E}">
        <p14:creationId xmlns:p14="http://schemas.microsoft.com/office/powerpoint/2010/main" val="1286319232"/>
      </p:ext>
    </p:extLst>
  </p:cSld>
  <p:clrMap bg1="lt1" tx1="dk1" bg2="lt2" tx2="dk2" accent1="accent1" accent2="accent2" accent3="accent3" accent4="accent4" accent5="accent5" accent6="accent6" hlink="hlink" folHlink="folHlink"/>
  <p:notesStyle>
    <a:lvl1pPr marL="233363" indent="-233363" algn="just" defTabSz="949325" rtl="0" eaLnBrk="0" fontAlgn="base" hangingPunct="0">
      <a:lnSpc>
        <a:spcPct val="90000"/>
      </a:lnSpc>
      <a:spcBef>
        <a:spcPct val="40000"/>
      </a:spcBef>
      <a:spcAft>
        <a:spcPct val="0"/>
      </a:spcAft>
      <a:buSzPct val="100000"/>
      <a:buChar char="•"/>
      <a:defRPr sz="1000" kern="1200">
        <a:solidFill>
          <a:schemeClr val="tx1"/>
        </a:solidFill>
        <a:latin typeface="Arial" pitchFamily="34" charset="0"/>
        <a:ea typeface="+mn-ea"/>
        <a:cs typeface="+mn-cs"/>
      </a:defRPr>
    </a:lvl1pPr>
    <a:lvl2pPr marL="698500" indent="-233363" algn="just" defTabSz="949325" rtl="0" eaLnBrk="0" fontAlgn="base" hangingPunct="0">
      <a:lnSpc>
        <a:spcPct val="90000"/>
      </a:lnSpc>
      <a:spcBef>
        <a:spcPct val="40000"/>
      </a:spcBef>
      <a:spcAft>
        <a:spcPct val="0"/>
      </a:spcAft>
      <a:buSzPct val="100000"/>
      <a:buChar char="•"/>
      <a:defRPr sz="1000" kern="1200">
        <a:solidFill>
          <a:schemeClr val="tx1"/>
        </a:solidFill>
        <a:latin typeface="Arial" pitchFamily="34" charset="0"/>
        <a:ea typeface="+mn-ea"/>
        <a:cs typeface="+mn-cs"/>
      </a:defRPr>
    </a:lvl2pPr>
    <a:lvl3pPr marL="1163638" indent="-231775" algn="just" defTabSz="949325" rtl="0" eaLnBrk="0" fontAlgn="base" hangingPunct="0">
      <a:lnSpc>
        <a:spcPct val="90000"/>
      </a:lnSpc>
      <a:spcBef>
        <a:spcPct val="40000"/>
      </a:spcBef>
      <a:spcAft>
        <a:spcPct val="0"/>
      </a:spcAft>
      <a:buSzPct val="100000"/>
      <a:buChar char="•"/>
      <a:defRPr sz="1000" kern="1200">
        <a:solidFill>
          <a:schemeClr val="tx1"/>
        </a:solidFill>
        <a:latin typeface="Arial" pitchFamily="34" charset="0"/>
        <a:ea typeface="+mn-ea"/>
        <a:cs typeface="+mn-cs"/>
      </a:defRPr>
    </a:lvl3pPr>
    <a:lvl4pPr marL="1630363" indent="-233363" algn="just" defTabSz="949325" rtl="0" eaLnBrk="0" fontAlgn="base" hangingPunct="0">
      <a:lnSpc>
        <a:spcPct val="90000"/>
      </a:lnSpc>
      <a:spcBef>
        <a:spcPct val="40000"/>
      </a:spcBef>
      <a:spcAft>
        <a:spcPct val="0"/>
      </a:spcAft>
      <a:buSzPct val="100000"/>
      <a:buChar char="•"/>
      <a:defRPr sz="1000" kern="1200">
        <a:solidFill>
          <a:schemeClr val="tx1"/>
        </a:solidFill>
        <a:latin typeface="Arial" pitchFamily="34" charset="0"/>
        <a:ea typeface="+mn-ea"/>
        <a:cs typeface="+mn-cs"/>
      </a:defRPr>
    </a:lvl4pPr>
    <a:lvl5pPr marL="2095500" indent="-233363" algn="just" defTabSz="949325" rtl="0" eaLnBrk="0" fontAlgn="base" hangingPunct="0">
      <a:lnSpc>
        <a:spcPct val="90000"/>
      </a:lnSpc>
      <a:spcBef>
        <a:spcPct val="40000"/>
      </a:spcBef>
      <a:spcAft>
        <a:spcPct val="0"/>
      </a:spcAft>
      <a:buSzPct val="100000"/>
      <a:buChar char="•"/>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Slide Image Placeholder 1"/>
          <p:cNvSpPr>
            <a:spLocks noGrp="1" noRot="1" noChangeAspect="1" noTextEdit="1"/>
          </p:cNvSpPr>
          <p:nvPr>
            <p:ph type="sldImg"/>
          </p:nvPr>
        </p:nvSpPr>
        <p:spPr>
          <a:ln/>
        </p:spPr>
      </p:sp>
      <p:sp>
        <p:nvSpPr>
          <p:cNvPr id="28672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7888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228</a:t>
            </a:r>
          </a:p>
        </p:txBody>
      </p:sp>
      <p:sp>
        <p:nvSpPr>
          <p:cNvPr id="37888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37888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78886" name="Rectangle 6"/>
          <p:cNvSpPr>
            <a:spLocks noGrp="1" noRot="1" noChangeAspect="1" noChangeArrowheads="1" noTextEdit="1"/>
          </p:cNvSpPr>
          <p:nvPr>
            <p:ph type="sldImg"/>
          </p:nvPr>
        </p:nvSpPr>
        <p:spPr>
          <a:xfrm>
            <a:off x="1333500" y="727075"/>
            <a:ext cx="4648200" cy="3592513"/>
          </a:xfrm>
          <a:ln cap="flat"/>
        </p:spPr>
      </p:sp>
      <p:sp>
        <p:nvSpPr>
          <p:cNvPr id="378887"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Slide Image Placeholder 1"/>
          <p:cNvSpPr>
            <a:spLocks noGrp="1" noRot="1" noChangeAspect="1" noTextEdit="1"/>
          </p:cNvSpPr>
          <p:nvPr>
            <p:ph type="sldImg"/>
          </p:nvPr>
        </p:nvSpPr>
        <p:spPr>
          <a:ln/>
        </p:spPr>
      </p:sp>
      <p:sp>
        <p:nvSpPr>
          <p:cNvPr id="37990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Rot="1" noChangeAspect="1" noChangeArrowheads="1" noTextEdit="1"/>
          </p:cNvSpPr>
          <p:nvPr>
            <p:ph type="sldImg"/>
          </p:nvPr>
        </p:nvSpPr>
        <p:spPr>
          <a:xfrm>
            <a:off x="1325563" y="720725"/>
            <a:ext cx="4664075" cy="3605213"/>
          </a:xfrm>
          <a:ln/>
        </p:spPr>
      </p:sp>
      <p:sp>
        <p:nvSpPr>
          <p:cNvPr id="380931"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Slide Image Placeholder 1"/>
          <p:cNvSpPr>
            <a:spLocks noGrp="1" noRot="1" noChangeAspect="1" noTextEdit="1"/>
          </p:cNvSpPr>
          <p:nvPr>
            <p:ph type="sldImg"/>
          </p:nvPr>
        </p:nvSpPr>
        <p:spPr>
          <a:ln/>
        </p:spPr>
      </p:sp>
      <p:sp>
        <p:nvSpPr>
          <p:cNvPr id="38195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8297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242</a:t>
            </a:r>
          </a:p>
        </p:txBody>
      </p:sp>
      <p:sp>
        <p:nvSpPr>
          <p:cNvPr id="38298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38298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82982" name="Rectangle 6"/>
          <p:cNvSpPr>
            <a:spLocks noGrp="1" noRot="1" noChangeAspect="1" noChangeArrowheads="1" noTextEdit="1"/>
          </p:cNvSpPr>
          <p:nvPr>
            <p:ph type="sldImg"/>
          </p:nvPr>
        </p:nvSpPr>
        <p:spPr>
          <a:xfrm>
            <a:off x="1333500" y="727075"/>
            <a:ext cx="4648200" cy="3592513"/>
          </a:xfrm>
          <a:ln cap="flat"/>
        </p:spPr>
      </p:sp>
      <p:sp>
        <p:nvSpPr>
          <p:cNvPr id="382983"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8400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243</a:t>
            </a:r>
          </a:p>
        </p:txBody>
      </p:sp>
      <p:sp>
        <p:nvSpPr>
          <p:cNvPr id="38400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38400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84006" name="Rectangle 6"/>
          <p:cNvSpPr>
            <a:spLocks noGrp="1" noRot="1" noChangeAspect="1" noChangeArrowheads="1" noTextEdit="1"/>
          </p:cNvSpPr>
          <p:nvPr>
            <p:ph type="sldImg"/>
          </p:nvPr>
        </p:nvSpPr>
        <p:spPr>
          <a:xfrm>
            <a:off x="1333500" y="727075"/>
            <a:ext cx="4648200" cy="3592513"/>
          </a:xfrm>
          <a:ln cap="flat"/>
        </p:spPr>
      </p:sp>
      <p:sp>
        <p:nvSpPr>
          <p:cNvPr id="384007"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Rot="1" noChangeAspect="1" noChangeArrowheads="1" noTextEdit="1"/>
          </p:cNvSpPr>
          <p:nvPr>
            <p:ph type="sldImg"/>
          </p:nvPr>
        </p:nvSpPr>
        <p:spPr>
          <a:xfrm>
            <a:off x="1025525" y="487363"/>
            <a:ext cx="5268913" cy="4070350"/>
          </a:xfrm>
          <a:ln/>
        </p:spPr>
      </p:sp>
      <p:sp>
        <p:nvSpPr>
          <p:cNvPr id="38502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86051"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229</a:t>
            </a:r>
          </a:p>
        </p:txBody>
      </p:sp>
      <p:sp>
        <p:nvSpPr>
          <p:cNvPr id="386052"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386053"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86054" name="Rectangle 6"/>
          <p:cNvSpPr>
            <a:spLocks noGrp="1" noRot="1" noChangeAspect="1" noChangeArrowheads="1" noTextEdit="1"/>
          </p:cNvSpPr>
          <p:nvPr>
            <p:ph type="sldImg"/>
          </p:nvPr>
        </p:nvSpPr>
        <p:spPr>
          <a:xfrm>
            <a:off x="1333500" y="727075"/>
            <a:ext cx="4648200" cy="3592513"/>
          </a:xfrm>
          <a:ln cap="flat"/>
        </p:spPr>
      </p:sp>
      <p:sp>
        <p:nvSpPr>
          <p:cNvPr id="386055"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87075"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230</a:t>
            </a:r>
          </a:p>
        </p:txBody>
      </p:sp>
      <p:sp>
        <p:nvSpPr>
          <p:cNvPr id="387076"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387077"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87078" name="Rectangle 6"/>
          <p:cNvSpPr>
            <a:spLocks noGrp="1" noRot="1" noChangeAspect="1" noChangeArrowheads="1" noTextEdit="1"/>
          </p:cNvSpPr>
          <p:nvPr>
            <p:ph type="sldImg"/>
          </p:nvPr>
        </p:nvSpPr>
        <p:spPr>
          <a:xfrm>
            <a:off x="1333500" y="727075"/>
            <a:ext cx="4648200" cy="3592513"/>
          </a:xfrm>
          <a:ln cap="flat"/>
        </p:spPr>
      </p:sp>
      <p:sp>
        <p:nvSpPr>
          <p:cNvPr id="387079"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8809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233</a:t>
            </a:r>
          </a:p>
        </p:txBody>
      </p:sp>
      <p:sp>
        <p:nvSpPr>
          <p:cNvPr id="38810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38810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88102" name="Rectangle 6"/>
          <p:cNvSpPr>
            <a:spLocks noGrp="1" noRot="1" noChangeAspect="1" noChangeArrowheads="1" noTextEdit="1"/>
          </p:cNvSpPr>
          <p:nvPr>
            <p:ph type="sldImg"/>
          </p:nvPr>
        </p:nvSpPr>
        <p:spPr>
          <a:xfrm>
            <a:off x="1333500" y="727075"/>
            <a:ext cx="4648200" cy="3592513"/>
          </a:xfrm>
          <a:ln cap="flat"/>
        </p:spPr>
      </p:sp>
      <p:sp>
        <p:nvSpPr>
          <p:cNvPr id="388103"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Slide Image Placeholder 1"/>
          <p:cNvSpPr>
            <a:spLocks noGrp="1" noRot="1" noChangeAspect="1" noTextEdit="1"/>
          </p:cNvSpPr>
          <p:nvPr>
            <p:ph type="sldImg"/>
          </p:nvPr>
        </p:nvSpPr>
        <p:spPr>
          <a:ln/>
        </p:spPr>
      </p:sp>
      <p:sp>
        <p:nvSpPr>
          <p:cNvPr id="28774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8912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234</a:t>
            </a:r>
          </a:p>
        </p:txBody>
      </p:sp>
      <p:sp>
        <p:nvSpPr>
          <p:cNvPr id="38912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38912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89126" name="Rectangle 6"/>
          <p:cNvSpPr>
            <a:spLocks noGrp="1" noRot="1" noChangeAspect="1" noChangeArrowheads="1" noTextEdit="1"/>
          </p:cNvSpPr>
          <p:nvPr>
            <p:ph type="sldImg"/>
          </p:nvPr>
        </p:nvSpPr>
        <p:spPr>
          <a:xfrm>
            <a:off x="1333500" y="727075"/>
            <a:ext cx="4648200" cy="3592513"/>
          </a:xfrm>
          <a:ln cap="flat"/>
        </p:spPr>
      </p:sp>
      <p:sp>
        <p:nvSpPr>
          <p:cNvPr id="389127"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Rot="1" noChangeAspect="1" noChangeArrowheads="1" noTextEdit="1"/>
          </p:cNvSpPr>
          <p:nvPr>
            <p:ph type="sldImg"/>
          </p:nvPr>
        </p:nvSpPr>
        <p:spPr>
          <a:xfrm>
            <a:off x="1025525" y="487363"/>
            <a:ext cx="5268913" cy="4070350"/>
          </a:xfrm>
          <a:ln/>
        </p:spPr>
      </p:sp>
      <p:sp>
        <p:nvSpPr>
          <p:cNvPr id="39014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Slide Image Placeholder 1"/>
          <p:cNvSpPr>
            <a:spLocks noGrp="1" noRot="1" noChangeAspect="1" noTextEdit="1"/>
          </p:cNvSpPr>
          <p:nvPr>
            <p:ph type="sldImg"/>
          </p:nvPr>
        </p:nvSpPr>
        <p:spPr>
          <a:ln/>
        </p:spPr>
      </p:sp>
      <p:sp>
        <p:nvSpPr>
          <p:cNvPr id="3911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a:ln/>
        </p:spPr>
      </p:sp>
      <p:sp>
        <p:nvSpPr>
          <p:cNvPr id="39219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Image Placeholder 1"/>
          <p:cNvSpPr>
            <a:spLocks noGrp="1" noRot="1" noChangeAspect="1" noTextEdit="1"/>
          </p:cNvSpPr>
          <p:nvPr>
            <p:ph type="sldImg"/>
          </p:nvPr>
        </p:nvSpPr>
        <p:spPr>
          <a:ln/>
        </p:spPr>
      </p:sp>
      <p:sp>
        <p:nvSpPr>
          <p:cNvPr id="39321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Slide Image Placeholder 1"/>
          <p:cNvSpPr>
            <a:spLocks noGrp="1" noRot="1" noChangeAspect="1" noTextEdit="1"/>
          </p:cNvSpPr>
          <p:nvPr>
            <p:ph type="sldImg"/>
          </p:nvPr>
        </p:nvSpPr>
        <p:spPr>
          <a:ln/>
        </p:spPr>
      </p:sp>
      <p:sp>
        <p:nvSpPr>
          <p:cNvPr id="39424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Slide Image Placeholder 1"/>
          <p:cNvSpPr>
            <a:spLocks noGrp="1" noRot="1" noChangeAspect="1" noTextEdit="1"/>
          </p:cNvSpPr>
          <p:nvPr>
            <p:ph type="sldImg"/>
          </p:nvPr>
        </p:nvSpPr>
        <p:spPr>
          <a:ln/>
        </p:spPr>
      </p:sp>
      <p:sp>
        <p:nvSpPr>
          <p:cNvPr id="39526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Rot="1" noChangeAspect="1" noChangeArrowheads="1" noTextEdit="1"/>
          </p:cNvSpPr>
          <p:nvPr>
            <p:ph type="sldImg"/>
          </p:nvPr>
        </p:nvSpPr>
        <p:spPr>
          <a:xfrm>
            <a:off x="1025525" y="487363"/>
            <a:ext cx="5268913" cy="4070350"/>
          </a:xfrm>
          <a:ln/>
        </p:spPr>
      </p:sp>
      <p:sp>
        <p:nvSpPr>
          <p:cNvPr id="396291"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Slide Image Placeholder 1"/>
          <p:cNvSpPr>
            <a:spLocks noGrp="1" noRot="1" noChangeAspect="1" noTextEdit="1"/>
          </p:cNvSpPr>
          <p:nvPr>
            <p:ph type="sldImg"/>
          </p:nvPr>
        </p:nvSpPr>
        <p:spPr>
          <a:ln/>
        </p:spPr>
      </p:sp>
      <p:sp>
        <p:nvSpPr>
          <p:cNvPr id="39731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Slide Image Placeholder 1"/>
          <p:cNvSpPr>
            <a:spLocks noGrp="1" noRot="1" noChangeAspect="1" noTextEdit="1"/>
          </p:cNvSpPr>
          <p:nvPr>
            <p:ph type="sldImg"/>
          </p:nvPr>
        </p:nvSpPr>
        <p:spPr>
          <a:ln/>
        </p:spPr>
      </p:sp>
      <p:sp>
        <p:nvSpPr>
          <p:cNvPr id="39833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Slide Image Placeholder 1"/>
          <p:cNvSpPr>
            <a:spLocks noGrp="1" noRot="1" noChangeAspect="1" noTextEdit="1"/>
          </p:cNvSpPr>
          <p:nvPr>
            <p:ph type="sldImg"/>
          </p:nvPr>
        </p:nvSpPr>
        <p:spPr>
          <a:ln/>
        </p:spPr>
      </p:sp>
      <p:sp>
        <p:nvSpPr>
          <p:cNvPr id="2887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Slide Image Placeholder 1"/>
          <p:cNvSpPr>
            <a:spLocks noGrp="1" noRot="1" noChangeAspect="1" noTextEdit="1"/>
          </p:cNvSpPr>
          <p:nvPr>
            <p:ph type="sldImg"/>
          </p:nvPr>
        </p:nvSpPr>
        <p:spPr>
          <a:ln/>
        </p:spPr>
      </p:sp>
      <p:sp>
        <p:nvSpPr>
          <p:cNvPr id="39936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Rot="1" noChangeAspect="1" noChangeArrowheads="1" noTextEdit="1"/>
          </p:cNvSpPr>
          <p:nvPr>
            <p:ph type="sldImg"/>
          </p:nvPr>
        </p:nvSpPr>
        <p:spPr>
          <a:xfrm>
            <a:off x="1325563" y="720725"/>
            <a:ext cx="4664075" cy="3605213"/>
          </a:xfrm>
          <a:ln/>
        </p:spPr>
      </p:sp>
      <p:sp>
        <p:nvSpPr>
          <p:cNvPr id="400387"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Slide Image Placeholder 1"/>
          <p:cNvSpPr>
            <a:spLocks noGrp="1" noRot="1" noChangeAspect="1" noTextEdit="1"/>
          </p:cNvSpPr>
          <p:nvPr>
            <p:ph type="sldImg"/>
          </p:nvPr>
        </p:nvSpPr>
        <p:spPr>
          <a:ln/>
        </p:spPr>
      </p:sp>
      <p:sp>
        <p:nvSpPr>
          <p:cNvPr id="40141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0345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185</a:t>
            </a:r>
          </a:p>
        </p:txBody>
      </p:sp>
      <p:sp>
        <p:nvSpPr>
          <p:cNvPr id="40346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0346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03462" name="Rectangle 6"/>
          <p:cNvSpPr>
            <a:spLocks noGrp="1" noRot="1" noChangeAspect="1" noChangeArrowheads="1" noTextEdit="1"/>
          </p:cNvSpPr>
          <p:nvPr>
            <p:ph type="sldImg"/>
          </p:nvPr>
        </p:nvSpPr>
        <p:spPr>
          <a:xfrm>
            <a:off x="1333500" y="727075"/>
            <a:ext cx="4648200" cy="3592513"/>
          </a:xfrm>
          <a:ln cap="flat"/>
        </p:spPr>
      </p:sp>
      <p:sp>
        <p:nvSpPr>
          <p:cNvPr id="403463"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0448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187</a:t>
            </a:r>
          </a:p>
        </p:txBody>
      </p:sp>
      <p:sp>
        <p:nvSpPr>
          <p:cNvPr id="40448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0448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04486" name="Rectangle 6"/>
          <p:cNvSpPr>
            <a:spLocks noGrp="1" noRot="1" noChangeAspect="1" noChangeArrowheads="1" noTextEdit="1"/>
          </p:cNvSpPr>
          <p:nvPr>
            <p:ph type="sldImg"/>
          </p:nvPr>
        </p:nvSpPr>
        <p:spPr>
          <a:xfrm>
            <a:off x="1333500" y="727075"/>
            <a:ext cx="4648200" cy="3592513"/>
          </a:xfrm>
          <a:ln cap="flat"/>
        </p:spPr>
      </p:sp>
      <p:sp>
        <p:nvSpPr>
          <p:cNvPr id="404487"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Slide Image Placeholder 1"/>
          <p:cNvSpPr>
            <a:spLocks noGrp="1" noRot="1" noChangeAspect="1" noTextEdit="1"/>
          </p:cNvSpPr>
          <p:nvPr>
            <p:ph type="sldImg"/>
          </p:nvPr>
        </p:nvSpPr>
        <p:spPr>
          <a:ln/>
        </p:spPr>
      </p:sp>
      <p:sp>
        <p:nvSpPr>
          <p:cNvPr id="40550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Slide Image Placeholder 1"/>
          <p:cNvSpPr>
            <a:spLocks noGrp="1" noRot="1" noChangeAspect="1" noTextEdit="1"/>
          </p:cNvSpPr>
          <p:nvPr>
            <p:ph type="sldImg"/>
          </p:nvPr>
        </p:nvSpPr>
        <p:spPr>
          <a:ln/>
        </p:spPr>
      </p:sp>
      <p:sp>
        <p:nvSpPr>
          <p:cNvPr id="40653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Slide Image Placeholder 1"/>
          <p:cNvSpPr>
            <a:spLocks noGrp="1" noRot="1" noChangeAspect="1" noTextEdit="1"/>
          </p:cNvSpPr>
          <p:nvPr>
            <p:ph type="sldImg"/>
          </p:nvPr>
        </p:nvSpPr>
        <p:spPr>
          <a:ln/>
        </p:spPr>
      </p:sp>
      <p:sp>
        <p:nvSpPr>
          <p:cNvPr id="40755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Slide Image Placeholder 1"/>
          <p:cNvSpPr>
            <a:spLocks noGrp="1" noRot="1" noChangeAspect="1" noTextEdit="1"/>
          </p:cNvSpPr>
          <p:nvPr>
            <p:ph type="sldImg"/>
          </p:nvPr>
        </p:nvSpPr>
        <p:spPr>
          <a:ln/>
        </p:spPr>
      </p:sp>
      <p:sp>
        <p:nvSpPr>
          <p:cNvPr id="40857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Slide Image Placeholder 1"/>
          <p:cNvSpPr>
            <a:spLocks noGrp="1" noRot="1" noChangeAspect="1" noTextEdit="1"/>
          </p:cNvSpPr>
          <p:nvPr>
            <p:ph type="sldImg"/>
          </p:nvPr>
        </p:nvSpPr>
        <p:spPr>
          <a:ln/>
        </p:spPr>
      </p:sp>
      <p:sp>
        <p:nvSpPr>
          <p:cNvPr id="28979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10627"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192</a:t>
            </a:r>
          </a:p>
        </p:txBody>
      </p:sp>
      <p:sp>
        <p:nvSpPr>
          <p:cNvPr id="410628"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10629"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10630" name="Rectangle 6"/>
          <p:cNvSpPr>
            <a:spLocks noGrp="1" noRot="1" noChangeAspect="1" noChangeArrowheads="1" noTextEdit="1"/>
          </p:cNvSpPr>
          <p:nvPr>
            <p:ph type="sldImg"/>
          </p:nvPr>
        </p:nvSpPr>
        <p:spPr>
          <a:xfrm>
            <a:off x="1333500" y="727075"/>
            <a:ext cx="4648200" cy="3592513"/>
          </a:xfrm>
          <a:ln cap="flat"/>
        </p:spPr>
      </p:sp>
      <p:sp>
        <p:nvSpPr>
          <p:cNvPr id="410631"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11651"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193</a:t>
            </a:r>
          </a:p>
        </p:txBody>
      </p:sp>
      <p:sp>
        <p:nvSpPr>
          <p:cNvPr id="411652"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11653"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11654" name="Rectangle 6"/>
          <p:cNvSpPr>
            <a:spLocks noGrp="1" noRot="1" noChangeAspect="1" noChangeArrowheads="1" noTextEdit="1"/>
          </p:cNvSpPr>
          <p:nvPr>
            <p:ph type="sldImg"/>
          </p:nvPr>
        </p:nvSpPr>
        <p:spPr>
          <a:xfrm>
            <a:off x="1333500" y="727075"/>
            <a:ext cx="4648200" cy="3592513"/>
          </a:xfrm>
          <a:ln cap="flat"/>
        </p:spPr>
      </p:sp>
      <p:sp>
        <p:nvSpPr>
          <p:cNvPr id="411655"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12675"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193</a:t>
            </a:r>
          </a:p>
        </p:txBody>
      </p:sp>
      <p:sp>
        <p:nvSpPr>
          <p:cNvPr id="412676"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12677"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12678" name="Rectangle 6"/>
          <p:cNvSpPr>
            <a:spLocks noGrp="1" noRot="1" noChangeAspect="1" noChangeArrowheads="1" noTextEdit="1"/>
          </p:cNvSpPr>
          <p:nvPr>
            <p:ph type="sldImg"/>
          </p:nvPr>
        </p:nvSpPr>
        <p:spPr>
          <a:xfrm>
            <a:off x="1333500" y="727075"/>
            <a:ext cx="4648200" cy="3592513"/>
          </a:xfrm>
          <a:ln cap="flat"/>
        </p:spPr>
      </p:sp>
      <p:sp>
        <p:nvSpPr>
          <p:cNvPr id="412679"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1369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193</a:t>
            </a:r>
          </a:p>
        </p:txBody>
      </p:sp>
      <p:sp>
        <p:nvSpPr>
          <p:cNvPr id="41370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1370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13702" name="Rectangle 6"/>
          <p:cNvSpPr>
            <a:spLocks noGrp="1" noRot="1" noChangeAspect="1" noChangeArrowheads="1" noTextEdit="1"/>
          </p:cNvSpPr>
          <p:nvPr>
            <p:ph type="sldImg"/>
          </p:nvPr>
        </p:nvSpPr>
        <p:spPr>
          <a:xfrm>
            <a:off x="1333500" y="727075"/>
            <a:ext cx="4648200" cy="3592513"/>
          </a:xfrm>
          <a:ln cap="flat"/>
        </p:spPr>
      </p:sp>
      <p:sp>
        <p:nvSpPr>
          <p:cNvPr id="413703"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1472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193</a:t>
            </a:r>
          </a:p>
        </p:txBody>
      </p:sp>
      <p:sp>
        <p:nvSpPr>
          <p:cNvPr id="41472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1472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14726" name="Rectangle 6"/>
          <p:cNvSpPr>
            <a:spLocks noGrp="1" noRot="1" noChangeAspect="1" noChangeArrowheads="1" noTextEdit="1"/>
          </p:cNvSpPr>
          <p:nvPr>
            <p:ph type="sldImg"/>
          </p:nvPr>
        </p:nvSpPr>
        <p:spPr>
          <a:xfrm>
            <a:off x="1333500" y="727075"/>
            <a:ext cx="4648200" cy="3592513"/>
          </a:xfrm>
          <a:ln cap="flat"/>
        </p:spPr>
      </p:sp>
      <p:sp>
        <p:nvSpPr>
          <p:cNvPr id="414727"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Rot="1" noChangeAspect="1" noChangeArrowheads="1" noTextEdit="1"/>
          </p:cNvSpPr>
          <p:nvPr>
            <p:ph type="sldImg"/>
          </p:nvPr>
        </p:nvSpPr>
        <p:spPr>
          <a:xfrm>
            <a:off x="1325563" y="720725"/>
            <a:ext cx="4664075" cy="3605213"/>
          </a:xfrm>
          <a:ln/>
        </p:spPr>
      </p:sp>
      <p:sp>
        <p:nvSpPr>
          <p:cNvPr id="415747"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16771"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3" tIns="0" rIns="18603" bIns="0" anchor="b"/>
          <a:lstStyle/>
          <a:p>
            <a:pPr algn="r" defTabSz="957263"/>
            <a:r>
              <a:rPr lang="en-US" sz="900" i="1">
                <a:latin typeface="Times New Roman" pitchFamily="18" charset="0"/>
              </a:rPr>
              <a:t>194</a:t>
            </a:r>
          </a:p>
        </p:txBody>
      </p:sp>
      <p:sp>
        <p:nvSpPr>
          <p:cNvPr id="416772"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16773"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16774" name="Rectangle 6"/>
          <p:cNvSpPr>
            <a:spLocks noGrp="1" noRot="1" noChangeAspect="1" noChangeArrowheads="1" noTextEdit="1"/>
          </p:cNvSpPr>
          <p:nvPr>
            <p:ph type="sldImg"/>
          </p:nvPr>
        </p:nvSpPr>
        <p:spPr>
          <a:xfrm>
            <a:off x="1333500" y="727075"/>
            <a:ext cx="4648200" cy="3592513"/>
          </a:xfrm>
          <a:ln cap="flat"/>
        </p:spPr>
      </p:sp>
      <p:sp>
        <p:nvSpPr>
          <p:cNvPr id="416775" name="Rectangle 7"/>
          <p:cNvSpPr>
            <a:spLocks noGrp="1" noChangeArrowheads="1"/>
          </p:cNvSpPr>
          <p:nvPr>
            <p:ph type="body" idx="1"/>
          </p:nvPr>
        </p:nvSpPr>
        <p:spPr>
          <a:xfrm>
            <a:off x="1412875" y="4557713"/>
            <a:ext cx="4500563" cy="4319587"/>
          </a:xfrm>
          <a:noFill/>
          <a:ln w="9525"/>
        </p:spPr>
        <p:txBody>
          <a:bodyPr lIns="94558" tIns="49604" rIns="94558" bIns="49604"/>
          <a:lstStyle/>
          <a:p>
            <a:pPr marL="228600" indent="-228600" defTabSz="957263"/>
            <a:endParaRPr lang="en-US" smtClean="0">
              <a:latin typeface="Arial" charset="0"/>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17795"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3" tIns="0" rIns="18603" bIns="0" anchor="b"/>
          <a:lstStyle/>
          <a:p>
            <a:pPr algn="r" defTabSz="957263"/>
            <a:r>
              <a:rPr lang="en-US" sz="900" i="1">
                <a:latin typeface="Times New Roman" pitchFamily="18" charset="0"/>
              </a:rPr>
              <a:t>194</a:t>
            </a:r>
          </a:p>
        </p:txBody>
      </p:sp>
      <p:sp>
        <p:nvSpPr>
          <p:cNvPr id="417796"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17797"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17798" name="Rectangle 6"/>
          <p:cNvSpPr>
            <a:spLocks noGrp="1" noRot="1" noChangeAspect="1" noChangeArrowheads="1" noTextEdit="1"/>
          </p:cNvSpPr>
          <p:nvPr>
            <p:ph type="sldImg"/>
          </p:nvPr>
        </p:nvSpPr>
        <p:spPr>
          <a:xfrm>
            <a:off x="1333500" y="727075"/>
            <a:ext cx="4648200" cy="3592513"/>
          </a:xfrm>
          <a:ln cap="flat"/>
        </p:spPr>
      </p:sp>
      <p:sp>
        <p:nvSpPr>
          <p:cNvPr id="417799" name="Rectangle 7"/>
          <p:cNvSpPr>
            <a:spLocks noGrp="1" noChangeArrowheads="1"/>
          </p:cNvSpPr>
          <p:nvPr>
            <p:ph type="body" idx="1"/>
          </p:nvPr>
        </p:nvSpPr>
        <p:spPr>
          <a:xfrm>
            <a:off x="1412875" y="4557713"/>
            <a:ext cx="4500563" cy="4319587"/>
          </a:xfrm>
          <a:noFill/>
          <a:ln w="9525"/>
        </p:spPr>
        <p:txBody>
          <a:bodyPr lIns="94558" tIns="49604" rIns="94558" bIns="49604"/>
          <a:lstStyle/>
          <a:p>
            <a:pPr marL="228600" indent="-228600" defTabSz="957263"/>
            <a:endParaRPr lang="en-US" smtClean="0">
              <a:latin typeface="Arial" charset="0"/>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1881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3" tIns="0" rIns="18603" bIns="0" anchor="b"/>
          <a:lstStyle/>
          <a:p>
            <a:pPr algn="r" defTabSz="957263"/>
            <a:r>
              <a:rPr lang="en-US" sz="900" i="1">
                <a:latin typeface="Times New Roman" pitchFamily="18" charset="0"/>
              </a:rPr>
              <a:t>195</a:t>
            </a:r>
          </a:p>
        </p:txBody>
      </p:sp>
      <p:sp>
        <p:nvSpPr>
          <p:cNvPr id="41882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1882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18822" name="Rectangle 6"/>
          <p:cNvSpPr>
            <a:spLocks noGrp="1" noRot="1" noChangeAspect="1" noChangeArrowheads="1" noTextEdit="1"/>
          </p:cNvSpPr>
          <p:nvPr>
            <p:ph type="sldImg"/>
          </p:nvPr>
        </p:nvSpPr>
        <p:spPr>
          <a:xfrm>
            <a:off x="1333500" y="727075"/>
            <a:ext cx="4648200" cy="3592513"/>
          </a:xfrm>
          <a:ln cap="flat"/>
        </p:spPr>
      </p:sp>
      <p:sp>
        <p:nvSpPr>
          <p:cNvPr id="418823" name="Rectangle 7"/>
          <p:cNvSpPr>
            <a:spLocks noGrp="1" noChangeArrowheads="1"/>
          </p:cNvSpPr>
          <p:nvPr>
            <p:ph type="body" idx="1"/>
          </p:nvPr>
        </p:nvSpPr>
        <p:spPr>
          <a:xfrm>
            <a:off x="1412875" y="4557713"/>
            <a:ext cx="4500563" cy="4319587"/>
          </a:xfrm>
          <a:noFill/>
          <a:ln w="9525"/>
        </p:spPr>
        <p:txBody>
          <a:bodyPr lIns="94558" tIns="49604" rIns="94558" bIns="49604"/>
          <a:lstStyle/>
          <a:p>
            <a:pPr marL="228600" indent="-228600" defTabSz="957263"/>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Slide Image Placeholder 1"/>
          <p:cNvSpPr>
            <a:spLocks noGrp="1" noRot="1" noChangeAspect="1" noTextEdit="1"/>
          </p:cNvSpPr>
          <p:nvPr>
            <p:ph type="sldImg"/>
          </p:nvPr>
        </p:nvSpPr>
        <p:spPr>
          <a:ln/>
        </p:spPr>
      </p:sp>
      <p:sp>
        <p:nvSpPr>
          <p:cNvPr id="29081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Rot="1" noChangeAspect="1" noChangeArrowheads="1" noTextEdit="1"/>
          </p:cNvSpPr>
          <p:nvPr>
            <p:ph type="sldImg"/>
          </p:nvPr>
        </p:nvSpPr>
        <p:spPr>
          <a:xfrm>
            <a:off x="1325563" y="720725"/>
            <a:ext cx="4664075" cy="3605213"/>
          </a:xfrm>
          <a:ln/>
        </p:spPr>
      </p:sp>
      <p:sp>
        <p:nvSpPr>
          <p:cNvPr id="419843"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Rot="1" noChangeAspect="1" noChangeArrowheads="1" noTextEdit="1"/>
          </p:cNvSpPr>
          <p:nvPr>
            <p:ph type="sldImg"/>
          </p:nvPr>
        </p:nvSpPr>
        <p:spPr>
          <a:xfrm>
            <a:off x="1325563" y="720725"/>
            <a:ext cx="4664075" cy="3605213"/>
          </a:xfrm>
          <a:ln/>
        </p:spPr>
      </p:sp>
      <p:sp>
        <p:nvSpPr>
          <p:cNvPr id="420867"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Rot="1" noChangeAspect="1" noChangeArrowheads="1" noTextEdit="1"/>
          </p:cNvSpPr>
          <p:nvPr>
            <p:ph type="sldImg"/>
          </p:nvPr>
        </p:nvSpPr>
        <p:spPr>
          <a:xfrm>
            <a:off x="1325563" y="720725"/>
            <a:ext cx="4664075" cy="3605213"/>
          </a:xfrm>
          <a:ln/>
        </p:spPr>
      </p:sp>
      <p:sp>
        <p:nvSpPr>
          <p:cNvPr id="421891"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Rot="1" noChangeAspect="1" noChangeArrowheads="1" noTextEdit="1"/>
          </p:cNvSpPr>
          <p:nvPr>
            <p:ph type="sldImg"/>
          </p:nvPr>
        </p:nvSpPr>
        <p:spPr>
          <a:xfrm>
            <a:off x="1325563" y="720725"/>
            <a:ext cx="4664075" cy="3605213"/>
          </a:xfrm>
          <a:ln/>
        </p:spPr>
      </p:sp>
      <p:sp>
        <p:nvSpPr>
          <p:cNvPr id="422915"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2393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196</a:t>
            </a:r>
          </a:p>
        </p:txBody>
      </p:sp>
      <p:sp>
        <p:nvSpPr>
          <p:cNvPr id="42394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2394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23942" name="Rectangle 6"/>
          <p:cNvSpPr>
            <a:spLocks noGrp="1" noRot="1" noChangeAspect="1" noChangeArrowheads="1" noTextEdit="1"/>
          </p:cNvSpPr>
          <p:nvPr>
            <p:ph type="sldImg"/>
          </p:nvPr>
        </p:nvSpPr>
        <p:spPr>
          <a:xfrm>
            <a:off x="1333500" y="727075"/>
            <a:ext cx="4648200" cy="3592513"/>
          </a:xfrm>
          <a:ln cap="flat"/>
        </p:spPr>
      </p:sp>
      <p:sp>
        <p:nvSpPr>
          <p:cNvPr id="423943"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Rot="1" noChangeAspect="1" noChangeArrowheads="1" noTextEdit="1"/>
          </p:cNvSpPr>
          <p:nvPr>
            <p:ph type="sldImg"/>
          </p:nvPr>
        </p:nvSpPr>
        <p:spPr>
          <a:xfrm>
            <a:off x="1325563" y="720725"/>
            <a:ext cx="4664075" cy="3605213"/>
          </a:xfrm>
          <a:ln/>
        </p:spPr>
      </p:sp>
      <p:sp>
        <p:nvSpPr>
          <p:cNvPr id="424963"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25987"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197</a:t>
            </a:r>
          </a:p>
        </p:txBody>
      </p:sp>
      <p:sp>
        <p:nvSpPr>
          <p:cNvPr id="425988"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25989"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25990" name="Rectangle 6"/>
          <p:cNvSpPr>
            <a:spLocks noGrp="1" noRot="1" noChangeAspect="1" noChangeArrowheads="1" noTextEdit="1"/>
          </p:cNvSpPr>
          <p:nvPr>
            <p:ph type="sldImg"/>
          </p:nvPr>
        </p:nvSpPr>
        <p:spPr>
          <a:xfrm>
            <a:off x="1333500" y="727075"/>
            <a:ext cx="4648200" cy="3592513"/>
          </a:xfrm>
          <a:ln cap="flat"/>
        </p:spPr>
      </p:sp>
      <p:sp>
        <p:nvSpPr>
          <p:cNvPr id="425991"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27011"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198</a:t>
            </a:r>
          </a:p>
        </p:txBody>
      </p:sp>
      <p:sp>
        <p:nvSpPr>
          <p:cNvPr id="427012"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27013"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27014" name="Rectangle 6"/>
          <p:cNvSpPr>
            <a:spLocks noGrp="1" noRot="1" noChangeAspect="1" noChangeArrowheads="1" noTextEdit="1"/>
          </p:cNvSpPr>
          <p:nvPr>
            <p:ph type="sldImg"/>
          </p:nvPr>
        </p:nvSpPr>
        <p:spPr>
          <a:xfrm>
            <a:off x="1333500" y="727075"/>
            <a:ext cx="4648200" cy="3592513"/>
          </a:xfrm>
          <a:ln cap="flat"/>
        </p:spPr>
      </p:sp>
      <p:sp>
        <p:nvSpPr>
          <p:cNvPr id="427015"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Rot="1" noChangeAspect="1" noChangeArrowheads="1" noTextEdit="1"/>
          </p:cNvSpPr>
          <p:nvPr>
            <p:ph type="sldImg"/>
          </p:nvPr>
        </p:nvSpPr>
        <p:spPr>
          <a:xfrm>
            <a:off x="1325563" y="720725"/>
            <a:ext cx="4664075" cy="3605213"/>
          </a:xfrm>
          <a:ln/>
        </p:spPr>
      </p:sp>
      <p:sp>
        <p:nvSpPr>
          <p:cNvPr id="428035"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Slide Image Placeholder 1"/>
          <p:cNvSpPr>
            <a:spLocks noGrp="1" noRot="1" noChangeAspect="1" noTextEdit="1"/>
          </p:cNvSpPr>
          <p:nvPr>
            <p:ph type="sldImg"/>
          </p:nvPr>
        </p:nvSpPr>
        <p:spPr>
          <a:ln/>
        </p:spPr>
      </p:sp>
      <p:sp>
        <p:nvSpPr>
          <p:cNvPr id="29184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Rot="1" noChangeAspect="1" noChangeArrowheads="1" noTextEdit="1"/>
          </p:cNvSpPr>
          <p:nvPr>
            <p:ph type="sldImg"/>
          </p:nvPr>
        </p:nvSpPr>
        <p:spPr>
          <a:xfrm>
            <a:off x="1025525" y="487363"/>
            <a:ext cx="5268913" cy="4070350"/>
          </a:xfrm>
          <a:ln/>
        </p:spPr>
      </p:sp>
      <p:sp>
        <p:nvSpPr>
          <p:cNvPr id="430083"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Rot="1" noChangeAspect="1" noChangeArrowheads="1" noTextEdit="1"/>
          </p:cNvSpPr>
          <p:nvPr>
            <p:ph type="sldImg"/>
          </p:nvPr>
        </p:nvSpPr>
        <p:spPr>
          <a:xfrm>
            <a:off x="1025525" y="487363"/>
            <a:ext cx="5268913" cy="4070350"/>
          </a:xfrm>
          <a:ln/>
        </p:spPr>
      </p:sp>
      <p:sp>
        <p:nvSpPr>
          <p:cNvPr id="43110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Rot="1" noChangeAspect="1" noChangeArrowheads="1" noTextEdit="1"/>
          </p:cNvSpPr>
          <p:nvPr>
            <p:ph type="sldImg"/>
          </p:nvPr>
        </p:nvSpPr>
        <p:spPr>
          <a:xfrm>
            <a:off x="1025525" y="487363"/>
            <a:ext cx="5268913" cy="4070350"/>
          </a:xfrm>
          <a:ln/>
        </p:spPr>
      </p:sp>
      <p:sp>
        <p:nvSpPr>
          <p:cNvPr id="432131"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Rot="1" noChangeAspect="1" noChangeArrowheads="1" noTextEdit="1"/>
          </p:cNvSpPr>
          <p:nvPr>
            <p:ph type="sldImg"/>
          </p:nvPr>
        </p:nvSpPr>
        <p:spPr>
          <a:xfrm>
            <a:off x="1025525" y="487363"/>
            <a:ext cx="5268913" cy="4070350"/>
          </a:xfrm>
          <a:ln/>
        </p:spPr>
      </p:sp>
      <p:sp>
        <p:nvSpPr>
          <p:cNvPr id="43315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Rot="1" noChangeAspect="1" noChangeArrowheads="1" noTextEdit="1"/>
          </p:cNvSpPr>
          <p:nvPr>
            <p:ph type="sldImg"/>
          </p:nvPr>
        </p:nvSpPr>
        <p:spPr>
          <a:xfrm>
            <a:off x="1325563" y="720725"/>
            <a:ext cx="4664075" cy="3605213"/>
          </a:xfrm>
          <a:ln/>
        </p:spPr>
      </p:sp>
      <p:sp>
        <p:nvSpPr>
          <p:cNvPr id="434179"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Rot="1" noChangeAspect="1" noChangeArrowheads="1" noTextEdit="1"/>
          </p:cNvSpPr>
          <p:nvPr>
            <p:ph type="sldImg"/>
          </p:nvPr>
        </p:nvSpPr>
        <p:spPr>
          <a:xfrm>
            <a:off x="1325563" y="720725"/>
            <a:ext cx="4664075" cy="3605213"/>
          </a:xfrm>
          <a:ln/>
        </p:spPr>
      </p:sp>
      <p:sp>
        <p:nvSpPr>
          <p:cNvPr id="435203"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Rot="1" noChangeAspect="1" noChangeArrowheads="1" noTextEdit="1"/>
          </p:cNvSpPr>
          <p:nvPr>
            <p:ph type="sldImg"/>
          </p:nvPr>
        </p:nvSpPr>
        <p:spPr>
          <a:xfrm>
            <a:off x="1325563" y="720725"/>
            <a:ext cx="4664075" cy="3605213"/>
          </a:xfrm>
          <a:ln/>
        </p:spPr>
      </p:sp>
      <p:sp>
        <p:nvSpPr>
          <p:cNvPr id="436227"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Rot="1" noChangeAspect="1" noChangeArrowheads="1" noTextEdit="1"/>
          </p:cNvSpPr>
          <p:nvPr>
            <p:ph type="sldImg"/>
          </p:nvPr>
        </p:nvSpPr>
        <p:spPr>
          <a:xfrm>
            <a:off x="1325563" y="720725"/>
            <a:ext cx="4664075" cy="3605213"/>
          </a:xfrm>
          <a:ln/>
        </p:spPr>
      </p:sp>
      <p:sp>
        <p:nvSpPr>
          <p:cNvPr id="437251"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38275"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201</a:t>
            </a:r>
          </a:p>
        </p:txBody>
      </p:sp>
      <p:sp>
        <p:nvSpPr>
          <p:cNvPr id="438276"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38277"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38278" name="Rectangle 6"/>
          <p:cNvSpPr>
            <a:spLocks noGrp="1" noRot="1" noChangeAspect="1" noChangeArrowheads="1" noTextEdit="1"/>
          </p:cNvSpPr>
          <p:nvPr>
            <p:ph type="sldImg"/>
          </p:nvPr>
        </p:nvSpPr>
        <p:spPr>
          <a:xfrm>
            <a:off x="1333500" y="727075"/>
            <a:ext cx="4648200" cy="3592513"/>
          </a:xfrm>
          <a:ln cap="flat"/>
        </p:spPr>
      </p:sp>
      <p:sp>
        <p:nvSpPr>
          <p:cNvPr id="438279"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Rot="1" noChangeAspect="1" noChangeArrowheads="1" noTextEdit="1"/>
          </p:cNvSpPr>
          <p:nvPr>
            <p:ph type="sldImg"/>
          </p:nvPr>
        </p:nvSpPr>
        <p:spPr>
          <a:xfrm>
            <a:off x="1325563" y="720725"/>
            <a:ext cx="4664075" cy="3605213"/>
          </a:xfrm>
          <a:ln/>
        </p:spPr>
      </p:sp>
      <p:sp>
        <p:nvSpPr>
          <p:cNvPr id="439299"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Slide Image Placeholder 1"/>
          <p:cNvSpPr>
            <a:spLocks noGrp="1" noRot="1" noChangeAspect="1" noTextEdit="1"/>
          </p:cNvSpPr>
          <p:nvPr>
            <p:ph type="sldImg"/>
          </p:nvPr>
        </p:nvSpPr>
        <p:spPr>
          <a:ln/>
        </p:spPr>
      </p:sp>
      <p:sp>
        <p:nvSpPr>
          <p:cNvPr id="29286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4032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202</a:t>
            </a:r>
          </a:p>
        </p:txBody>
      </p:sp>
      <p:sp>
        <p:nvSpPr>
          <p:cNvPr id="44032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4032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40326" name="Rectangle 6"/>
          <p:cNvSpPr>
            <a:spLocks noGrp="1" noRot="1" noChangeAspect="1" noChangeArrowheads="1" noTextEdit="1"/>
          </p:cNvSpPr>
          <p:nvPr>
            <p:ph type="sldImg"/>
          </p:nvPr>
        </p:nvSpPr>
        <p:spPr>
          <a:xfrm>
            <a:off x="1333500" y="727075"/>
            <a:ext cx="4648200" cy="3592513"/>
          </a:xfrm>
          <a:ln cap="flat"/>
        </p:spPr>
      </p:sp>
      <p:sp>
        <p:nvSpPr>
          <p:cNvPr id="440327"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Slide Image Placeholder 1"/>
          <p:cNvSpPr>
            <a:spLocks noGrp="1" noRot="1" noChangeAspect="1" noTextEdit="1"/>
          </p:cNvSpPr>
          <p:nvPr>
            <p:ph type="sldImg"/>
          </p:nvPr>
        </p:nvSpPr>
        <p:spPr>
          <a:ln/>
        </p:spPr>
      </p:sp>
      <p:sp>
        <p:nvSpPr>
          <p:cNvPr id="44134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Slide Image Placeholder 1"/>
          <p:cNvSpPr>
            <a:spLocks noGrp="1" noRot="1" noChangeAspect="1" noTextEdit="1"/>
          </p:cNvSpPr>
          <p:nvPr>
            <p:ph type="sldImg"/>
          </p:nvPr>
        </p:nvSpPr>
        <p:spPr>
          <a:ln/>
        </p:spPr>
      </p:sp>
      <p:sp>
        <p:nvSpPr>
          <p:cNvPr id="4423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Slide Image Placeholder 1"/>
          <p:cNvSpPr>
            <a:spLocks noGrp="1" noRot="1" noChangeAspect="1" noTextEdit="1"/>
          </p:cNvSpPr>
          <p:nvPr>
            <p:ph type="sldImg"/>
          </p:nvPr>
        </p:nvSpPr>
        <p:spPr>
          <a:ln/>
        </p:spPr>
      </p:sp>
      <p:sp>
        <p:nvSpPr>
          <p:cNvPr id="44339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Rot="1" noChangeAspect="1" noChangeArrowheads="1" noTextEdit="1"/>
          </p:cNvSpPr>
          <p:nvPr>
            <p:ph type="sldImg"/>
          </p:nvPr>
        </p:nvSpPr>
        <p:spPr>
          <a:xfrm>
            <a:off x="1325563" y="720725"/>
            <a:ext cx="4664075" cy="3605213"/>
          </a:xfrm>
          <a:ln/>
        </p:spPr>
      </p:sp>
      <p:sp>
        <p:nvSpPr>
          <p:cNvPr id="444419"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Slide Image Placeholder 1"/>
          <p:cNvSpPr>
            <a:spLocks noGrp="1" noRot="1" noChangeAspect="1" noTextEdit="1"/>
          </p:cNvSpPr>
          <p:nvPr>
            <p:ph type="sldImg"/>
          </p:nvPr>
        </p:nvSpPr>
        <p:spPr>
          <a:ln/>
        </p:spPr>
      </p:sp>
      <p:sp>
        <p:nvSpPr>
          <p:cNvPr id="44544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Rot="1" noChangeAspect="1" noChangeArrowheads="1" noTextEdit="1"/>
          </p:cNvSpPr>
          <p:nvPr>
            <p:ph type="sldImg"/>
          </p:nvPr>
        </p:nvSpPr>
        <p:spPr>
          <a:xfrm>
            <a:off x="1325563" y="720725"/>
            <a:ext cx="4664075" cy="3605213"/>
          </a:xfrm>
          <a:ln/>
        </p:spPr>
      </p:sp>
      <p:sp>
        <p:nvSpPr>
          <p:cNvPr id="446467"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Slide Image Placeholder 1"/>
          <p:cNvSpPr>
            <a:spLocks noGrp="1" noRot="1" noChangeAspect="1" noTextEdit="1"/>
          </p:cNvSpPr>
          <p:nvPr>
            <p:ph type="sldImg"/>
          </p:nvPr>
        </p:nvSpPr>
        <p:spPr>
          <a:ln/>
        </p:spPr>
      </p:sp>
      <p:sp>
        <p:nvSpPr>
          <p:cNvPr id="44749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Rot="1" noChangeAspect="1" noChangeArrowheads="1" noTextEdit="1"/>
          </p:cNvSpPr>
          <p:nvPr>
            <p:ph type="sldImg"/>
          </p:nvPr>
        </p:nvSpPr>
        <p:spPr>
          <a:xfrm>
            <a:off x="1325563" y="720725"/>
            <a:ext cx="4664075" cy="3605213"/>
          </a:xfrm>
          <a:ln/>
        </p:spPr>
      </p:sp>
      <p:sp>
        <p:nvSpPr>
          <p:cNvPr id="448515"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Slide Image Placeholder 1"/>
          <p:cNvSpPr>
            <a:spLocks noGrp="1" noRot="1" noChangeAspect="1" noTextEdit="1"/>
          </p:cNvSpPr>
          <p:nvPr>
            <p:ph type="sldImg"/>
          </p:nvPr>
        </p:nvSpPr>
        <p:spPr>
          <a:ln/>
        </p:spPr>
      </p:sp>
      <p:sp>
        <p:nvSpPr>
          <p:cNvPr id="44953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Slide Image Placeholder 1"/>
          <p:cNvSpPr>
            <a:spLocks noGrp="1" noRot="1" noChangeAspect="1" noTextEdit="1"/>
          </p:cNvSpPr>
          <p:nvPr>
            <p:ph type="sldImg"/>
          </p:nvPr>
        </p:nvSpPr>
        <p:spPr>
          <a:ln/>
        </p:spPr>
      </p:sp>
      <p:sp>
        <p:nvSpPr>
          <p:cNvPr id="29389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056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203</a:t>
            </a:r>
          </a:p>
        </p:txBody>
      </p:sp>
      <p:sp>
        <p:nvSpPr>
          <p:cNvPr id="45056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5056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0566" name="Rectangle 6"/>
          <p:cNvSpPr>
            <a:spLocks noGrp="1" noRot="1" noChangeAspect="1" noChangeArrowheads="1" noTextEdit="1"/>
          </p:cNvSpPr>
          <p:nvPr>
            <p:ph type="sldImg"/>
          </p:nvPr>
        </p:nvSpPr>
        <p:spPr>
          <a:xfrm>
            <a:off x="1333500" y="727075"/>
            <a:ext cx="4648200" cy="3592513"/>
          </a:xfrm>
          <a:ln cap="flat"/>
        </p:spPr>
      </p:sp>
      <p:sp>
        <p:nvSpPr>
          <p:cNvPr id="450567"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1587"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204</a:t>
            </a:r>
          </a:p>
        </p:txBody>
      </p:sp>
      <p:sp>
        <p:nvSpPr>
          <p:cNvPr id="451588"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51589"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1590" name="Rectangle 6"/>
          <p:cNvSpPr>
            <a:spLocks noGrp="1" noRot="1" noChangeAspect="1" noChangeArrowheads="1" noTextEdit="1"/>
          </p:cNvSpPr>
          <p:nvPr>
            <p:ph type="sldImg"/>
          </p:nvPr>
        </p:nvSpPr>
        <p:spPr>
          <a:xfrm>
            <a:off x="1333500" y="727075"/>
            <a:ext cx="4648200" cy="3592513"/>
          </a:xfrm>
          <a:ln cap="flat"/>
        </p:spPr>
      </p:sp>
      <p:sp>
        <p:nvSpPr>
          <p:cNvPr id="451591"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2611"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205</a:t>
            </a:r>
          </a:p>
        </p:txBody>
      </p:sp>
      <p:sp>
        <p:nvSpPr>
          <p:cNvPr id="452612"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52613"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2614" name="Rectangle 6"/>
          <p:cNvSpPr>
            <a:spLocks noGrp="1" noRot="1" noChangeAspect="1" noChangeArrowheads="1" noTextEdit="1"/>
          </p:cNvSpPr>
          <p:nvPr>
            <p:ph type="sldImg"/>
          </p:nvPr>
        </p:nvSpPr>
        <p:spPr>
          <a:xfrm>
            <a:off x="1333500" y="727075"/>
            <a:ext cx="4648200" cy="3592513"/>
          </a:xfrm>
          <a:ln cap="flat"/>
        </p:spPr>
      </p:sp>
      <p:sp>
        <p:nvSpPr>
          <p:cNvPr id="452615"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Slide Image Placeholder 1"/>
          <p:cNvSpPr>
            <a:spLocks noGrp="1" noRot="1" noChangeAspect="1" noTextEdit="1"/>
          </p:cNvSpPr>
          <p:nvPr>
            <p:ph type="sldImg"/>
          </p:nvPr>
        </p:nvSpPr>
        <p:spPr>
          <a:ln/>
        </p:spPr>
      </p:sp>
      <p:sp>
        <p:nvSpPr>
          <p:cNvPr id="45363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465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206</a:t>
            </a:r>
          </a:p>
        </p:txBody>
      </p:sp>
      <p:sp>
        <p:nvSpPr>
          <p:cNvPr id="45466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5466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4662" name="Rectangle 6"/>
          <p:cNvSpPr>
            <a:spLocks noGrp="1" noRot="1" noChangeAspect="1" noChangeArrowheads="1" noTextEdit="1"/>
          </p:cNvSpPr>
          <p:nvPr>
            <p:ph type="sldImg"/>
          </p:nvPr>
        </p:nvSpPr>
        <p:spPr>
          <a:xfrm>
            <a:off x="1333500" y="727075"/>
            <a:ext cx="4648200" cy="3592513"/>
          </a:xfrm>
          <a:ln cap="flat"/>
        </p:spPr>
      </p:sp>
      <p:sp>
        <p:nvSpPr>
          <p:cNvPr id="454663"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568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207</a:t>
            </a:r>
          </a:p>
        </p:txBody>
      </p:sp>
      <p:sp>
        <p:nvSpPr>
          <p:cNvPr id="45568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5568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5686" name="Rectangle 6"/>
          <p:cNvSpPr>
            <a:spLocks noGrp="1" noRot="1" noChangeAspect="1" noChangeArrowheads="1" noTextEdit="1"/>
          </p:cNvSpPr>
          <p:nvPr>
            <p:ph type="sldImg"/>
          </p:nvPr>
        </p:nvSpPr>
        <p:spPr>
          <a:xfrm>
            <a:off x="1333500" y="727075"/>
            <a:ext cx="4648200" cy="3592513"/>
          </a:xfrm>
          <a:ln cap="flat"/>
        </p:spPr>
      </p:sp>
      <p:sp>
        <p:nvSpPr>
          <p:cNvPr id="455687"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6707"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208</a:t>
            </a:r>
          </a:p>
        </p:txBody>
      </p:sp>
      <p:sp>
        <p:nvSpPr>
          <p:cNvPr id="456708"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56709"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6710" name="Rectangle 6"/>
          <p:cNvSpPr>
            <a:spLocks noGrp="1" noRot="1" noChangeAspect="1" noChangeArrowheads="1" noTextEdit="1"/>
          </p:cNvSpPr>
          <p:nvPr>
            <p:ph type="sldImg"/>
          </p:nvPr>
        </p:nvSpPr>
        <p:spPr>
          <a:xfrm>
            <a:off x="1333500" y="727075"/>
            <a:ext cx="4648200" cy="3592513"/>
          </a:xfrm>
          <a:ln cap="flat"/>
        </p:spPr>
      </p:sp>
      <p:sp>
        <p:nvSpPr>
          <p:cNvPr id="456711"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7731"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209</a:t>
            </a:r>
          </a:p>
        </p:txBody>
      </p:sp>
      <p:sp>
        <p:nvSpPr>
          <p:cNvPr id="457732"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57733"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7734" name="Rectangle 6"/>
          <p:cNvSpPr>
            <a:spLocks noGrp="1" noRot="1" noChangeAspect="1" noChangeArrowheads="1" noTextEdit="1"/>
          </p:cNvSpPr>
          <p:nvPr>
            <p:ph type="sldImg"/>
          </p:nvPr>
        </p:nvSpPr>
        <p:spPr>
          <a:xfrm>
            <a:off x="1333500" y="727075"/>
            <a:ext cx="4648200" cy="3592513"/>
          </a:xfrm>
          <a:ln cap="flat"/>
        </p:spPr>
      </p:sp>
      <p:sp>
        <p:nvSpPr>
          <p:cNvPr id="457735"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8755"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210</a:t>
            </a:r>
          </a:p>
        </p:txBody>
      </p:sp>
      <p:sp>
        <p:nvSpPr>
          <p:cNvPr id="458756"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58757"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8758" name="Rectangle 6"/>
          <p:cNvSpPr>
            <a:spLocks noGrp="1" noRot="1" noChangeAspect="1" noChangeArrowheads="1" noTextEdit="1"/>
          </p:cNvSpPr>
          <p:nvPr>
            <p:ph type="sldImg"/>
          </p:nvPr>
        </p:nvSpPr>
        <p:spPr>
          <a:xfrm>
            <a:off x="1333500" y="727075"/>
            <a:ext cx="4648200" cy="3592513"/>
          </a:xfrm>
          <a:ln cap="flat"/>
        </p:spPr>
      </p:sp>
      <p:sp>
        <p:nvSpPr>
          <p:cNvPr id="458759"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977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211</a:t>
            </a:r>
          </a:p>
        </p:txBody>
      </p:sp>
      <p:sp>
        <p:nvSpPr>
          <p:cNvPr id="45978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5978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59782" name="Rectangle 6"/>
          <p:cNvSpPr>
            <a:spLocks noGrp="1" noRot="1" noChangeAspect="1" noChangeArrowheads="1" noTextEdit="1"/>
          </p:cNvSpPr>
          <p:nvPr>
            <p:ph type="sldImg"/>
          </p:nvPr>
        </p:nvSpPr>
        <p:spPr>
          <a:xfrm>
            <a:off x="1333500" y="727075"/>
            <a:ext cx="4648200" cy="3592513"/>
          </a:xfrm>
          <a:ln cap="flat"/>
        </p:spPr>
      </p:sp>
      <p:sp>
        <p:nvSpPr>
          <p:cNvPr id="459783"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294915"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3" tIns="0" rIns="18603" bIns="0" anchor="b"/>
          <a:lstStyle/>
          <a:p>
            <a:pPr algn="r" defTabSz="957263"/>
            <a:r>
              <a:rPr lang="en-US" sz="900" i="1">
                <a:latin typeface="Times New Roman" pitchFamily="18" charset="0"/>
              </a:rPr>
              <a:t>183</a:t>
            </a:r>
          </a:p>
        </p:txBody>
      </p:sp>
      <p:sp>
        <p:nvSpPr>
          <p:cNvPr id="294916"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294917"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294918" name="Rectangle 6"/>
          <p:cNvSpPr>
            <a:spLocks noGrp="1" noRot="1" noChangeAspect="1" noChangeArrowheads="1" noTextEdit="1"/>
          </p:cNvSpPr>
          <p:nvPr>
            <p:ph type="sldImg"/>
          </p:nvPr>
        </p:nvSpPr>
        <p:spPr>
          <a:xfrm>
            <a:off x="1333500" y="727075"/>
            <a:ext cx="4648200" cy="3592513"/>
          </a:xfrm>
          <a:ln cap="flat"/>
        </p:spPr>
      </p:sp>
      <p:sp>
        <p:nvSpPr>
          <p:cNvPr id="294919" name="Rectangle 7"/>
          <p:cNvSpPr>
            <a:spLocks noGrp="1" noChangeArrowheads="1"/>
          </p:cNvSpPr>
          <p:nvPr>
            <p:ph type="body" idx="1"/>
          </p:nvPr>
        </p:nvSpPr>
        <p:spPr>
          <a:xfrm>
            <a:off x="1412875" y="4557713"/>
            <a:ext cx="4500563" cy="4319587"/>
          </a:xfrm>
          <a:noFill/>
          <a:ln w="9525"/>
        </p:spPr>
        <p:txBody>
          <a:bodyPr lIns="94558" tIns="49604" rIns="94558" bIns="49604"/>
          <a:lstStyle/>
          <a:p>
            <a:pPr marL="228600" indent="-228600" defTabSz="957263"/>
            <a:endParaRPr lang="en-US" smtClean="0">
              <a:latin typeface="Arial" charset="0"/>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Rot="1" noChangeAspect="1" noChangeArrowheads="1" noTextEdit="1"/>
          </p:cNvSpPr>
          <p:nvPr>
            <p:ph type="sldImg"/>
          </p:nvPr>
        </p:nvSpPr>
        <p:spPr>
          <a:xfrm>
            <a:off x="1025525" y="487363"/>
            <a:ext cx="5268913" cy="4070350"/>
          </a:xfrm>
          <a:ln/>
        </p:spPr>
      </p:sp>
      <p:sp>
        <p:nvSpPr>
          <p:cNvPr id="460803"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61827"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212</a:t>
            </a:r>
          </a:p>
        </p:txBody>
      </p:sp>
      <p:sp>
        <p:nvSpPr>
          <p:cNvPr id="461828"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61829"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61830" name="Rectangle 6"/>
          <p:cNvSpPr>
            <a:spLocks noGrp="1" noRot="1" noChangeAspect="1" noChangeArrowheads="1" noTextEdit="1"/>
          </p:cNvSpPr>
          <p:nvPr>
            <p:ph type="sldImg"/>
          </p:nvPr>
        </p:nvSpPr>
        <p:spPr>
          <a:xfrm>
            <a:off x="1333500" y="727075"/>
            <a:ext cx="4648200" cy="3592513"/>
          </a:xfrm>
          <a:ln cap="flat"/>
        </p:spPr>
      </p:sp>
      <p:sp>
        <p:nvSpPr>
          <p:cNvPr id="461831"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62851"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213</a:t>
            </a:r>
          </a:p>
        </p:txBody>
      </p:sp>
      <p:sp>
        <p:nvSpPr>
          <p:cNvPr id="462852"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62853"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62854" name="Rectangle 6"/>
          <p:cNvSpPr>
            <a:spLocks noGrp="1" noRot="1" noChangeAspect="1" noChangeArrowheads="1" noTextEdit="1"/>
          </p:cNvSpPr>
          <p:nvPr>
            <p:ph type="sldImg"/>
          </p:nvPr>
        </p:nvSpPr>
        <p:spPr>
          <a:xfrm>
            <a:off x="1333500" y="727075"/>
            <a:ext cx="4648200" cy="3592513"/>
          </a:xfrm>
          <a:ln cap="flat"/>
        </p:spPr>
      </p:sp>
      <p:sp>
        <p:nvSpPr>
          <p:cNvPr id="462855"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63875"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213</a:t>
            </a:r>
          </a:p>
        </p:txBody>
      </p:sp>
      <p:sp>
        <p:nvSpPr>
          <p:cNvPr id="463876"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63877"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63878" name="Rectangle 6"/>
          <p:cNvSpPr>
            <a:spLocks noGrp="1" noRot="1" noChangeAspect="1" noChangeArrowheads="1" noTextEdit="1"/>
          </p:cNvSpPr>
          <p:nvPr>
            <p:ph type="sldImg"/>
          </p:nvPr>
        </p:nvSpPr>
        <p:spPr>
          <a:xfrm>
            <a:off x="1333500" y="727075"/>
            <a:ext cx="4648200" cy="3592513"/>
          </a:xfrm>
          <a:ln cap="flat"/>
        </p:spPr>
      </p:sp>
      <p:sp>
        <p:nvSpPr>
          <p:cNvPr id="463879"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6489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214</a:t>
            </a:r>
          </a:p>
        </p:txBody>
      </p:sp>
      <p:sp>
        <p:nvSpPr>
          <p:cNvPr id="46490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6490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64902" name="Rectangle 6"/>
          <p:cNvSpPr>
            <a:spLocks noGrp="1" noRot="1" noChangeAspect="1" noChangeArrowheads="1" noTextEdit="1"/>
          </p:cNvSpPr>
          <p:nvPr>
            <p:ph type="sldImg"/>
          </p:nvPr>
        </p:nvSpPr>
        <p:spPr>
          <a:xfrm>
            <a:off x="1333500" y="727075"/>
            <a:ext cx="4648200" cy="3592513"/>
          </a:xfrm>
          <a:ln cap="flat"/>
        </p:spPr>
      </p:sp>
      <p:sp>
        <p:nvSpPr>
          <p:cNvPr id="464903"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6592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215</a:t>
            </a:r>
          </a:p>
        </p:txBody>
      </p:sp>
      <p:sp>
        <p:nvSpPr>
          <p:cNvPr id="46592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6592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65926" name="Rectangle 6"/>
          <p:cNvSpPr>
            <a:spLocks noGrp="1" noRot="1" noChangeAspect="1" noChangeArrowheads="1" noTextEdit="1"/>
          </p:cNvSpPr>
          <p:nvPr>
            <p:ph type="sldImg"/>
          </p:nvPr>
        </p:nvSpPr>
        <p:spPr>
          <a:xfrm>
            <a:off x="1333500" y="727075"/>
            <a:ext cx="4648200" cy="3592513"/>
          </a:xfrm>
          <a:ln cap="flat"/>
        </p:spPr>
      </p:sp>
      <p:sp>
        <p:nvSpPr>
          <p:cNvPr id="465927"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66947"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216</a:t>
            </a:r>
          </a:p>
        </p:txBody>
      </p:sp>
      <p:sp>
        <p:nvSpPr>
          <p:cNvPr id="466948"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66949"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66950" name="Rectangle 6"/>
          <p:cNvSpPr>
            <a:spLocks noGrp="1" noRot="1" noChangeAspect="1" noChangeArrowheads="1" noTextEdit="1"/>
          </p:cNvSpPr>
          <p:nvPr>
            <p:ph type="sldImg"/>
          </p:nvPr>
        </p:nvSpPr>
        <p:spPr>
          <a:xfrm>
            <a:off x="1333500" y="727075"/>
            <a:ext cx="4648200" cy="3592513"/>
          </a:xfrm>
          <a:ln cap="flat"/>
        </p:spPr>
      </p:sp>
      <p:sp>
        <p:nvSpPr>
          <p:cNvPr id="466951"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67971"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217</a:t>
            </a:r>
          </a:p>
        </p:txBody>
      </p:sp>
      <p:sp>
        <p:nvSpPr>
          <p:cNvPr id="467972"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67973"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67974" name="Rectangle 6"/>
          <p:cNvSpPr>
            <a:spLocks noGrp="1" noRot="1" noChangeAspect="1" noChangeArrowheads="1" noTextEdit="1"/>
          </p:cNvSpPr>
          <p:nvPr>
            <p:ph type="sldImg"/>
          </p:nvPr>
        </p:nvSpPr>
        <p:spPr>
          <a:xfrm>
            <a:off x="1333500" y="727075"/>
            <a:ext cx="4648200" cy="3592513"/>
          </a:xfrm>
          <a:ln cap="flat"/>
        </p:spPr>
      </p:sp>
      <p:sp>
        <p:nvSpPr>
          <p:cNvPr id="467975"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68995"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218</a:t>
            </a:r>
          </a:p>
        </p:txBody>
      </p:sp>
      <p:sp>
        <p:nvSpPr>
          <p:cNvPr id="468996"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68997"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68998" name="Rectangle 6"/>
          <p:cNvSpPr>
            <a:spLocks noGrp="1" noRot="1" noChangeAspect="1" noChangeArrowheads="1" noTextEdit="1"/>
          </p:cNvSpPr>
          <p:nvPr>
            <p:ph type="sldImg"/>
          </p:nvPr>
        </p:nvSpPr>
        <p:spPr>
          <a:xfrm>
            <a:off x="1333500" y="727075"/>
            <a:ext cx="4648200" cy="3592513"/>
          </a:xfrm>
          <a:ln cap="flat"/>
        </p:spPr>
      </p:sp>
      <p:sp>
        <p:nvSpPr>
          <p:cNvPr id="468999"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7001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219</a:t>
            </a:r>
          </a:p>
        </p:txBody>
      </p:sp>
      <p:sp>
        <p:nvSpPr>
          <p:cNvPr id="47002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7002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70022" name="Rectangle 6"/>
          <p:cNvSpPr>
            <a:spLocks noGrp="1" noRot="1" noChangeAspect="1" noChangeArrowheads="1" noTextEdit="1"/>
          </p:cNvSpPr>
          <p:nvPr>
            <p:ph type="sldImg"/>
          </p:nvPr>
        </p:nvSpPr>
        <p:spPr>
          <a:xfrm>
            <a:off x="1333500" y="727075"/>
            <a:ext cx="4648200" cy="3592513"/>
          </a:xfrm>
          <a:ln cap="flat"/>
        </p:spPr>
      </p:sp>
      <p:sp>
        <p:nvSpPr>
          <p:cNvPr id="470023"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Slide Image Placeholder 1"/>
          <p:cNvSpPr>
            <a:spLocks noGrp="1" noRot="1" noChangeAspect="1" noTextEdit="1"/>
          </p:cNvSpPr>
          <p:nvPr>
            <p:ph type="sldImg"/>
          </p:nvPr>
        </p:nvSpPr>
        <p:spPr>
          <a:ln/>
        </p:spPr>
      </p:sp>
      <p:sp>
        <p:nvSpPr>
          <p:cNvPr id="29593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7104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211</a:t>
            </a:r>
          </a:p>
        </p:txBody>
      </p:sp>
      <p:sp>
        <p:nvSpPr>
          <p:cNvPr id="47104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7104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71046" name="Rectangle 6"/>
          <p:cNvSpPr>
            <a:spLocks noGrp="1" noRot="1" noChangeAspect="1" noChangeArrowheads="1" noTextEdit="1"/>
          </p:cNvSpPr>
          <p:nvPr>
            <p:ph type="sldImg"/>
          </p:nvPr>
        </p:nvSpPr>
        <p:spPr>
          <a:xfrm>
            <a:off x="1333500" y="727075"/>
            <a:ext cx="4648200" cy="3592513"/>
          </a:xfrm>
          <a:ln cap="flat"/>
        </p:spPr>
      </p:sp>
      <p:sp>
        <p:nvSpPr>
          <p:cNvPr id="471047"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72067"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220</a:t>
            </a:r>
          </a:p>
        </p:txBody>
      </p:sp>
      <p:sp>
        <p:nvSpPr>
          <p:cNvPr id="472068"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72069"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72070" name="Rectangle 6"/>
          <p:cNvSpPr>
            <a:spLocks noGrp="1" noRot="1" noChangeAspect="1" noChangeArrowheads="1" noTextEdit="1"/>
          </p:cNvSpPr>
          <p:nvPr>
            <p:ph type="sldImg"/>
          </p:nvPr>
        </p:nvSpPr>
        <p:spPr>
          <a:xfrm>
            <a:off x="1333500" y="727075"/>
            <a:ext cx="4648200" cy="3592513"/>
          </a:xfrm>
          <a:ln cap="flat"/>
        </p:spPr>
      </p:sp>
      <p:sp>
        <p:nvSpPr>
          <p:cNvPr id="472071"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Rot="1" noChangeAspect="1" noChangeArrowheads="1" noTextEdit="1"/>
          </p:cNvSpPr>
          <p:nvPr>
            <p:ph type="sldImg"/>
          </p:nvPr>
        </p:nvSpPr>
        <p:spPr>
          <a:xfrm>
            <a:off x="1325563" y="720725"/>
            <a:ext cx="4664075" cy="3605213"/>
          </a:xfrm>
          <a:ln/>
        </p:spPr>
      </p:sp>
      <p:sp>
        <p:nvSpPr>
          <p:cNvPr id="473091"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74115"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229</a:t>
            </a:r>
          </a:p>
        </p:txBody>
      </p:sp>
      <p:sp>
        <p:nvSpPr>
          <p:cNvPr id="474116"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74117"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74118" name="Rectangle 6"/>
          <p:cNvSpPr>
            <a:spLocks noGrp="1" noRot="1" noChangeAspect="1" noChangeArrowheads="1" noTextEdit="1"/>
          </p:cNvSpPr>
          <p:nvPr>
            <p:ph type="sldImg"/>
          </p:nvPr>
        </p:nvSpPr>
        <p:spPr>
          <a:xfrm>
            <a:off x="1333500" y="727075"/>
            <a:ext cx="4648200" cy="3592513"/>
          </a:xfrm>
          <a:ln cap="flat"/>
        </p:spPr>
      </p:sp>
      <p:sp>
        <p:nvSpPr>
          <p:cNvPr id="474119"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7513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230</a:t>
            </a:r>
          </a:p>
        </p:txBody>
      </p:sp>
      <p:sp>
        <p:nvSpPr>
          <p:cNvPr id="47514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7514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75142" name="Rectangle 6"/>
          <p:cNvSpPr>
            <a:spLocks noGrp="1" noRot="1" noChangeAspect="1" noChangeArrowheads="1" noTextEdit="1"/>
          </p:cNvSpPr>
          <p:nvPr>
            <p:ph type="sldImg"/>
          </p:nvPr>
        </p:nvSpPr>
        <p:spPr>
          <a:xfrm>
            <a:off x="1333500" y="727075"/>
            <a:ext cx="4648200" cy="3592513"/>
          </a:xfrm>
          <a:ln cap="flat"/>
        </p:spPr>
      </p:sp>
      <p:sp>
        <p:nvSpPr>
          <p:cNvPr id="475143"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Slide Image Placeholder 1"/>
          <p:cNvSpPr>
            <a:spLocks noGrp="1" noRot="1" noChangeAspect="1" noTextEdit="1"/>
          </p:cNvSpPr>
          <p:nvPr>
            <p:ph type="sldImg"/>
          </p:nvPr>
        </p:nvSpPr>
        <p:spPr>
          <a:ln/>
        </p:spPr>
      </p:sp>
      <p:sp>
        <p:nvSpPr>
          <p:cNvPr id="47616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3" tIns="44642" rIns="89283" bIns="44642" anchor="ctr"/>
          <a:lstStyle/>
          <a:p>
            <a:endParaRPr lang="en-US"/>
          </a:p>
        </p:txBody>
      </p:sp>
      <p:sp>
        <p:nvSpPr>
          <p:cNvPr id="477187"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223</a:t>
            </a:r>
          </a:p>
        </p:txBody>
      </p:sp>
      <p:sp>
        <p:nvSpPr>
          <p:cNvPr id="477188"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3" tIns="44642" rIns="89283" bIns="44642" anchor="ctr"/>
          <a:lstStyle/>
          <a:p>
            <a:endParaRPr lang="en-US"/>
          </a:p>
        </p:txBody>
      </p:sp>
      <p:sp>
        <p:nvSpPr>
          <p:cNvPr id="477189"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3" tIns="44642" rIns="89283" bIns="44642" anchor="ctr"/>
          <a:lstStyle/>
          <a:p>
            <a:endParaRPr lang="en-US"/>
          </a:p>
        </p:txBody>
      </p:sp>
      <p:sp>
        <p:nvSpPr>
          <p:cNvPr id="477190" name="Rectangle 6"/>
          <p:cNvSpPr>
            <a:spLocks noGrp="1" noRot="1" noChangeAspect="1" noChangeArrowheads="1" noTextEdit="1"/>
          </p:cNvSpPr>
          <p:nvPr>
            <p:ph type="sldImg"/>
          </p:nvPr>
        </p:nvSpPr>
        <p:spPr>
          <a:xfrm>
            <a:off x="1333500" y="727075"/>
            <a:ext cx="4648200" cy="3592513"/>
          </a:xfrm>
          <a:ln cap="flat"/>
        </p:spPr>
      </p:sp>
      <p:sp>
        <p:nvSpPr>
          <p:cNvPr id="477191" name="Rectangle 7"/>
          <p:cNvSpPr>
            <a:spLocks noGrp="1" noChangeArrowheads="1"/>
          </p:cNvSpPr>
          <p:nvPr>
            <p:ph type="body" idx="1"/>
          </p:nvPr>
        </p:nvSpPr>
        <p:spPr>
          <a:xfrm>
            <a:off x="1412875" y="4557713"/>
            <a:ext cx="4500563" cy="4319587"/>
          </a:xfrm>
          <a:noFill/>
          <a:ln w="9525"/>
        </p:spPr>
        <p:txBody>
          <a:bodyPr lIns="94543" tIns="49598" rIns="94543" bIns="49598"/>
          <a:lstStyle/>
          <a:p>
            <a:pPr marL="0" indent="0"/>
            <a:endParaRPr lang="en-US" smtClean="0">
              <a:latin typeface="Arial" charset="0"/>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Rot="1" noChangeAspect="1" noChangeArrowheads="1" noTextEdit="1"/>
          </p:cNvSpPr>
          <p:nvPr>
            <p:ph type="sldImg"/>
          </p:nvPr>
        </p:nvSpPr>
        <p:spPr>
          <a:xfrm>
            <a:off x="1025525" y="487363"/>
            <a:ext cx="5268913" cy="4070350"/>
          </a:xfrm>
          <a:ln/>
        </p:spPr>
      </p:sp>
      <p:sp>
        <p:nvSpPr>
          <p:cNvPr id="478211"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Rot="1" noChangeAspect="1" noChangeArrowheads="1" noTextEdit="1"/>
          </p:cNvSpPr>
          <p:nvPr>
            <p:ph type="sldImg"/>
          </p:nvPr>
        </p:nvSpPr>
        <p:spPr>
          <a:xfrm>
            <a:off x="1025525" y="487363"/>
            <a:ext cx="5268913" cy="4070350"/>
          </a:xfrm>
          <a:ln/>
        </p:spPr>
      </p:sp>
      <p:sp>
        <p:nvSpPr>
          <p:cNvPr id="47923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3" tIns="44642" rIns="89283" bIns="44642" anchor="ctr"/>
          <a:lstStyle/>
          <a:p>
            <a:endParaRPr lang="en-US"/>
          </a:p>
        </p:txBody>
      </p:sp>
      <p:sp>
        <p:nvSpPr>
          <p:cNvPr id="48025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221</a:t>
            </a:r>
          </a:p>
        </p:txBody>
      </p:sp>
      <p:sp>
        <p:nvSpPr>
          <p:cNvPr id="48026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3" tIns="44642" rIns="89283" bIns="44642" anchor="ctr"/>
          <a:lstStyle/>
          <a:p>
            <a:endParaRPr lang="en-US"/>
          </a:p>
        </p:txBody>
      </p:sp>
      <p:sp>
        <p:nvSpPr>
          <p:cNvPr id="48026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3" tIns="44642" rIns="89283" bIns="44642" anchor="ctr"/>
          <a:lstStyle/>
          <a:p>
            <a:endParaRPr lang="en-US"/>
          </a:p>
        </p:txBody>
      </p:sp>
      <p:sp>
        <p:nvSpPr>
          <p:cNvPr id="480262" name="Rectangle 6"/>
          <p:cNvSpPr>
            <a:spLocks noGrp="1" noRot="1" noChangeAspect="1" noChangeArrowheads="1" noTextEdit="1"/>
          </p:cNvSpPr>
          <p:nvPr>
            <p:ph type="sldImg"/>
          </p:nvPr>
        </p:nvSpPr>
        <p:spPr>
          <a:xfrm>
            <a:off x="1333500" y="727075"/>
            <a:ext cx="4648200" cy="3592513"/>
          </a:xfrm>
          <a:ln cap="flat"/>
        </p:spPr>
      </p:sp>
      <p:sp>
        <p:nvSpPr>
          <p:cNvPr id="480263" name="Rectangle 7"/>
          <p:cNvSpPr>
            <a:spLocks noGrp="1" noChangeArrowheads="1"/>
          </p:cNvSpPr>
          <p:nvPr>
            <p:ph type="body" idx="1"/>
          </p:nvPr>
        </p:nvSpPr>
        <p:spPr>
          <a:xfrm>
            <a:off x="1412875" y="4557713"/>
            <a:ext cx="4500563" cy="4319587"/>
          </a:xfrm>
          <a:noFill/>
          <a:ln w="9525"/>
        </p:spPr>
        <p:txBody>
          <a:bodyPr lIns="94543" tIns="49598" rIns="94543" bIns="49598"/>
          <a:lstStyle/>
          <a:p>
            <a:pPr marL="0" indent="0"/>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278531"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3" tIns="0" rIns="18603" bIns="0" anchor="b"/>
          <a:lstStyle/>
          <a:p>
            <a:pPr algn="r" defTabSz="957263"/>
            <a:r>
              <a:rPr lang="en-US" sz="900" i="1">
                <a:latin typeface="Times New Roman" pitchFamily="18" charset="0"/>
              </a:rPr>
              <a:t>183</a:t>
            </a:r>
          </a:p>
        </p:txBody>
      </p:sp>
      <p:sp>
        <p:nvSpPr>
          <p:cNvPr id="278532"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278533"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278534" name="Rectangle 6"/>
          <p:cNvSpPr>
            <a:spLocks noGrp="1" noRot="1" noChangeAspect="1" noChangeArrowheads="1" noTextEdit="1"/>
          </p:cNvSpPr>
          <p:nvPr>
            <p:ph type="sldImg"/>
          </p:nvPr>
        </p:nvSpPr>
        <p:spPr>
          <a:xfrm>
            <a:off x="1333500" y="727075"/>
            <a:ext cx="4648200" cy="3592513"/>
          </a:xfrm>
          <a:ln cap="flat"/>
        </p:spPr>
      </p:sp>
      <p:sp>
        <p:nvSpPr>
          <p:cNvPr id="278535" name="Rectangle 7"/>
          <p:cNvSpPr>
            <a:spLocks noGrp="1" noChangeArrowheads="1"/>
          </p:cNvSpPr>
          <p:nvPr>
            <p:ph type="body" idx="1"/>
          </p:nvPr>
        </p:nvSpPr>
        <p:spPr>
          <a:xfrm>
            <a:off x="1412875" y="4557713"/>
            <a:ext cx="4500563" cy="4319587"/>
          </a:xfrm>
          <a:noFill/>
          <a:ln w="9525"/>
        </p:spPr>
        <p:txBody>
          <a:bodyPr lIns="94558" tIns="49604" rIns="94558" bIns="49604"/>
          <a:lstStyle/>
          <a:p>
            <a:pPr marL="228600" indent="-228600" defTabSz="957263"/>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Slide Image Placeholder 1"/>
          <p:cNvSpPr>
            <a:spLocks noGrp="1" noRot="1" noChangeAspect="1" noTextEdit="1"/>
          </p:cNvSpPr>
          <p:nvPr>
            <p:ph type="sldImg"/>
          </p:nvPr>
        </p:nvSpPr>
        <p:spPr>
          <a:ln/>
        </p:spPr>
      </p:sp>
      <p:sp>
        <p:nvSpPr>
          <p:cNvPr id="29696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3" tIns="44642" rIns="89283" bIns="44642" anchor="ctr"/>
          <a:lstStyle/>
          <a:p>
            <a:endParaRPr lang="en-US"/>
          </a:p>
        </p:txBody>
      </p:sp>
      <p:sp>
        <p:nvSpPr>
          <p:cNvPr id="48128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222</a:t>
            </a:r>
          </a:p>
        </p:txBody>
      </p:sp>
      <p:sp>
        <p:nvSpPr>
          <p:cNvPr id="48128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3" tIns="44642" rIns="89283" bIns="44642" anchor="ctr"/>
          <a:lstStyle/>
          <a:p>
            <a:endParaRPr lang="en-US"/>
          </a:p>
        </p:txBody>
      </p:sp>
      <p:sp>
        <p:nvSpPr>
          <p:cNvPr id="48128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3" tIns="44642" rIns="89283" bIns="44642" anchor="ctr"/>
          <a:lstStyle/>
          <a:p>
            <a:endParaRPr lang="en-US"/>
          </a:p>
        </p:txBody>
      </p:sp>
      <p:sp>
        <p:nvSpPr>
          <p:cNvPr id="481286" name="Rectangle 6"/>
          <p:cNvSpPr>
            <a:spLocks noGrp="1" noRot="1" noChangeAspect="1" noChangeArrowheads="1" noTextEdit="1"/>
          </p:cNvSpPr>
          <p:nvPr>
            <p:ph type="sldImg"/>
          </p:nvPr>
        </p:nvSpPr>
        <p:spPr>
          <a:xfrm>
            <a:off x="1333500" y="727075"/>
            <a:ext cx="4648200" cy="3592513"/>
          </a:xfrm>
          <a:ln cap="flat"/>
        </p:spPr>
      </p:sp>
      <p:sp>
        <p:nvSpPr>
          <p:cNvPr id="481287" name="Rectangle 7"/>
          <p:cNvSpPr>
            <a:spLocks noGrp="1" noChangeArrowheads="1"/>
          </p:cNvSpPr>
          <p:nvPr>
            <p:ph type="body" idx="1"/>
          </p:nvPr>
        </p:nvSpPr>
        <p:spPr>
          <a:xfrm>
            <a:off x="1412875" y="4557713"/>
            <a:ext cx="4500563" cy="4319587"/>
          </a:xfrm>
          <a:noFill/>
          <a:ln w="9525"/>
        </p:spPr>
        <p:txBody>
          <a:bodyPr lIns="94543" tIns="49598" rIns="94543" bIns="49598"/>
          <a:lstStyle/>
          <a:p>
            <a:pPr marL="0" indent="0"/>
            <a:endParaRPr lang="en-US" smtClean="0">
              <a:latin typeface="Arial" charset="0"/>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82307"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223</a:t>
            </a:r>
          </a:p>
        </p:txBody>
      </p:sp>
      <p:sp>
        <p:nvSpPr>
          <p:cNvPr id="482308"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82309"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82310" name="Rectangle 6"/>
          <p:cNvSpPr>
            <a:spLocks noGrp="1" noRot="1" noChangeAspect="1" noChangeArrowheads="1" noTextEdit="1"/>
          </p:cNvSpPr>
          <p:nvPr>
            <p:ph type="sldImg"/>
          </p:nvPr>
        </p:nvSpPr>
        <p:spPr>
          <a:xfrm>
            <a:off x="1333500" y="727075"/>
            <a:ext cx="4648200" cy="3592513"/>
          </a:xfrm>
          <a:ln cap="flat"/>
        </p:spPr>
      </p:sp>
      <p:sp>
        <p:nvSpPr>
          <p:cNvPr id="482311"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Rot="1" noChangeAspect="1" noChangeArrowheads="1" noTextEdit="1"/>
          </p:cNvSpPr>
          <p:nvPr>
            <p:ph type="sldImg"/>
          </p:nvPr>
        </p:nvSpPr>
        <p:spPr>
          <a:xfrm>
            <a:off x="1025525" y="487363"/>
            <a:ext cx="5268913" cy="4070350"/>
          </a:xfrm>
          <a:ln/>
        </p:spPr>
      </p:sp>
      <p:sp>
        <p:nvSpPr>
          <p:cNvPr id="483331"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Rot="1" noChangeAspect="1" noChangeArrowheads="1" noTextEdit="1"/>
          </p:cNvSpPr>
          <p:nvPr>
            <p:ph type="sldImg"/>
          </p:nvPr>
        </p:nvSpPr>
        <p:spPr>
          <a:xfrm>
            <a:off x="1025525" y="487363"/>
            <a:ext cx="5268913" cy="4070350"/>
          </a:xfrm>
          <a:ln/>
        </p:spPr>
      </p:sp>
      <p:sp>
        <p:nvSpPr>
          <p:cNvPr id="48435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Rot="1" noChangeAspect="1" noChangeArrowheads="1" noTextEdit="1"/>
          </p:cNvSpPr>
          <p:nvPr>
            <p:ph type="sldImg"/>
          </p:nvPr>
        </p:nvSpPr>
        <p:spPr>
          <a:xfrm>
            <a:off x="1025525" y="487363"/>
            <a:ext cx="5268913" cy="4070350"/>
          </a:xfrm>
          <a:ln/>
        </p:spPr>
      </p:sp>
      <p:sp>
        <p:nvSpPr>
          <p:cNvPr id="485379"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Rot="1" noChangeAspect="1" noChangeArrowheads="1" noTextEdit="1"/>
          </p:cNvSpPr>
          <p:nvPr>
            <p:ph type="sldImg"/>
          </p:nvPr>
        </p:nvSpPr>
        <p:spPr>
          <a:xfrm>
            <a:off x="1025525" y="487363"/>
            <a:ext cx="5268913" cy="4070350"/>
          </a:xfrm>
          <a:ln/>
        </p:spPr>
      </p:sp>
      <p:sp>
        <p:nvSpPr>
          <p:cNvPr id="486403"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Rot="1" noChangeAspect="1" noChangeArrowheads="1" noTextEdit="1"/>
          </p:cNvSpPr>
          <p:nvPr>
            <p:ph type="sldImg"/>
          </p:nvPr>
        </p:nvSpPr>
        <p:spPr>
          <a:xfrm>
            <a:off x="1025525" y="487363"/>
            <a:ext cx="5268913" cy="4070350"/>
          </a:xfrm>
          <a:ln/>
        </p:spPr>
      </p:sp>
      <p:sp>
        <p:nvSpPr>
          <p:cNvPr id="48742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Rot="1" noChangeAspect="1" noChangeArrowheads="1" noTextEdit="1"/>
          </p:cNvSpPr>
          <p:nvPr>
            <p:ph type="sldImg"/>
          </p:nvPr>
        </p:nvSpPr>
        <p:spPr>
          <a:xfrm>
            <a:off x="1025525" y="487363"/>
            <a:ext cx="5268913" cy="4070350"/>
          </a:xfrm>
          <a:ln/>
        </p:spPr>
      </p:sp>
      <p:sp>
        <p:nvSpPr>
          <p:cNvPr id="488451"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Slide Image Placeholder 1"/>
          <p:cNvSpPr>
            <a:spLocks noGrp="1" noRot="1" noChangeAspect="1" noTextEdit="1"/>
          </p:cNvSpPr>
          <p:nvPr>
            <p:ph type="sldImg"/>
          </p:nvPr>
        </p:nvSpPr>
        <p:spPr>
          <a:ln/>
        </p:spPr>
      </p:sp>
      <p:sp>
        <p:nvSpPr>
          <p:cNvPr id="48947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Rot="1" noChangeAspect="1" noChangeArrowheads="1" noTextEdit="1"/>
          </p:cNvSpPr>
          <p:nvPr>
            <p:ph type="sldImg"/>
          </p:nvPr>
        </p:nvSpPr>
        <p:spPr>
          <a:xfrm>
            <a:off x="1025525" y="487363"/>
            <a:ext cx="5268913" cy="4070350"/>
          </a:xfrm>
          <a:ln/>
        </p:spPr>
      </p:sp>
      <p:sp>
        <p:nvSpPr>
          <p:cNvPr id="490499"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Slide Image Placeholder 1"/>
          <p:cNvSpPr>
            <a:spLocks noGrp="1" noRot="1" noChangeAspect="1" noTextEdit="1"/>
          </p:cNvSpPr>
          <p:nvPr>
            <p:ph type="sldImg"/>
          </p:nvPr>
        </p:nvSpPr>
        <p:spPr>
          <a:ln/>
        </p:spPr>
      </p:sp>
      <p:sp>
        <p:nvSpPr>
          <p:cNvPr id="29798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Rot="1" noChangeAspect="1" noChangeArrowheads="1" noTextEdit="1"/>
          </p:cNvSpPr>
          <p:nvPr>
            <p:ph type="sldImg"/>
          </p:nvPr>
        </p:nvSpPr>
        <p:spPr>
          <a:xfrm>
            <a:off x="1025525" y="487363"/>
            <a:ext cx="5268913" cy="4070350"/>
          </a:xfrm>
          <a:ln/>
        </p:spPr>
      </p:sp>
      <p:sp>
        <p:nvSpPr>
          <p:cNvPr id="491523"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Rot="1" noChangeAspect="1" noChangeArrowheads="1" noTextEdit="1"/>
          </p:cNvSpPr>
          <p:nvPr>
            <p:ph type="sldImg"/>
          </p:nvPr>
        </p:nvSpPr>
        <p:spPr>
          <a:xfrm>
            <a:off x="1025525" y="487363"/>
            <a:ext cx="5268913" cy="4070350"/>
          </a:xfrm>
          <a:ln/>
        </p:spPr>
      </p:sp>
      <p:sp>
        <p:nvSpPr>
          <p:cNvPr id="49254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Rot="1" noChangeAspect="1" noChangeArrowheads="1" noTextEdit="1"/>
          </p:cNvSpPr>
          <p:nvPr>
            <p:ph type="sldImg"/>
          </p:nvPr>
        </p:nvSpPr>
        <p:spPr>
          <a:xfrm>
            <a:off x="1025525" y="487363"/>
            <a:ext cx="5268913" cy="4070350"/>
          </a:xfrm>
          <a:ln/>
        </p:spPr>
      </p:sp>
      <p:sp>
        <p:nvSpPr>
          <p:cNvPr id="493571"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Rot="1" noChangeAspect="1" noChangeArrowheads="1" noTextEdit="1"/>
          </p:cNvSpPr>
          <p:nvPr>
            <p:ph type="sldImg"/>
          </p:nvPr>
        </p:nvSpPr>
        <p:spPr>
          <a:xfrm>
            <a:off x="1025525" y="487363"/>
            <a:ext cx="5268913" cy="4070350"/>
          </a:xfrm>
          <a:ln/>
        </p:spPr>
      </p:sp>
      <p:sp>
        <p:nvSpPr>
          <p:cNvPr id="49459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Rot="1" noChangeAspect="1" noChangeArrowheads="1" noTextEdit="1"/>
          </p:cNvSpPr>
          <p:nvPr>
            <p:ph type="sldImg"/>
          </p:nvPr>
        </p:nvSpPr>
        <p:spPr>
          <a:xfrm>
            <a:off x="1025525" y="487363"/>
            <a:ext cx="5268913" cy="4070350"/>
          </a:xfrm>
          <a:ln/>
        </p:spPr>
      </p:sp>
      <p:sp>
        <p:nvSpPr>
          <p:cNvPr id="495619"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9664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227</a:t>
            </a:r>
          </a:p>
        </p:txBody>
      </p:sp>
      <p:sp>
        <p:nvSpPr>
          <p:cNvPr id="49664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9664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96646" name="Rectangle 6"/>
          <p:cNvSpPr>
            <a:spLocks noGrp="1" noRot="1" noChangeAspect="1" noChangeArrowheads="1" noTextEdit="1"/>
          </p:cNvSpPr>
          <p:nvPr>
            <p:ph type="sldImg"/>
          </p:nvPr>
        </p:nvSpPr>
        <p:spPr>
          <a:xfrm>
            <a:off x="1333500" y="727075"/>
            <a:ext cx="4648200" cy="3592513"/>
          </a:xfrm>
          <a:ln cap="flat"/>
        </p:spPr>
      </p:sp>
      <p:sp>
        <p:nvSpPr>
          <p:cNvPr id="496647"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97667"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228</a:t>
            </a:r>
          </a:p>
        </p:txBody>
      </p:sp>
      <p:sp>
        <p:nvSpPr>
          <p:cNvPr id="497668"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497669"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497670" name="Rectangle 6"/>
          <p:cNvSpPr>
            <a:spLocks noGrp="1" noRot="1" noChangeAspect="1" noChangeArrowheads="1" noTextEdit="1"/>
          </p:cNvSpPr>
          <p:nvPr>
            <p:ph type="sldImg"/>
          </p:nvPr>
        </p:nvSpPr>
        <p:spPr>
          <a:xfrm>
            <a:off x="1333500" y="727075"/>
            <a:ext cx="4648200" cy="3592513"/>
          </a:xfrm>
          <a:ln cap="flat"/>
        </p:spPr>
      </p:sp>
      <p:sp>
        <p:nvSpPr>
          <p:cNvPr id="497671"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Slide Image Placeholder 1"/>
          <p:cNvSpPr>
            <a:spLocks noGrp="1" noRot="1" noChangeAspect="1" noTextEdit="1"/>
          </p:cNvSpPr>
          <p:nvPr>
            <p:ph type="sldImg"/>
          </p:nvPr>
        </p:nvSpPr>
        <p:spPr>
          <a:ln/>
        </p:spPr>
      </p:sp>
      <p:sp>
        <p:nvSpPr>
          <p:cNvPr id="49869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Rot="1" noChangeAspect="1" noChangeArrowheads="1" noTextEdit="1"/>
          </p:cNvSpPr>
          <p:nvPr>
            <p:ph type="sldImg"/>
          </p:nvPr>
        </p:nvSpPr>
        <p:spPr>
          <a:xfrm>
            <a:off x="1325563" y="720725"/>
            <a:ext cx="4664075" cy="3605213"/>
          </a:xfrm>
          <a:ln/>
        </p:spPr>
      </p:sp>
      <p:sp>
        <p:nvSpPr>
          <p:cNvPr id="499715"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0073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235</a:t>
            </a:r>
          </a:p>
        </p:txBody>
      </p:sp>
      <p:sp>
        <p:nvSpPr>
          <p:cNvPr id="50074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50074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00742" name="Rectangle 6"/>
          <p:cNvSpPr>
            <a:spLocks noGrp="1" noRot="1" noChangeAspect="1" noChangeArrowheads="1" noTextEdit="1"/>
          </p:cNvSpPr>
          <p:nvPr>
            <p:ph type="sldImg"/>
          </p:nvPr>
        </p:nvSpPr>
        <p:spPr>
          <a:xfrm>
            <a:off x="1333500" y="727075"/>
            <a:ext cx="4648200" cy="3592513"/>
          </a:xfrm>
          <a:ln cap="flat"/>
        </p:spPr>
      </p:sp>
      <p:sp>
        <p:nvSpPr>
          <p:cNvPr id="500743"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Slide Image Placeholder 1"/>
          <p:cNvSpPr>
            <a:spLocks noGrp="1" noRot="1" noChangeAspect="1" noTextEdit="1"/>
          </p:cNvSpPr>
          <p:nvPr>
            <p:ph type="sldImg"/>
          </p:nvPr>
        </p:nvSpPr>
        <p:spPr>
          <a:ln/>
        </p:spPr>
      </p:sp>
      <p:sp>
        <p:nvSpPr>
          <p:cNvPr id="29901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0176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236</a:t>
            </a:r>
          </a:p>
        </p:txBody>
      </p:sp>
      <p:sp>
        <p:nvSpPr>
          <p:cNvPr id="50176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50176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01766" name="Rectangle 6"/>
          <p:cNvSpPr>
            <a:spLocks noGrp="1" noRot="1" noChangeAspect="1" noChangeArrowheads="1" noTextEdit="1"/>
          </p:cNvSpPr>
          <p:nvPr>
            <p:ph type="sldImg"/>
          </p:nvPr>
        </p:nvSpPr>
        <p:spPr>
          <a:xfrm>
            <a:off x="1333500" y="727075"/>
            <a:ext cx="4648200" cy="3592513"/>
          </a:xfrm>
          <a:ln cap="flat"/>
        </p:spPr>
      </p:sp>
      <p:sp>
        <p:nvSpPr>
          <p:cNvPr id="501767"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Rot="1" noChangeAspect="1" noChangeArrowheads="1" noTextEdit="1"/>
          </p:cNvSpPr>
          <p:nvPr>
            <p:ph type="sldImg"/>
          </p:nvPr>
        </p:nvSpPr>
        <p:spPr>
          <a:xfrm>
            <a:off x="1325563" y="720725"/>
            <a:ext cx="4664075" cy="3605213"/>
          </a:xfrm>
          <a:ln/>
        </p:spPr>
      </p:sp>
      <p:sp>
        <p:nvSpPr>
          <p:cNvPr id="502787"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Rot="1" noChangeAspect="1" noChangeArrowheads="1" noTextEdit="1"/>
          </p:cNvSpPr>
          <p:nvPr>
            <p:ph type="sldImg"/>
          </p:nvPr>
        </p:nvSpPr>
        <p:spPr>
          <a:xfrm>
            <a:off x="1325563" y="720725"/>
            <a:ext cx="4664075" cy="3605213"/>
          </a:xfrm>
          <a:ln/>
        </p:spPr>
      </p:sp>
      <p:sp>
        <p:nvSpPr>
          <p:cNvPr id="503811"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Rot="1" noChangeAspect="1" noChangeArrowheads="1" noTextEdit="1"/>
          </p:cNvSpPr>
          <p:nvPr>
            <p:ph type="sldImg"/>
          </p:nvPr>
        </p:nvSpPr>
        <p:spPr>
          <a:xfrm>
            <a:off x="1325563" y="720725"/>
            <a:ext cx="4664075" cy="3605213"/>
          </a:xfrm>
          <a:ln/>
        </p:spPr>
      </p:sp>
      <p:sp>
        <p:nvSpPr>
          <p:cNvPr id="504835"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Rot="1" noChangeAspect="1" noChangeArrowheads="1" noTextEdit="1"/>
          </p:cNvSpPr>
          <p:nvPr>
            <p:ph type="sldImg"/>
          </p:nvPr>
        </p:nvSpPr>
        <p:spPr>
          <a:xfrm>
            <a:off x="1325563" y="720725"/>
            <a:ext cx="4664075" cy="3605213"/>
          </a:xfrm>
          <a:ln/>
        </p:spPr>
      </p:sp>
      <p:sp>
        <p:nvSpPr>
          <p:cNvPr id="505859"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Rot="1" noChangeAspect="1" noChangeArrowheads="1" noTextEdit="1"/>
          </p:cNvSpPr>
          <p:nvPr>
            <p:ph type="sldImg"/>
          </p:nvPr>
        </p:nvSpPr>
        <p:spPr>
          <a:xfrm>
            <a:off x="1025525" y="487363"/>
            <a:ext cx="5268913" cy="4070350"/>
          </a:xfrm>
          <a:ln/>
        </p:spPr>
      </p:sp>
      <p:sp>
        <p:nvSpPr>
          <p:cNvPr id="506883"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07907"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237</a:t>
            </a:r>
          </a:p>
        </p:txBody>
      </p:sp>
      <p:sp>
        <p:nvSpPr>
          <p:cNvPr id="507908"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507909"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07910" name="Rectangle 6"/>
          <p:cNvSpPr>
            <a:spLocks noGrp="1" noRot="1" noChangeAspect="1" noChangeArrowheads="1" noTextEdit="1"/>
          </p:cNvSpPr>
          <p:nvPr>
            <p:ph type="sldImg"/>
          </p:nvPr>
        </p:nvSpPr>
        <p:spPr>
          <a:xfrm>
            <a:off x="1333500" y="727075"/>
            <a:ext cx="4648200" cy="3592513"/>
          </a:xfrm>
          <a:ln cap="flat"/>
        </p:spPr>
      </p:sp>
      <p:sp>
        <p:nvSpPr>
          <p:cNvPr id="507911"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Rot="1" noChangeAspect="1" noChangeArrowheads="1" noTextEdit="1"/>
          </p:cNvSpPr>
          <p:nvPr>
            <p:ph type="sldImg"/>
          </p:nvPr>
        </p:nvSpPr>
        <p:spPr>
          <a:xfrm>
            <a:off x="1025525" y="487363"/>
            <a:ext cx="5268913" cy="4070350"/>
          </a:xfrm>
          <a:ln/>
        </p:spPr>
      </p:sp>
      <p:sp>
        <p:nvSpPr>
          <p:cNvPr id="508931"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Rot="1" noChangeAspect="1" noChangeArrowheads="1" noTextEdit="1"/>
          </p:cNvSpPr>
          <p:nvPr>
            <p:ph type="sldImg"/>
          </p:nvPr>
        </p:nvSpPr>
        <p:spPr>
          <a:xfrm>
            <a:off x="1325563" y="720725"/>
            <a:ext cx="4664075" cy="3605213"/>
          </a:xfrm>
          <a:ln/>
        </p:spPr>
      </p:sp>
      <p:sp>
        <p:nvSpPr>
          <p:cNvPr id="509955"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1097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242</a:t>
            </a:r>
          </a:p>
        </p:txBody>
      </p:sp>
      <p:sp>
        <p:nvSpPr>
          <p:cNvPr id="51098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51098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10982" name="Rectangle 6"/>
          <p:cNvSpPr>
            <a:spLocks noGrp="1" noRot="1" noChangeAspect="1" noChangeArrowheads="1" noTextEdit="1"/>
          </p:cNvSpPr>
          <p:nvPr>
            <p:ph type="sldImg"/>
          </p:nvPr>
        </p:nvSpPr>
        <p:spPr>
          <a:xfrm>
            <a:off x="1333500" y="727075"/>
            <a:ext cx="4648200" cy="3592513"/>
          </a:xfrm>
          <a:ln cap="flat"/>
        </p:spPr>
      </p:sp>
      <p:sp>
        <p:nvSpPr>
          <p:cNvPr id="510983"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Slide Image Placeholder 1"/>
          <p:cNvSpPr>
            <a:spLocks noGrp="1" noRot="1" noChangeAspect="1" noTextEdit="1"/>
          </p:cNvSpPr>
          <p:nvPr>
            <p:ph type="sldImg"/>
          </p:nvPr>
        </p:nvSpPr>
        <p:spPr>
          <a:ln/>
        </p:spPr>
      </p:sp>
      <p:sp>
        <p:nvSpPr>
          <p:cNvPr id="30003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1200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243</a:t>
            </a:r>
          </a:p>
        </p:txBody>
      </p:sp>
      <p:sp>
        <p:nvSpPr>
          <p:cNvPr id="51200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51200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12006" name="Rectangle 6"/>
          <p:cNvSpPr>
            <a:spLocks noGrp="1" noRot="1" noChangeAspect="1" noChangeArrowheads="1" noTextEdit="1"/>
          </p:cNvSpPr>
          <p:nvPr>
            <p:ph type="sldImg"/>
          </p:nvPr>
        </p:nvSpPr>
        <p:spPr>
          <a:xfrm>
            <a:off x="1333500" y="727075"/>
            <a:ext cx="4648200" cy="3592513"/>
          </a:xfrm>
          <a:ln cap="flat"/>
        </p:spPr>
      </p:sp>
      <p:sp>
        <p:nvSpPr>
          <p:cNvPr id="512007"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Rot="1" noChangeAspect="1" noChangeArrowheads="1" noTextEdit="1"/>
          </p:cNvSpPr>
          <p:nvPr>
            <p:ph type="sldImg"/>
          </p:nvPr>
        </p:nvSpPr>
        <p:spPr>
          <a:xfrm>
            <a:off x="1025525" y="487363"/>
            <a:ext cx="5268913" cy="4070350"/>
          </a:xfrm>
          <a:ln/>
        </p:spPr>
      </p:sp>
      <p:sp>
        <p:nvSpPr>
          <p:cNvPr id="51302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14051"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244</a:t>
            </a:r>
          </a:p>
        </p:txBody>
      </p:sp>
      <p:sp>
        <p:nvSpPr>
          <p:cNvPr id="514052"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514053"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14054" name="Rectangle 6"/>
          <p:cNvSpPr>
            <a:spLocks noGrp="1" noRot="1" noChangeAspect="1" noChangeArrowheads="1" noTextEdit="1"/>
          </p:cNvSpPr>
          <p:nvPr>
            <p:ph type="sldImg"/>
          </p:nvPr>
        </p:nvSpPr>
        <p:spPr>
          <a:xfrm>
            <a:off x="1333500" y="727075"/>
            <a:ext cx="4648200" cy="3592513"/>
          </a:xfrm>
          <a:ln cap="flat"/>
        </p:spPr>
      </p:sp>
      <p:sp>
        <p:nvSpPr>
          <p:cNvPr id="514055"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ChangeArrowheads="1" noTextEdit="1"/>
          </p:cNvSpPr>
          <p:nvPr>
            <p:ph type="sldImg"/>
          </p:nvPr>
        </p:nvSpPr>
        <p:spPr>
          <a:xfrm>
            <a:off x="1025525" y="487363"/>
            <a:ext cx="5268913" cy="4070350"/>
          </a:xfrm>
          <a:ln/>
        </p:spPr>
      </p:sp>
      <p:sp>
        <p:nvSpPr>
          <p:cNvPr id="51507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1609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245</a:t>
            </a:r>
          </a:p>
        </p:txBody>
      </p:sp>
      <p:sp>
        <p:nvSpPr>
          <p:cNvPr id="51610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51610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16102" name="Rectangle 6"/>
          <p:cNvSpPr>
            <a:spLocks noGrp="1" noRot="1" noChangeAspect="1" noChangeArrowheads="1" noTextEdit="1"/>
          </p:cNvSpPr>
          <p:nvPr>
            <p:ph type="sldImg"/>
          </p:nvPr>
        </p:nvSpPr>
        <p:spPr>
          <a:xfrm>
            <a:off x="1333500" y="727075"/>
            <a:ext cx="4648200" cy="3592513"/>
          </a:xfrm>
          <a:ln cap="flat"/>
        </p:spPr>
      </p:sp>
      <p:sp>
        <p:nvSpPr>
          <p:cNvPr id="516103"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1712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246</a:t>
            </a:r>
          </a:p>
        </p:txBody>
      </p:sp>
      <p:sp>
        <p:nvSpPr>
          <p:cNvPr id="51712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51712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17126" name="Rectangle 6"/>
          <p:cNvSpPr>
            <a:spLocks noGrp="1" noRot="1" noChangeAspect="1" noChangeArrowheads="1" noTextEdit="1"/>
          </p:cNvSpPr>
          <p:nvPr>
            <p:ph type="sldImg"/>
          </p:nvPr>
        </p:nvSpPr>
        <p:spPr>
          <a:xfrm>
            <a:off x="1333500" y="727075"/>
            <a:ext cx="4648200" cy="3592513"/>
          </a:xfrm>
          <a:ln cap="flat"/>
        </p:spPr>
      </p:sp>
      <p:sp>
        <p:nvSpPr>
          <p:cNvPr id="517127"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18147"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244</a:t>
            </a:r>
          </a:p>
        </p:txBody>
      </p:sp>
      <p:sp>
        <p:nvSpPr>
          <p:cNvPr id="518148"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518149"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18150" name="Rectangle 6"/>
          <p:cNvSpPr>
            <a:spLocks noGrp="1" noRot="1" noChangeAspect="1" noChangeArrowheads="1" noTextEdit="1"/>
          </p:cNvSpPr>
          <p:nvPr>
            <p:ph type="sldImg"/>
          </p:nvPr>
        </p:nvSpPr>
        <p:spPr>
          <a:xfrm>
            <a:off x="1333500" y="727075"/>
            <a:ext cx="4648200" cy="3592513"/>
          </a:xfrm>
          <a:ln cap="flat"/>
        </p:spPr>
      </p:sp>
      <p:sp>
        <p:nvSpPr>
          <p:cNvPr id="518151"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Rot="1" noChangeAspect="1" noChangeArrowheads="1" noTextEdit="1"/>
          </p:cNvSpPr>
          <p:nvPr>
            <p:ph type="sldImg"/>
          </p:nvPr>
        </p:nvSpPr>
        <p:spPr>
          <a:xfrm>
            <a:off x="1025525" y="487363"/>
            <a:ext cx="5268913" cy="4070350"/>
          </a:xfrm>
          <a:ln/>
        </p:spPr>
      </p:sp>
      <p:sp>
        <p:nvSpPr>
          <p:cNvPr id="519171"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20195"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229</a:t>
            </a:r>
          </a:p>
        </p:txBody>
      </p:sp>
      <p:sp>
        <p:nvSpPr>
          <p:cNvPr id="520196"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520197"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20198" name="Rectangle 6"/>
          <p:cNvSpPr>
            <a:spLocks noGrp="1" noRot="1" noChangeAspect="1" noChangeArrowheads="1" noTextEdit="1"/>
          </p:cNvSpPr>
          <p:nvPr>
            <p:ph type="sldImg"/>
          </p:nvPr>
        </p:nvSpPr>
        <p:spPr>
          <a:xfrm>
            <a:off x="1333500" y="727075"/>
            <a:ext cx="4648200" cy="3592513"/>
          </a:xfrm>
          <a:ln cap="flat"/>
        </p:spPr>
      </p:sp>
      <p:sp>
        <p:nvSpPr>
          <p:cNvPr id="520199"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2121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230</a:t>
            </a:r>
          </a:p>
        </p:txBody>
      </p:sp>
      <p:sp>
        <p:nvSpPr>
          <p:cNvPr id="52122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52122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21222" name="Rectangle 6"/>
          <p:cNvSpPr>
            <a:spLocks noGrp="1" noRot="1" noChangeAspect="1" noChangeArrowheads="1" noTextEdit="1"/>
          </p:cNvSpPr>
          <p:nvPr>
            <p:ph type="sldImg"/>
          </p:nvPr>
        </p:nvSpPr>
        <p:spPr>
          <a:xfrm>
            <a:off x="1333500" y="727075"/>
            <a:ext cx="4648200" cy="3592513"/>
          </a:xfrm>
          <a:ln cap="flat"/>
        </p:spPr>
      </p:sp>
      <p:sp>
        <p:nvSpPr>
          <p:cNvPr id="521223"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Slide Image Placeholder 1"/>
          <p:cNvSpPr>
            <a:spLocks noGrp="1" noRot="1" noChangeAspect="1" noTextEdit="1"/>
          </p:cNvSpPr>
          <p:nvPr>
            <p:ph type="sldImg"/>
          </p:nvPr>
        </p:nvSpPr>
        <p:spPr>
          <a:ln/>
        </p:spPr>
      </p:sp>
      <p:sp>
        <p:nvSpPr>
          <p:cNvPr id="30105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2224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233</a:t>
            </a:r>
          </a:p>
        </p:txBody>
      </p:sp>
      <p:sp>
        <p:nvSpPr>
          <p:cNvPr id="52224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52224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22246" name="Rectangle 6"/>
          <p:cNvSpPr>
            <a:spLocks noGrp="1" noRot="1" noChangeAspect="1" noChangeArrowheads="1" noTextEdit="1"/>
          </p:cNvSpPr>
          <p:nvPr>
            <p:ph type="sldImg"/>
          </p:nvPr>
        </p:nvSpPr>
        <p:spPr>
          <a:xfrm>
            <a:off x="1333500" y="727075"/>
            <a:ext cx="4648200" cy="3592513"/>
          </a:xfrm>
          <a:ln cap="flat"/>
        </p:spPr>
      </p:sp>
      <p:sp>
        <p:nvSpPr>
          <p:cNvPr id="522247"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23267"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234</a:t>
            </a:r>
          </a:p>
        </p:txBody>
      </p:sp>
      <p:sp>
        <p:nvSpPr>
          <p:cNvPr id="523268"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523269"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23270" name="Rectangle 6"/>
          <p:cNvSpPr>
            <a:spLocks noGrp="1" noRot="1" noChangeAspect="1" noChangeArrowheads="1" noTextEdit="1"/>
          </p:cNvSpPr>
          <p:nvPr>
            <p:ph type="sldImg"/>
          </p:nvPr>
        </p:nvSpPr>
        <p:spPr>
          <a:xfrm>
            <a:off x="1333500" y="727075"/>
            <a:ext cx="4648200" cy="3592513"/>
          </a:xfrm>
          <a:ln cap="flat"/>
        </p:spPr>
      </p:sp>
      <p:sp>
        <p:nvSpPr>
          <p:cNvPr id="523271"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a:xfrm>
            <a:off x="1025525" y="487363"/>
            <a:ext cx="5268913" cy="4070350"/>
          </a:xfrm>
          <a:ln/>
        </p:spPr>
      </p:sp>
      <p:sp>
        <p:nvSpPr>
          <p:cNvPr id="524291"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Rot="1" noChangeAspect="1" noChangeArrowheads="1" noTextEdit="1"/>
          </p:cNvSpPr>
          <p:nvPr>
            <p:ph type="sldImg"/>
          </p:nvPr>
        </p:nvSpPr>
        <p:spPr>
          <a:xfrm>
            <a:off x="1025525" y="487363"/>
            <a:ext cx="5268913" cy="4070350"/>
          </a:xfrm>
          <a:ln/>
        </p:spPr>
      </p:sp>
      <p:sp>
        <p:nvSpPr>
          <p:cNvPr id="52531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ChangeArrowheads="1" noTextEdit="1"/>
          </p:cNvSpPr>
          <p:nvPr>
            <p:ph type="sldImg"/>
          </p:nvPr>
        </p:nvSpPr>
        <p:spPr>
          <a:xfrm>
            <a:off x="1025525" y="487363"/>
            <a:ext cx="5268913" cy="4070350"/>
          </a:xfrm>
          <a:ln/>
        </p:spPr>
      </p:sp>
      <p:sp>
        <p:nvSpPr>
          <p:cNvPr id="526339"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ChangeArrowheads="1" noTextEdit="1"/>
          </p:cNvSpPr>
          <p:nvPr>
            <p:ph type="sldImg"/>
          </p:nvPr>
        </p:nvSpPr>
        <p:spPr>
          <a:xfrm>
            <a:off x="1025525" y="487363"/>
            <a:ext cx="5268913" cy="4070350"/>
          </a:xfrm>
          <a:ln/>
        </p:spPr>
      </p:sp>
      <p:sp>
        <p:nvSpPr>
          <p:cNvPr id="527363"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Rot="1" noChangeAspect="1" noChangeArrowheads="1" noTextEdit="1"/>
          </p:cNvSpPr>
          <p:nvPr>
            <p:ph type="sldImg"/>
          </p:nvPr>
        </p:nvSpPr>
        <p:spPr>
          <a:xfrm>
            <a:off x="1025525" y="487363"/>
            <a:ext cx="5268913" cy="4070350"/>
          </a:xfrm>
          <a:ln/>
        </p:spPr>
      </p:sp>
      <p:sp>
        <p:nvSpPr>
          <p:cNvPr id="52838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ChangeArrowheads="1" noTextEdit="1"/>
          </p:cNvSpPr>
          <p:nvPr>
            <p:ph type="sldImg"/>
          </p:nvPr>
        </p:nvSpPr>
        <p:spPr>
          <a:xfrm>
            <a:off x="1025525" y="487363"/>
            <a:ext cx="5268913" cy="4070350"/>
          </a:xfrm>
          <a:ln/>
        </p:spPr>
      </p:sp>
      <p:sp>
        <p:nvSpPr>
          <p:cNvPr id="529411"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Slide Image Placeholder 1"/>
          <p:cNvSpPr>
            <a:spLocks noGrp="1" noRot="1" noChangeAspect="1" noTextEdit="1"/>
          </p:cNvSpPr>
          <p:nvPr>
            <p:ph type="sldImg"/>
          </p:nvPr>
        </p:nvSpPr>
        <p:spPr>
          <a:ln/>
        </p:spPr>
      </p:sp>
      <p:sp>
        <p:nvSpPr>
          <p:cNvPr id="53043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Slide Image Placeholder 1"/>
          <p:cNvSpPr>
            <a:spLocks noGrp="1" noRot="1" noChangeAspect="1" noTextEdit="1"/>
          </p:cNvSpPr>
          <p:nvPr>
            <p:ph type="sldImg"/>
          </p:nvPr>
        </p:nvSpPr>
        <p:spPr>
          <a:ln/>
        </p:spPr>
      </p:sp>
      <p:sp>
        <p:nvSpPr>
          <p:cNvPr id="53145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Slide Image Placeholder 1"/>
          <p:cNvSpPr>
            <a:spLocks noGrp="1" noRot="1" noChangeAspect="1" noTextEdit="1"/>
          </p:cNvSpPr>
          <p:nvPr>
            <p:ph type="sldImg"/>
          </p:nvPr>
        </p:nvSpPr>
        <p:spPr>
          <a:ln/>
        </p:spPr>
      </p:sp>
      <p:sp>
        <p:nvSpPr>
          <p:cNvPr id="30208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Slide Image Placeholder 1"/>
          <p:cNvSpPr>
            <a:spLocks noGrp="1" noRot="1" noChangeAspect="1" noTextEdit="1"/>
          </p:cNvSpPr>
          <p:nvPr>
            <p:ph type="sldImg"/>
          </p:nvPr>
        </p:nvSpPr>
        <p:spPr>
          <a:ln/>
        </p:spPr>
      </p:sp>
      <p:sp>
        <p:nvSpPr>
          <p:cNvPr id="53248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Slide Image Placeholder 1"/>
          <p:cNvSpPr>
            <a:spLocks noGrp="1" noRot="1" noChangeAspect="1" noTextEdit="1"/>
          </p:cNvSpPr>
          <p:nvPr>
            <p:ph type="sldImg"/>
          </p:nvPr>
        </p:nvSpPr>
        <p:spPr>
          <a:ln/>
        </p:spPr>
      </p:sp>
      <p:sp>
        <p:nvSpPr>
          <p:cNvPr id="53350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Slide Image Placeholder 1"/>
          <p:cNvSpPr>
            <a:spLocks noGrp="1" noRot="1" noChangeAspect="1" noTextEdit="1"/>
          </p:cNvSpPr>
          <p:nvPr>
            <p:ph type="sldImg"/>
          </p:nvPr>
        </p:nvSpPr>
        <p:spPr>
          <a:ln/>
        </p:spPr>
      </p:sp>
      <p:sp>
        <p:nvSpPr>
          <p:cNvPr id="53453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Slide Image Placeholder 1"/>
          <p:cNvSpPr>
            <a:spLocks noGrp="1" noRot="1" noChangeAspect="1" noTextEdit="1"/>
          </p:cNvSpPr>
          <p:nvPr>
            <p:ph type="sldImg"/>
          </p:nvPr>
        </p:nvSpPr>
        <p:spPr>
          <a:ln/>
        </p:spPr>
      </p:sp>
      <p:sp>
        <p:nvSpPr>
          <p:cNvPr id="53555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3657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252</a:t>
            </a:r>
          </a:p>
        </p:txBody>
      </p:sp>
      <p:sp>
        <p:nvSpPr>
          <p:cNvPr id="53658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53658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36582" name="Rectangle 6"/>
          <p:cNvSpPr>
            <a:spLocks noGrp="1" noRot="1" noChangeAspect="1" noChangeArrowheads="1" noTextEdit="1"/>
          </p:cNvSpPr>
          <p:nvPr>
            <p:ph type="sldImg"/>
          </p:nvPr>
        </p:nvSpPr>
        <p:spPr>
          <a:xfrm>
            <a:off x="1333500" y="727075"/>
            <a:ext cx="4648200" cy="3592513"/>
          </a:xfrm>
          <a:ln cap="flat"/>
        </p:spPr>
      </p:sp>
      <p:sp>
        <p:nvSpPr>
          <p:cNvPr id="536583"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37603"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253</a:t>
            </a:r>
          </a:p>
        </p:txBody>
      </p:sp>
      <p:sp>
        <p:nvSpPr>
          <p:cNvPr id="537604"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537605"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37606" name="Rectangle 6"/>
          <p:cNvSpPr>
            <a:spLocks noGrp="1" noRot="1" noChangeAspect="1" noChangeArrowheads="1" noTextEdit="1"/>
          </p:cNvSpPr>
          <p:nvPr>
            <p:ph type="sldImg"/>
          </p:nvPr>
        </p:nvSpPr>
        <p:spPr>
          <a:xfrm>
            <a:off x="1333500" y="727075"/>
            <a:ext cx="4648200" cy="3592513"/>
          </a:xfrm>
          <a:ln cap="flat"/>
        </p:spPr>
      </p:sp>
      <p:sp>
        <p:nvSpPr>
          <p:cNvPr id="537607"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Rot="1" noChangeAspect="1" noChangeArrowheads="1" noTextEdit="1"/>
          </p:cNvSpPr>
          <p:nvPr>
            <p:ph type="sldImg"/>
          </p:nvPr>
        </p:nvSpPr>
        <p:spPr>
          <a:xfrm>
            <a:off x="1025525" y="487363"/>
            <a:ext cx="5268913" cy="4070350"/>
          </a:xfrm>
          <a:ln/>
        </p:spPr>
      </p:sp>
      <p:sp>
        <p:nvSpPr>
          <p:cNvPr id="53862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39651"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254</a:t>
            </a:r>
          </a:p>
        </p:txBody>
      </p:sp>
      <p:sp>
        <p:nvSpPr>
          <p:cNvPr id="539652"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539653"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539654" name="Rectangle 6"/>
          <p:cNvSpPr>
            <a:spLocks noGrp="1" noRot="1" noChangeAspect="1" noChangeArrowheads="1" noTextEdit="1"/>
          </p:cNvSpPr>
          <p:nvPr>
            <p:ph type="sldImg"/>
          </p:nvPr>
        </p:nvSpPr>
        <p:spPr>
          <a:xfrm>
            <a:off x="1333500" y="727075"/>
            <a:ext cx="4648200" cy="3592513"/>
          </a:xfrm>
          <a:ln cap="flat"/>
        </p:spPr>
      </p:sp>
      <p:sp>
        <p:nvSpPr>
          <p:cNvPr id="539655"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Rot="1" noChangeAspect="1" noChangeArrowheads="1" noTextEdit="1"/>
          </p:cNvSpPr>
          <p:nvPr>
            <p:ph type="sldImg"/>
          </p:nvPr>
        </p:nvSpPr>
        <p:spPr>
          <a:xfrm>
            <a:off x="1025525" y="487363"/>
            <a:ext cx="5268913" cy="4070350"/>
          </a:xfrm>
          <a:ln/>
        </p:spPr>
      </p:sp>
      <p:sp>
        <p:nvSpPr>
          <p:cNvPr id="54067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xfrm>
            <a:off x="1025525" y="487363"/>
            <a:ext cx="5268913" cy="4070350"/>
          </a:xfrm>
          <a:ln/>
        </p:spPr>
      </p:sp>
      <p:sp>
        <p:nvSpPr>
          <p:cNvPr id="541699"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Image Placeholder 1"/>
          <p:cNvSpPr>
            <a:spLocks noGrp="1" noRot="1" noChangeAspect="1" noTextEdit="1"/>
          </p:cNvSpPr>
          <p:nvPr>
            <p:ph type="sldImg"/>
          </p:nvPr>
        </p:nvSpPr>
        <p:spPr>
          <a:ln/>
        </p:spPr>
      </p:sp>
      <p:sp>
        <p:nvSpPr>
          <p:cNvPr id="30310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Rot="1" noChangeAspect="1" noChangeArrowheads="1" noTextEdit="1"/>
          </p:cNvSpPr>
          <p:nvPr>
            <p:ph type="sldImg"/>
          </p:nvPr>
        </p:nvSpPr>
        <p:spPr>
          <a:xfrm>
            <a:off x="1025525" y="487363"/>
            <a:ext cx="5268913" cy="4070350"/>
          </a:xfrm>
          <a:ln/>
        </p:spPr>
      </p:sp>
      <p:sp>
        <p:nvSpPr>
          <p:cNvPr id="542723"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Slide Image Placeholder 1"/>
          <p:cNvSpPr>
            <a:spLocks noGrp="1" noRot="1" noChangeAspect="1" noTextEdit="1"/>
          </p:cNvSpPr>
          <p:nvPr>
            <p:ph type="sldImg"/>
          </p:nvPr>
        </p:nvSpPr>
        <p:spPr>
          <a:ln/>
        </p:spPr>
      </p:sp>
      <p:sp>
        <p:nvSpPr>
          <p:cNvPr id="5447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Slide Image Placeholder 1"/>
          <p:cNvSpPr>
            <a:spLocks noGrp="1" noRot="1" noChangeAspect="1" noTextEdit="1"/>
          </p:cNvSpPr>
          <p:nvPr>
            <p:ph type="sldImg"/>
          </p:nvPr>
        </p:nvSpPr>
        <p:spPr>
          <a:ln/>
        </p:spPr>
      </p:sp>
      <p:sp>
        <p:nvSpPr>
          <p:cNvPr id="54784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Slide Image Placeholder 1"/>
          <p:cNvSpPr>
            <a:spLocks noGrp="1" noRot="1" noChangeAspect="1" noTextEdit="1"/>
          </p:cNvSpPr>
          <p:nvPr>
            <p:ph type="sldImg"/>
          </p:nvPr>
        </p:nvSpPr>
        <p:spPr>
          <a:ln/>
        </p:spPr>
      </p:sp>
      <p:sp>
        <p:nvSpPr>
          <p:cNvPr id="54886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Slide Image Placeholder 1"/>
          <p:cNvSpPr>
            <a:spLocks noGrp="1" noRot="1" noChangeAspect="1" noTextEdit="1"/>
          </p:cNvSpPr>
          <p:nvPr>
            <p:ph type="sldImg"/>
          </p:nvPr>
        </p:nvSpPr>
        <p:spPr>
          <a:ln/>
        </p:spPr>
      </p:sp>
      <p:sp>
        <p:nvSpPr>
          <p:cNvPr id="54989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Slide Image Placeholder 1"/>
          <p:cNvSpPr>
            <a:spLocks noGrp="1" noRot="1" noChangeAspect="1" noTextEdit="1"/>
          </p:cNvSpPr>
          <p:nvPr>
            <p:ph type="sldImg"/>
          </p:nvPr>
        </p:nvSpPr>
        <p:spPr>
          <a:ln/>
        </p:spPr>
      </p:sp>
      <p:sp>
        <p:nvSpPr>
          <p:cNvPr id="55091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Slide Image Placeholder 1"/>
          <p:cNvSpPr>
            <a:spLocks noGrp="1" noRot="1" noChangeAspect="1" noTextEdit="1"/>
          </p:cNvSpPr>
          <p:nvPr>
            <p:ph type="sldImg"/>
          </p:nvPr>
        </p:nvSpPr>
        <p:spPr>
          <a:ln/>
        </p:spPr>
      </p:sp>
      <p:sp>
        <p:nvSpPr>
          <p:cNvPr id="30413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Slide Image Placeholder 1"/>
          <p:cNvSpPr>
            <a:spLocks noGrp="1" noRot="1" noChangeAspect="1" noTextEdit="1"/>
          </p:cNvSpPr>
          <p:nvPr>
            <p:ph type="sldImg"/>
          </p:nvPr>
        </p:nvSpPr>
        <p:spPr>
          <a:ln/>
        </p:spPr>
      </p:sp>
      <p:sp>
        <p:nvSpPr>
          <p:cNvPr id="30515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Slide Image Placeholder 1"/>
          <p:cNvSpPr>
            <a:spLocks noGrp="1" noRot="1" noChangeAspect="1" noTextEdit="1"/>
          </p:cNvSpPr>
          <p:nvPr>
            <p:ph type="sldImg"/>
          </p:nvPr>
        </p:nvSpPr>
        <p:spPr>
          <a:ln/>
        </p:spPr>
      </p:sp>
      <p:sp>
        <p:nvSpPr>
          <p:cNvPr id="30617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Slide Image Placeholder 1"/>
          <p:cNvSpPr>
            <a:spLocks noGrp="1" noRot="1" noChangeAspect="1" noTextEdit="1"/>
          </p:cNvSpPr>
          <p:nvPr>
            <p:ph type="sldImg"/>
          </p:nvPr>
        </p:nvSpPr>
        <p:spPr>
          <a:ln/>
        </p:spPr>
      </p:sp>
      <p:sp>
        <p:nvSpPr>
          <p:cNvPr id="30720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Slide Image Placeholder 1"/>
          <p:cNvSpPr>
            <a:spLocks noGrp="1" noRot="1" noChangeAspect="1" noTextEdit="1"/>
          </p:cNvSpPr>
          <p:nvPr>
            <p:ph type="sldImg"/>
          </p:nvPr>
        </p:nvSpPr>
        <p:spPr>
          <a:ln/>
        </p:spPr>
      </p:sp>
      <p:sp>
        <p:nvSpPr>
          <p:cNvPr id="30822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Slide Image Placeholder 1"/>
          <p:cNvSpPr>
            <a:spLocks noGrp="1" noRot="1" noChangeAspect="1" noTextEdit="1"/>
          </p:cNvSpPr>
          <p:nvPr>
            <p:ph type="sldImg"/>
          </p:nvPr>
        </p:nvSpPr>
        <p:spPr>
          <a:ln/>
        </p:spPr>
      </p:sp>
      <p:sp>
        <p:nvSpPr>
          <p:cNvPr id="30925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Slide Image Placeholder 1"/>
          <p:cNvSpPr>
            <a:spLocks noGrp="1" noRot="1" noChangeAspect="1" noTextEdit="1"/>
          </p:cNvSpPr>
          <p:nvPr>
            <p:ph type="sldImg"/>
          </p:nvPr>
        </p:nvSpPr>
        <p:spPr>
          <a:ln/>
        </p:spPr>
      </p:sp>
      <p:sp>
        <p:nvSpPr>
          <p:cNvPr id="31027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a:ln/>
        </p:spPr>
      </p:sp>
      <p:sp>
        <p:nvSpPr>
          <p:cNvPr id="31129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Slide Image Placeholder 1"/>
          <p:cNvSpPr>
            <a:spLocks noGrp="1" noRot="1" noChangeAspect="1" noTextEdit="1"/>
          </p:cNvSpPr>
          <p:nvPr>
            <p:ph type="sldImg"/>
          </p:nvPr>
        </p:nvSpPr>
        <p:spPr>
          <a:ln/>
        </p:spPr>
      </p:sp>
      <p:sp>
        <p:nvSpPr>
          <p:cNvPr id="31232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Slide Image Placeholder 1"/>
          <p:cNvSpPr>
            <a:spLocks noGrp="1" noRot="1" noChangeAspect="1" noTextEdit="1"/>
          </p:cNvSpPr>
          <p:nvPr>
            <p:ph type="sldImg"/>
          </p:nvPr>
        </p:nvSpPr>
        <p:spPr>
          <a:ln/>
        </p:spPr>
      </p:sp>
      <p:sp>
        <p:nvSpPr>
          <p:cNvPr id="31334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Slide Image Placeholder 1"/>
          <p:cNvSpPr>
            <a:spLocks noGrp="1" noRot="1" noChangeAspect="1" noTextEdit="1"/>
          </p:cNvSpPr>
          <p:nvPr>
            <p:ph type="sldImg"/>
          </p:nvPr>
        </p:nvSpPr>
        <p:spPr>
          <a:ln/>
        </p:spPr>
      </p:sp>
      <p:sp>
        <p:nvSpPr>
          <p:cNvPr id="3143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Slide Image Placeholder 1"/>
          <p:cNvSpPr>
            <a:spLocks noGrp="1" noRot="1" noChangeAspect="1" noTextEdit="1"/>
          </p:cNvSpPr>
          <p:nvPr>
            <p:ph type="sldImg"/>
          </p:nvPr>
        </p:nvSpPr>
        <p:spPr>
          <a:ln/>
        </p:spPr>
      </p:sp>
      <p:sp>
        <p:nvSpPr>
          <p:cNvPr id="31539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Slide Image Placeholder 1"/>
          <p:cNvSpPr>
            <a:spLocks noGrp="1" noRot="1" noChangeAspect="1" noTextEdit="1"/>
          </p:cNvSpPr>
          <p:nvPr>
            <p:ph type="sldImg"/>
          </p:nvPr>
        </p:nvSpPr>
        <p:spPr>
          <a:ln/>
        </p:spPr>
      </p:sp>
      <p:sp>
        <p:nvSpPr>
          <p:cNvPr id="31641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Slide Image Placeholder 1"/>
          <p:cNvSpPr>
            <a:spLocks noGrp="1" noRot="1" noChangeAspect="1" noTextEdit="1"/>
          </p:cNvSpPr>
          <p:nvPr>
            <p:ph type="sldImg"/>
          </p:nvPr>
        </p:nvSpPr>
        <p:spPr>
          <a:ln/>
        </p:spPr>
      </p:sp>
      <p:sp>
        <p:nvSpPr>
          <p:cNvPr id="31744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Slide Image Placeholder 1"/>
          <p:cNvSpPr>
            <a:spLocks noGrp="1" noRot="1" noChangeAspect="1" noTextEdit="1"/>
          </p:cNvSpPr>
          <p:nvPr>
            <p:ph type="sldImg"/>
          </p:nvPr>
        </p:nvSpPr>
        <p:spPr>
          <a:ln/>
        </p:spPr>
      </p:sp>
      <p:sp>
        <p:nvSpPr>
          <p:cNvPr id="31846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Slide Image Placeholder 1"/>
          <p:cNvSpPr>
            <a:spLocks noGrp="1" noRot="1" noChangeAspect="1" noTextEdit="1"/>
          </p:cNvSpPr>
          <p:nvPr>
            <p:ph type="sldImg"/>
          </p:nvPr>
        </p:nvSpPr>
        <p:spPr>
          <a:ln/>
        </p:spPr>
      </p:sp>
      <p:sp>
        <p:nvSpPr>
          <p:cNvPr id="31949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Slide Image Placeholder 1"/>
          <p:cNvSpPr>
            <a:spLocks noGrp="1" noRot="1" noChangeAspect="1" noTextEdit="1"/>
          </p:cNvSpPr>
          <p:nvPr>
            <p:ph type="sldImg"/>
          </p:nvPr>
        </p:nvSpPr>
        <p:spPr>
          <a:ln/>
        </p:spPr>
      </p:sp>
      <p:sp>
        <p:nvSpPr>
          <p:cNvPr id="32051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Slide Image Placeholder 1"/>
          <p:cNvSpPr>
            <a:spLocks noGrp="1" noRot="1" noChangeAspect="1" noTextEdit="1"/>
          </p:cNvSpPr>
          <p:nvPr>
            <p:ph type="sldImg"/>
          </p:nvPr>
        </p:nvSpPr>
        <p:spPr>
          <a:ln/>
        </p:spPr>
      </p:sp>
      <p:sp>
        <p:nvSpPr>
          <p:cNvPr id="32153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Slide Image Placeholder 1"/>
          <p:cNvSpPr>
            <a:spLocks noGrp="1" noRot="1" noChangeAspect="1" noTextEdit="1"/>
          </p:cNvSpPr>
          <p:nvPr>
            <p:ph type="sldImg"/>
          </p:nvPr>
        </p:nvSpPr>
        <p:spPr>
          <a:ln/>
        </p:spPr>
      </p:sp>
      <p:sp>
        <p:nvSpPr>
          <p:cNvPr id="32256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Slide Image Placeholder 1"/>
          <p:cNvSpPr>
            <a:spLocks noGrp="1" noRot="1" noChangeAspect="1" noTextEdit="1"/>
          </p:cNvSpPr>
          <p:nvPr>
            <p:ph type="sldImg"/>
          </p:nvPr>
        </p:nvSpPr>
        <p:spPr>
          <a:ln/>
        </p:spPr>
      </p:sp>
      <p:sp>
        <p:nvSpPr>
          <p:cNvPr id="32358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Slide Image Placeholder 1"/>
          <p:cNvSpPr>
            <a:spLocks noGrp="1" noRot="1" noChangeAspect="1" noTextEdit="1"/>
          </p:cNvSpPr>
          <p:nvPr>
            <p:ph type="sldImg"/>
          </p:nvPr>
        </p:nvSpPr>
        <p:spPr>
          <a:ln/>
        </p:spPr>
      </p:sp>
      <p:sp>
        <p:nvSpPr>
          <p:cNvPr id="32461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Slide Image Placeholder 1"/>
          <p:cNvSpPr>
            <a:spLocks noGrp="1" noRot="1" noChangeAspect="1" noTextEdit="1"/>
          </p:cNvSpPr>
          <p:nvPr>
            <p:ph type="sldImg"/>
          </p:nvPr>
        </p:nvSpPr>
        <p:spPr>
          <a:ln/>
        </p:spPr>
      </p:sp>
      <p:sp>
        <p:nvSpPr>
          <p:cNvPr id="32563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Slide Image Placeholder 1"/>
          <p:cNvSpPr>
            <a:spLocks noGrp="1" noRot="1" noChangeAspect="1" noTextEdit="1"/>
          </p:cNvSpPr>
          <p:nvPr>
            <p:ph type="sldImg"/>
          </p:nvPr>
        </p:nvSpPr>
        <p:spPr>
          <a:ln/>
        </p:spPr>
      </p:sp>
      <p:sp>
        <p:nvSpPr>
          <p:cNvPr id="32665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Slide Image Placeholder 1"/>
          <p:cNvSpPr>
            <a:spLocks noGrp="1" noRot="1" noChangeAspect="1" noTextEdit="1"/>
          </p:cNvSpPr>
          <p:nvPr>
            <p:ph type="sldImg"/>
          </p:nvPr>
        </p:nvSpPr>
        <p:spPr>
          <a:ln/>
        </p:spPr>
      </p:sp>
      <p:sp>
        <p:nvSpPr>
          <p:cNvPr id="28160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Slide Image Placeholder 1"/>
          <p:cNvSpPr>
            <a:spLocks noGrp="1" noRot="1" noChangeAspect="1" noTextEdit="1"/>
          </p:cNvSpPr>
          <p:nvPr>
            <p:ph type="sldImg"/>
          </p:nvPr>
        </p:nvSpPr>
        <p:spPr>
          <a:ln/>
        </p:spPr>
      </p:sp>
      <p:sp>
        <p:nvSpPr>
          <p:cNvPr id="32768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Slide Image Placeholder 1"/>
          <p:cNvSpPr>
            <a:spLocks noGrp="1" noRot="1" noChangeAspect="1" noTextEdit="1"/>
          </p:cNvSpPr>
          <p:nvPr>
            <p:ph type="sldImg"/>
          </p:nvPr>
        </p:nvSpPr>
        <p:spPr>
          <a:ln/>
        </p:spPr>
      </p:sp>
      <p:sp>
        <p:nvSpPr>
          <p:cNvPr id="32870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Slide Image Placeholder 1"/>
          <p:cNvSpPr>
            <a:spLocks noGrp="1" noRot="1" noChangeAspect="1" noTextEdit="1"/>
          </p:cNvSpPr>
          <p:nvPr>
            <p:ph type="sldImg"/>
          </p:nvPr>
        </p:nvSpPr>
        <p:spPr>
          <a:ln/>
        </p:spPr>
      </p:sp>
      <p:sp>
        <p:nvSpPr>
          <p:cNvPr id="32973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Slide Image Placeholder 1"/>
          <p:cNvSpPr>
            <a:spLocks noGrp="1" noRot="1" noChangeAspect="1" noTextEdit="1"/>
          </p:cNvSpPr>
          <p:nvPr>
            <p:ph type="sldImg"/>
          </p:nvPr>
        </p:nvSpPr>
        <p:spPr>
          <a:ln/>
        </p:spPr>
      </p:sp>
      <p:sp>
        <p:nvSpPr>
          <p:cNvPr id="33075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Slide Image Placeholder 1"/>
          <p:cNvSpPr>
            <a:spLocks noGrp="1" noRot="1" noChangeAspect="1" noTextEdit="1"/>
          </p:cNvSpPr>
          <p:nvPr>
            <p:ph type="sldImg"/>
          </p:nvPr>
        </p:nvSpPr>
        <p:spPr>
          <a:ln/>
        </p:spPr>
      </p:sp>
      <p:sp>
        <p:nvSpPr>
          <p:cNvPr id="33177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Slide Image Placeholder 1"/>
          <p:cNvSpPr>
            <a:spLocks noGrp="1" noRot="1" noChangeAspect="1" noTextEdit="1"/>
          </p:cNvSpPr>
          <p:nvPr>
            <p:ph type="sldImg"/>
          </p:nvPr>
        </p:nvSpPr>
        <p:spPr>
          <a:ln/>
        </p:spPr>
      </p:sp>
      <p:sp>
        <p:nvSpPr>
          <p:cNvPr id="33280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Slide Image Placeholder 1"/>
          <p:cNvSpPr>
            <a:spLocks noGrp="1" noRot="1" noChangeAspect="1" noTextEdit="1"/>
          </p:cNvSpPr>
          <p:nvPr>
            <p:ph type="sldImg"/>
          </p:nvPr>
        </p:nvSpPr>
        <p:spPr>
          <a:ln/>
        </p:spPr>
      </p:sp>
      <p:sp>
        <p:nvSpPr>
          <p:cNvPr id="33382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Slide Image Placeholder 1"/>
          <p:cNvSpPr>
            <a:spLocks noGrp="1" noRot="1" noChangeAspect="1" noTextEdit="1"/>
          </p:cNvSpPr>
          <p:nvPr>
            <p:ph type="sldImg"/>
          </p:nvPr>
        </p:nvSpPr>
        <p:spPr>
          <a:ln/>
        </p:spPr>
      </p:sp>
      <p:sp>
        <p:nvSpPr>
          <p:cNvPr id="33485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Slide Image Placeholder 1"/>
          <p:cNvSpPr>
            <a:spLocks noGrp="1" noRot="1" noChangeAspect="1" noTextEdit="1"/>
          </p:cNvSpPr>
          <p:nvPr>
            <p:ph type="sldImg"/>
          </p:nvPr>
        </p:nvSpPr>
        <p:spPr>
          <a:ln/>
        </p:spPr>
      </p:sp>
      <p:sp>
        <p:nvSpPr>
          <p:cNvPr id="33587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Slide Image Placeholder 1"/>
          <p:cNvSpPr>
            <a:spLocks noGrp="1" noRot="1" noChangeAspect="1" noTextEdit="1"/>
          </p:cNvSpPr>
          <p:nvPr>
            <p:ph type="sldImg"/>
          </p:nvPr>
        </p:nvSpPr>
        <p:spPr>
          <a:ln/>
        </p:spPr>
      </p:sp>
      <p:sp>
        <p:nvSpPr>
          <p:cNvPr id="33689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Slide Image Placeholder 1"/>
          <p:cNvSpPr>
            <a:spLocks noGrp="1" noRot="1" noChangeAspect="1" noTextEdit="1"/>
          </p:cNvSpPr>
          <p:nvPr>
            <p:ph type="sldImg"/>
          </p:nvPr>
        </p:nvSpPr>
        <p:spPr>
          <a:ln/>
        </p:spPr>
      </p:sp>
      <p:sp>
        <p:nvSpPr>
          <p:cNvPr id="28262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Slide Image Placeholder 1"/>
          <p:cNvSpPr>
            <a:spLocks noGrp="1" noRot="1" noChangeAspect="1" noTextEdit="1"/>
          </p:cNvSpPr>
          <p:nvPr>
            <p:ph type="sldImg"/>
          </p:nvPr>
        </p:nvSpPr>
        <p:spPr>
          <a:ln/>
        </p:spPr>
      </p:sp>
      <p:sp>
        <p:nvSpPr>
          <p:cNvPr id="33792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Slide Image Placeholder 1"/>
          <p:cNvSpPr>
            <a:spLocks noGrp="1" noRot="1" noChangeAspect="1" noTextEdit="1"/>
          </p:cNvSpPr>
          <p:nvPr>
            <p:ph type="sldImg"/>
          </p:nvPr>
        </p:nvSpPr>
        <p:spPr>
          <a:ln/>
        </p:spPr>
      </p:sp>
      <p:sp>
        <p:nvSpPr>
          <p:cNvPr id="33894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Slide Image Placeholder 1"/>
          <p:cNvSpPr>
            <a:spLocks noGrp="1" noRot="1" noChangeAspect="1" noTextEdit="1"/>
          </p:cNvSpPr>
          <p:nvPr>
            <p:ph type="sldImg"/>
          </p:nvPr>
        </p:nvSpPr>
        <p:spPr>
          <a:ln/>
        </p:spPr>
      </p:sp>
      <p:sp>
        <p:nvSpPr>
          <p:cNvPr id="33997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Slide Image Placeholder 1"/>
          <p:cNvSpPr>
            <a:spLocks noGrp="1" noRot="1" noChangeAspect="1" noTextEdit="1"/>
          </p:cNvSpPr>
          <p:nvPr>
            <p:ph type="sldImg"/>
          </p:nvPr>
        </p:nvSpPr>
        <p:spPr>
          <a:ln/>
        </p:spPr>
      </p:sp>
      <p:sp>
        <p:nvSpPr>
          <p:cNvPr id="34099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Slide Image Placeholder 1"/>
          <p:cNvSpPr>
            <a:spLocks noGrp="1" noRot="1" noChangeAspect="1" noTextEdit="1"/>
          </p:cNvSpPr>
          <p:nvPr>
            <p:ph type="sldImg"/>
          </p:nvPr>
        </p:nvSpPr>
        <p:spPr>
          <a:ln/>
        </p:spPr>
      </p:sp>
      <p:sp>
        <p:nvSpPr>
          <p:cNvPr id="34201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Slide Image Placeholder 1"/>
          <p:cNvSpPr>
            <a:spLocks noGrp="1" noRot="1" noChangeAspect="1" noTextEdit="1"/>
          </p:cNvSpPr>
          <p:nvPr>
            <p:ph type="sldImg"/>
          </p:nvPr>
        </p:nvSpPr>
        <p:spPr>
          <a:ln/>
        </p:spPr>
      </p:sp>
      <p:sp>
        <p:nvSpPr>
          <p:cNvPr id="34304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Slide Image Placeholder 1"/>
          <p:cNvSpPr>
            <a:spLocks noGrp="1" noRot="1" noChangeAspect="1" noTextEdit="1"/>
          </p:cNvSpPr>
          <p:nvPr>
            <p:ph type="sldImg"/>
          </p:nvPr>
        </p:nvSpPr>
        <p:spPr>
          <a:ln/>
        </p:spPr>
      </p:sp>
      <p:sp>
        <p:nvSpPr>
          <p:cNvPr id="34406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Slide Image Placeholder 1"/>
          <p:cNvSpPr>
            <a:spLocks noGrp="1" noRot="1" noChangeAspect="1" noTextEdit="1"/>
          </p:cNvSpPr>
          <p:nvPr>
            <p:ph type="sldImg"/>
          </p:nvPr>
        </p:nvSpPr>
        <p:spPr>
          <a:ln/>
        </p:spPr>
      </p:sp>
      <p:sp>
        <p:nvSpPr>
          <p:cNvPr id="34509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Slide Image Placeholder 1"/>
          <p:cNvSpPr>
            <a:spLocks noGrp="1" noRot="1" noChangeAspect="1" noTextEdit="1"/>
          </p:cNvSpPr>
          <p:nvPr>
            <p:ph type="sldImg"/>
          </p:nvPr>
        </p:nvSpPr>
        <p:spPr>
          <a:ln/>
        </p:spPr>
      </p:sp>
      <p:sp>
        <p:nvSpPr>
          <p:cNvPr id="34611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Slide Image Placeholder 1"/>
          <p:cNvSpPr>
            <a:spLocks noGrp="1" noRot="1" noChangeAspect="1" noTextEdit="1"/>
          </p:cNvSpPr>
          <p:nvPr>
            <p:ph type="sldImg"/>
          </p:nvPr>
        </p:nvSpPr>
        <p:spPr>
          <a:ln/>
        </p:spPr>
      </p:sp>
      <p:sp>
        <p:nvSpPr>
          <p:cNvPr id="34713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Slide Image Placeholder 1"/>
          <p:cNvSpPr>
            <a:spLocks noGrp="1" noRot="1" noChangeAspect="1" noTextEdit="1"/>
          </p:cNvSpPr>
          <p:nvPr>
            <p:ph type="sldImg"/>
          </p:nvPr>
        </p:nvSpPr>
        <p:spPr>
          <a:ln/>
        </p:spPr>
      </p:sp>
      <p:sp>
        <p:nvSpPr>
          <p:cNvPr id="28365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Slide Image Placeholder 1"/>
          <p:cNvSpPr>
            <a:spLocks noGrp="1" noRot="1" noChangeAspect="1" noTextEdit="1"/>
          </p:cNvSpPr>
          <p:nvPr>
            <p:ph type="sldImg"/>
          </p:nvPr>
        </p:nvSpPr>
        <p:spPr>
          <a:ln/>
        </p:spPr>
      </p:sp>
      <p:sp>
        <p:nvSpPr>
          <p:cNvPr id="34816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Slide Image Placeholder 1"/>
          <p:cNvSpPr>
            <a:spLocks noGrp="1" noRot="1" noChangeAspect="1" noTextEdit="1"/>
          </p:cNvSpPr>
          <p:nvPr>
            <p:ph type="sldImg"/>
          </p:nvPr>
        </p:nvSpPr>
        <p:spPr>
          <a:ln/>
        </p:spPr>
      </p:sp>
      <p:sp>
        <p:nvSpPr>
          <p:cNvPr id="34918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Slide Image Placeholder 1"/>
          <p:cNvSpPr>
            <a:spLocks noGrp="1" noRot="1" noChangeAspect="1" noTextEdit="1"/>
          </p:cNvSpPr>
          <p:nvPr>
            <p:ph type="sldImg"/>
          </p:nvPr>
        </p:nvSpPr>
        <p:spPr>
          <a:ln/>
        </p:spPr>
      </p:sp>
      <p:sp>
        <p:nvSpPr>
          <p:cNvPr id="35021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Slide Image Placeholder 1"/>
          <p:cNvSpPr>
            <a:spLocks noGrp="1" noRot="1" noChangeAspect="1" noTextEdit="1"/>
          </p:cNvSpPr>
          <p:nvPr>
            <p:ph type="sldImg"/>
          </p:nvPr>
        </p:nvSpPr>
        <p:spPr>
          <a:ln/>
        </p:spPr>
      </p:sp>
      <p:sp>
        <p:nvSpPr>
          <p:cNvPr id="35123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Slide Image Placeholder 1"/>
          <p:cNvSpPr>
            <a:spLocks noGrp="1" noRot="1" noChangeAspect="1" noTextEdit="1"/>
          </p:cNvSpPr>
          <p:nvPr>
            <p:ph type="sldImg"/>
          </p:nvPr>
        </p:nvSpPr>
        <p:spPr>
          <a:ln/>
        </p:spPr>
      </p:sp>
      <p:sp>
        <p:nvSpPr>
          <p:cNvPr id="35225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Slide Image Placeholder 1"/>
          <p:cNvSpPr>
            <a:spLocks noGrp="1" noRot="1" noChangeAspect="1" noTextEdit="1"/>
          </p:cNvSpPr>
          <p:nvPr>
            <p:ph type="sldImg"/>
          </p:nvPr>
        </p:nvSpPr>
        <p:spPr>
          <a:ln/>
        </p:spPr>
      </p:sp>
      <p:sp>
        <p:nvSpPr>
          <p:cNvPr id="35328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Slide Image Placeholder 1"/>
          <p:cNvSpPr>
            <a:spLocks noGrp="1" noRot="1" noChangeAspect="1" noTextEdit="1"/>
          </p:cNvSpPr>
          <p:nvPr>
            <p:ph type="sldImg"/>
          </p:nvPr>
        </p:nvSpPr>
        <p:spPr>
          <a:ln/>
        </p:spPr>
      </p:sp>
      <p:sp>
        <p:nvSpPr>
          <p:cNvPr id="35430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Slide Image Placeholder 1"/>
          <p:cNvSpPr>
            <a:spLocks noGrp="1" noRot="1" noChangeAspect="1" noTextEdit="1"/>
          </p:cNvSpPr>
          <p:nvPr>
            <p:ph type="sldImg"/>
          </p:nvPr>
        </p:nvSpPr>
        <p:spPr>
          <a:ln/>
        </p:spPr>
      </p:sp>
      <p:sp>
        <p:nvSpPr>
          <p:cNvPr id="35533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Slide Image Placeholder 1"/>
          <p:cNvSpPr>
            <a:spLocks noGrp="1" noRot="1" noChangeAspect="1" noTextEdit="1"/>
          </p:cNvSpPr>
          <p:nvPr>
            <p:ph type="sldImg"/>
          </p:nvPr>
        </p:nvSpPr>
        <p:spPr>
          <a:ln/>
        </p:spPr>
      </p:sp>
      <p:sp>
        <p:nvSpPr>
          <p:cNvPr id="35635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Slide Image Placeholder 1"/>
          <p:cNvSpPr>
            <a:spLocks noGrp="1" noRot="1" noChangeAspect="1" noTextEdit="1"/>
          </p:cNvSpPr>
          <p:nvPr>
            <p:ph type="sldImg"/>
          </p:nvPr>
        </p:nvSpPr>
        <p:spPr>
          <a:ln/>
        </p:spPr>
      </p:sp>
      <p:sp>
        <p:nvSpPr>
          <p:cNvPr id="35737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Slide Image Placeholder 1"/>
          <p:cNvSpPr>
            <a:spLocks noGrp="1" noRot="1" noChangeAspect="1" noTextEdit="1"/>
          </p:cNvSpPr>
          <p:nvPr>
            <p:ph type="sldImg"/>
          </p:nvPr>
        </p:nvSpPr>
        <p:spPr>
          <a:ln/>
        </p:spPr>
      </p:sp>
      <p:sp>
        <p:nvSpPr>
          <p:cNvPr id="28467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Slide Image Placeholder 1"/>
          <p:cNvSpPr>
            <a:spLocks noGrp="1" noRot="1" noChangeAspect="1" noTextEdit="1"/>
          </p:cNvSpPr>
          <p:nvPr>
            <p:ph type="sldImg"/>
          </p:nvPr>
        </p:nvSpPr>
        <p:spPr>
          <a:ln/>
        </p:spPr>
      </p:sp>
      <p:sp>
        <p:nvSpPr>
          <p:cNvPr id="35840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Slide Image Placeholder 1"/>
          <p:cNvSpPr>
            <a:spLocks noGrp="1" noRot="1" noChangeAspect="1" noTextEdit="1"/>
          </p:cNvSpPr>
          <p:nvPr>
            <p:ph type="sldImg"/>
          </p:nvPr>
        </p:nvSpPr>
        <p:spPr>
          <a:ln/>
        </p:spPr>
      </p:sp>
      <p:sp>
        <p:nvSpPr>
          <p:cNvPr id="35942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Slide Image Placeholder 1"/>
          <p:cNvSpPr>
            <a:spLocks noGrp="1" noRot="1" noChangeAspect="1" noTextEdit="1"/>
          </p:cNvSpPr>
          <p:nvPr>
            <p:ph type="sldImg"/>
          </p:nvPr>
        </p:nvSpPr>
        <p:spPr>
          <a:ln/>
        </p:spPr>
      </p:sp>
      <p:sp>
        <p:nvSpPr>
          <p:cNvPr id="36147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spect="1" noChangeArrowheads="1" noTextEdit="1"/>
          </p:cNvSpPr>
          <p:nvPr>
            <p:ph type="sldImg"/>
          </p:nvPr>
        </p:nvSpPr>
        <p:spPr>
          <a:xfrm>
            <a:off x="1025525" y="487363"/>
            <a:ext cx="5268913" cy="4070350"/>
          </a:xfrm>
          <a:ln/>
        </p:spPr>
      </p:sp>
      <p:sp>
        <p:nvSpPr>
          <p:cNvPr id="362499"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spect="1" noChangeArrowheads="1" noTextEdit="1"/>
          </p:cNvSpPr>
          <p:nvPr>
            <p:ph type="sldImg"/>
          </p:nvPr>
        </p:nvSpPr>
        <p:spPr>
          <a:xfrm>
            <a:off x="1325563" y="720725"/>
            <a:ext cx="4664075" cy="3605213"/>
          </a:xfrm>
          <a:ln/>
        </p:spPr>
      </p:sp>
      <p:sp>
        <p:nvSpPr>
          <p:cNvPr id="363523"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64547"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201</a:t>
            </a:r>
          </a:p>
        </p:txBody>
      </p:sp>
      <p:sp>
        <p:nvSpPr>
          <p:cNvPr id="364548"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364549"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64550" name="Rectangle 6"/>
          <p:cNvSpPr>
            <a:spLocks noGrp="1" noRot="1" noChangeAspect="1" noChangeArrowheads="1" noTextEdit="1"/>
          </p:cNvSpPr>
          <p:nvPr>
            <p:ph type="sldImg"/>
          </p:nvPr>
        </p:nvSpPr>
        <p:spPr>
          <a:xfrm>
            <a:off x="1333500" y="727075"/>
            <a:ext cx="4648200" cy="3592513"/>
          </a:xfrm>
          <a:ln cap="flat"/>
        </p:spPr>
      </p:sp>
      <p:sp>
        <p:nvSpPr>
          <p:cNvPr id="364551"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Rot="1" noChangeAspect="1" noChangeArrowheads="1" noTextEdit="1"/>
          </p:cNvSpPr>
          <p:nvPr>
            <p:ph type="sldImg"/>
          </p:nvPr>
        </p:nvSpPr>
        <p:spPr>
          <a:xfrm>
            <a:off x="1325563" y="720725"/>
            <a:ext cx="4664075" cy="3605213"/>
          </a:xfrm>
          <a:ln/>
        </p:spPr>
      </p:sp>
      <p:sp>
        <p:nvSpPr>
          <p:cNvPr id="365571"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66595"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202</a:t>
            </a:r>
          </a:p>
        </p:txBody>
      </p:sp>
      <p:sp>
        <p:nvSpPr>
          <p:cNvPr id="366596"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366597"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66598" name="Rectangle 6"/>
          <p:cNvSpPr>
            <a:spLocks noGrp="1" noRot="1" noChangeAspect="1" noChangeArrowheads="1" noTextEdit="1"/>
          </p:cNvSpPr>
          <p:nvPr>
            <p:ph type="sldImg"/>
          </p:nvPr>
        </p:nvSpPr>
        <p:spPr>
          <a:xfrm>
            <a:off x="1333500" y="727075"/>
            <a:ext cx="4648200" cy="3592513"/>
          </a:xfrm>
          <a:ln cap="flat"/>
        </p:spPr>
      </p:sp>
      <p:sp>
        <p:nvSpPr>
          <p:cNvPr id="366599"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Slide Image Placeholder 1"/>
          <p:cNvSpPr>
            <a:spLocks noGrp="1" noRot="1" noChangeAspect="1" noTextEdit="1"/>
          </p:cNvSpPr>
          <p:nvPr>
            <p:ph type="sldImg"/>
          </p:nvPr>
        </p:nvSpPr>
        <p:spPr>
          <a:ln/>
        </p:spPr>
      </p:sp>
      <p:sp>
        <p:nvSpPr>
          <p:cNvPr id="36761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Slide Image Placeholder 1"/>
          <p:cNvSpPr>
            <a:spLocks noGrp="1" noRot="1" noChangeAspect="1" noTextEdit="1"/>
          </p:cNvSpPr>
          <p:nvPr>
            <p:ph type="sldImg"/>
          </p:nvPr>
        </p:nvSpPr>
        <p:spPr>
          <a:ln/>
        </p:spPr>
      </p:sp>
      <p:sp>
        <p:nvSpPr>
          <p:cNvPr id="285699"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Slide Image Placeholder 1"/>
          <p:cNvSpPr>
            <a:spLocks noGrp="1" noRot="1" noChangeAspect="1" noTextEdit="1"/>
          </p:cNvSpPr>
          <p:nvPr>
            <p:ph type="sldImg"/>
          </p:nvPr>
        </p:nvSpPr>
        <p:spPr>
          <a:ln/>
        </p:spPr>
      </p:sp>
      <p:sp>
        <p:nvSpPr>
          <p:cNvPr id="36864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Slide Image Placeholder 1"/>
          <p:cNvSpPr>
            <a:spLocks noGrp="1" noRot="1" noChangeAspect="1" noTextEdit="1"/>
          </p:cNvSpPr>
          <p:nvPr>
            <p:ph type="sldImg"/>
          </p:nvPr>
        </p:nvSpPr>
        <p:spPr>
          <a:ln/>
        </p:spPr>
      </p:sp>
      <p:sp>
        <p:nvSpPr>
          <p:cNvPr id="369667"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Rot="1" noChangeAspect="1" noChangeArrowheads="1" noTextEdit="1"/>
          </p:cNvSpPr>
          <p:nvPr>
            <p:ph type="sldImg"/>
          </p:nvPr>
        </p:nvSpPr>
        <p:spPr>
          <a:xfrm>
            <a:off x="1325563" y="720725"/>
            <a:ext cx="4664075" cy="3605213"/>
          </a:xfrm>
          <a:ln/>
        </p:spPr>
      </p:sp>
      <p:sp>
        <p:nvSpPr>
          <p:cNvPr id="370691"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Slide Image Placeholder 1"/>
          <p:cNvSpPr>
            <a:spLocks noGrp="1" noRot="1" noChangeAspect="1" noTextEdit="1"/>
          </p:cNvSpPr>
          <p:nvPr>
            <p:ph type="sldImg"/>
          </p:nvPr>
        </p:nvSpPr>
        <p:spPr>
          <a:ln/>
        </p:spPr>
      </p:sp>
      <p:sp>
        <p:nvSpPr>
          <p:cNvPr id="37171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Rot="1" noChangeAspect="1" noChangeArrowheads="1" noTextEdit="1"/>
          </p:cNvSpPr>
          <p:nvPr>
            <p:ph type="sldImg"/>
          </p:nvPr>
        </p:nvSpPr>
        <p:spPr>
          <a:xfrm>
            <a:off x="1325563" y="720725"/>
            <a:ext cx="4664075" cy="3605213"/>
          </a:xfrm>
          <a:ln/>
        </p:spPr>
      </p:sp>
      <p:sp>
        <p:nvSpPr>
          <p:cNvPr id="372739"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Slide Image Placeholder 1"/>
          <p:cNvSpPr>
            <a:spLocks noGrp="1" noRot="1" noChangeAspect="1" noTextEdit="1"/>
          </p:cNvSpPr>
          <p:nvPr>
            <p:ph type="sldImg"/>
          </p:nvPr>
        </p:nvSpPr>
        <p:spPr>
          <a:ln/>
        </p:spPr>
      </p:sp>
      <p:sp>
        <p:nvSpPr>
          <p:cNvPr id="373763"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Rot="1" noChangeAspect="1" noChangeArrowheads="1" noTextEdit="1"/>
          </p:cNvSpPr>
          <p:nvPr>
            <p:ph type="sldImg"/>
          </p:nvPr>
        </p:nvSpPr>
        <p:spPr>
          <a:xfrm>
            <a:off x="1325563" y="720725"/>
            <a:ext cx="4664075" cy="3605213"/>
          </a:xfrm>
          <a:ln/>
        </p:spPr>
      </p:sp>
      <p:sp>
        <p:nvSpPr>
          <p:cNvPr id="374787" name="Rectangle 3"/>
          <p:cNvSpPr>
            <a:spLocks noGrp="1" noChangeArrowheads="1"/>
          </p:cNvSpPr>
          <p:nvPr>
            <p:ph type="body" idx="1"/>
          </p:nvPr>
        </p:nvSpPr>
        <p:spPr>
          <a:xfrm>
            <a:off x="977900" y="4560888"/>
            <a:ext cx="5359400" cy="4319587"/>
          </a:xfrm>
          <a:noFill/>
          <a:ln w="9525"/>
        </p:spPr>
        <p:txBody>
          <a:bodyPr/>
          <a:lstStyle/>
          <a:p>
            <a:pPr marL="0" indent="0"/>
            <a:endParaRPr lang="en-US" smtClean="0">
              <a:latin typeface="Arial"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Slide Image Placeholder 1"/>
          <p:cNvSpPr>
            <a:spLocks noGrp="1" noRot="1" noChangeAspect="1" noTextEdit="1"/>
          </p:cNvSpPr>
          <p:nvPr>
            <p:ph type="sldImg"/>
          </p:nvPr>
        </p:nvSpPr>
        <p:spPr>
          <a:ln/>
        </p:spPr>
      </p:sp>
      <p:sp>
        <p:nvSpPr>
          <p:cNvPr id="375811"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Slide Image Placeholder 1"/>
          <p:cNvSpPr>
            <a:spLocks noGrp="1" noRot="1" noChangeAspect="1" noTextEdit="1"/>
          </p:cNvSpPr>
          <p:nvPr>
            <p:ph type="sldImg"/>
          </p:nvPr>
        </p:nvSpPr>
        <p:spPr>
          <a:ln/>
        </p:spPr>
      </p:sp>
      <p:sp>
        <p:nvSpPr>
          <p:cNvPr id="376835" name="Notes Placeholder 2"/>
          <p:cNvSpPr>
            <a:spLocks noGrp="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ChangeArrowheads="1"/>
          </p:cNvSpPr>
          <p:nvPr/>
        </p:nvSpPr>
        <p:spPr bwMode="auto">
          <a:xfrm>
            <a:off x="4143375"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77859" name="Rectangle 3"/>
          <p:cNvSpPr>
            <a:spLocks noChangeArrowheads="1"/>
          </p:cNvSpPr>
          <p:nvPr/>
        </p:nvSpPr>
        <p:spPr bwMode="auto">
          <a:xfrm>
            <a:off x="4143375" y="9120188"/>
            <a:ext cx="3171825" cy="481012"/>
          </a:xfrm>
          <a:prstGeom prst="rect">
            <a:avLst/>
          </a:prstGeom>
          <a:noFill/>
          <a:ln w="9525">
            <a:noFill/>
            <a:miter lim="800000"/>
            <a:headEnd/>
            <a:tailEnd/>
          </a:ln>
        </p:spPr>
        <p:txBody>
          <a:bodyPr lIns="18600" tIns="0" rIns="18600" bIns="0" anchor="b"/>
          <a:lstStyle/>
          <a:p>
            <a:pPr algn="r" defTabSz="957263"/>
            <a:r>
              <a:rPr lang="en-US" sz="900" i="1">
                <a:latin typeface="Times New Roman" pitchFamily="18" charset="0"/>
              </a:rPr>
              <a:t>227</a:t>
            </a:r>
          </a:p>
        </p:txBody>
      </p:sp>
      <p:sp>
        <p:nvSpPr>
          <p:cNvPr id="377860" name="Rectangle 4"/>
          <p:cNvSpPr>
            <a:spLocks noChangeArrowheads="1"/>
          </p:cNvSpPr>
          <p:nvPr/>
        </p:nvSpPr>
        <p:spPr bwMode="auto">
          <a:xfrm>
            <a:off x="0" y="9120188"/>
            <a:ext cx="3171825" cy="481012"/>
          </a:xfrm>
          <a:prstGeom prst="rect">
            <a:avLst/>
          </a:prstGeom>
          <a:noFill/>
          <a:ln w="9525">
            <a:noFill/>
            <a:miter lim="800000"/>
            <a:headEnd/>
            <a:tailEnd/>
          </a:ln>
        </p:spPr>
        <p:txBody>
          <a:bodyPr wrap="none" lIns="89289" tIns="44645" rIns="89289" bIns="44645" anchor="ctr"/>
          <a:lstStyle/>
          <a:p>
            <a:endParaRPr lang="en-US"/>
          </a:p>
        </p:txBody>
      </p:sp>
      <p:sp>
        <p:nvSpPr>
          <p:cNvPr id="377861" name="Rectangle 5"/>
          <p:cNvSpPr>
            <a:spLocks noChangeArrowheads="1"/>
          </p:cNvSpPr>
          <p:nvPr/>
        </p:nvSpPr>
        <p:spPr bwMode="auto">
          <a:xfrm>
            <a:off x="0" y="0"/>
            <a:ext cx="3171825" cy="477838"/>
          </a:xfrm>
          <a:prstGeom prst="rect">
            <a:avLst/>
          </a:prstGeom>
          <a:noFill/>
          <a:ln w="9525">
            <a:noFill/>
            <a:miter lim="800000"/>
            <a:headEnd/>
            <a:tailEnd/>
          </a:ln>
        </p:spPr>
        <p:txBody>
          <a:bodyPr wrap="none" lIns="89289" tIns="44645" rIns="89289" bIns="44645" anchor="ctr"/>
          <a:lstStyle/>
          <a:p>
            <a:endParaRPr lang="en-US"/>
          </a:p>
        </p:txBody>
      </p:sp>
      <p:sp>
        <p:nvSpPr>
          <p:cNvPr id="377862" name="Rectangle 6"/>
          <p:cNvSpPr>
            <a:spLocks noGrp="1" noRot="1" noChangeAspect="1" noChangeArrowheads="1" noTextEdit="1"/>
          </p:cNvSpPr>
          <p:nvPr>
            <p:ph type="sldImg"/>
          </p:nvPr>
        </p:nvSpPr>
        <p:spPr>
          <a:xfrm>
            <a:off x="1333500" y="727075"/>
            <a:ext cx="4648200" cy="3592513"/>
          </a:xfrm>
          <a:ln cap="flat"/>
        </p:spPr>
      </p:sp>
      <p:sp>
        <p:nvSpPr>
          <p:cNvPr id="377863" name="Rectangle 7"/>
          <p:cNvSpPr>
            <a:spLocks noGrp="1" noChangeArrowheads="1"/>
          </p:cNvSpPr>
          <p:nvPr>
            <p:ph type="body" idx="1"/>
          </p:nvPr>
        </p:nvSpPr>
        <p:spPr>
          <a:xfrm>
            <a:off x="1412875" y="4557713"/>
            <a:ext cx="4500563" cy="4319587"/>
          </a:xfrm>
          <a:noFill/>
          <a:ln w="9525"/>
        </p:spPr>
        <p:txBody>
          <a:bodyPr lIns="94549" tIns="49600" rIns="94549" bIns="49600"/>
          <a:lstStyle/>
          <a:p>
            <a:pPr marL="0" indent="0"/>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4403725"/>
            <a:ext cx="7042150" cy="19875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28600"/>
            <a:ext cx="2133600" cy="7086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6248400" cy="7086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4191000" cy="609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19200"/>
            <a:ext cx="4191000" cy="609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8534400" cy="6096000"/>
          </a:xfrm>
        </p:spPr>
        <p:txBody>
          <a:bodyPr/>
          <a:lstStyle/>
          <a:p>
            <a:pPr lvl="0"/>
            <a:endParaRPr 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85344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4343400"/>
            <a:ext cx="85344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41910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19200"/>
            <a:ext cx="41910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bwMode="auto">
          <a:xfrm>
            <a:off x="685800" y="1219200"/>
            <a:ext cx="8534400" cy="6096000"/>
          </a:xfrm>
          <a:prstGeom prst="rect">
            <a:avLst/>
          </a:prstGeom>
          <a:noFill/>
          <a:ln w="12700">
            <a:noFill/>
            <a:miter lim="800000"/>
            <a:headEnd/>
            <a:tailEnd/>
          </a:ln>
        </p:spPr>
        <p:txBody>
          <a:bodyPr vert="horz" wrap="square" lIns="101600" tIns="50800" rIns="101600" bIns="5080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smtClean="0"/>
              <a:t>Fourth Level</a:t>
            </a:r>
          </a:p>
          <a:p>
            <a:pPr lvl="4"/>
            <a:r>
              <a:rPr lang="en-US" smtClean="0"/>
              <a:t>Fifth Level</a:t>
            </a:r>
          </a:p>
        </p:txBody>
      </p:sp>
      <p:sp>
        <p:nvSpPr>
          <p:cNvPr id="35843" name="Rectangle 3"/>
          <p:cNvSpPr>
            <a:spLocks noGrp="1" noChangeArrowheads="1"/>
          </p:cNvSpPr>
          <p:nvPr>
            <p:ph type="title"/>
          </p:nvPr>
        </p:nvSpPr>
        <p:spPr bwMode="auto">
          <a:xfrm>
            <a:off x="685800" y="228600"/>
            <a:ext cx="8458200" cy="838200"/>
          </a:xfrm>
          <a:prstGeom prst="rect">
            <a:avLst/>
          </a:prstGeom>
          <a:noFill/>
          <a:ln w="12700">
            <a:noFill/>
            <a:miter lim="800000"/>
            <a:headEnd/>
            <a:tailEnd/>
          </a:ln>
        </p:spPr>
        <p:txBody>
          <a:bodyPr vert="horz" wrap="square" lIns="101600" tIns="50800" rIns="101600" bIns="50800" numCol="1" anchor="ctr" anchorCtr="0" compatLnSpc="1">
            <a:prstTxWarp prst="textNoShape">
              <a:avLst/>
            </a:prstTxWarp>
          </a:bodyPr>
          <a:lstStyle/>
          <a:p>
            <a:pPr lvl="0"/>
            <a:r>
              <a:rPr lang="en-US" smtClean="0"/>
              <a:t>Slide Title</a:t>
            </a:r>
          </a:p>
        </p:txBody>
      </p:sp>
      <p:sp>
        <p:nvSpPr>
          <p:cNvPr id="1036" name="Rectangle 12"/>
          <p:cNvSpPr>
            <a:spLocks noChangeArrowheads="1"/>
          </p:cNvSpPr>
          <p:nvPr userDrawn="1"/>
        </p:nvSpPr>
        <p:spPr bwMode="auto">
          <a:xfrm>
            <a:off x="152400" y="7405688"/>
            <a:ext cx="9455150" cy="244475"/>
          </a:xfrm>
          <a:prstGeom prst="rect">
            <a:avLst/>
          </a:prstGeom>
          <a:noFill/>
          <a:ln w="12700">
            <a:noFill/>
            <a:miter lim="800000"/>
            <a:headEnd/>
            <a:tailEnd/>
          </a:ln>
          <a:effectLst/>
        </p:spPr>
        <p:txBody>
          <a:bodyPr>
            <a:spAutoFit/>
          </a:bodyPr>
          <a:lstStyle/>
          <a:p>
            <a:pPr>
              <a:defRPr/>
            </a:pPr>
            <a:r>
              <a:rPr lang="en-US" sz="1000" dirty="0">
                <a:solidFill>
                  <a:schemeClr val="tx2"/>
                </a:solidFill>
                <a:latin typeface="Arial" pitchFamily="34" charset="0"/>
                <a:cs typeface="Arial" pitchFamily="34" charset="0"/>
              </a:rPr>
              <a:t>©</a:t>
            </a:r>
            <a:r>
              <a:rPr lang="en-US" sz="1000" dirty="0">
                <a:solidFill>
                  <a:schemeClr val="tx2"/>
                </a:solidFill>
                <a:latin typeface="Arial" pitchFamily="34" charset="0"/>
              </a:rPr>
              <a:t>  </a:t>
            </a:r>
            <a:r>
              <a:rPr lang="en-US" sz="1000" dirty="0" smtClean="0">
                <a:solidFill>
                  <a:schemeClr val="tx2"/>
                </a:solidFill>
                <a:latin typeface="Arial" pitchFamily="34" charset="0"/>
              </a:rPr>
              <a:t>2013 </a:t>
            </a:r>
            <a:r>
              <a:rPr lang="en-US" sz="1000" dirty="0">
                <a:solidFill>
                  <a:schemeClr val="tx2"/>
                </a:solidFill>
                <a:latin typeface="Arial" pitchFamily="34" charset="0"/>
              </a:rPr>
              <a:t>Zvi M. </a:t>
            </a:r>
            <a:r>
              <a:rPr lang="en-US" sz="1000" dirty="0" err="1">
                <a:solidFill>
                  <a:schemeClr val="tx2"/>
                </a:solidFill>
                <a:latin typeface="Arial" pitchFamily="34" charset="0"/>
              </a:rPr>
              <a:t>Kedem</a:t>
            </a:r>
            <a:r>
              <a:rPr lang="en-US" sz="1000" dirty="0">
                <a:solidFill>
                  <a:schemeClr val="tx2"/>
                </a:solidFill>
                <a:latin typeface="Arial" pitchFamily="34" charset="0"/>
              </a:rPr>
              <a:t>                                                                                                                                                                                                                     </a:t>
            </a:r>
            <a:fld id="{6B7834BD-E1C5-44B4-99DB-B2ECF40D7F88}" type="slidenum">
              <a:rPr lang="en-US" sz="1000">
                <a:solidFill>
                  <a:schemeClr val="tx2"/>
                </a:solidFill>
                <a:latin typeface="Arial" pitchFamily="34" charset="0"/>
              </a:rPr>
              <a:pPr>
                <a:defRPr/>
              </a:pPr>
              <a:t>‹#›</a:t>
            </a:fld>
            <a:endParaRPr lang="en-US" sz="1000" dirty="0">
              <a:solidFill>
                <a:schemeClr val="tx2"/>
              </a:solidFill>
              <a:latin typeface="Arial" pitchFamily="34" charset="0"/>
            </a:endParaRPr>
          </a:p>
        </p:txBody>
      </p:sp>
      <p:sp>
        <p:nvSpPr>
          <p:cNvPr id="1038" name="Text Box 14"/>
          <p:cNvSpPr txBox="1">
            <a:spLocks noChangeArrowheads="1"/>
          </p:cNvSpPr>
          <p:nvPr userDrawn="1"/>
        </p:nvSpPr>
        <p:spPr bwMode="auto">
          <a:xfrm>
            <a:off x="685800" y="5486400"/>
            <a:ext cx="9067800" cy="457200"/>
          </a:xfrm>
          <a:prstGeom prst="rect">
            <a:avLst/>
          </a:prstGeom>
          <a:noFill/>
          <a:ln w="12700">
            <a:noFill/>
            <a:miter lim="800000"/>
            <a:headEnd/>
            <a:tailEnd/>
          </a:ln>
          <a:effectLst/>
        </p:spPr>
        <p:txBody>
          <a:bodyPr>
            <a:spAutoFit/>
          </a:bodyPr>
          <a:lstStyle/>
          <a:p>
            <a:pPr>
              <a:spcBef>
                <a:spcPct val="50000"/>
              </a:spcBef>
              <a:defRPr/>
            </a:pPr>
            <a:r>
              <a:rPr lang="en-US">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228725" rtl="0" eaLnBrk="0" fontAlgn="base" hangingPunct="0">
        <a:lnSpc>
          <a:spcPct val="90000"/>
        </a:lnSpc>
        <a:spcBef>
          <a:spcPct val="0"/>
        </a:spcBef>
        <a:spcAft>
          <a:spcPct val="0"/>
        </a:spcAft>
        <a:defRPr sz="2800" b="1" i="1">
          <a:solidFill>
            <a:schemeClr val="tx2"/>
          </a:solidFill>
          <a:latin typeface="+mj-lt"/>
          <a:ea typeface="+mj-ea"/>
          <a:cs typeface="+mj-cs"/>
        </a:defRPr>
      </a:lvl1pPr>
      <a:lvl2pPr algn="ctr" defTabSz="1228725" rtl="0" eaLnBrk="0" fontAlgn="base" hangingPunct="0">
        <a:lnSpc>
          <a:spcPct val="90000"/>
        </a:lnSpc>
        <a:spcBef>
          <a:spcPct val="0"/>
        </a:spcBef>
        <a:spcAft>
          <a:spcPct val="0"/>
        </a:spcAft>
        <a:defRPr sz="2800" b="1" i="1">
          <a:solidFill>
            <a:schemeClr val="tx2"/>
          </a:solidFill>
          <a:latin typeface="Arial" pitchFamily="34" charset="0"/>
        </a:defRPr>
      </a:lvl2pPr>
      <a:lvl3pPr algn="ctr" defTabSz="1228725" rtl="0" eaLnBrk="0" fontAlgn="base" hangingPunct="0">
        <a:lnSpc>
          <a:spcPct val="90000"/>
        </a:lnSpc>
        <a:spcBef>
          <a:spcPct val="0"/>
        </a:spcBef>
        <a:spcAft>
          <a:spcPct val="0"/>
        </a:spcAft>
        <a:defRPr sz="2800" b="1" i="1">
          <a:solidFill>
            <a:schemeClr val="tx2"/>
          </a:solidFill>
          <a:latin typeface="Arial" pitchFamily="34" charset="0"/>
        </a:defRPr>
      </a:lvl3pPr>
      <a:lvl4pPr algn="ctr" defTabSz="1228725" rtl="0" eaLnBrk="0" fontAlgn="base" hangingPunct="0">
        <a:lnSpc>
          <a:spcPct val="90000"/>
        </a:lnSpc>
        <a:spcBef>
          <a:spcPct val="0"/>
        </a:spcBef>
        <a:spcAft>
          <a:spcPct val="0"/>
        </a:spcAft>
        <a:defRPr sz="2800" b="1" i="1">
          <a:solidFill>
            <a:schemeClr val="tx2"/>
          </a:solidFill>
          <a:latin typeface="Arial" pitchFamily="34" charset="0"/>
        </a:defRPr>
      </a:lvl4pPr>
      <a:lvl5pPr algn="ctr" defTabSz="1228725" rtl="0" eaLnBrk="0" fontAlgn="base" hangingPunct="0">
        <a:lnSpc>
          <a:spcPct val="90000"/>
        </a:lnSpc>
        <a:spcBef>
          <a:spcPct val="0"/>
        </a:spcBef>
        <a:spcAft>
          <a:spcPct val="0"/>
        </a:spcAft>
        <a:defRPr sz="2800" b="1" i="1">
          <a:solidFill>
            <a:schemeClr val="tx2"/>
          </a:solidFill>
          <a:latin typeface="Arial" pitchFamily="34" charset="0"/>
        </a:defRPr>
      </a:lvl5pPr>
      <a:lvl6pPr marL="457200" algn="ctr" defTabSz="1228725" rtl="0" eaLnBrk="0" fontAlgn="base" hangingPunct="0">
        <a:lnSpc>
          <a:spcPct val="90000"/>
        </a:lnSpc>
        <a:spcBef>
          <a:spcPct val="0"/>
        </a:spcBef>
        <a:spcAft>
          <a:spcPct val="0"/>
        </a:spcAft>
        <a:defRPr sz="2800" b="1" i="1">
          <a:solidFill>
            <a:schemeClr val="tx2"/>
          </a:solidFill>
          <a:latin typeface="Arial" pitchFamily="34" charset="0"/>
        </a:defRPr>
      </a:lvl6pPr>
      <a:lvl7pPr marL="914400" algn="ctr" defTabSz="1228725" rtl="0" eaLnBrk="0" fontAlgn="base" hangingPunct="0">
        <a:lnSpc>
          <a:spcPct val="90000"/>
        </a:lnSpc>
        <a:spcBef>
          <a:spcPct val="0"/>
        </a:spcBef>
        <a:spcAft>
          <a:spcPct val="0"/>
        </a:spcAft>
        <a:defRPr sz="2800" b="1" i="1">
          <a:solidFill>
            <a:schemeClr val="tx2"/>
          </a:solidFill>
          <a:latin typeface="Arial" pitchFamily="34" charset="0"/>
        </a:defRPr>
      </a:lvl7pPr>
      <a:lvl8pPr marL="1371600" algn="ctr" defTabSz="1228725" rtl="0" eaLnBrk="0" fontAlgn="base" hangingPunct="0">
        <a:lnSpc>
          <a:spcPct val="90000"/>
        </a:lnSpc>
        <a:spcBef>
          <a:spcPct val="0"/>
        </a:spcBef>
        <a:spcAft>
          <a:spcPct val="0"/>
        </a:spcAft>
        <a:defRPr sz="2800" b="1" i="1">
          <a:solidFill>
            <a:schemeClr val="tx2"/>
          </a:solidFill>
          <a:latin typeface="Arial" pitchFamily="34" charset="0"/>
        </a:defRPr>
      </a:lvl8pPr>
      <a:lvl9pPr marL="1828800" algn="ctr" defTabSz="1228725" rtl="0" eaLnBrk="0" fontAlgn="base" hangingPunct="0">
        <a:lnSpc>
          <a:spcPct val="90000"/>
        </a:lnSpc>
        <a:spcBef>
          <a:spcPct val="0"/>
        </a:spcBef>
        <a:spcAft>
          <a:spcPct val="0"/>
        </a:spcAft>
        <a:defRPr sz="2800" b="1" i="1">
          <a:solidFill>
            <a:schemeClr val="tx2"/>
          </a:solidFill>
          <a:latin typeface="Arial" pitchFamily="34" charset="0"/>
        </a:defRPr>
      </a:lvl9pPr>
    </p:titleStyle>
    <p:bodyStyle>
      <a:lvl1pPr marL="438150" indent="-438150" algn="l" defTabSz="1228725" rtl="0" eaLnBrk="0" fontAlgn="base" hangingPunct="0">
        <a:lnSpc>
          <a:spcPct val="90000"/>
        </a:lnSpc>
        <a:spcBef>
          <a:spcPct val="30000"/>
        </a:spcBef>
        <a:spcAft>
          <a:spcPct val="0"/>
        </a:spcAft>
        <a:buClr>
          <a:srgbClr val="00279F"/>
        </a:buClr>
        <a:buSzPct val="100000"/>
        <a:buFont typeface="Monotype Sorts" pitchFamily="2" charset="2"/>
        <a:buChar char="u"/>
        <a:defRPr sz="2400">
          <a:solidFill>
            <a:srgbClr val="00279F"/>
          </a:solidFill>
          <a:latin typeface="+mn-lt"/>
          <a:ea typeface="+mn-ea"/>
          <a:cs typeface="+mn-cs"/>
        </a:defRPr>
      </a:lvl1pPr>
      <a:lvl2pPr marL="850900" indent="-298450" algn="l" defTabSz="1228725" rtl="0" eaLnBrk="0" fontAlgn="base" hangingPunct="0">
        <a:lnSpc>
          <a:spcPct val="90000"/>
        </a:lnSpc>
        <a:spcBef>
          <a:spcPct val="30000"/>
        </a:spcBef>
        <a:spcAft>
          <a:spcPct val="0"/>
        </a:spcAft>
        <a:buClr>
          <a:schemeClr val="folHlink"/>
        </a:buClr>
        <a:buSzPct val="100000"/>
        <a:buFont typeface="Symbol" pitchFamily="18" charset="2"/>
        <a:buChar char="·"/>
        <a:defRPr sz="2000">
          <a:solidFill>
            <a:srgbClr val="00279F"/>
          </a:solidFill>
          <a:latin typeface="+mn-lt"/>
        </a:defRPr>
      </a:lvl2pPr>
      <a:lvl3pPr marL="1155700" indent="-190500"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3pPr>
      <a:lvl4pPr marL="1441450" indent="-171450"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4pPr>
      <a:lvl5pPr marL="17287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5pPr>
      <a:lvl6pPr marL="21859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6pPr>
      <a:lvl7pPr marL="26431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7pPr>
      <a:lvl8pPr marL="31003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8pPr>
      <a:lvl9pPr marL="35575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30.emf"/><Relationship Id="rId4" Type="http://schemas.openxmlformats.org/officeDocument/2006/relationships/oleObject" Target="../embeddings/oleObject39.bin"/></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31.emf"/><Relationship Id="rId4" Type="http://schemas.openxmlformats.org/officeDocument/2006/relationships/oleObject" Target="../embeddings/oleObject40.bin"/></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hyperlink" Target="http://publib.boulder.ibm.com/infocenter/db2luw/v9/index.jsp?topic=/com.ibm.db2.udb.admin.doc/doc/c0004100.htm" TargetMode="External"/><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image" Target="../media/image1.wmf"/><Relationship Id="rId4" Type="http://schemas.openxmlformats.org/officeDocument/2006/relationships/oleObject" Target="../embeddings/oleObject1.bin"/></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32.emf"/><Relationship Id="rId4" Type="http://schemas.openxmlformats.org/officeDocument/2006/relationships/oleObject" Target="../embeddings/oleObject41.bin"/></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26.emf"/><Relationship Id="rId4" Type="http://schemas.openxmlformats.org/officeDocument/2006/relationships/oleObject" Target="../embeddings/oleObject42.bin"/></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27.emf"/><Relationship Id="rId4" Type="http://schemas.openxmlformats.org/officeDocument/2006/relationships/oleObject" Target="../embeddings/oleObject43.bin"/></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28.emf"/><Relationship Id="rId4" Type="http://schemas.openxmlformats.org/officeDocument/2006/relationships/oleObject" Target="../embeddings/oleObject44.bin"/></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69.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29.emf"/><Relationship Id="rId4" Type="http://schemas.openxmlformats.org/officeDocument/2006/relationships/oleObject" Target="../embeddings/oleObject4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199.xml"/><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33.wmf"/><Relationship Id="rId4" Type="http://schemas.openxmlformats.org/officeDocument/2006/relationships/oleObject" Target="../embeddings/oleObject4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4.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oleObject6.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3.emf"/><Relationship Id="rId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3.emf"/><Relationship Id="rId4" Type="http://schemas.openxmlformats.org/officeDocument/2006/relationships/oleObject" Target="../embeddings/oleObject9.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0.wmf"/><Relationship Id="rId5" Type="http://schemas.openxmlformats.org/officeDocument/2006/relationships/oleObject" Target="../embeddings/oleObject11.bin"/><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emf"/><Relationship Id="rId5" Type="http://schemas.openxmlformats.org/officeDocument/2006/relationships/oleObject" Target="../embeddings/oleObject12.bin"/><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3.emf"/><Relationship Id="rId4" Type="http://schemas.openxmlformats.org/officeDocument/2006/relationships/oleObject" Target="../embeddings/oleObject13.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4.emf"/><Relationship Id="rId4"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6.bin"/><Relationship Id="rId5" Type="http://schemas.openxmlformats.org/officeDocument/2006/relationships/image" Target="../media/image14.emf"/><Relationship Id="rId4" Type="http://schemas.openxmlformats.org/officeDocument/2006/relationships/oleObject" Target="../embeddings/oleObject15.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6.emf"/><Relationship Id="rId4" Type="http://schemas.openxmlformats.org/officeDocument/2006/relationships/oleObject" Target="../embeddings/oleObject17.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7.emf"/><Relationship Id="rId4" Type="http://schemas.openxmlformats.org/officeDocument/2006/relationships/oleObject" Target="../embeddings/oleObject18.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8.emf"/><Relationship Id="rId4" Type="http://schemas.openxmlformats.org/officeDocument/2006/relationships/oleObject" Target="../embeddings/oleObject19.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58.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1.bin"/><Relationship Id="rId5" Type="http://schemas.openxmlformats.org/officeDocument/2006/relationships/image" Target="../media/image13.emf"/><Relationship Id="rId4" Type="http://schemas.openxmlformats.org/officeDocument/2006/relationships/oleObject" Target="../embeddings/oleObject20.bin"/><Relationship Id="rId9" Type="http://schemas.openxmlformats.org/officeDocument/2006/relationships/image" Target="../media/image19.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8.emf"/><Relationship Id="rId4" Type="http://schemas.openxmlformats.org/officeDocument/2006/relationships/oleObject" Target="../embeddings/oleObject23.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8.emf"/><Relationship Id="rId4" Type="http://schemas.openxmlformats.org/officeDocument/2006/relationships/oleObject" Target="../embeddings/oleObject24.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0.emf"/><Relationship Id="rId4" Type="http://schemas.openxmlformats.org/officeDocument/2006/relationships/oleObject" Target="../embeddings/oleObject25.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1.emf"/><Relationship Id="rId4" Type="http://schemas.openxmlformats.org/officeDocument/2006/relationships/oleObject" Target="../embeddings/oleObject26.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2.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66.xml"/><Relationship Id="rId7"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29.bin"/><Relationship Id="rId11" Type="http://schemas.openxmlformats.org/officeDocument/2006/relationships/image" Target="../media/image19.wmf"/><Relationship Id="rId5" Type="http://schemas.openxmlformats.org/officeDocument/2006/relationships/image" Target="../media/image13.e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22.e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67.xml"/><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3.bin"/><Relationship Id="rId5" Type="http://schemas.openxmlformats.org/officeDocument/2006/relationships/image" Target="../media/image23.emf"/><Relationship Id="rId4" Type="http://schemas.openxmlformats.org/officeDocument/2006/relationships/oleObject" Target="../embeddings/oleObject32.bin"/><Relationship Id="rId9" Type="http://schemas.openxmlformats.org/officeDocument/2006/relationships/image" Target="../media/image25.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26.emf"/><Relationship Id="rId4" Type="http://schemas.openxmlformats.org/officeDocument/2006/relationships/oleObject" Target="../embeddings/oleObject35.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27.emf"/><Relationship Id="rId4" Type="http://schemas.openxmlformats.org/officeDocument/2006/relationships/oleObject" Target="../embeddings/oleObject36.bin"/></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28.emf"/><Relationship Id="rId4" Type="http://schemas.openxmlformats.org/officeDocument/2006/relationships/oleObject" Target="../embeddings/oleObject37.bin"/></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29.emf"/><Relationship Id="rId4" Type="http://schemas.openxmlformats.org/officeDocument/2006/relationships/oleObject" Target="../embeddings/oleObject38.bin"/></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p:txBody>
          <a:bodyPr/>
          <a:lstStyle/>
          <a:p>
            <a:r>
              <a:rPr lang="en-US" dirty="0" smtClean="0"/>
              <a:t>Unit 7</a:t>
            </a:r>
            <a:br>
              <a:rPr lang="en-US" dirty="0" smtClean="0"/>
            </a:br>
            <a:r>
              <a:rPr lang="en-US" dirty="0" smtClean="0"/>
              <a:t>Logical Database Design</a:t>
            </a:r>
            <a:r>
              <a:rPr lang="en-US" smtClean="0"/>
              <a:t/>
            </a:r>
            <a:br>
              <a:rPr lang="en-US" smtClean="0"/>
            </a:br>
            <a:r>
              <a:rPr lang="en-US" smtClean="0"/>
              <a:t>With Normalization</a:t>
            </a:r>
            <a:endParaRPr lang="en-US" dirty="0" smtClean="0"/>
          </a:p>
        </p:txBody>
      </p:sp>
      <p:sp>
        <p:nvSpPr>
          <p:cNvPr id="36867" name="Rectangle 3"/>
          <p:cNvSpPr>
            <a:spLocks noGrp="1" noChangeArrowheads="1"/>
          </p:cNvSpPr>
          <p:nvPr>
            <p:ph type="subTitle" idx="1"/>
          </p:nvPr>
        </p:nvSpPr>
        <p:spPr/>
        <p:txBody>
          <a:bodyPr/>
          <a:lstStyle/>
          <a:p>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Comment On Decomposition</a:t>
            </a:r>
          </a:p>
        </p:txBody>
      </p:sp>
      <p:sp>
        <p:nvSpPr>
          <p:cNvPr id="46083" name="Content Placeholder 2"/>
          <p:cNvSpPr>
            <a:spLocks noGrp="1"/>
          </p:cNvSpPr>
          <p:nvPr>
            <p:ph idx="1"/>
          </p:nvPr>
        </p:nvSpPr>
        <p:spPr/>
        <p:txBody>
          <a:bodyPr/>
          <a:lstStyle/>
          <a:p>
            <a:r>
              <a:rPr lang="en-US" smtClean="0"/>
              <a:t>It does not matter whether we remove duplicate rows</a:t>
            </a:r>
          </a:p>
          <a:p>
            <a:r>
              <a:rPr lang="en-US" smtClean="0"/>
              <a:t>But some systems insist that that a row cannot  appear more than once with a specific value of a primary key</a:t>
            </a:r>
          </a:p>
          <a:p>
            <a:r>
              <a:rPr lang="en-US" smtClean="0"/>
              <a:t>So this would be OK for such a system</a:t>
            </a:r>
          </a:p>
          <a:p>
            <a:endParaRPr lang="en-US" smtClean="0"/>
          </a:p>
          <a:p>
            <a:endParaRPr lang="en-US" smtClean="0"/>
          </a:p>
          <a:p>
            <a:endParaRPr lang="en-US" smtClean="0"/>
          </a:p>
          <a:p>
            <a:endParaRPr lang="en-US" smtClean="0"/>
          </a:p>
          <a:p>
            <a:r>
              <a:rPr lang="en-US" smtClean="0"/>
              <a:t>This would not be OK for such a system </a:t>
            </a:r>
          </a:p>
        </p:txBody>
      </p:sp>
      <p:graphicFrame>
        <p:nvGraphicFramePr>
          <p:cNvPr id="4" name="Content Placeholder 3"/>
          <p:cNvGraphicFramePr>
            <a:graphicFrameLocks/>
          </p:cNvGraphicFramePr>
          <p:nvPr/>
        </p:nvGraphicFramePr>
        <p:xfrm>
          <a:off x="1676400" y="3048000"/>
          <a:ext cx="2895600" cy="1483360"/>
        </p:xfrm>
        <a:graphic>
          <a:graphicData uri="http://schemas.openxmlformats.org/drawingml/2006/table">
            <a:tbl>
              <a:tblPr firstRow="1" bandCol="1">
                <a:tableStyleId>{21E4AEA4-8DFA-4A89-87EB-49C32662AFE0}</a:tableStyleId>
              </a:tblPr>
              <a:tblGrid>
                <a:gridCol w="965200"/>
                <a:gridCol w="965200"/>
                <a:gridCol w="965200"/>
              </a:tblGrid>
              <a:tr h="370840">
                <a:tc>
                  <a:txBody>
                    <a:bodyPr/>
                    <a:lstStyle/>
                    <a:p>
                      <a:pPr algn="ctr"/>
                      <a:r>
                        <a:rPr lang="en-US" sz="1400" u="none" dirty="0" smtClean="0"/>
                        <a:t>T</a:t>
                      </a:r>
                      <a:endParaRPr lang="en-US" sz="1400" u="none" dirty="0"/>
                    </a:p>
                  </a:txBody>
                  <a:tcPr/>
                </a:tc>
                <a:tc>
                  <a:txBody>
                    <a:bodyPr/>
                    <a:lstStyle/>
                    <a:p>
                      <a:pPr algn="ctr"/>
                      <a:r>
                        <a:rPr lang="en-US" sz="1400" u="sng" dirty="0" smtClean="0"/>
                        <a:t>Grade</a:t>
                      </a:r>
                      <a:endParaRPr lang="en-US" sz="1400" u="sng" dirty="0"/>
                    </a:p>
                  </a:txBody>
                  <a:tcPr/>
                </a:tc>
                <a:tc>
                  <a:txBody>
                    <a:bodyPr/>
                    <a:lstStyle/>
                    <a:p>
                      <a:pPr algn="ctr"/>
                      <a:r>
                        <a:rPr lang="en-US" sz="1400" dirty="0" smtClean="0"/>
                        <a:t>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bl>
          </a:graphicData>
        </a:graphic>
      </p:graphicFrame>
      <p:graphicFrame>
        <p:nvGraphicFramePr>
          <p:cNvPr id="5" name="Content Placeholder 3"/>
          <p:cNvGraphicFramePr>
            <a:graphicFrameLocks/>
          </p:cNvGraphicFramePr>
          <p:nvPr/>
        </p:nvGraphicFramePr>
        <p:xfrm>
          <a:off x="1752600" y="5334000"/>
          <a:ext cx="2895600" cy="1854200"/>
        </p:xfrm>
        <a:graphic>
          <a:graphicData uri="http://schemas.openxmlformats.org/drawingml/2006/table">
            <a:tbl>
              <a:tblPr firstRow="1" bandCol="1">
                <a:tableStyleId>{21E4AEA4-8DFA-4A89-87EB-49C32662AFE0}</a:tableStyleId>
              </a:tblPr>
              <a:tblGrid>
                <a:gridCol w="965200"/>
                <a:gridCol w="965200"/>
                <a:gridCol w="965200"/>
              </a:tblGrid>
              <a:tr h="370840">
                <a:tc>
                  <a:txBody>
                    <a:bodyPr/>
                    <a:lstStyle/>
                    <a:p>
                      <a:pPr algn="ctr"/>
                      <a:r>
                        <a:rPr lang="en-US" sz="1400" u="none" dirty="0" smtClean="0"/>
                        <a:t>T</a:t>
                      </a:r>
                      <a:endParaRPr lang="en-US" sz="1400" u="none" dirty="0"/>
                    </a:p>
                  </a:txBody>
                  <a:tcPr/>
                </a:tc>
                <a:tc>
                  <a:txBody>
                    <a:bodyPr/>
                    <a:lstStyle/>
                    <a:p>
                      <a:pPr algn="ctr"/>
                      <a:r>
                        <a:rPr lang="en-US" sz="1400" u="sng" dirty="0" smtClean="0"/>
                        <a:t>Grade</a:t>
                      </a:r>
                      <a:endParaRPr lang="en-US" sz="1400" u="sng" dirty="0"/>
                    </a:p>
                  </a:txBody>
                  <a:tcPr/>
                </a:tc>
                <a:tc>
                  <a:txBody>
                    <a:bodyPr/>
                    <a:lstStyle/>
                    <a:p>
                      <a:pPr algn="ctr"/>
                      <a:r>
                        <a:rPr lang="en-US" sz="1400" dirty="0" smtClean="0"/>
                        <a:t>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1059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10596" name="Rectangle 4"/>
          <p:cNvSpPr>
            <a:spLocks noGrp="1" noChangeArrowheads="1"/>
          </p:cNvSpPr>
          <p:nvPr>
            <p:ph type="title"/>
          </p:nvPr>
        </p:nvSpPr>
        <p:spPr/>
        <p:txBody>
          <a:bodyPr/>
          <a:lstStyle/>
          <a:p>
            <a:r>
              <a:rPr lang="en-US" smtClean="0"/>
              <a:t>The FDs Of The Table</a:t>
            </a:r>
          </a:p>
        </p:txBody>
      </p:sp>
      <p:sp>
        <p:nvSpPr>
          <p:cNvPr id="110597" name="Rectangle 5"/>
          <p:cNvSpPr>
            <a:spLocks noGrp="1" noChangeArrowheads="1"/>
          </p:cNvSpPr>
          <p:nvPr>
            <p:ph idx="1"/>
          </p:nvPr>
        </p:nvSpPr>
        <p:spPr/>
        <p:txBody>
          <a:bodyPr/>
          <a:lstStyle/>
          <a:p>
            <a:r>
              <a:rPr lang="en-US" smtClean="0"/>
              <a:t>The table deals with employees who use tools on projects and work a certain number of hours per week</a:t>
            </a:r>
          </a:p>
          <a:p>
            <a:r>
              <a:rPr lang="en-US" smtClean="0"/>
              <a:t>An employee may work in various locations and has a variety of skills</a:t>
            </a:r>
          </a:p>
          <a:p>
            <a:r>
              <a:rPr lang="en-US" smtClean="0"/>
              <a:t>All employees having a certain skill and working in a certain location meet in a specified room once a week</a:t>
            </a:r>
          </a:p>
          <a:p>
            <a:r>
              <a:rPr lang="en-US" smtClean="0"/>
              <a:t>The table satisfies the following FDs:</a:t>
            </a:r>
          </a:p>
          <a:p>
            <a:pPr lvl="1"/>
            <a:r>
              <a:rPr lang="en-US" smtClean="0"/>
              <a:t>Each employee uses a single tool: Em </a:t>
            </a:r>
            <a:r>
              <a:rPr lang="en-US" smtClean="0">
                <a:latin typeface="Symbol" pitchFamily="18" charset="2"/>
              </a:rPr>
              <a:t>®</a:t>
            </a:r>
            <a:r>
              <a:rPr lang="en-US" smtClean="0"/>
              <a:t> To</a:t>
            </a:r>
          </a:p>
          <a:p>
            <a:pPr lvl="1"/>
            <a:r>
              <a:rPr lang="en-US" smtClean="0"/>
              <a:t>Each employee works on a single project: Em </a:t>
            </a:r>
            <a:r>
              <a:rPr lang="en-US" smtClean="0">
                <a:latin typeface="Symbol" pitchFamily="18" charset="2"/>
              </a:rPr>
              <a:t>®</a:t>
            </a:r>
            <a:r>
              <a:rPr lang="en-US" smtClean="0"/>
              <a:t> Pr</a:t>
            </a:r>
          </a:p>
          <a:p>
            <a:pPr lvl="1"/>
            <a:r>
              <a:rPr lang="en-US" smtClean="0"/>
              <a:t>Each tool can be used on a single project only: To </a:t>
            </a:r>
            <a:r>
              <a:rPr lang="en-US" smtClean="0">
                <a:latin typeface="Symbol" pitchFamily="18" charset="2"/>
              </a:rPr>
              <a:t>®</a:t>
            </a:r>
            <a:r>
              <a:rPr lang="en-US" smtClean="0"/>
              <a:t> Pr</a:t>
            </a:r>
          </a:p>
          <a:p>
            <a:pPr lvl="1"/>
            <a:r>
              <a:rPr lang="en-US" smtClean="0"/>
              <a:t>An employee uses each tool for the same number of hours each week: EmTo </a:t>
            </a:r>
            <a:r>
              <a:rPr lang="en-US" smtClean="0">
                <a:latin typeface="Symbol" pitchFamily="18" charset="2"/>
              </a:rPr>
              <a:t>®</a:t>
            </a:r>
            <a:r>
              <a:rPr lang="en-US" smtClean="0"/>
              <a:t> Ho</a:t>
            </a:r>
          </a:p>
          <a:p>
            <a:pPr lvl="1"/>
            <a:r>
              <a:rPr lang="en-US" smtClean="0"/>
              <a:t>All the employees working in a location having a certain skill always work in the same room (in that location): SkLo </a:t>
            </a:r>
            <a:r>
              <a:rPr lang="en-US" smtClean="0">
                <a:latin typeface="Symbol" pitchFamily="18" charset="2"/>
              </a:rPr>
              <a:t>®</a:t>
            </a:r>
            <a:r>
              <a:rPr lang="en-US" smtClean="0"/>
              <a:t> Ro</a:t>
            </a:r>
          </a:p>
          <a:p>
            <a:pPr lvl="1"/>
            <a:r>
              <a:rPr lang="en-US" smtClean="0"/>
              <a:t>Each room is in one location only: Ro </a:t>
            </a:r>
            <a:r>
              <a:rPr lang="en-US" smtClean="0">
                <a:latin typeface="Symbol" pitchFamily="18" charset="2"/>
              </a:rPr>
              <a:t>®</a:t>
            </a:r>
            <a:r>
              <a:rPr lang="en-US" smtClean="0"/>
              <a:t> Lo</a:t>
            </a:r>
          </a:p>
          <a:p>
            <a:endParaRPr lang="en-US" smtClean="0"/>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en-US" smtClean="0"/>
              <a:t>Sample Instance: Many Redundancies</a:t>
            </a:r>
          </a:p>
        </p:txBody>
      </p:sp>
      <p:graphicFrame>
        <p:nvGraphicFramePr>
          <p:cNvPr id="4" name="Content Placeholder 3"/>
          <p:cNvGraphicFramePr>
            <a:graphicFrameLocks noGrp="1"/>
          </p:cNvGraphicFramePr>
          <p:nvPr>
            <p:ph idx="1"/>
          </p:nvPr>
        </p:nvGraphicFramePr>
        <p:xfrm>
          <a:off x="685800" y="1219200"/>
          <a:ext cx="8458200" cy="5562600"/>
        </p:xfrm>
        <a:graphic>
          <a:graphicData uri="http://schemas.openxmlformats.org/drawingml/2006/table">
            <a:tbl>
              <a:tblPr firstRow="1" bandCol="1">
                <a:tableStyleId>{21E4AEA4-8DFA-4A89-87EB-49C32662AFE0}</a:tableStyleId>
              </a:tblPr>
              <a:tblGrid>
                <a:gridCol w="1057275"/>
                <a:gridCol w="1057275"/>
                <a:gridCol w="1057275"/>
                <a:gridCol w="1057275"/>
                <a:gridCol w="1057275"/>
                <a:gridCol w="1057275"/>
                <a:gridCol w="1057275"/>
                <a:gridCol w="1057275"/>
              </a:tblGrid>
              <a:tr h="370840">
                <a:tc>
                  <a:txBody>
                    <a:bodyPr/>
                    <a:lstStyle/>
                    <a:p>
                      <a:pPr algn="ctr"/>
                      <a:endParaRPr lang="en-US" sz="1400" dirty="0"/>
                    </a:p>
                  </a:txBody>
                  <a:tcPr/>
                </a:tc>
                <a:tc>
                  <a:txBody>
                    <a:bodyPr/>
                    <a:lstStyle/>
                    <a:p>
                      <a:pPr algn="ctr"/>
                      <a:r>
                        <a:rPr lang="en-US" sz="1400" dirty="0" err="1" smtClean="0"/>
                        <a:t>Em</a:t>
                      </a:r>
                      <a:endParaRPr lang="en-US" sz="1400" dirty="0"/>
                    </a:p>
                  </a:txBody>
                  <a:tcPr/>
                </a:tc>
                <a:tc>
                  <a:txBody>
                    <a:bodyPr/>
                    <a:lstStyle/>
                    <a:p>
                      <a:pPr algn="ctr"/>
                      <a:r>
                        <a:rPr lang="en-US" sz="1400" dirty="0" smtClean="0"/>
                        <a:t>To</a:t>
                      </a:r>
                      <a:endParaRPr lang="en-US" sz="1400" dirty="0"/>
                    </a:p>
                  </a:txBody>
                  <a:tcPr/>
                </a:tc>
                <a:tc>
                  <a:txBody>
                    <a:bodyPr/>
                    <a:lstStyle/>
                    <a:p>
                      <a:pPr algn="ctr"/>
                      <a:r>
                        <a:rPr lang="en-US" sz="1400" dirty="0" smtClean="0"/>
                        <a:t>Pr</a:t>
                      </a:r>
                      <a:endParaRPr lang="en-US" sz="1400" dirty="0"/>
                    </a:p>
                  </a:txBody>
                  <a:tcPr/>
                </a:tc>
                <a:tc>
                  <a:txBody>
                    <a:bodyPr/>
                    <a:lstStyle/>
                    <a:p>
                      <a:pPr algn="ctr"/>
                      <a:r>
                        <a:rPr lang="en-US" sz="1400" dirty="0" smtClean="0"/>
                        <a:t>Ho</a:t>
                      </a:r>
                      <a:endParaRPr lang="en-US" sz="1400" dirty="0"/>
                    </a:p>
                  </a:txBody>
                  <a:tcPr/>
                </a:tc>
                <a:tc>
                  <a:txBody>
                    <a:bodyPr/>
                    <a:lstStyle/>
                    <a:p>
                      <a:pPr algn="ctr"/>
                      <a:r>
                        <a:rPr lang="en-US" sz="1400" dirty="0" err="1" smtClean="0"/>
                        <a:t>Sk</a:t>
                      </a:r>
                      <a:endParaRPr lang="en-US" sz="1400" dirty="0"/>
                    </a:p>
                  </a:txBody>
                  <a:tcPr/>
                </a:tc>
                <a:tc>
                  <a:txBody>
                    <a:bodyPr/>
                    <a:lstStyle/>
                    <a:p>
                      <a:pPr algn="ctr"/>
                      <a:r>
                        <a:rPr lang="en-US" sz="1400" dirty="0" smtClean="0"/>
                        <a:t>Lo</a:t>
                      </a:r>
                      <a:endParaRPr lang="en-US" sz="1400" dirty="0"/>
                    </a:p>
                  </a:txBody>
                  <a:tcPr/>
                </a:tc>
                <a:tc>
                  <a:txBody>
                    <a:bodyPr/>
                    <a:lstStyle/>
                    <a:p>
                      <a:pPr algn="ctr"/>
                      <a:r>
                        <a:rPr lang="en-US" sz="1400" dirty="0" smtClean="0"/>
                        <a:t>Ro</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Mary</a:t>
                      </a:r>
                      <a:endParaRPr lang="en-US" sz="1400" dirty="0"/>
                    </a:p>
                  </a:txBody>
                  <a:tcPr/>
                </a:tc>
                <a:tc>
                  <a:txBody>
                    <a:bodyPr/>
                    <a:lstStyle/>
                    <a:p>
                      <a:r>
                        <a:rPr lang="en-US" sz="1400" dirty="0" smtClean="0"/>
                        <a:t>Pen</a:t>
                      </a:r>
                      <a:endParaRPr lang="en-US" sz="1400" dirty="0"/>
                    </a:p>
                  </a:txBody>
                  <a:tcPr/>
                </a:tc>
                <a:tc>
                  <a:txBody>
                    <a:bodyPr/>
                    <a:lstStyle/>
                    <a:p>
                      <a:r>
                        <a:rPr lang="en-US" sz="1400" dirty="0" smtClean="0"/>
                        <a:t>Research</a:t>
                      </a:r>
                      <a:endParaRPr lang="en-US" sz="1400" dirty="0"/>
                    </a:p>
                  </a:txBody>
                  <a:tcPr/>
                </a:tc>
                <a:tc>
                  <a:txBody>
                    <a:bodyPr/>
                    <a:lstStyle/>
                    <a:p>
                      <a:r>
                        <a:rPr lang="en-US" sz="1400" dirty="0" smtClean="0"/>
                        <a:t>20</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101</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Mary</a:t>
                      </a:r>
                      <a:endParaRPr lang="en-US" sz="1400" dirty="0"/>
                    </a:p>
                  </a:txBody>
                  <a:tcPr/>
                </a:tc>
                <a:tc>
                  <a:txBody>
                    <a:bodyPr/>
                    <a:lstStyle/>
                    <a:p>
                      <a:r>
                        <a:rPr lang="en-US" sz="1400" dirty="0" smtClean="0"/>
                        <a:t>Pen</a:t>
                      </a:r>
                      <a:endParaRPr lang="en-US" sz="1400" dirty="0"/>
                    </a:p>
                  </a:txBody>
                  <a:tcPr/>
                </a:tc>
                <a:tc>
                  <a:txBody>
                    <a:bodyPr/>
                    <a:lstStyle/>
                    <a:p>
                      <a:r>
                        <a:rPr lang="en-US" sz="1400" dirty="0" smtClean="0"/>
                        <a:t>Research</a:t>
                      </a:r>
                      <a:endParaRPr lang="en-US" sz="1400" dirty="0"/>
                    </a:p>
                  </a:txBody>
                  <a:tcPr/>
                </a:tc>
                <a:tc>
                  <a:txBody>
                    <a:bodyPr/>
                    <a:lstStyle/>
                    <a:p>
                      <a:r>
                        <a:rPr lang="en-US" sz="1400" dirty="0" smtClean="0"/>
                        <a:t>20</a:t>
                      </a:r>
                      <a:endParaRPr lang="en-US" sz="1400" dirty="0"/>
                    </a:p>
                  </a:txBody>
                  <a:tcPr/>
                </a:tc>
                <a:tc>
                  <a:txBody>
                    <a:bodyPr/>
                    <a:lstStyle/>
                    <a:p>
                      <a:r>
                        <a:rPr lang="en-US" sz="1400" dirty="0" smtClean="0"/>
                        <a:t>Writer</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102</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Mary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Pen</a:t>
                      </a:r>
                    </a:p>
                  </a:txBody>
                  <a:tcPr/>
                </a:tc>
                <a:tc>
                  <a:txBody>
                    <a:bodyPr/>
                    <a:lstStyle/>
                    <a:p>
                      <a:r>
                        <a:rPr lang="en-US" sz="1400" dirty="0" smtClean="0"/>
                        <a:t>Research</a:t>
                      </a:r>
                      <a:endParaRPr lang="en-US" sz="1400" dirty="0"/>
                    </a:p>
                  </a:txBody>
                  <a:tcPr/>
                </a:tc>
                <a:tc>
                  <a:txBody>
                    <a:bodyPr/>
                    <a:lstStyle/>
                    <a:p>
                      <a:r>
                        <a:rPr lang="en-US" sz="1400" dirty="0" smtClean="0"/>
                        <a:t>20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Writer</a:t>
                      </a:r>
                    </a:p>
                  </a:txBody>
                  <a:tcPr/>
                </a:tc>
                <a:tc>
                  <a:txBody>
                    <a:bodyPr/>
                    <a:lstStyle/>
                    <a:p>
                      <a:r>
                        <a:rPr lang="en-US" sz="1400" dirty="0" smtClean="0"/>
                        <a:t>Buffalo</a:t>
                      </a:r>
                      <a:endParaRPr lang="en-US" sz="1400" dirty="0"/>
                    </a:p>
                  </a:txBody>
                  <a:tcPr/>
                </a:tc>
                <a:tc>
                  <a:txBody>
                    <a:bodyPr/>
                    <a:lstStyle/>
                    <a:p>
                      <a:r>
                        <a:rPr lang="en-US" sz="1400" dirty="0" smtClean="0"/>
                        <a:t>103</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Fang</a:t>
                      </a:r>
                      <a:endParaRPr lang="en-US" sz="1400" dirty="0"/>
                    </a:p>
                  </a:txBody>
                  <a:tcPr/>
                </a:tc>
                <a:tc>
                  <a:txBody>
                    <a:bodyPr/>
                    <a:lstStyle/>
                    <a:p>
                      <a:r>
                        <a:rPr lang="en-US" sz="1400" dirty="0" smtClean="0"/>
                        <a:t>Pen</a:t>
                      </a:r>
                      <a:endParaRPr lang="en-US" sz="1400" dirty="0"/>
                    </a:p>
                  </a:txBody>
                  <a:tcPr/>
                </a:tc>
                <a:tc>
                  <a:txBody>
                    <a:bodyPr/>
                    <a:lstStyle/>
                    <a:p>
                      <a:r>
                        <a:rPr lang="en-US" sz="1400" dirty="0" smtClean="0"/>
                        <a:t>Research</a:t>
                      </a:r>
                      <a:endParaRPr lang="en-US" sz="1400" dirty="0"/>
                    </a:p>
                  </a:txBody>
                  <a:tcPr/>
                </a:tc>
                <a:tc>
                  <a:txBody>
                    <a:bodyPr/>
                    <a:lstStyle/>
                    <a:p>
                      <a:r>
                        <a:rPr lang="en-US" sz="1400" dirty="0" smtClean="0"/>
                        <a:t>30</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104</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Fang</a:t>
                      </a:r>
                      <a:endParaRPr lang="en-US" sz="1400" dirty="0"/>
                    </a:p>
                  </a:txBody>
                  <a:tcPr/>
                </a:tc>
                <a:tc>
                  <a:txBody>
                    <a:bodyPr/>
                    <a:lstStyle/>
                    <a:p>
                      <a:r>
                        <a:rPr lang="en-US" sz="1400" dirty="0" smtClean="0"/>
                        <a:t>Pen</a:t>
                      </a:r>
                      <a:endParaRPr lang="en-US" sz="1400" dirty="0"/>
                    </a:p>
                  </a:txBody>
                  <a:tcPr/>
                </a:tc>
                <a:tc>
                  <a:txBody>
                    <a:bodyPr/>
                    <a:lstStyle/>
                    <a:p>
                      <a:r>
                        <a:rPr lang="en-US" sz="1400" dirty="0" smtClean="0"/>
                        <a:t>Research</a:t>
                      </a:r>
                      <a:endParaRPr lang="en-US" sz="1400" dirty="0"/>
                    </a:p>
                  </a:txBody>
                  <a:tcPr/>
                </a:tc>
                <a:tc>
                  <a:txBody>
                    <a:bodyPr/>
                    <a:lstStyle/>
                    <a:p>
                      <a:r>
                        <a:rPr lang="en-US" sz="1400" dirty="0" smtClean="0"/>
                        <a:t>30</a:t>
                      </a:r>
                      <a:endParaRPr lang="en-US" sz="1400" dirty="0"/>
                    </a:p>
                  </a:txBody>
                  <a:tcPr/>
                </a:tc>
                <a:tc>
                  <a:txBody>
                    <a:bodyPr/>
                    <a:lstStyle/>
                    <a:p>
                      <a:r>
                        <a:rPr lang="en-US" sz="1400" dirty="0" smtClean="0"/>
                        <a:t>Editor</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105</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Fang</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Pen</a:t>
                      </a:r>
                    </a:p>
                  </a:txBody>
                  <a:tcPr/>
                </a:tc>
                <a:tc>
                  <a:txBody>
                    <a:bodyPr/>
                    <a:lstStyle/>
                    <a:p>
                      <a:r>
                        <a:rPr lang="en-US" sz="1400" dirty="0" smtClean="0"/>
                        <a:t>Research</a:t>
                      </a:r>
                      <a:endParaRPr lang="en-US" sz="1400" dirty="0"/>
                    </a:p>
                  </a:txBody>
                  <a:tcPr/>
                </a:tc>
                <a:tc>
                  <a:txBody>
                    <a:bodyPr/>
                    <a:lstStyle/>
                    <a:p>
                      <a:r>
                        <a:rPr lang="en-US" sz="1400" dirty="0" smtClean="0"/>
                        <a:t>30</a:t>
                      </a:r>
                      <a:endParaRPr lang="en-US" sz="1400" dirty="0"/>
                    </a:p>
                  </a:txBody>
                  <a:tcPr/>
                </a:tc>
                <a:tc>
                  <a:txBody>
                    <a:bodyPr/>
                    <a:lstStyle/>
                    <a:p>
                      <a:r>
                        <a:rPr lang="en-US" sz="1400" dirty="0" smtClean="0"/>
                        <a:t>Economist</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106</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Fang</a:t>
                      </a:r>
                      <a:endParaRPr lang="en-US" sz="1400" dirty="0"/>
                    </a:p>
                  </a:txBody>
                  <a:tcPr/>
                </a:tc>
                <a:tc>
                  <a:txBody>
                    <a:bodyPr/>
                    <a:lstStyle/>
                    <a:p>
                      <a:r>
                        <a:rPr lang="en-US" sz="1400" dirty="0" smtClean="0"/>
                        <a:t>Pen</a:t>
                      </a:r>
                      <a:endParaRPr lang="en-US" sz="1400" dirty="0"/>
                    </a:p>
                  </a:txBody>
                  <a:tcPr/>
                </a:tc>
                <a:tc>
                  <a:txBody>
                    <a:bodyPr/>
                    <a:lstStyle/>
                    <a:p>
                      <a:r>
                        <a:rPr lang="en-US" sz="1400" dirty="0" smtClean="0"/>
                        <a:t>Research</a:t>
                      </a:r>
                      <a:endParaRPr lang="en-US" sz="1400" dirty="0"/>
                    </a:p>
                  </a:txBody>
                  <a:tcPr/>
                </a:tc>
                <a:tc>
                  <a:txBody>
                    <a:bodyPr/>
                    <a:lstStyle/>
                    <a:p>
                      <a:r>
                        <a:rPr lang="en-US" sz="1400" dirty="0" smtClean="0"/>
                        <a:t>30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Economist</a:t>
                      </a:r>
                    </a:p>
                  </a:txBody>
                  <a:tcPr/>
                </a:tc>
                <a:tc>
                  <a:txBody>
                    <a:bodyPr/>
                    <a:lstStyle/>
                    <a:p>
                      <a:r>
                        <a:rPr lang="en-US" sz="1400" dirty="0" smtClean="0"/>
                        <a:t>Buffalo</a:t>
                      </a:r>
                      <a:endParaRPr lang="en-US" sz="1400" dirty="0"/>
                    </a:p>
                  </a:txBody>
                  <a:tcPr/>
                </a:tc>
                <a:tc>
                  <a:txBody>
                    <a:bodyPr/>
                    <a:lstStyle/>
                    <a:p>
                      <a:r>
                        <a:rPr lang="en-US" sz="1400" dirty="0" smtClean="0"/>
                        <a:t>107</a:t>
                      </a:r>
                      <a:endParaRPr lang="en-US" sz="1400" dirty="0"/>
                    </a:p>
                  </a:txBody>
                  <a:tcPr/>
                </a:tc>
              </a:tr>
              <a:tr h="370840">
                <a:tc>
                  <a:txBody>
                    <a:bodyPr/>
                    <a:lstStyle/>
                    <a:p>
                      <a:endParaRPr lang="en-US" sz="1400" dirty="0"/>
                    </a:p>
                  </a:txBody>
                  <a:tcPr>
                    <a:solidFill>
                      <a:schemeClr val="bg1"/>
                    </a:solidFill>
                  </a:tcPr>
                </a:tc>
                <a:tc>
                  <a:txBody>
                    <a:bodyPr/>
                    <a:lstStyle/>
                    <a:p>
                      <a:r>
                        <a:rPr lang="en-US" sz="1400" dirty="0" err="1" smtClean="0"/>
                        <a:t>Lakshmi</a:t>
                      </a:r>
                      <a:endParaRPr lang="en-US" sz="1400" dirty="0"/>
                    </a:p>
                  </a:txBody>
                  <a:tcPr/>
                </a:tc>
                <a:tc>
                  <a:txBody>
                    <a:bodyPr/>
                    <a:lstStyle/>
                    <a:p>
                      <a:r>
                        <a:rPr lang="en-US" sz="1400" dirty="0" smtClean="0"/>
                        <a:t>Oracle</a:t>
                      </a:r>
                      <a:endParaRPr lang="en-US" sz="1400" dirty="0"/>
                    </a:p>
                  </a:txBody>
                  <a:tcPr/>
                </a:tc>
                <a:tc>
                  <a:txBody>
                    <a:bodyPr/>
                    <a:lstStyle/>
                    <a:p>
                      <a:r>
                        <a:rPr lang="en-US" sz="1400" dirty="0" smtClean="0"/>
                        <a:t>Database</a:t>
                      </a:r>
                      <a:endParaRPr lang="en-US" sz="1400" dirty="0"/>
                    </a:p>
                  </a:txBody>
                  <a:tcPr/>
                </a:tc>
                <a:tc>
                  <a:txBody>
                    <a:bodyPr/>
                    <a:lstStyle/>
                    <a:p>
                      <a:r>
                        <a:rPr lang="en-US" sz="1400" dirty="0" smtClean="0"/>
                        <a:t>40</a:t>
                      </a:r>
                      <a:endParaRPr lang="en-US" sz="1400" dirty="0"/>
                    </a:p>
                  </a:txBody>
                  <a:tcPr/>
                </a:tc>
                <a:tc>
                  <a:txBody>
                    <a:bodyPr/>
                    <a:lstStyle/>
                    <a:p>
                      <a:r>
                        <a:rPr lang="en-US" sz="1400" dirty="0" smtClean="0"/>
                        <a:t>Analyst</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101</a:t>
                      </a:r>
                      <a:endParaRPr lang="en-US" sz="1400" dirty="0"/>
                    </a:p>
                  </a:txBody>
                  <a:tcPr/>
                </a:tc>
              </a:tr>
              <a:tr h="370840">
                <a:tc>
                  <a:txBody>
                    <a:bodyPr/>
                    <a:lstStyle/>
                    <a:p>
                      <a:endParaRPr lang="en-US" sz="14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Oracle</a:t>
                      </a:r>
                    </a:p>
                  </a:txBody>
                  <a:tcPr/>
                </a:tc>
                <a:tc>
                  <a:txBody>
                    <a:bodyPr/>
                    <a:lstStyle/>
                    <a:p>
                      <a:r>
                        <a:rPr lang="en-US" sz="1400" dirty="0" smtClean="0"/>
                        <a:t>Database</a:t>
                      </a:r>
                      <a:endParaRPr lang="en-US" sz="1400" dirty="0"/>
                    </a:p>
                  </a:txBody>
                  <a:tcPr/>
                </a:tc>
                <a:tc>
                  <a:txBody>
                    <a:bodyPr/>
                    <a:lstStyle/>
                    <a:p>
                      <a:r>
                        <a:rPr lang="en-US" sz="1400" dirty="0" smtClean="0"/>
                        <a:t>40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Analyst</a:t>
                      </a:r>
                    </a:p>
                  </a:txBody>
                  <a:tcPr/>
                </a:tc>
                <a:tc>
                  <a:txBody>
                    <a:bodyPr/>
                    <a:lstStyle/>
                    <a:p>
                      <a:r>
                        <a:rPr lang="en-US" sz="1400" dirty="0" smtClean="0"/>
                        <a:t>Buffalo</a:t>
                      </a:r>
                      <a:endParaRPr lang="en-US" sz="1400" dirty="0"/>
                    </a:p>
                  </a:txBody>
                  <a:tcPr/>
                </a:tc>
                <a:tc>
                  <a:txBody>
                    <a:bodyPr/>
                    <a:lstStyle/>
                    <a:p>
                      <a:r>
                        <a:rPr lang="en-US" sz="1400" dirty="0" smtClean="0"/>
                        <a:t>108</a:t>
                      </a:r>
                      <a:endParaRPr lang="en-US" sz="1400" dirty="0"/>
                    </a:p>
                  </a:txBody>
                  <a:tcPr/>
                </a:tc>
              </a:tr>
              <a:tr h="370840">
                <a:tc>
                  <a:txBody>
                    <a:bodyPr/>
                    <a:lstStyle/>
                    <a:p>
                      <a:endParaRPr lang="en-US" sz="1400" dirty="0"/>
                    </a:p>
                  </a:txBody>
                  <a:tcPr>
                    <a:solidFill>
                      <a:schemeClr val="bg1"/>
                    </a:solidFill>
                  </a:tcPr>
                </a:tc>
                <a:tc>
                  <a:txBody>
                    <a:bodyPr/>
                    <a:lstStyle/>
                    <a:p>
                      <a:r>
                        <a:rPr lang="en-US" sz="1400" dirty="0" err="1" smtClean="0"/>
                        <a:t>Lakshmi</a:t>
                      </a:r>
                      <a:endParaRPr lang="en-US" sz="1400" dirty="0"/>
                    </a:p>
                  </a:txBody>
                  <a:tcPr/>
                </a:tc>
                <a:tc>
                  <a:txBody>
                    <a:bodyPr/>
                    <a:lstStyle/>
                    <a:p>
                      <a:r>
                        <a:rPr lang="en-US" sz="1400" dirty="0" smtClean="0"/>
                        <a:t>Oracle</a:t>
                      </a:r>
                      <a:endParaRPr lang="en-US" sz="1400" dirty="0"/>
                    </a:p>
                  </a:txBody>
                  <a:tcPr/>
                </a:tc>
                <a:tc>
                  <a:txBody>
                    <a:bodyPr/>
                    <a:lstStyle/>
                    <a:p>
                      <a:r>
                        <a:rPr lang="en-US" sz="1400" dirty="0" smtClean="0"/>
                        <a:t>Database</a:t>
                      </a:r>
                      <a:endParaRPr lang="en-US" sz="1400" dirty="0"/>
                    </a:p>
                  </a:txBody>
                  <a:tcPr/>
                </a:tc>
                <a:tc>
                  <a:txBody>
                    <a:bodyPr/>
                    <a:lstStyle/>
                    <a:p>
                      <a:r>
                        <a:rPr lang="en-US" sz="1400" dirty="0" smtClean="0"/>
                        <a:t>40</a:t>
                      </a:r>
                      <a:endParaRPr lang="en-US" sz="1400" dirty="0"/>
                    </a:p>
                  </a:txBody>
                  <a:tcPr/>
                </a:tc>
                <a:tc>
                  <a:txBody>
                    <a:bodyPr/>
                    <a:lstStyle/>
                    <a:p>
                      <a:r>
                        <a:rPr lang="en-US" sz="1400" dirty="0" smtClean="0"/>
                        <a:t>Clerk</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Buffalo</a:t>
                      </a:r>
                    </a:p>
                  </a:txBody>
                  <a:tcPr/>
                </a:tc>
                <a:tc>
                  <a:txBody>
                    <a:bodyPr/>
                    <a:lstStyle/>
                    <a:p>
                      <a:r>
                        <a:rPr lang="en-US" sz="1400" dirty="0" smtClean="0"/>
                        <a:t>107</a:t>
                      </a:r>
                      <a:endParaRPr lang="en-US" sz="1400" dirty="0"/>
                    </a:p>
                  </a:txBody>
                  <a:tcPr/>
                </a:tc>
              </a:tr>
              <a:tr h="370840">
                <a:tc>
                  <a:txBody>
                    <a:bodyPr/>
                    <a:lstStyle/>
                    <a:p>
                      <a:endParaRPr lang="en-US" sz="14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Oracle</a:t>
                      </a:r>
                    </a:p>
                  </a:txBody>
                  <a:tcPr/>
                </a:tc>
                <a:tc>
                  <a:txBody>
                    <a:bodyPr/>
                    <a:lstStyle/>
                    <a:p>
                      <a:r>
                        <a:rPr lang="en-US" sz="1400" dirty="0" smtClean="0"/>
                        <a:t>Database</a:t>
                      </a:r>
                      <a:endParaRPr lang="en-US" sz="1400" dirty="0"/>
                    </a:p>
                  </a:txBody>
                  <a:tcPr/>
                </a:tc>
                <a:tc>
                  <a:txBody>
                    <a:bodyPr/>
                    <a:lstStyle/>
                    <a:p>
                      <a:r>
                        <a:rPr lang="en-US" sz="1400" dirty="0" smtClean="0"/>
                        <a:t>40</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101</a:t>
                      </a:r>
                      <a:endParaRPr lang="en-US" sz="1400" dirty="0"/>
                    </a:p>
                  </a:txBody>
                  <a:tcPr/>
                </a:tc>
              </a:tr>
              <a:tr h="370840">
                <a:tc>
                  <a:txBody>
                    <a:bodyPr/>
                    <a:lstStyle/>
                    <a:p>
                      <a:endParaRPr lang="en-US" sz="1400" dirty="0"/>
                    </a:p>
                  </a:txBody>
                  <a:tcPr>
                    <a:solidFill>
                      <a:schemeClr val="bg1"/>
                    </a:solidFill>
                  </a:tcPr>
                </a:tc>
                <a:tc>
                  <a:txBody>
                    <a:bodyPr/>
                    <a:lstStyle/>
                    <a:p>
                      <a:r>
                        <a:rPr lang="en-US" sz="1400" dirty="0" err="1" smtClean="0"/>
                        <a:t>Lakshmi</a:t>
                      </a:r>
                      <a:endParaRPr lang="en-US" sz="1400" dirty="0"/>
                    </a:p>
                  </a:txBody>
                  <a:tcPr/>
                </a:tc>
                <a:tc>
                  <a:txBody>
                    <a:bodyPr/>
                    <a:lstStyle/>
                    <a:p>
                      <a:r>
                        <a:rPr lang="en-US" sz="1400" dirty="0" smtClean="0"/>
                        <a:t>Oracle</a:t>
                      </a:r>
                      <a:endParaRPr lang="en-US" sz="1400" dirty="0"/>
                    </a:p>
                  </a:txBody>
                  <a:tcPr/>
                </a:tc>
                <a:tc>
                  <a:txBody>
                    <a:bodyPr/>
                    <a:lstStyle/>
                    <a:p>
                      <a:r>
                        <a:rPr lang="en-US" sz="1400" dirty="0" smtClean="0"/>
                        <a:t>Database</a:t>
                      </a:r>
                      <a:endParaRPr lang="en-US" sz="1400" dirty="0"/>
                    </a:p>
                  </a:txBody>
                  <a:tcPr/>
                </a:tc>
                <a:tc>
                  <a:txBody>
                    <a:bodyPr/>
                    <a:lstStyle/>
                    <a:p>
                      <a:r>
                        <a:rPr lang="en-US" sz="1400" dirty="0" smtClean="0"/>
                        <a:t>40</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Albany</a:t>
                      </a:r>
                      <a:endParaRPr lang="en-US" sz="1400" dirty="0"/>
                    </a:p>
                  </a:txBody>
                  <a:tcPr/>
                </a:tc>
                <a:tc>
                  <a:txBody>
                    <a:bodyPr/>
                    <a:lstStyle/>
                    <a:p>
                      <a:r>
                        <a:rPr lang="en-US" sz="1400" dirty="0" smtClean="0"/>
                        <a:t>109</a:t>
                      </a:r>
                      <a:endParaRPr lang="en-US" sz="1400" dirty="0"/>
                    </a:p>
                  </a:txBody>
                  <a:tcPr/>
                </a:tc>
              </a:tr>
              <a:tr h="370840">
                <a:tc>
                  <a:txBody>
                    <a:bodyPr/>
                    <a:lstStyle/>
                    <a:p>
                      <a:endParaRPr lang="en-US" sz="14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Oracle</a:t>
                      </a:r>
                    </a:p>
                  </a:txBody>
                  <a:tcPr/>
                </a:tc>
                <a:tc>
                  <a:txBody>
                    <a:bodyPr/>
                    <a:lstStyle/>
                    <a:p>
                      <a:r>
                        <a:rPr lang="en-US" sz="1400" dirty="0" smtClean="0"/>
                        <a:t>Database</a:t>
                      </a:r>
                      <a:endParaRPr lang="en-US" sz="1400" dirty="0"/>
                    </a:p>
                  </a:txBody>
                  <a:tcPr/>
                </a:tc>
                <a:tc>
                  <a:txBody>
                    <a:bodyPr/>
                    <a:lstStyle/>
                    <a:p>
                      <a:r>
                        <a:rPr lang="en-US" sz="1400" dirty="0" smtClean="0"/>
                        <a:t>40</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Trenton</a:t>
                      </a:r>
                      <a:endParaRPr lang="en-US" sz="1400" dirty="0"/>
                    </a:p>
                  </a:txBody>
                  <a:tcPr/>
                </a:tc>
                <a:tc>
                  <a:txBody>
                    <a:bodyPr/>
                    <a:lstStyle/>
                    <a:p>
                      <a:r>
                        <a:rPr lang="en-US" sz="1400" dirty="0" smtClean="0"/>
                        <a:t>110</a:t>
                      </a:r>
                      <a:endParaRPr lang="en-US" sz="1400" dirty="0"/>
                    </a:p>
                  </a:txBody>
                  <a:tcPr/>
                </a:tc>
              </a:tr>
              <a:tr h="370840">
                <a:tc>
                  <a:txBody>
                    <a:bodyPr/>
                    <a:lstStyle/>
                    <a:p>
                      <a:endParaRPr lang="en-US" sz="14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Oracle</a:t>
                      </a:r>
                    </a:p>
                  </a:txBody>
                  <a:tcPr/>
                </a:tc>
                <a:tc>
                  <a:txBody>
                    <a:bodyPr/>
                    <a:lstStyle/>
                    <a:p>
                      <a:r>
                        <a:rPr lang="en-US" sz="1400" dirty="0" smtClean="0"/>
                        <a:t>Database</a:t>
                      </a:r>
                      <a:endParaRPr lang="en-US" sz="1400" dirty="0"/>
                    </a:p>
                  </a:txBody>
                  <a:tcPr/>
                </a:tc>
                <a:tc>
                  <a:txBody>
                    <a:bodyPr/>
                    <a:lstStyle/>
                    <a:p>
                      <a:r>
                        <a:rPr lang="en-US" sz="1400" dirty="0" smtClean="0"/>
                        <a:t>40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Economist</a:t>
                      </a:r>
                    </a:p>
                  </a:txBody>
                  <a:tcPr/>
                </a:tc>
                <a:tc>
                  <a:txBody>
                    <a:bodyPr/>
                    <a:lstStyle/>
                    <a:p>
                      <a:r>
                        <a:rPr lang="en-US" sz="1400" dirty="0" smtClean="0"/>
                        <a:t>Buffalo</a:t>
                      </a:r>
                      <a:endParaRPr lang="en-US" sz="1400" dirty="0"/>
                    </a:p>
                  </a:txBody>
                  <a:tcPr/>
                </a:tc>
                <a:tc>
                  <a:txBody>
                    <a:bodyPr/>
                    <a:lstStyle/>
                    <a:p>
                      <a:r>
                        <a:rPr lang="en-US" sz="1400" dirty="0" smtClean="0"/>
                        <a:t>107</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smtClean="0"/>
              <a:t>Our FDs</a:t>
            </a:r>
          </a:p>
        </p:txBody>
      </p:sp>
      <p:sp>
        <p:nvSpPr>
          <p:cNvPr id="28676" name="Rectangle 3"/>
          <p:cNvSpPr>
            <a:spLocks noGrp="1" noChangeArrowheads="1"/>
          </p:cNvSpPr>
          <p:nvPr>
            <p:ph idx="1"/>
          </p:nvPr>
        </p:nvSpPr>
        <p:spPr/>
        <p:txBody>
          <a:bodyPr/>
          <a:lstStyle/>
          <a:p>
            <a:pPr marL="933450" lvl="1" indent="-381000">
              <a:buFont typeface="Monotype Sorts" pitchFamily="2" charset="2"/>
              <a:buAutoNum type="arabicPeriod"/>
            </a:pPr>
            <a:r>
              <a:rPr lang="en-US" smtClean="0"/>
              <a:t>Em </a:t>
            </a:r>
            <a:r>
              <a:rPr lang="en-US" smtClean="0">
                <a:latin typeface="Symbol" pitchFamily="18" charset="2"/>
              </a:rPr>
              <a:t>®</a:t>
            </a:r>
            <a:r>
              <a:rPr lang="en-US" smtClean="0"/>
              <a:t> To</a:t>
            </a:r>
          </a:p>
          <a:p>
            <a:pPr marL="933450" lvl="1" indent="-381000">
              <a:buFont typeface="Monotype Sorts" pitchFamily="2" charset="2"/>
              <a:buAutoNum type="arabicPeriod"/>
            </a:pPr>
            <a:r>
              <a:rPr lang="en-US" smtClean="0"/>
              <a:t>Em </a:t>
            </a:r>
            <a:r>
              <a:rPr lang="en-US" smtClean="0">
                <a:latin typeface="Symbol" pitchFamily="18" charset="2"/>
              </a:rPr>
              <a:t>®</a:t>
            </a:r>
            <a:r>
              <a:rPr lang="en-US" smtClean="0"/>
              <a:t> Pr</a:t>
            </a:r>
          </a:p>
          <a:p>
            <a:pPr marL="933450" lvl="1" indent="-381000">
              <a:buFont typeface="Monotype Sorts" pitchFamily="2" charset="2"/>
              <a:buAutoNum type="arabicPeriod"/>
            </a:pPr>
            <a:r>
              <a:rPr lang="en-US" smtClean="0"/>
              <a:t>To </a:t>
            </a:r>
            <a:r>
              <a:rPr lang="en-US" smtClean="0">
                <a:latin typeface="Symbol" pitchFamily="18" charset="2"/>
              </a:rPr>
              <a:t>® </a:t>
            </a:r>
            <a:r>
              <a:rPr lang="en-US" smtClean="0"/>
              <a:t>Pr</a:t>
            </a:r>
          </a:p>
          <a:p>
            <a:pPr marL="933450" lvl="1" indent="-381000">
              <a:buFont typeface="Monotype Sorts" pitchFamily="2" charset="2"/>
              <a:buAutoNum type="arabicPeriod"/>
            </a:pPr>
            <a:r>
              <a:rPr lang="en-US" smtClean="0"/>
              <a:t>EmTo </a:t>
            </a:r>
            <a:r>
              <a:rPr lang="en-US" smtClean="0">
                <a:latin typeface="Symbol" pitchFamily="18" charset="2"/>
              </a:rPr>
              <a:t>®</a:t>
            </a:r>
            <a:r>
              <a:rPr lang="en-US" smtClean="0"/>
              <a:t> Ho</a:t>
            </a:r>
          </a:p>
          <a:p>
            <a:pPr marL="933450" lvl="1" indent="-381000">
              <a:buFont typeface="Monotype Sorts" pitchFamily="2" charset="2"/>
              <a:buAutoNum type="arabicPeriod"/>
            </a:pPr>
            <a:r>
              <a:rPr lang="en-US" smtClean="0"/>
              <a:t>SkLo </a:t>
            </a:r>
            <a:r>
              <a:rPr lang="en-US" smtClean="0">
                <a:latin typeface="Symbol" pitchFamily="18" charset="2"/>
              </a:rPr>
              <a:t>®</a:t>
            </a:r>
            <a:r>
              <a:rPr lang="en-US" smtClean="0"/>
              <a:t> Ro</a:t>
            </a:r>
          </a:p>
          <a:p>
            <a:pPr marL="933450" lvl="1" indent="-381000">
              <a:buFont typeface="Monotype Sorts" pitchFamily="2" charset="2"/>
              <a:buAutoNum type="arabicPeriod"/>
            </a:pPr>
            <a:r>
              <a:rPr lang="en-US" smtClean="0"/>
              <a:t>Ro </a:t>
            </a:r>
            <a:r>
              <a:rPr lang="en-US" smtClean="0">
                <a:latin typeface="Symbol" pitchFamily="18" charset="2"/>
              </a:rPr>
              <a:t>®</a:t>
            </a:r>
            <a:r>
              <a:rPr lang="en-US" smtClean="0"/>
              <a:t> Lo</a:t>
            </a:r>
          </a:p>
          <a:p>
            <a:pPr marL="933450" lvl="1" indent="-381000">
              <a:buFont typeface="Monotype Sorts" pitchFamily="2" charset="2"/>
              <a:buAutoNum type="arabicPeriod"/>
            </a:pPr>
            <a:endParaRPr lang="en-US" smtClean="0"/>
          </a:p>
          <a:p>
            <a:pPr marL="457200" indent="-457200"/>
            <a:r>
              <a:rPr lang="en-US" smtClean="0"/>
              <a:t>What should we do with this drawing? I do not know.</a:t>
            </a:r>
          </a:p>
          <a:p>
            <a:pPr marL="457200" indent="-457200"/>
            <a:r>
              <a:rPr lang="en-US" smtClean="0"/>
              <a:t>We know how to find keys (we will actually do it later) and we can figure that EmSkLo could serve as the primary key, so we could draw using the appropriate colors</a:t>
            </a:r>
          </a:p>
          <a:p>
            <a:pPr marL="457200" indent="-457200"/>
            <a:r>
              <a:rPr lang="en-US" smtClean="0"/>
              <a:t>But note that there for FD number 4, the left hand side contains an attribute from the key and an attribute from outside the key, so I used a new color</a:t>
            </a:r>
          </a:p>
          <a:p>
            <a:pPr marL="457200" indent="-457200"/>
            <a:r>
              <a:rPr lang="en-US" smtClean="0"/>
              <a:t>Let’s forget for now that I have told you what the primary key was, we will find it later</a:t>
            </a:r>
          </a:p>
        </p:txBody>
      </p:sp>
      <p:graphicFrame>
        <p:nvGraphicFramePr>
          <p:cNvPr id="28674" name="Object 6"/>
          <p:cNvGraphicFramePr>
            <a:graphicFrameLocks noChangeAspect="1"/>
          </p:cNvGraphicFramePr>
          <p:nvPr/>
        </p:nvGraphicFramePr>
        <p:xfrm>
          <a:off x="4267200" y="1219200"/>
          <a:ext cx="3827463" cy="2130425"/>
        </p:xfrm>
        <a:graphic>
          <a:graphicData uri="http://schemas.openxmlformats.org/presentationml/2006/ole">
            <mc:AlternateContent xmlns:mc="http://schemas.openxmlformats.org/markup-compatibility/2006">
              <mc:Choice xmlns:v="urn:schemas-microsoft-com:vml" Requires="v">
                <p:oleObj spid="_x0000_s28687" name="Visio" r:id="rId4" imgW="3912953" imgH="2582074" progId="Visio.Drawing.11">
                  <p:embed/>
                </p:oleObj>
              </mc:Choice>
              <mc:Fallback>
                <p:oleObj name="Visio" r:id="rId4" imgW="3912953" imgH="2582074"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219200"/>
                        <a:ext cx="3827463" cy="213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smtClean="0"/>
              <a:t>1: Getting A Canonical Cover</a:t>
            </a:r>
          </a:p>
        </p:txBody>
      </p:sp>
      <p:sp>
        <p:nvSpPr>
          <p:cNvPr id="112643" name="Content Placeholder 2"/>
          <p:cNvSpPr>
            <a:spLocks noGrp="1"/>
          </p:cNvSpPr>
          <p:nvPr>
            <p:ph idx="1"/>
          </p:nvPr>
        </p:nvSpPr>
        <p:spPr/>
        <p:txBody>
          <a:bodyPr/>
          <a:lstStyle/>
          <a:p>
            <a:r>
              <a:rPr lang="en-US" dirty="0" smtClean="0"/>
              <a:t>We need to “simplify” our set of </a:t>
            </a:r>
            <a:r>
              <a:rPr lang="en-US" dirty="0" err="1" smtClean="0"/>
              <a:t>FDs</a:t>
            </a:r>
            <a:r>
              <a:rPr lang="en-US" dirty="0" smtClean="0"/>
              <a:t> to bring it to a “nicer” form, so called canonical of minimal cover</a:t>
            </a:r>
          </a:p>
          <a:p>
            <a:r>
              <a:rPr lang="en-US" dirty="0" smtClean="0"/>
              <a:t>But, of course, the power has to be the same as we need to enforce the same business rules</a:t>
            </a:r>
          </a:p>
          <a:p>
            <a:r>
              <a:rPr lang="en-US" dirty="0" smtClean="0"/>
              <a:t>The algorithm for this is in the advanced part of this unit</a:t>
            </a:r>
          </a:p>
          <a:p>
            <a:r>
              <a:rPr lang="en-US" dirty="0" smtClean="0"/>
              <a:t>The end result is:</a:t>
            </a:r>
          </a:p>
          <a:p>
            <a:pPr marL="762000" lvl="1" indent="-304800">
              <a:buFont typeface="Monotype Sorts" pitchFamily="2" charset="2"/>
              <a:buAutoNum type="arabicPeriod"/>
            </a:pPr>
            <a:r>
              <a:rPr lang="en-US" dirty="0" err="1" smtClean="0"/>
              <a:t>Em</a:t>
            </a:r>
            <a:r>
              <a:rPr lang="en-US" dirty="0" smtClean="0"/>
              <a:t> </a:t>
            </a:r>
            <a:r>
              <a:rPr lang="en-US" dirty="0" smtClean="0">
                <a:latin typeface="Symbol" pitchFamily="18" charset="2"/>
              </a:rPr>
              <a:t>®</a:t>
            </a:r>
            <a:r>
              <a:rPr lang="en-US" dirty="0" smtClean="0"/>
              <a:t> </a:t>
            </a:r>
            <a:r>
              <a:rPr lang="en-US" dirty="0" err="1" smtClean="0"/>
              <a:t>ToHo</a:t>
            </a:r>
            <a:endParaRPr lang="en-US" dirty="0" smtClean="0"/>
          </a:p>
          <a:p>
            <a:pPr marL="762000" lvl="1" indent="-304800">
              <a:buFont typeface="Monotype Sorts" pitchFamily="2" charset="2"/>
              <a:buAutoNum type="arabicPeriod"/>
            </a:pPr>
            <a:r>
              <a:rPr lang="en-US" dirty="0" smtClean="0"/>
              <a:t>To </a:t>
            </a:r>
            <a:r>
              <a:rPr lang="en-US" dirty="0" smtClean="0">
                <a:latin typeface="Symbol" pitchFamily="18" charset="2"/>
              </a:rPr>
              <a:t>®</a:t>
            </a:r>
            <a:r>
              <a:rPr lang="en-US" dirty="0" smtClean="0"/>
              <a:t> Pr</a:t>
            </a:r>
          </a:p>
          <a:p>
            <a:pPr marL="762000" lvl="1" indent="-304800">
              <a:buFont typeface="Monotype Sorts" pitchFamily="2" charset="2"/>
              <a:buAutoNum type="arabicPeriod"/>
            </a:pPr>
            <a:r>
              <a:rPr lang="en-US" dirty="0" err="1" smtClean="0"/>
              <a:t>SkLo</a:t>
            </a:r>
            <a:r>
              <a:rPr lang="en-US" dirty="0" smtClean="0"/>
              <a:t> </a:t>
            </a:r>
            <a:r>
              <a:rPr lang="en-US" dirty="0" smtClean="0">
                <a:latin typeface="Symbol" pitchFamily="18" charset="2"/>
              </a:rPr>
              <a:t>®</a:t>
            </a:r>
            <a:r>
              <a:rPr lang="en-US" dirty="0" smtClean="0"/>
              <a:t> Ro</a:t>
            </a:r>
          </a:p>
          <a:p>
            <a:pPr marL="762000" lvl="1" indent="-304800">
              <a:buFont typeface="Monotype Sorts" pitchFamily="2" charset="2"/>
              <a:buAutoNum type="arabicPeriod"/>
            </a:pPr>
            <a:r>
              <a:rPr lang="en-US" dirty="0" smtClean="0"/>
              <a:t>Ro </a:t>
            </a:r>
            <a:r>
              <a:rPr lang="en-US" dirty="0" smtClean="0">
                <a:latin typeface="Symbol" pitchFamily="18" charset="2"/>
              </a:rPr>
              <a:t>®</a:t>
            </a:r>
            <a:r>
              <a:rPr lang="en-US" dirty="0" smtClean="0"/>
              <a:t> Lo</a:t>
            </a:r>
          </a:p>
          <a:p>
            <a:r>
              <a:rPr lang="en-US" dirty="0" smtClean="0"/>
              <a:t>From these we will build</a:t>
            </a:r>
            <a:br>
              <a:rPr lang="en-US" dirty="0" smtClean="0"/>
            </a:br>
            <a:r>
              <a:rPr lang="en-US" dirty="0" smtClean="0"/>
              <a:t>our tables directly, but</a:t>
            </a:r>
            <a:br>
              <a:rPr lang="en-US" dirty="0" smtClean="0"/>
            </a:br>
            <a:r>
              <a:rPr lang="en-US" dirty="0" smtClean="0"/>
              <a:t>just for fun, we can look</a:t>
            </a:r>
            <a:br>
              <a:rPr lang="en-US" dirty="0" smtClean="0"/>
            </a:br>
            <a:r>
              <a:rPr lang="en-US" dirty="0" smtClean="0"/>
              <a:t>at a drawing </a:t>
            </a:r>
          </a:p>
        </p:txBody>
      </p:sp>
      <p:graphicFrame>
        <p:nvGraphicFramePr>
          <p:cNvPr id="166913" name="Object 1"/>
          <p:cNvGraphicFramePr>
            <a:graphicFrameLocks noChangeAspect="1"/>
          </p:cNvGraphicFramePr>
          <p:nvPr/>
        </p:nvGraphicFramePr>
        <p:xfrm>
          <a:off x="5029200" y="4495800"/>
          <a:ext cx="3913187" cy="2582863"/>
        </p:xfrm>
        <a:graphic>
          <a:graphicData uri="http://schemas.openxmlformats.org/presentationml/2006/ole">
            <mc:AlternateContent xmlns:mc="http://schemas.openxmlformats.org/markup-compatibility/2006">
              <mc:Choice xmlns:v="urn:schemas-microsoft-com:vml" Requires="v">
                <p:oleObj spid="_x0000_s166926" name="Visio" r:id="rId4" imgW="3912953" imgH="2582074" progId="Visio.Drawing.11">
                  <p:embed/>
                </p:oleObj>
              </mc:Choice>
              <mc:Fallback>
                <p:oleObj name="Visio" r:id="rId4" imgW="3912953" imgH="2582074" progId="Visio.Drawing.11">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4495800"/>
                        <a:ext cx="3913187" cy="258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1366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13668" name="Rectangle 4"/>
          <p:cNvSpPr>
            <a:spLocks noGrp="1" noChangeArrowheads="1"/>
          </p:cNvSpPr>
          <p:nvPr>
            <p:ph type="title"/>
          </p:nvPr>
        </p:nvSpPr>
        <p:spPr/>
        <p:txBody>
          <a:bodyPr/>
          <a:lstStyle/>
          <a:p>
            <a:r>
              <a:rPr lang="en-US" smtClean="0"/>
              <a:t>2: Creating Tables</a:t>
            </a:r>
          </a:p>
        </p:txBody>
      </p:sp>
      <p:sp>
        <p:nvSpPr>
          <p:cNvPr id="113669" name="Rectangle 5"/>
          <p:cNvSpPr>
            <a:spLocks noGrp="1" noChangeArrowheads="1"/>
          </p:cNvSpPr>
          <p:nvPr>
            <p:ph idx="1"/>
          </p:nvPr>
        </p:nvSpPr>
        <p:spPr/>
        <p:txBody>
          <a:bodyPr/>
          <a:lstStyle/>
          <a:p>
            <a:r>
              <a:rPr lang="en-US" smtClean="0"/>
              <a:t>Create a table for each functional dependency</a:t>
            </a:r>
          </a:p>
          <a:p>
            <a:r>
              <a:rPr lang="en-US" smtClean="0"/>
              <a:t>We obtain the tables:</a:t>
            </a:r>
          </a:p>
          <a:p>
            <a:pPr lvl="1">
              <a:buFont typeface="Monotype Sorts" pitchFamily="2" charset="2"/>
              <a:buAutoNum type="arabicPeriod"/>
            </a:pPr>
            <a:r>
              <a:rPr lang="en-US" smtClean="0"/>
              <a:t>EmToHo</a:t>
            </a:r>
          </a:p>
          <a:p>
            <a:pPr lvl="1">
              <a:buFont typeface="Monotype Sorts" pitchFamily="2" charset="2"/>
              <a:buAutoNum type="arabicPeriod"/>
            </a:pPr>
            <a:r>
              <a:rPr lang="en-US" smtClean="0"/>
              <a:t>ToPr</a:t>
            </a:r>
          </a:p>
          <a:p>
            <a:pPr lvl="1">
              <a:buFont typeface="Monotype Sorts" pitchFamily="2" charset="2"/>
              <a:buAutoNum type="arabicPeriod"/>
            </a:pPr>
            <a:r>
              <a:rPr lang="en-US" smtClean="0"/>
              <a:t>SkLoRo</a:t>
            </a:r>
          </a:p>
          <a:p>
            <a:pPr lvl="1">
              <a:buFont typeface="Monotype Sorts" pitchFamily="2" charset="2"/>
              <a:buAutoNum type="arabicPeriod"/>
            </a:pPr>
            <a:r>
              <a:rPr lang="en-US" smtClean="0"/>
              <a:t>LoRo</a:t>
            </a:r>
          </a:p>
          <a:p>
            <a:pPr lvl="1">
              <a:buFont typeface="Symbol" pitchFamily="18" charset="2"/>
              <a:buNone/>
            </a:pPr>
            <a:endParaRPr lang="en-US" smtClean="0"/>
          </a:p>
          <a:p>
            <a:endParaRPr lang="en-US" smtClean="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1469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14692" name="Rectangle 4"/>
          <p:cNvSpPr>
            <a:spLocks noGrp="1" noChangeArrowheads="1"/>
          </p:cNvSpPr>
          <p:nvPr>
            <p:ph type="title"/>
          </p:nvPr>
        </p:nvSpPr>
        <p:spPr/>
        <p:txBody>
          <a:bodyPr/>
          <a:lstStyle/>
          <a:p>
            <a:r>
              <a:rPr lang="en-US" smtClean="0"/>
              <a:t>3: Removing Redundant Tables</a:t>
            </a:r>
          </a:p>
        </p:txBody>
      </p:sp>
      <p:sp>
        <p:nvSpPr>
          <p:cNvPr id="114693" name="Rectangle 5"/>
          <p:cNvSpPr>
            <a:spLocks noGrp="1" noChangeArrowheads="1"/>
          </p:cNvSpPr>
          <p:nvPr>
            <p:ph idx="1"/>
          </p:nvPr>
        </p:nvSpPr>
        <p:spPr/>
        <p:txBody>
          <a:bodyPr/>
          <a:lstStyle/>
          <a:p>
            <a:r>
              <a:rPr lang="en-US" smtClean="0"/>
              <a:t>LoRo is a subset of SkLoRo, so we remove it</a:t>
            </a:r>
          </a:p>
          <a:p>
            <a:r>
              <a:rPr lang="en-US" smtClean="0"/>
              <a:t>We obtain the tables:</a:t>
            </a:r>
          </a:p>
          <a:p>
            <a:pPr lvl="1">
              <a:buFont typeface="Monotype Sorts" pitchFamily="2" charset="2"/>
              <a:buAutoNum type="arabicPeriod"/>
            </a:pPr>
            <a:r>
              <a:rPr lang="en-US" smtClean="0"/>
              <a:t>EmToHo</a:t>
            </a:r>
          </a:p>
          <a:p>
            <a:pPr lvl="1">
              <a:buFont typeface="Monotype Sorts" pitchFamily="2" charset="2"/>
              <a:buAutoNum type="arabicPeriod"/>
            </a:pPr>
            <a:r>
              <a:rPr lang="en-US" smtClean="0"/>
              <a:t>ToPr</a:t>
            </a:r>
          </a:p>
          <a:p>
            <a:pPr lvl="1">
              <a:buFont typeface="Monotype Sorts" pitchFamily="2" charset="2"/>
              <a:buAutoNum type="arabicPeriod"/>
            </a:pPr>
            <a:r>
              <a:rPr lang="en-US" smtClean="0"/>
              <a:t>SkLoRo</a:t>
            </a:r>
          </a:p>
          <a:p>
            <a:endParaRPr lang="en-US" smtClean="0"/>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smtClean="0"/>
              <a:t>4: Ensuring The Storage Of The Global Key</a:t>
            </a:r>
            <a:br>
              <a:rPr lang="en-US" smtClean="0"/>
            </a:br>
            <a:r>
              <a:rPr lang="en-US" smtClean="0"/>
              <a:t>(Of The Original Table)</a:t>
            </a:r>
          </a:p>
        </p:txBody>
      </p:sp>
      <p:sp>
        <p:nvSpPr>
          <p:cNvPr id="115715" name="Rectangle 3"/>
          <p:cNvSpPr>
            <a:spLocks noGrp="1" noChangeArrowheads="1"/>
          </p:cNvSpPr>
          <p:nvPr>
            <p:ph idx="1"/>
          </p:nvPr>
        </p:nvSpPr>
        <p:spPr/>
        <p:txBody>
          <a:bodyPr/>
          <a:lstStyle/>
          <a:p>
            <a:r>
              <a:rPr lang="en-US" smtClean="0"/>
              <a:t>We need to have a table containing the global key</a:t>
            </a:r>
          </a:p>
          <a:p>
            <a:r>
              <a:rPr lang="en-US" smtClean="0"/>
              <a:t>Perhaps one of our tables contain such a key</a:t>
            </a:r>
          </a:p>
          <a:p>
            <a:r>
              <a:rPr lang="en-US" smtClean="0"/>
              <a:t>So we check if any of them already contains a key of EmToPrHoSkLoRo:</a:t>
            </a:r>
          </a:p>
          <a:p>
            <a:endParaRPr lang="en-US" smtClean="0"/>
          </a:p>
          <a:p>
            <a:pPr lvl="1">
              <a:buFont typeface="Monotype Sorts" pitchFamily="2" charset="2"/>
              <a:buAutoNum type="arabicPeriod"/>
            </a:pPr>
            <a:r>
              <a:rPr lang="en-US" smtClean="0"/>
              <a:t>EmToHo	EmToHo</a:t>
            </a:r>
            <a:r>
              <a:rPr lang="en-US" baseline="30000" smtClean="0"/>
              <a:t>+</a:t>
            </a:r>
            <a:r>
              <a:rPr lang="en-US" smtClean="0"/>
              <a:t> = EmToHoPr, does not contain a key</a:t>
            </a:r>
          </a:p>
          <a:p>
            <a:pPr lvl="1">
              <a:buFont typeface="Monotype Sorts" pitchFamily="2" charset="2"/>
              <a:buAutoNum type="arabicPeriod"/>
            </a:pPr>
            <a:r>
              <a:rPr lang="en-US" smtClean="0"/>
              <a:t>ToPr	ToPr</a:t>
            </a:r>
            <a:r>
              <a:rPr lang="en-US" baseline="30000" smtClean="0"/>
              <a:t>+</a:t>
            </a:r>
            <a:r>
              <a:rPr lang="en-US" smtClean="0"/>
              <a:t> = ToPr, does not contain a key	</a:t>
            </a:r>
          </a:p>
          <a:p>
            <a:pPr lvl="1">
              <a:buFont typeface="Monotype Sorts" pitchFamily="2" charset="2"/>
              <a:buAutoNum type="arabicPeriod"/>
            </a:pPr>
            <a:r>
              <a:rPr lang="en-US" smtClean="0"/>
              <a:t>SkLoRo	SkLoRo</a:t>
            </a:r>
            <a:r>
              <a:rPr lang="en-US" baseline="30000" smtClean="0"/>
              <a:t>+</a:t>
            </a:r>
            <a:r>
              <a:rPr lang="en-US" smtClean="0"/>
              <a:t> = SkLoRo, does not contain a key</a:t>
            </a:r>
          </a:p>
          <a:p>
            <a:pPr lvl="1">
              <a:buFont typeface="Monotype Sorts" pitchFamily="2" charset="2"/>
              <a:buAutoNum type="arabicPeriod"/>
            </a:pPr>
            <a:endParaRPr lang="en-US" smtClean="0"/>
          </a:p>
          <a:p>
            <a:endParaRPr lang="en-US" smtClean="0"/>
          </a:p>
          <a:p>
            <a:r>
              <a:rPr lang="en-US" smtClean="0"/>
              <a:t>We need to add a table whose attributes form a global key</a:t>
            </a:r>
          </a:p>
          <a:p>
            <a:endParaRPr lang="en-US" smtClean="0"/>
          </a:p>
          <a:p>
            <a:pPr lvl="1"/>
            <a:endParaRPr 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1673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16740" name="Rectangle 4"/>
          <p:cNvSpPr>
            <a:spLocks noGrp="1" noChangeArrowheads="1"/>
          </p:cNvSpPr>
          <p:nvPr>
            <p:ph type="title"/>
          </p:nvPr>
        </p:nvSpPr>
        <p:spPr/>
        <p:txBody>
          <a:bodyPr/>
          <a:lstStyle/>
          <a:p>
            <a:r>
              <a:rPr lang="en-US" smtClean="0"/>
              <a:t>Finding Keys</a:t>
            </a:r>
          </a:p>
        </p:txBody>
      </p:sp>
      <p:sp>
        <p:nvSpPr>
          <p:cNvPr id="116741" name="Rectangle 5"/>
          <p:cNvSpPr>
            <a:spLocks noGrp="1" noChangeArrowheads="1"/>
          </p:cNvSpPr>
          <p:nvPr>
            <p:ph idx="1"/>
          </p:nvPr>
        </p:nvSpPr>
        <p:spPr/>
        <p:txBody>
          <a:bodyPr/>
          <a:lstStyle/>
          <a:p>
            <a:r>
              <a:rPr lang="en-US" smtClean="0"/>
              <a:t>Let us list the FDs again (or could have worked with the minimal cover, does not matter):</a:t>
            </a:r>
          </a:p>
          <a:p>
            <a:pPr lvl="1"/>
            <a:r>
              <a:rPr lang="en-US" smtClean="0"/>
              <a:t>Em </a:t>
            </a:r>
            <a:r>
              <a:rPr lang="en-US" smtClean="0">
                <a:latin typeface="Symbol" pitchFamily="18" charset="2"/>
              </a:rPr>
              <a:t>®</a:t>
            </a:r>
            <a:r>
              <a:rPr lang="en-US" smtClean="0"/>
              <a:t> To</a:t>
            </a:r>
          </a:p>
          <a:p>
            <a:pPr lvl="1"/>
            <a:r>
              <a:rPr lang="en-US" smtClean="0"/>
              <a:t>Em </a:t>
            </a:r>
            <a:r>
              <a:rPr lang="en-US" smtClean="0">
                <a:latin typeface="Symbol" pitchFamily="18" charset="2"/>
              </a:rPr>
              <a:t>®</a:t>
            </a:r>
            <a:r>
              <a:rPr lang="en-US" smtClean="0"/>
              <a:t> Pr</a:t>
            </a:r>
          </a:p>
          <a:p>
            <a:pPr lvl="1"/>
            <a:r>
              <a:rPr lang="en-US" smtClean="0"/>
              <a:t>To </a:t>
            </a:r>
            <a:r>
              <a:rPr lang="en-US" smtClean="0">
                <a:latin typeface="Symbol" pitchFamily="18" charset="2"/>
              </a:rPr>
              <a:t>® </a:t>
            </a:r>
            <a:r>
              <a:rPr lang="en-US" smtClean="0"/>
              <a:t>Pr</a:t>
            </a:r>
          </a:p>
          <a:p>
            <a:pPr lvl="1"/>
            <a:r>
              <a:rPr lang="en-US" smtClean="0"/>
              <a:t>EmTo </a:t>
            </a:r>
            <a:r>
              <a:rPr lang="en-US" smtClean="0">
                <a:latin typeface="Symbol" pitchFamily="18" charset="2"/>
              </a:rPr>
              <a:t>®</a:t>
            </a:r>
            <a:r>
              <a:rPr lang="en-US" smtClean="0"/>
              <a:t> Ho</a:t>
            </a:r>
          </a:p>
          <a:p>
            <a:pPr lvl="1"/>
            <a:r>
              <a:rPr lang="en-US" smtClean="0"/>
              <a:t>SkLo </a:t>
            </a:r>
            <a:r>
              <a:rPr lang="en-US" smtClean="0">
                <a:latin typeface="Symbol" pitchFamily="18" charset="2"/>
              </a:rPr>
              <a:t>®</a:t>
            </a:r>
            <a:r>
              <a:rPr lang="en-US" smtClean="0"/>
              <a:t> Ro</a:t>
            </a:r>
          </a:p>
          <a:p>
            <a:pPr lvl="1"/>
            <a:r>
              <a:rPr lang="en-US" smtClean="0"/>
              <a:t>Ro </a:t>
            </a:r>
            <a:r>
              <a:rPr lang="en-US" smtClean="0">
                <a:latin typeface="Symbol" pitchFamily="18" charset="2"/>
              </a:rPr>
              <a:t>®</a:t>
            </a:r>
            <a:r>
              <a:rPr lang="en-US" smtClean="0"/>
              <a:t> Lo</a:t>
            </a:r>
          </a:p>
          <a:p>
            <a:r>
              <a:rPr lang="en-US" smtClean="0"/>
              <a:t>We can classify the attributes into 4 classes:</a:t>
            </a:r>
          </a:p>
          <a:p>
            <a:pPr lvl="1">
              <a:buFont typeface="Monotype Sorts" pitchFamily="2" charset="2"/>
              <a:buAutoNum type="arabicPeriod"/>
            </a:pPr>
            <a:r>
              <a:rPr lang="en-US" smtClean="0"/>
              <a:t>Appearing on both sides of FDs; here To, Lo, Ro.</a:t>
            </a:r>
          </a:p>
          <a:p>
            <a:pPr lvl="1">
              <a:buFont typeface="Monotype Sorts" pitchFamily="2" charset="2"/>
              <a:buAutoNum type="arabicPeriod"/>
            </a:pPr>
            <a:r>
              <a:rPr lang="en-US" smtClean="0"/>
              <a:t>Appearing on left sides only; here Em, Sk.</a:t>
            </a:r>
          </a:p>
          <a:p>
            <a:pPr lvl="1">
              <a:buFont typeface="Monotype Sorts" pitchFamily="2" charset="2"/>
              <a:buAutoNum type="arabicPeriod"/>
            </a:pPr>
            <a:r>
              <a:rPr lang="en-US" smtClean="0"/>
              <a:t>Appearing on right sides only; here Pr, Ho.</a:t>
            </a:r>
          </a:p>
          <a:p>
            <a:pPr lvl="1">
              <a:buFont typeface="Monotype Sorts" pitchFamily="2" charset="2"/>
              <a:buAutoNum type="arabicPeriod"/>
            </a:pPr>
            <a:r>
              <a:rPr lang="en-US" smtClean="0"/>
              <a:t>Not appearing in FDs; here none.</a:t>
            </a:r>
          </a:p>
          <a:p>
            <a:endParaRPr lang="en-US" smtClean="0"/>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1776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17764" name="Rectangle 4"/>
          <p:cNvSpPr>
            <a:spLocks noGrp="1" noChangeArrowheads="1"/>
          </p:cNvSpPr>
          <p:nvPr>
            <p:ph type="title"/>
          </p:nvPr>
        </p:nvSpPr>
        <p:spPr/>
        <p:txBody>
          <a:bodyPr/>
          <a:lstStyle/>
          <a:p>
            <a:r>
              <a:rPr lang="en-US" smtClean="0"/>
              <a:t>Finding Keys</a:t>
            </a:r>
          </a:p>
        </p:txBody>
      </p:sp>
      <p:sp>
        <p:nvSpPr>
          <p:cNvPr id="117765" name="Rectangle 5"/>
          <p:cNvSpPr>
            <a:spLocks noGrp="1" noChangeArrowheads="1"/>
          </p:cNvSpPr>
          <p:nvPr>
            <p:ph idx="1"/>
          </p:nvPr>
        </p:nvSpPr>
        <p:spPr/>
        <p:txBody>
          <a:bodyPr/>
          <a:lstStyle/>
          <a:p>
            <a:r>
              <a:rPr lang="en-US" smtClean="0"/>
              <a:t>Facts:</a:t>
            </a:r>
          </a:p>
          <a:p>
            <a:pPr lvl="1"/>
            <a:r>
              <a:rPr lang="en-US" smtClean="0"/>
              <a:t>Attributes of class 2 and 4 must appear in every key</a:t>
            </a:r>
          </a:p>
          <a:p>
            <a:pPr lvl="1"/>
            <a:r>
              <a:rPr lang="en-US" smtClean="0"/>
              <a:t>Attributes of class 3 do not appear in any key</a:t>
            </a:r>
          </a:p>
          <a:p>
            <a:pPr lvl="1"/>
            <a:r>
              <a:rPr lang="en-US" smtClean="0"/>
              <a:t>Attributes of class 1 may or may not appear in keys</a:t>
            </a:r>
          </a:p>
          <a:p>
            <a:r>
              <a:rPr lang="en-US" smtClean="0"/>
              <a:t>An algorithm for finding keys relies on these facts</a:t>
            </a:r>
          </a:p>
          <a:p>
            <a:pPr lvl="1"/>
            <a:r>
              <a:rPr lang="en-US" smtClean="0"/>
              <a:t>Unfortunately, in the worst case, exponential in the number of attributes</a:t>
            </a:r>
          </a:p>
          <a:p>
            <a:pPr lvl="1"/>
            <a:endParaRPr lang="en-US" smtClean="0"/>
          </a:p>
          <a:p>
            <a:r>
              <a:rPr lang="en-US" smtClean="0"/>
              <a:t>Start with the attributes in classes 2 and 4, add as needed (going bottom up) attributes in class 1, and ignore attributes in class 3</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1878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18788" name="Rectangle 4"/>
          <p:cNvSpPr>
            <a:spLocks noGrp="1" noChangeArrowheads="1"/>
          </p:cNvSpPr>
          <p:nvPr>
            <p:ph type="title"/>
          </p:nvPr>
        </p:nvSpPr>
        <p:spPr/>
        <p:txBody>
          <a:bodyPr/>
          <a:lstStyle/>
          <a:p>
            <a:r>
              <a:rPr lang="en-US" smtClean="0"/>
              <a:t>Finding Keys</a:t>
            </a:r>
          </a:p>
        </p:txBody>
      </p:sp>
      <p:sp>
        <p:nvSpPr>
          <p:cNvPr id="118789" name="Rectangle 5"/>
          <p:cNvSpPr>
            <a:spLocks noGrp="1" noChangeArrowheads="1"/>
          </p:cNvSpPr>
          <p:nvPr>
            <p:ph idx="1"/>
          </p:nvPr>
        </p:nvSpPr>
        <p:spPr/>
        <p:txBody>
          <a:bodyPr/>
          <a:lstStyle/>
          <a:p>
            <a:r>
              <a:rPr lang="en-US" smtClean="0"/>
              <a:t>In our example, therefore, every key must contain EmSk </a:t>
            </a:r>
          </a:p>
          <a:p>
            <a:r>
              <a:rPr lang="en-US" smtClean="0"/>
              <a:t>To see, which attributes, if any have to be added, we compute which attributes are determined by EmSk </a:t>
            </a:r>
          </a:p>
          <a:p>
            <a:r>
              <a:rPr lang="en-US" smtClean="0"/>
              <a:t>We obtain</a:t>
            </a:r>
          </a:p>
          <a:p>
            <a:pPr lvl="1"/>
            <a:r>
              <a:rPr lang="en-US" smtClean="0"/>
              <a:t>EmSk</a:t>
            </a:r>
            <a:r>
              <a:rPr lang="en-US" baseline="30000" smtClean="0"/>
              <a:t>+</a:t>
            </a:r>
            <a:r>
              <a:rPr lang="en-US" smtClean="0"/>
              <a:t> = EmToPrHoSk</a:t>
            </a:r>
          </a:p>
          <a:p>
            <a:r>
              <a:rPr lang="en-US" smtClean="0"/>
              <a:t>Therefore Lo and Ro are missing</a:t>
            </a:r>
          </a:p>
          <a:p>
            <a:r>
              <a:rPr lang="en-US" smtClean="0"/>
              <a:t>It is easy to see that the table has two keys</a:t>
            </a:r>
          </a:p>
          <a:p>
            <a:pPr lvl="1"/>
            <a:r>
              <a:rPr lang="en-US" smtClean="0"/>
              <a:t>EmSkLo</a:t>
            </a:r>
          </a:p>
          <a:p>
            <a:pPr lvl="1"/>
            <a:r>
              <a:rPr lang="en-US" smtClean="0"/>
              <a:t>EmSkRo</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Comment On Decomposition</a:t>
            </a:r>
          </a:p>
        </p:txBody>
      </p:sp>
      <p:sp>
        <p:nvSpPr>
          <p:cNvPr id="47107" name="Content Placeholder 2"/>
          <p:cNvSpPr>
            <a:spLocks noGrp="1"/>
          </p:cNvSpPr>
          <p:nvPr>
            <p:ph idx="1"/>
          </p:nvPr>
        </p:nvSpPr>
        <p:spPr/>
        <p:txBody>
          <a:bodyPr/>
          <a:lstStyle/>
          <a:p>
            <a:r>
              <a:rPr lang="en-US" smtClean="0"/>
              <a:t>We can always make sure, in a system in which DISTINCT is allowed, that there are no duplicate rows by writing</a:t>
            </a:r>
          </a:p>
          <a:p>
            <a:pPr>
              <a:buFont typeface="Monotype Sorts" pitchFamily="2" charset="2"/>
              <a:buNone/>
            </a:pPr>
            <a:r>
              <a:rPr lang="en-US" smtClean="0"/>
              <a:t>	SELECT INTO T</a:t>
            </a:r>
            <a:br>
              <a:rPr lang="en-US" smtClean="0"/>
            </a:br>
            <a:r>
              <a:rPr lang="en-US" b="1" smtClean="0">
                <a:solidFill>
                  <a:srgbClr val="FF0000"/>
                </a:solidFill>
              </a:rPr>
              <a:t>DISTINCT</a:t>
            </a:r>
            <a:r>
              <a:rPr lang="en-US" smtClean="0"/>
              <a:t> Grade, Salary</a:t>
            </a:r>
            <a:br>
              <a:rPr lang="en-US" smtClean="0"/>
            </a:br>
            <a:r>
              <a:rPr lang="en-US" smtClean="0"/>
              <a:t>FROM R;</a:t>
            </a:r>
          </a:p>
          <a:p>
            <a:endParaRPr lang="en-US" smtClean="0"/>
          </a:p>
          <a:p>
            <a:r>
              <a:rPr lang="en-US" smtClean="0"/>
              <a:t>And similarly elsewhere</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1981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19812" name="Rectangle 4"/>
          <p:cNvSpPr>
            <a:spLocks noGrp="1" noChangeArrowheads="1"/>
          </p:cNvSpPr>
          <p:nvPr>
            <p:ph type="title"/>
          </p:nvPr>
        </p:nvSpPr>
        <p:spPr/>
        <p:txBody>
          <a:bodyPr/>
          <a:lstStyle/>
          <a:p>
            <a:r>
              <a:rPr lang="en-US" smtClean="0"/>
              <a:t>Finding Keys</a:t>
            </a:r>
          </a:p>
        </p:txBody>
      </p:sp>
      <p:sp>
        <p:nvSpPr>
          <p:cNvPr id="119813" name="Rectangle 5"/>
          <p:cNvSpPr>
            <a:spLocks noGrp="1" noChangeArrowheads="1"/>
          </p:cNvSpPr>
          <p:nvPr>
            <p:ph idx="1"/>
          </p:nvPr>
        </p:nvSpPr>
        <p:spPr/>
        <p:txBody>
          <a:bodyPr/>
          <a:lstStyle/>
          <a:p>
            <a:r>
              <a:rPr lang="en-US" smtClean="0"/>
              <a:t>Although not required strictly by the algorithm (which does not mind decomposing a table in 3NF into tables in 3NF) we can check if the original table was in 3NF</a:t>
            </a:r>
          </a:p>
          <a:p>
            <a:r>
              <a:rPr lang="en-US" smtClean="0"/>
              <a:t>We conclude that the original table is not in 3NF, as for instance, To </a:t>
            </a:r>
            <a:r>
              <a:rPr lang="en-US" smtClean="0">
                <a:latin typeface="Symbol" pitchFamily="18" charset="2"/>
              </a:rPr>
              <a:t>®</a:t>
            </a:r>
            <a:r>
              <a:rPr lang="en-US" smtClean="0"/>
              <a:t> Pr is a transitive dependency and therefore not permitted for 3NF</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smtClean="0"/>
              <a:t>4: Ensuring The Storage Of The Global Key </a:t>
            </a:r>
          </a:p>
        </p:txBody>
      </p:sp>
      <p:sp>
        <p:nvSpPr>
          <p:cNvPr id="120835" name="Rectangle 3"/>
          <p:cNvSpPr>
            <a:spLocks noGrp="1" noChangeArrowheads="1"/>
          </p:cNvSpPr>
          <p:nvPr>
            <p:ph idx="1"/>
          </p:nvPr>
        </p:nvSpPr>
        <p:spPr/>
        <p:txBody>
          <a:bodyPr/>
          <a:lstStyle/>
          <a:p>
            <a:pPr marL="457200" indent="-457200"/>
            <a:r>
              <a:rPr lang="en-US" smtClean="0"/>
              <a:t>None of the tables contains either EmSkLo or EmSkRo.</a:t>
            </a:r>
          </a:p>
          <a:p>
            <a:pPr marL="457200" indent="-457200"/>
            <a:r>
              <a:rPr lang="en-US" smtClean="0"/>
              <a:t>Therefore, one more table needs to be added. We have 2 choices for the final decomposition</a:t>
            </a:r>
          </a:p>
          <a:p>
            <a:pPr marL="933450" lvl="1" indent="-381000">
              <a:buFont typeface="Symbol" pitchFamily="18" charset="2"/>
              <a:buAutoNum type="arabicPeriod"/>
            </a:pPr>
            <a:r>
              <a:rPr lang="en-US" smtClean="0"/>
              <a:t>EmToHo; satisfying Em </a:t>
            </a:r>
            <a:r>
              <a:rPr lang="en-US" smtClean="0">
                <a:latin typeface="Symbol" pitchFamily="18" charset="2"/>
              </a:rPr>
              <a:t>®</a:t>
            </a:r>
            <a:r>
              <a:rPr lang="en-US" smtClean="0"/>
              <a:t> ToHo; primary key: Em</a:t>
            </a:r>
          </a:p>
          <a:p>
            <a:pPr marL="933450" lvl="1" indent="-381000">
              <a:buFont typeface="Symbol" pitchFamily="18" charset="2"/>
              <a:buAutoNum type="arabicPeriod"/>
            </a:pPr>
            <a:r>
              <a:rPr lang="en-US" smtClean="0"/>
              <a:t>ToPr; satisfying To </a:t>
            </a:r>
            <a:r>
              <a:rPr lang="en-US" smtClean="0">
                <a:latin typeface="Symbol" pitchFamily="18" charset="2"/>
              </a:rPr>
              <a:t>®</a:t>
            </a:r>
            <a:r>
              <a:rPr lang="en-US" smtClean="0"/>
              <a:t> Pr; primary key To </a:t>
            </a:r>
          </a:p>
          <a:p>
            <a:pPr marL="933450" lvl="1" indent="-381000">
              <a:buFont typeface="Symbol" pitchFamily="18" charset="2"/>
              <a:buAutoNum type="arabicPeriod"/>
            </a:pPr>
            <a:r>
              <a:rPr lang="en-US" smtClean="0"/>
              <a:t>SkLoRo; satisfying SkLo </a:t>
            </a:r>
            <a:r>
              <a:rPr lang="en-US" smtClean="0">
                <a:latin typeface="Symbol" pitchFamily="18" charset="2"/>
              </a:rPr>
              <a:t>®</a:t>
            </a:r>
            <a:r>
              <a:rPr lang="en-US" smtClean="0"/>
              <a:t> Ro and Ro </a:t>
            </a:r>
            <a:r>
              <a:rPr lang="en-US" smtClean="0">
                <a:latin typeface="Symbol" pitchFamily="18" charset="2"/>
              </a:rPr>
              <a:t>®</a:t>
            </a:r>
            <a:r>
              <a:rPr lang="en-US" smtClean="0"/>
              <a:t> Lo; primary key SkLo or SkRo </a:t>
            </a:r>
          </a:p>
          <a:p>
            <a:pPr marL="933450" lvl="1" indent="-381000">
              <a:buFont typeface="Symbol" pitchFamily="18" charset="2"/>
              <a:buAutoNum type="arabicPeriod"/>
            </a:pPr>
            <a:r>
              <a:rPr lang="en-US" smtClean="0"/>
              <a:t>EmSkLo; not satisfying anything; primary key EmSkLo</a:t>
            </a:r>
          </a:p>
          <a:p>
            <a:pPr marL="933450" lvl="1" indent="-381000">
              <a:buFont typeface="Symbol" pitchFamily="18" charset="2"/>
              <a:buNone/>
            </a:pPr>
            <a:r>
              <a:rPr lang="en-US" smtClean="0"/>
              <a:t>		or</a:t>
            </a:r>
          </a:p>
          <a:p>
            <a:pPr marL="933450" lvl="1" indent="-381000">
              <a:buFont typeface="Symbol" pitchFamily="18" charset="2"/>
              <a:buAutoNum type="arabicPeriod"/>
            </a:pPr>
            <a:r>
              <a:rPr lang="en-US" smtClean="0"/>
              <a:t>EmToHo; satisfying Em </a:t>
            </a:r>
            <a:r>
              <a:rPr lang="en-US" smtClean="0">
                <a:latin typeface="Symbol" pitchFamily="18" charset="2"/>
              </a:rPr>
              <a:t>®</a:t>
            </a:r>
            <a:r>
              <a:rPr lang="en-US" smtClean="0"/>
              <a:t> ToHo; primary key: Em </a:t>
            </a:r>
          </a:p>
          <a:p>
            <a:pPr marL="933450" lvl="1" indent="-381000">
              <a:buFont typeface="Symbol" pitchFamily="18" charset="2"/>
              <a:buAutoNum type="arabicPeriod"/>
            </a:pPr>
            <a:r>
              <a:rPr lang="en-US" smtClean="0"/>
              <a:t>ToPr; satisfying To </a:t>
            </a:r>
            <a:r>
              <a:rPr lang="en-US" smtClean="0">
                <a:latin typeface="Symbol" pitchFamily="18" charset="2"/>
              </a:rPr>
              <a:t>®</a:t>
            </a:r>
            <a:r>
              <a:rPr lang="en-US" smtClean="0"/>
              <a:t> Pr; primary key To </a:t>
            </a:r>
          </a:p>
          <a:p>
            <a:pPr marL="933450" lvl="1" indent="-381000">
              <a:buFont typeface="Symbol" pitchFamily="18" charset="2"/>
              <a:buAutoNum type="arabicPeriod"/>
            </a:pPr>
            <a:r>
              <a:rPr lang="en-US" smtClean="0"/>
              <a:t>SkLoRo; satisfying SkLo </a:t>
            </a:r>
            <a:r>
              <a:rPr lang="en-US" smtClean="0">
                <a:latin typeface="Symbol" pitchFamily="18" charset="2"/>
              </a:rPr>
              <a:t>®</a:t>
            </a:r>
            <a:r>
              <a:rPr lang="en-US" smtClean="0"/>
              <a:t> Ro and Ro </a:t>
            </a:r>
            <a:r>
              <a:rPr lang="en-US" smtClean="0">
                <a:latin typeface="Symbol" pitchFamily="18" charset="2"/>
              </a:rPr>
              <a:t>®</a:t>
            </a:r>
            <a:r>
              <a:rPr lang="en-US" smtClean="0"/>
              <a:t> Lo; primary key SkLo or SkRo </a:t>
            </a:r>
          </a:p>
          <a:p>
            <a:pPr marL="933450" lvl="1" indent="-381000">
              <a:buFont typeface="Symbol" pitchFamily="18" charset="2"/>
              <a:buAutoNum type="arabicPeriod"/>
            </a:pPr>
            <a:r>
              <a:rPr lang="en-US" smtClean="0"/>
              <a:t>EmSkRo ; not satisfying anything; primary key SkRO</a:t>
            </a:r>
          </a:p>
          <a:p>
            <a:pPr marL="457200" indent="-457200"/>
            <a:r>
              <a:rPr lang="en-US" smtClean="0"/>
              <a:t>We have completed our process and got a decomposition with the properties we needed; actually more than one</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r>
              <a:rPr lang="en-US" smtClean="0"/>
              <a:t>A Decompostion</a:t>
            </a:r>
          </a:p>
        </p:txBody>
      </p:sp>
      <p:graphicFrame>
        <p:nvGraphicFramePr>
          <p:cNvPr id="4" name="Content Placeholder 3"/>
          <p:cNvGraphicFramePr>
            <a:graphicFrameLocks noGrp="1"/>
          </p:cNvGraphicFramePr>
          <p:nvPr>
            <p:ph idx="1"/>
          </p:nvPr>
        </p:nvGraphicFramePr>
        <p:xfrm>
          <a:off x="3886200" y="3810000"/>
          <a:ext cx="2362200" cy="1483360"/>
        </p:xfrm>
        <a:graphic>
          <a:graphicData uri="http://schemas.openxmlformats.org/drawingml/2006/table">
            <a:tbl>
              <a:tblPr firstRow="1" bandCol="1">
                <a:tableStyleId>{21E4AEA4-8DFA-4A89-87EB-49C32662AFE0}</a:tableStyleId>
              </a:tblPr>
              <a:tblGrid>
                <a:gridCol w="885825"/>
                <a:gridCol w="885825"/>
                <a:gridCol w="590550"/>
              </a:tblGrid>
              <a:tr h="370840">
                <a:tc>
                  <a:txBody>
                    <a:bodyPr/>
                    <a:lstStyle/>
                    <a:p>
                      <a:pPr algn="ctr"/>
                      <a:r>
                        <a:rPr lang="en-US" sz="1400" u="sng" dirty="0" err="1" smtClean="0"/>
                        <a:t>Em</a:t>
                      </a:r>
                      <a:endParaRPr lang="en-US" sz="1400" u="sng" dirty="0"/>
                    </a:p>
                  </a:txBody>
                  <a:tcPr/>
                </a:tc>
                <a:tc>
                  <a:txBody>
                    <a:bodyPr/>
                    <a:lstStyle/>
                    <a:p>
                      <a:pPr algn="ctr"/>
                      <a:r>
                        <a:rPr lang="en-US" sz="1400" dirty="0" smtClean="0"/>
                        <a:t>To</a:t>
                      </a:r>
                      <a:endParaRPr lang="en-US" sz="1400" dirty="0"/>
                    </a:p>
                  </a:txBody>
                  <a:tcPr/>
                </a:tc>
                <a:tc>
                  <a:txBody>
                    <a:bodyPr/>
                    <a:lstStyle/>
                    <a:p>
                      <a:pPr algn="ctr"/>
                      <a:r>
                        <a:rPr lang="en-US" sz="1400" dirty="0" smtClean="0"/>
                        <a:t>Ho</a:t>
                      </a:r>
                      <a:endParaRPr lang="en-US" sz="1400" dirty="0"/>
                    </a:p>
                  </a:txBody>
                  <a:tcPr/>
                </a:tc>
              </a:tr>
              <a:tr h="370840">
                <a:tc>
                  <a:txBody>
                    <a:bodyPr/>
                    <a:lstStyle/>
                    <a:p>
                      <a:r>
                        <a:rPr lang="en-US" sz="1400" dirty="0" smtClean="0"/>
                        <a:t>Mary</a:t>
                      </a:r>
                      <a:endParaRPr lang="en-US" sz="1400" dirty="0"/>
                    </a:p>
                  </a:txBody>
                  <a:tcPr/>
                </a:tc>
                <a:tc>
                  <a:txBody>
                    <a:bodyPr/>
                    <a:lstStyle/>
                    <a:p>
                      <a:r>
                        <a:rPr lang="en-US" sz="1400" dirty="0" smtClean="0"/>
                        <a:t>Pen</a:t>
                      </a:r>
                      <a:endParaRPr lang="en-US" sz="1400" dirty="0"/>
                    </a:p>
                  </a:txBody>
                  <a:tcPr/>
                </a:tc>
                <a:tc>
                  <a:txBody>
                    <a:bodyPr/>
                    <a:lstStyle/>
                    <a:p>
                      <a:r>
                        <a:rPr lang="en-US" sz="1400" dirty="0" smtClean="0"/>
                        <a:t>20</a:t>
                      </a:r>
                      <a:endParaRPr lang="en-US" sz="1400" dirty="0"/>
                    </a:p>
                  </a:txBody>
                  <a:tcPr/>
                </a:tc>
              </a:tr>
              <a:tr h="370840">
                <a:tc>
                  <a:txBody>
                    <a:bodyPr/>
                    <a:lstStyle/>
                    <a:p>
                      <a:r>
                        <a:rPr lang="en-US" sz="1400" dirty="0" smtClean="0"/>
                        <a:t>Fang</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Pen</a:t>
                      </a:r>
                    </a:p>
                  </a:txBody>
                  <a:tcPr/>
                </a:tc>
                <a:tc>
                  <a:txBody>
                    <a:bodyPr/>
                    <a:lstStyle/>
                    <a:p>
                      <a:r>
                        <a:rPr lang="en-US" sz="1400" dirty="0" smtClean="0"/>
                        <a:t>30</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Oracle</a:t>
                      </a:r>
                    </a:p>
                  </a:txBody>
                  <a:tcPr/>
                </a:tc>
                <a:tc>
                  <a:txBody>
                    <a:bodyPr/>
                    <a:lstStyle/>
                    <a:p>
                      <a:r>
                        <a:rPr lang="en-US" sz="1400" dirty="0" smtClean="0"/>
                        <a:t>40</a:t>
                      </a:r>
                      <a:endParaRPr lang="en-US" sz="1400" dirty="0"/>
                    </a:p>
                  </a:txBody>
                  <a:tcPr/>
                </a:tc>
              </a:tr>
            </a:tbl>
          </a:graphicData>
        </a:graphic>
      </p:graphicFrame>
      <p:graphicFrame>
        <p:nvGraphicFramePr>
          <p:cNvPr id="5" name="Content Placeholder 3"/>
          <p:cNvGraphicFramePr>
            <a:graphicFrameLocks/>
          </p:cNvGraphicFramePr>
          <p:nvPr/>
        </p:nvGraphicFramePr>
        <p:xfrm>
          <a:off x="4343400" y="5562600"/>
          <a:ext cx="1905000" cy="1112520"/>
        </p:xfrm>
        <a:graphic>
          <a:graphicData uri="http://schemas.openxmlformats.org/drawingml/2006/table">
            <a:tbl>
              <a:tblPr firstRow="1" bandCol="1">
                <a:tableStyleId>{21E4AEA4-8DFA-4A89-87EB-49C32662AFE0}</a:tableStyleId>
              </a:tblPr>
              <a:tblGrid>
                <a:gridCol w="952500"/>
                <a:gridCol w="952500"/>
              </a:tblGrid>
              <a:tr h="370840">
                <a:tc>
                  <a:txBody>
                    <a:bodyPr/>
                    <a:lstStyle/>
                    <a:p>
                      <a:pPr algn="ctr"/>
                      <a:r>
                        <a:rPr lang="en-US" sz="1400" u="sng" dirty="0" smtClean="0"/>
                        <a:t>To</a:t>
                      </a:r>
                      <a:endParaRPr lang="en-US" sz="1400" u="sng" dirty="0"/>
                    </a:p>
                  </a:txBody>
                  <a:tcPr/>
                </a:tc>
                <a:tc>
                  <a:txBody>
                    <a:bodyPr/>
                    <a:lstStyle/>
                    <a:p>
                      <a:pPr algn="ctr"/>
                      <a:r>
                        <a:rPr lang="en-US" sz="1400" dirty="0" smtClean="0"/>
                        <a:t>Pr</a:t>
                      </a:r>
                      <a:endParaRPr lang="en-US" sz="1400" dirty="0"/>
                    </a:p>
                  </a:txBody>
                  <a:tcPr/>
                </a:tc>
              </a:tr>
              <a:tr h="370840">
                <a:tc>
                  <a:txBody>
                    <a:bodyPr/>
                    <a:lstStyle/>
                    <a:p>
                      <a:r>
                        <a:rPr lang="en-US" sz="1400" dirty="0" smtClean="0"/>
                        <a:t>Pen</a:t>
                      </a:r>
                      <a:endParaRPr lang="en-US" sz="1400" dirty="0"/>
                    </a:p>
                  </a:txBody>
                  <a:tcPr/>
                </a:tc>
                <a:tc>
                  <a:txBody>
                    <a:bodyPr/>
                    <a:lstStyle/>
                    <a:p>
                      <a:r>
                        <a:rPr lang="en-US" sz="1400" dirty="0" smtClean="0"/>
                        <a:t>Research</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Oracle</a:t>
                      </a:r>
                    </a:p>
                  </a:txBody>
                  <a:tcPr/>
                </a:tc>
                <a:tc>
                  <a:txBody>
                    <a:bodyPr/>
                    <a:lstStyle/>
                    <a:p>
                      <a:r>
                        <a:rPr lang="en-US" sz="1400" dirty="0" smtClean="0"/>
                        <a:t>Database</a:t>
                      </a:r>
                      <a:endParaRPr lang="en-US" sz="1400" dirty="0"/>
                    </a:p>
                  </a:txBody>
                  <a:tcPr/>
                </a:tc>
              </a:tr>
            </a:tbl>
          </a:graphicData>
        </a:graphic>
      </p:graphicFrame>
      <p:graphicFrame>
        <p:nvGraphicFramePr>
          <p:cNvPr id="6" name="Content Placeholder 3"/>
          <p:cNvGraphicFramePr>
            <a:graphicFrameLocks/>
          </p:cNvGraphicFramePr>
          <p:nvPr/>
        </p:nvGraphicFramePr>
        <p:xfrm>
          <a:off x="6553200" y="2514600"/>
          <a:ext cx="2895600" cy="4820920"/>
        </p:xfrm>
        <a:graphic>
          <a:graphicData uri="http://schemas.openxmlformats.org/drawingml/2006/table">
            <a:tbl>
              <a:tblPr firstRow="1" bandCol="1">
                <a:tableStyleId>{21E4AEA4-8DFA-4A89-87EB-49C32662AFE0}</a:tableStyleId>
              </a:tblPr>
              <a:tblGrid>
                <a:gridCol w="1066801"/>
                <a:gridCol w="1066800"/>
                <a:gridCol w="761999"/>
              </a:tblGrid>
              <a:tr h="370840">
                <a:tc>
                  <a:txBody>
                    <a:bodyPr/>
                    <a:lstStyle/>
                    <a:p>
                      <a:pPr algn="ctr"/>
                      <a:r>
                        <a:rPr lang="en-US" sz="1400" u="sng" dirty="0" err="1" smtClean="0"/>
                        <a:t>Sk</a:t>
                      </a:r>
                      <a:endParaRPr lang="en-US" sz="1400" u="sng" dirty="0"/>
                    </a:p>
                  </a:txBody>
                  <a:tcPr/>
                </a:tc>
                <a:tc>
                  <a:txBody>
                    <a:bodyPr/>
                    <a:lstStyle/>
                    <a:p>
                      <a:pPr algn="ctr"/>
                      <a:r>
                        <a:rPr lang="en-US" sz="1400" u="sng" dirty="0" smtClean="0"/>
                        <a:t>Lo</a:t>
                      </a:r>
                      <a:endParaRPr lang="en-US" sz="1400" u="sng" dirty="0"/>
                    </a:p>
                  </a:txBody>
                  <a:tcPr/>
                </a:tc>
                <a:tc>
                  <a:txBody>
                    <a:bodyPr/>
                    <a:lstStyle/>
                    <a:p>
                      <a:pPr algn="ctr"/>
                      <a:r>
                        <a:rPr lang="en-US" sz="1400" dirty="0" smtClean="0"/>
                        <a:t>Ro</a:t>
                      </a:r>
                      <a:endParaRPr lang="en-US" sz="1400" dirty="0"/>
                    </a:p>
                  </a:txBody>
                  <a:tcPr/>
                </a:tc>
              </a:tr>
              <a:tr h="370840">
                <a:tc>
                  <a:txBody>
                    <a:bodyPr/>
                    <a:lstStyle/>
                    <a:p>
                      <a:r>
                        <a:rPr lang="en-US" sz="1400" dirty="0" smtClean="0"/>
                        <a:t>Clerk</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101</a:t>
                      </a:r>
                      <a:endParaRPr lang="en-US" sz="1400" dirty="0"/>
                    </a:p>
                  </a:txBody>
                  <a:tcPr/>
                </a:tc>
              </a:tr>
              <a:tr h="370840">
                <a:tc>
                  <a:txBody>
                    <a:bodyPr/>
                    <a:lstStyle/>
                    <a:p>
                      <a:r>
                        <a:rPr lang="en-US" sz="1400" dirty="0" smtClean="0"/>
                        <a:t>Writer</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102</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Writer</a:t>
                      </a:r>
                    </a:p>
                  </a:txBody>
                  <a:tcPr/>
                </a:tc>
                <a:tc>
                  <a:txBody>
                    <a:bodyPr/>
                    <a:lstStyle/>
                    <a:p>
                      <a:r>
                        <a:rPr lang="en-US" sz="1400" dirty="0" smtClean="0"/>
                        <a:t>Buffalo</a:t>
                      </a:r>
                      <a:endParaRPr lang="en-US" sz="1400" dirty="0"/>
                    </a:p>
                  </a:txBody>
                  <a:tcPr/>
                </a:tc>
                <a:tc>
                  <a:txBody>
                    <a:bodyPr/>
                    <a:lstStyle/>
                    <a:p>
                      <a:r>
                        <a:rPr lang="en-US" sz="1400" dirty="0" smtClean="0"/>
                        <a:t>103</a:t>
                      </a:r>
                      <a:endParaRPr lang="en-US" sz="1400" dirty="0"/>
                    </a:p>
                  </a:txBody>
                  <a:tcPr/>
                </a:tc>
              </a:tr>
              <a:tr h="370840">
                <a:tc>
                  <a:txBody>
                    <a:bodyPr/>
                    <a:lstStyle/>
                    <a:p>
                      <a:r>
                        <a:rPr lang="en-US" sz="1400" dirty="0" smtClean="0"/>
                        <a:t>Clerk</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104</a:t>
                      </a:r>
                      <a:endParaRPr lang="en-US" sz="1400" dirty="0"/>
                    </a:p>
                  </a:txBody>
                  <a:tcPr/>
                </a:tc>
              </a:tr>
              <a:tr h="370840">
                <a:tc>
                  <a:txBody>
                    <a:bodyPr/>
                    <a:lstStyle/>
                    <a:p>
                      <a:r>
                        <a:rPr lang="en-US" sz="1400" dirty="0" smtClean="0"/>
                        <a:t>Editor</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105</a:t>
                      </a:r>
                      <a:endParaRPr lang="en-US" sz="1400" dirty="0"/>
                    </a:p>
                  </a:txBody>
                  <a:tcPr/>
                </a:tc>
              </a:tr>
              <a:tr h="370840">
                <a:tc>
                  <a:txBody>
                    <a:bodyPr/>
                    <a:lstStyle/>
                    <a:p>
                      <a:r>
                        <a:rPr lang="en-US" sz="1400" dirty="0" smtClean="0"/>
                        <a:t>Economist</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106</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Economist</a:t>
                      </a:r>
                    </a:p>
                  </a:txBody>
                  <a:tcPr/>
                </a:tc>
                <a:tc>
                  <a:txBody>
                    <a:bodyPr/>
                    <a:lstStyle/>
                    <a:p>
                      <a:r>
                        <a:rPr lang="en-US" sz="1400" dirty="0" smtClean="0"/>
                        <a:t>Buffalo</a:t>
                      </a:r>
                      <a:endParaRPr lang="en-US" sz="1400" dirty="0"/>
                    </a:p>
                  </a:txBody>
                  <a:tcPr/>
                </a:tc>
                <a:tc>
                  <a:txBody>
                    <a:bodyPr/>
                    <a:lstStyle/>
                    <a:p>
                      <a:r>
                        <a:rPr lang="en-US" sz="1400" dirty="0" smtClean="0"/>
                        <a:t>107</a:t>
                      </a:r>
                      <a:endParaRPr lang="en-US" sz="1400" dirty="0"/>
                    </a:p>
                  </a:txBody>
                  <a:tcPr/>
                </a:tc>
              </a:tr>
              <a:tr h="370840">
                <a:tc>
                  <a:txBody>
                    <a:bodyPr/>
                    <a:lstStyle/>
                    <a:p>
                      <a:r>
                        <a:rPr lang="en-US" sz="1400" dirty="0" smtClean="0"/>
                        <a:t>Analyst</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101</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Analyst</a:t>
                      </a:r>
                    </a:p>
                  </a:txBody>
                  <a:tcPr/>
                </a:tc>
                <a:tc>
                  <a:txBody>
                    <a:bodyPr/>
                    <a:lstStyle/>
                    <a:p>
                      <a:r>
                        <a:rPr lang="en-US" sz="1400" dirty="0" smtClean="0"/>
                        <a:t>Buffalo</a:t>
                      </a:r>
                      <a:endParaRPr lang="en-US" sz="1400" dirty="0"/>
                    </a:p>
                  </a:txBody>
                  <a:tcPr/>
                </a:tc>
                <a:tc>
                  <a:txBody>
                    <a:bodyPr/>
                    <a:lstStyle/>
                    <a:p>
                      <a:r>
                        <a:rPr lang="en-US" sz="1400" dirty="0" smtClean="0"/>
                        <a:t>108</a:t>
                      </a:r>
                      <a:endParaRPr lang="en-US" sz="1400" dirty="0"/>
                    </a:p>
                  </a:txBody>
                  <a:tcPr/>
                </a:tc>
              </a:tr>
              <a:tr h="370840">
                <a:tc>
                  <a:txBody>
                    <a:bodyPr/>
                    <a:lstStyle/>
                    <a:p>
                      <a:r>
                        <a:rPr lang="en-US" sz="1400" dirty="0" smtClean="0"/>
                        <a:t>Clerk</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Buffalo</a:t>
                      </a:r>
                    </a:p>
                  </a:txBody>
                  <a:tcPr/>
                </a:tc>
                <a:tc>
                  <a:txBody>
                    <a:bodyPr/>
                    <a:lstStyle/>
                    <a:p>
                      <a:r>
                        <a:rPr lang="en-US" sz="1400" dirty="0" smtClean="0"/>
                        <a:t>107</a:t>
                      </a:r>
                      <a:endParaRPr lang="en-US" sz="1400" dirty="0"/>
                    </a:p>
                  </a:txBody>
                  <a:tcPr/>
                </a:tc>
              </a:tr>
              <a:tr h="370840">
                <a:tc>
                  <a:txBody>
                    <a:bodyPr/>
                    <a:lstStyle/>
                    <a:p>
                      <a:r>
                        <a:rPr lang="en-US" sz="1400" dirty="0" smtClean="0"/>
                        <a:t>Clerk</a:t>
                      </a:r>
                      <a:endParaRPr lang="en-US" sz="1400" dirty="0"/>
                    </a:p>
                  </a:txBody>
                  <a:tcPr/>
                </a:tc>
                <a:tc>
                  <a:txBody>
                    <a:bodyPr/>
                    <a:lstStyle/>
                    <a:p>
                      <a:r>
                        <a:rPr lang="en-US" sz="1400" dirty="0" smtClean="0"/>
                        <a:t>Albany</a:t>
                      </a:r>
                      <a:endParaRPr lang="en-US" sz="1400" dirty="0"/>
                    </a:p>
                  </a:txBody>
                  <a:tcPr/>
                </a:tc>
                <a:tc>
                  <a:txBody>
                    <a:bodyPr/>
                    <a:lstStyle/>
                    <a:p>
                      <a:r>
                        <a:rPr lang="en-US" sz="1400" dirty="0" smtClean="0"/>
                        <a:t>109</a:t>
                      </a:r>
                      <a:endParaRPr lang="en-US" sz="1400" dirty="0"/>
                    </a:p>
                  </a:txBody>
                  <a:tcPr/>
                </a:tc>
              </a:tr>
              <a:tr h="370840">
                <a:tc>
                  <a:txBody>
                    <a:bodyPr/>
                    <a:lstStyle/>
                    <a:p>
                      <a:r>
                        <a:rPr lang="en-US" sz="1400" dirty="0" smtClean="0"/>
                        <a:t>Clerk</a:t>
                      </a:r>
                      <a:endParaRPr lang="en-US" sz="1400" dirty="0"/>
                    </a:p>
                  </a:txBody>
                  <a:tcPr/>
                </a:tc>
                <a:tc>
                  <a:txBody>
                    <a:bodyPr/>
                    <a:lstStyle/>
                    <a:p>
                      <a:r>
                        <a:rPr lang="en-US" sz="1400" dirty="0" smtClean="0"/>
                        <a:t>Trenton</a:t>
                      </a:r>
                      <a:endParaRPr lang="en-US" sz="1400" dirty="0"/>
                    </a:p>
                  </a:txBody>
                  <a:tcPr/>
                </a:tc>
                <a:tc>
                  <a:txBody>
                    <a:bodyPr/>
                    <a:lstStyle/>
                    <a:p>
                      <a:r>
                        <a:rPr lang="en-US" sz="1400" dirty="0" smtClean="0"/>
                        <a:t>110</a:t>
                      </a:r>
                      <a:endParaRPr lang="en-US" sz="1400" dirty="0"/>
                    </a:p>
                  </a:txBody>
                  <a:tcPr/>
                </a:tc>
              </a:tr>
            </a:tbl>
          </a:graphicData>
        </a:graphic>
      </p:graphicFrame>
      <p:graphicFrame>
        <p:nvGraphicFramePr>
          <p:cNvPr id="8" name="Content Placeholder 3"/>
          <p:cNvGraphicFramePr>
            <a:graphicFrameLocks/>
          </p:cNvGraphicFramePr>
          <p:nvPr/>
        </p:nvGraphicFramePr>
        <p:xfrm>
          <a:off x="457200" y="1676400"/>
          <a:ext cx="3048000" cy="5562600"/>
        </p:xfrm>
        <a:graphic>
          <a:graphicData uri="http://schemas.openxmlformats.org/drawingml/2006/table">
            <a:tbl>
              <a:tblPr firstRow="1" bandCol="1">
                <a:tableStyleId>{21E4AEA4-8DFA-4A89-87EB-49C32662AFE0}</a:tableStyleId>
              </a:tblPr>
              <a:tblGrid>
                <a:gridCol w="1016000"/>
                <a:gridCol w="1016000"/>
                <a:gridCol w="1016000"/>
              </a:tblGrid>
              <a:tr h="370840">
                <a:tc>
                  <a:txBody>
                    <a:bodyPr/>
                    <a:lstStyle/>
                    <a:p>
                      <a:pPr algn="ctr"/>
                      <a:r>
                        <a:rPr lang="en-US" sz="1400" u="sng" dirty="0" err="1" smtClean="0"/>
                        <a:t>Em</a:t>
                      </a:r>
                      <a:endParaRPr lang="en-US" sz="1400" u="sng" dirty="0"/>
                    </a:p>
                  </a:txBody>
                  <a:tcPr/>
                </a:tc>
                <a:tc>
                  <a:txBody>
                    <a:bodyPr/>
                    <a:lstStyle/>
                    <a:p>
                      <a:pPr algn="ctr"/>
                      <a:r>
                        <a:rPr lang="en-US" sz="1400" u="sng" dirty="0" err="1" smtClean="0"/>
                        <a:t>Sk</a:t>
                      </a:r>
                      <a:endParaRPr lang="en-US" sz="1400" u="sng" dirty="0"/>
                    </a:p>
                  </a:txBody>
                  <a:tcPr/>
                </a:tc>
                <a:tc>
                  <a:txBody>
                    <a:bodyPr/>
                    <a:lstStyle/>
                    <a:p>
                      <a:pPr algn="ctr"/>
                      <a:r>
                        <a:rPr lang="en-US" sz="1400" u="sng" dirty="0" smtClean="0"/>
                        <a:t>Lo</a:t>
                      </a:r>
                      <a:endParaRPr lang="en-US" sz="1400" u="sng" dirty="0"/>
                    </a:p>
                  </a:txBody>
                  <a:tcPr/>
                </a:tc>
              </a:tr>
              <a:tr h="370840">
                <a:tc>
                  <a:txBody>
                    <a:bodyPr/>
                    <a:lstStyle/>
                    <a:p>
                      <a:r>
                        <a:rPr lang="en-US" sz="1400" dirty="0" smtClean="0"/>
                        <a:t>Mary</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Boston</a:t>
                      </a:r>
                      <a:endParaRPr lang="en-US" sz="1400" dirty="0"/>
                    </a:p>
                  </a:txBody>
                  <a:tcPr/>
                </a:tc>
              </a:tr>
              <a:tr h="370840">
                <a:tc>
                  <a:txBody>
                    <a:bodyPr/>
                    <a:lstStyle/>
                    <a:p>
                      <a:r>
                        <a:rPr lang="en-US" sz="1400" dirty="0" smtClean="0"/>
                        <a:t>Mary</a:t>
                      </a:r>
                      <a:endParaRPr lang="en-US" sz="1400" dirty="0"/>
                    </a:p>
                  </a:txBody>
                  <a:tcPr/>
                </a:tc>
                <a:tc>
                  <a:txBody>
                    <a:bodyPr/>
                    <a:lstStyle/>
                    <a:p>
                      <a:r>
                        <a:rPr lang="en-US" sz="1400" dirty="0" smtClean="0"/>
                        <a:t>Writer</a:t>
                      </a:r>
                      <a:endParaRPr lang="en-US" sz="1400" dirty="0"/>
                    </a:p>
                  </a:txBody>
                  <a:tcPr/>
                </a:tc>
                <a:tc>
                  <a:txBody>
                    <a:bodyPr/>
                    <a:lstStyle/>
                    <a:p>
                      <a:r>
                        <a:rPr lang="en-US" sz="1400" dirty="0" smtClean="0"/>
                        <a:t>Boston</a:t>
                      </a:r>
                      <a:endParaRPr lang="en-US" sz="1400" dirty="0"/>
                    </a:p>
                  </a:txBody>
                  <a:tcPr/>
                </a:tc>
              </a:tr>
              <a:tr h="370840">
                <a:tc>
                  <a:txBody>
                    <a:bodyPr/>
                    <a:lstStyle/>
                    <a:p>
                      <a:r>
                        <a:rPr lang="en-US" sz="1400" dirty="0" smtClean="0"/>
                        <a:t>Mary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Writer</a:t>
                      </a:r>
                    </a:p>
                  </a:txBody>
                  <a:tcPr/>
                </a:tc>
                <a:tc>
                  <a:txBody>
                    <a:bodyPr/>
                    <a:lstStyle/>
                    <a:p>
                      <a:r>
                        <a:rPr lang="en-US" sz="1400" dirty="0" smtClean="0"/>
                        <a:t>Buffalo</a:t>
                      </a:r>
                      <a:endParaRPr lang="en-US" sz="1400" dirty="0"/>
                    </a:p>
                  </a:txBody>
                  <a:tcPr/>
                </a:tc>
              </a:tr>
              <a:tr h="370840">
                <a:tc>
                  <a:txBody>
                    <a:bodyPr/>
                    <a:lstStyle/>
                    <a:p>
                      <a:r>
                        <a:rPr lang="en-US" sz="1400" dirty="0" smtClean="0"/>
                        <a:t>Fang</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New York</a:t>
                      </a:r>
                      <a:endParaRPr lang="en-US" sz="1400" dirty="0"/>
                    </a:p>
                  </a:txBody>
                  <a:tcPr/>
                </a:tc>
              </a:tr>
              <a:tr h="370840">
                <a:tc>
                  <a:txBody>
                    <a:bodyPr/>
                    <a:lstStyle/>
                    <a:p>
                      <a:r>
                        <a:rPr lang="en-US" sz="1400" dirty="0" smtClean="0"/>
                        <a:t>Fang</a:t>
                      </a:r>
                      <a:endParaRPr lang="en-US" sz="1400" dirty="0"/>
                    </a:p>
                  </a:txBody>
                  <a:tcPr/>
                </a:tc>
                <a:tc>
                  <a:txBody>
                    <a:bodyPr/>
                    <a:lstStyle/>
                    <a:p>
                      <a:r>
                        <a:rPr lang="en-US" sz="1400" dirty="0" smtClean="0"/>
                        <a:t>Editor</a:t>
                      </a:r>
                      <a:endParaRPr lang="en-US" sz="1400" dirty="0"/>
                    </a:p>
                  </a:txBody>
                  <a:tcPr/>
                </a:tc>
                <a:tc>
                  <a:txBody>
                    <a:bodyPr/>
                    <a:lstStyle/>
                    <a:p>
                      <a:r>
                        <a:rPr lang="en-US" sz="1400" dirty="0" smtClean="0"/>
                        <a:t>New York</a:t>
                      </a:r>
                      <a:endParaRPr lang="en-US" sz="1400" dirty="0"/>
                    </a:p>
                  </a:txBody>
                  <a:tcPr/>
                </a:tc>
              </a:tr>
              <a:tr h="370840">
                <a:tc>
                  <a:txBody>
                    <a:bodyPr/>
                    <a:lstStyle/>
                    <a:p>
                      <a:r>
                        <a:rPr lang="en-US" sz="1400" dirty="0" smtClean="0"/>
                        <a:t>Fang</a:t>
                      </a:r>
                      <a:endParaRPr lang="en-US" sz="1400" dirty="0"/>
                    </a:p>
                  </a:txBody>
                  <a:tcPr/>
                </a:tc>
                <a:tc>
                  <a:txBody>
                    <a:bodyPr/>
                    <a:lstStyle/>
                    <a:p>
                      <a:r>
                        <a:rPr lang="en-US" sz="1400" dirty="0" smtClean="0"/>
                        <a:t>Economist</a:t>
                      </a:r>
                      <a:endParaRPr lang="en-US" sz="1400" dirty="0"/>
                    </a:p>
                  </a:txBody>
                  <a:tcPr/>
                </a:tc>
                <a:tc>
                  <a:txBody>
                    <a:bodyPr/>
                    <a:lstStyle/>
                    <a:p>
                      <a:r>
                        <a:rPr lang="en-US" sz="1400" dirty="0" smtClean="0"/>
                        <a:t>New York</a:t>
                      </a:r>
                      <a:endParaRPr lang="en-US" sz="1400" dirty="0"/>
                    </a:p>
                  </a:txBody>
                  <a:tcPr/>
                </a:tc>
              </a:tr>
              <a:tr h="370840">
                <a:tc>
                  <a:txBody>
                    <a:bodyPr/>
                    <a:lstStyle/>
                    <a:p>
                      <a:r>
                        <a:rPr lang="en-US" sz="1400" dirty="0" smtClean="0"/>
                        <a:t>Fang</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Economist</a:t>
                      </a:r>
                    </a:p>
                  </a:txBody>
                  <a:tcPr/>
                </a:tc>
                <a:tc>
                  <a:txBody>
                    <a:bodyPr/>
                    <a:lstStyle/>
                    <a:p>
                      <a:r>
                        <a:rPr lang="en-US" sz="1400" dirty="0" smtClean="0"/>
                        <a:t>Buffalo</a:t>
                      </a:r>
                      <a:endParaRPr lang="en-US" sz="1400" dirty="0"/>
                    </a:p>
                  </a:txBody>
                  <a:tcPr/>
                </a:tc>
              </a:tr>
              <a:tr h="370840">
                <a:tc>
                  <a:txBody>
                    <a:bodyPr/>
                    <a:lstStyle/>
                    <a:p>
                      <a:r>
                        <a:rPr lang="en-US" sz="1400" dirty="0" err="1" smtClean="0"/>
                        <a:t>Lakshmi</a:t>
                      </a:r>
                      <a:endParaRPr lang="en-US" sz="1400" dirty="0"/>
                    </a:p>
                  </a:txBody>
                  <a:tcPr/>
                </a:tc>
                <a:tc>
                  <a:txBody>
                    <a:bodyPr/>
                    <a:lstStyle/>
                    <a:p>
                      <a:r>
                        <a:rPr lang="en-US" sz="1400" dirty="0" smtClean="0"/>
                        <a:t>Analyst</a:t>
                      </a:r>
                      <a:endParaRPr lang="en-US" sz="1400" dirty="0"/>
                    </a:p>
                  </a:txBody>
                  <a:tcPr/>
                </a:tc>
                <a:tc>
                  <a:txBody>
                    <a:bodyPr/>
                    <a:lstStyle/>
                    <a:p>
                      <a:r>
                        <a:rPr lang="en-US" sz="1400" dirty="0" smtClean="0"/>
                        <a:t>Boston</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Analyst</a:t>
                      </a:r>
                    </a:p>
                  </a:txBody>
                  <a:tcPr/>
                </a:tc>
                <a:tc>
                  <a:txBody>
                    <a:bodyPr/>
                    <a:lstStyle/>
                    <a:p>
                      <a:r>
                        <a:rPr lang="en-US" sz="1400" dirty="0" smtClean="0"/>
                        <a:t>Buffalo</a:t>
                      </a:r>
                      <a:endParaRPr lang="en-US" sz="1400" dirty="0"/>
                    </a:p>
                  </a:txBody>
                  <a:tcPr/>
                </a:tc>
              </a:tr>
              <a:tr h="370840">
                <a:tc>
                  <a:txBody>
                    <a:bodyPr/>
                    <a:lstStyle/>
                    <a:p>
                      <a:r>
                        <a:rPr lang="en-US" sz="1400" dirty="0" err="1" smtClean="0"/>
                        <a:t>Lakshmi</a:t>
                      </a:r>
                      <a:endParaRPr lang="en-US" sz="1400" dirty="0"/>
                    </a:p>
                  </a:txBody>
                  <a:tcPr/>
                </a:tc>
                <a:tc>
                  <a:txBody>
                    <a:bodyPr/>
                    <a:lstStyle/>
                    <a:p>
                      <a:r>
                        <a:rPr lang="en-US" sz="1400" dirty="0" smtClean="0"/>
                        <a:t>Clerk</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Buffalo</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r>
                        <a:rPr lang="en-US" sz="1400" dirty="0" smtClean="0"/>
                        <a:t>Clerk</a:t>
                      </a:r>
                      <a:endParaRPr lang="en-US" sz="1400" dirty="0"/>
                    </a:p>
                  </a:txBody>
                  <a:tcPr/>
                </a:tc>
                <a:tc>
                  <a:txBody>
                    <a:bodyPr/>
                    <a:lstStyle/>
                    <a:p>
                      <a:r>
                        <a:rPr lang="en-US" sz="1400" dirty="0" smtClean="0"/>
                        <a:t>Boston</a:t>
                      </a:r>
                      <a:endParaRPr lang="en-US" sz="1400" dirty="0"/>
                    </a:p>
                  </a:txBody>
                  <a:tcPr/>
                </a:tc>
              </a:tr>
              <a:tr h="370840">
                <a:tc>
                  <a:txBody>
                    <a:bodyPr/>
                    <a:lstStyle/>
                    <a:p>
                      <a:r>
                        <a:rPr lang="en-US" sz="1400" dirty="0" err="1" smtClean="0"/>
                        <a:t>Lakshmi</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Albany</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r>
                        <a:rPr lang="en-US" sz="1400" dirty="0" smtClean="0"/>
                        <a:t>Clerk</a:t>
                      </a:r>
                      <a:endParaRPr lang="en-US" sz="1400" dirty="0"/>
                    </a:p>
                  </a:txBody>
                  <a:tcPr/>
                </a:tc>
                <a:tc>
                  <a:txBody>
                    <a:bodyPr/>
                    <a:lstStyle/>
                    <a:p>
                      <a:r>
                        <a:rPr lang="en-US" sz="1400" dirty="0" smtClean="0"/>
                        <a:t>Trenton</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Economist</a:t>
                      </a:r>
                    </a:p>
                  </a:txBody>
                  <a:tcPr/>
                </a:tc>
                <a:tc>
                  <a:txBody>
                    <a:bodyPr/>
                    <a:lstStyle/>
                    <a:p>
                      <a:r>
                        <a:rPr lang="en-US" sz="1400" dirty="0" smtClean="0"/>
                        <a:t>Buffalo</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smtClean="0"/>
              <a:t>A Decompostion</a:t>
            </a:r>
          </a:p>
        </p:txBody>
      </p:sp>
      <p:graphicFrame>
        <p:nvGraphicFramePr>
          <p:cNvPr id="4" name="Content Placeholder 3"/>
          <p:cNvGraphicFramePr>
            <a:graphicFrameLocks noGrp="1"/>
          </p:cNvGraphicFramePr>
          <p:nvPr>
            <p:ph idx="1"/>
          </p:nvPr>
        </p:nvGraphicFramePr>
        <p:xfrm>
          <a:off x="3886200" y="3810000"/>
          <a:ext cx="2362200" cy="1483360"/>
        </p:xfrm>
        <a:graphic>
          <a:graphicData uri="http://schemas.openxmlformats.org/drawingml/2006/table">
            <a:tbl>
              <a:tblPr firstRow="1" bandCol="1">
                <a:tableStyleId>{21E4AEA4-8DFA-4A89-87EB-49C32662AFE0}</a:tableStyleId>
              </a:tblPr>
              <a:tblGrid>
                <a:gridCol w="885825"/>
                <a:gridCol w="885825"/>
                <a:gridCol w="590550"/>
              </a:tblGrid>
              <a:tr h="370840">
                <a:tc>
                  <a:txBody>
                    <a:bodyPr/>
                    <a:lstStyle/>
                    <a:p>
                      <a:pPr algn="ctr"/>
                      <a:r>
                        <a:rPr lang="en-US" sz="1400" u="sng" dirty="0" err="1" smtClean="0"/>
                        <a:t>Em</a:t>
                      </a:r>
                      <a:endParaRPr lang="en-US" sz="1400" u="sng" dirty="0"/>
                    </a:p>
                  </a:txBody>
                  <a:tcPr/>
                </a:tc>
                <a:tc>
                  <a:txBody>
                    <a:bodyPr/>
                    <a:lstStyle/>
                    <a:p>
                      <a:pPr algn="ctr"/>
                      <a:r>
                        <a:rPr lang="en-US" sz="1400" dirty="0" smtClean="0"/>
                        <a:t>To</a:t>
                      </a:r>
                      <a:endParaRPr lang="en-US" sz="1400" dirty="0"/>
                    </a:p>
                  </a:txBody>
                  <a:tcPr/>
                </a:tc>
                <a:tc>
                  <a:txBody>
                    <a:bodyPr/>
                    <a:lstStyle/>
                    <a:p>
                      <a:pPr algn="ctr"/>
                      <a:r>
                        <a:rPr lang="en-US" sz="1400" dirty="0" smtClean="0"/>
                        <a:t>Ho</a:t>
                      </a:r>
                      <a:endParaRPr lang="en-US" sz="1400" dirty="0"/>
                    </a:p>
                  </a:txBody>
                  <a:tcPr/>
                </a:tc>
              </a:tr>
              <a:tr h="370840">
                <a:tc>
                  <a:txBody>
                    <a:bodyPr/>
                    <a:lstStyle/>
                    <a:p>
                      <a:r>
                        <a:rPr lang="en-US" sz="1400" dirty="0" smtClean="0"/>
                        <a:t>Mary</a:t>
                      </a:r>
                      <a:endParaRPr lang="en-US" sz="1400" dirty="0"/>
                    </a:p>
                  </a:txBody>
                  <a:tcPr/>
                </a:tc>
                <a:tc>
                  <a:txBody>
                    <a:bodyPr/>
                    <a:lstStyle/>
                    <a:p>
                      <a:r>
                        <a:rPr lang="en-US" sz="1400" dirty="0" smtClean="0"/>
                        <a:t>Pen</a:t>
                      </a:r>
                      <a:endParaRPr lang="en-US" sz="1400" dirty="0"/>
                    </a:p>
                  </a:txBody>
                  <a:tcPr/>
                </a:tc>
                <a:tc>
                  <a:txBody>
                    <a:bodyPr/>
                    <a:lstStyle/>
                    <a:p>
                      <a:r>
                        <a:rPr lang="en-US" sz="1400" dirty="0" smtClean="0"/>
                        <a:t>20</a:t>
                      </a:r>
                      <a:endParaRPr lang="en-US" sz="1400" dirty="0"/>
                    </a:p>
                  </a:txBody>
                  <a:tcPr/>
                </a:tc>
              </a:tr>
              <a:tr h="370840">
                <a:tc>
                  <a:txBody>
                    <a:bodyPr/>
                    <a:lstStyle/>
                    <a:p>
                      <a:r>
                        <a:rPr lang="en-US" sz="1400" dirty="0" smtClean="0"/>
                        <a:t>Fang</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Pen</a:t>
                      </a:r>
                    </a:p>
                  </a:txBody>
                  <a:tcPr/>
                </a:tc>
                <a:tc>
                  <a:txBody>
                    <a:bodyPr/>
                    <a:lstStyle/>
                    <a:p>
                      <a:r>
                        <a:rPr lang="en-US" sz="1400" dirty="0" smtClean="0"/>
                        <a:t>30</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Oracle</a:t>
                      </a:r>
                    </a:p>
                  </a:txBody>
                  <a:tcPr/>
                </a:tc>
                <a:tc>
                  <a:txBody>
                    <a:bodyPr/>
                    <a:lstStyle/>
                    <a:p>
                      <a:r>
                        <a:rPr lang="en-US" sz="1400" dirty="0" smtClean="0"/>
                        <a:t>40</a:t>
                      </a:r>
                      <a:endParaRPr lang="en-US" sz="1400" dirty="0"/>
                    </a:p>
                  </a:txBody>
                  <a:tcPr/>
                </a:tc>
              </a:tr>
            </a:tbl>
          </a:graphicData>
        </a:graphic>
      </p:graphicFrame>
      <p:graphicFrame>
        <p:nvGraphicFramePr>
          <p:cNvPr id="5" name="Content Placeholder 3"/>
          <p:cNvGraphicFramePr>
            <a:graphicFrameLocks/>
          </p:cNvGraphicFramePr>
          <p:nvPr/>
        </p:nvGraphicFramePr>
        <p:xfrm>
          <a:off x="4343400" y="5562600"/>
          <a:ext cx="1905000" cy="1112520"/>
        </p:xfrm>
        <a:graphic>
          <a:graphicData uri="http://schemas.openxmlformats.org/drawingml/2006/table">
            <a:tbl>
              <a:tblPr firstRow="1" bandCol="1">
                <a:tableStyleId>{21E4AEA4-8DFA-4A89-87EB-49C32662AFE0}</a:tableStyleId>
              </a:tblPr>
              <a:tblGrid>
                <a:gridCol w="952500"/>
                <a:gridCol w="952500"/>
              </a:tblGrid>
              <a:tr h="370840">
                <a:tc>
                  <a:txBody>
                    <a:bodyPr/>
                    <a:lstStyle/>
                    <a:p>
                      <a:pPr algn="ctr"/>
                      <a:r>
                        <a:rPr lang="en-US" sz="1400" u="sng" dirty="0" smtClean="0"/>
                        <a:t>To</a:t>
                      </a:r>
                      <a:endParaRPr lang="en-US" sz="1400" u="sng" dirty="0"/>
                    </a:p>
                  </a:txBody>
                  <a:tcPr/>
                </a:tc>
                <a:tc>
                  <a:txBody>
                    <a:bodyPr/>
                    <a:lstStyle/>
                    <a:p>
                      <a:pPr algn="ctr"/>
                      <a:r>
                        <a:rPr lang="en-US" sz="1400" dirty="0" smtClean="0"/>
                        <a:t>Pr</a:t>
                      </a:r>
                      <a:endParaRPr lang="en-US" sz="1400" dirty="0"/>
                    </a:p>
                  </a:txBody>
                  <a:tcPr/>
                </a:tc>
              </a:tr>
              <a:tr h="370840">
                <a:tc>
                  <a:txBody>
                    <a:bodyPr/>
                    <a:lstStyle/>
                    <a:p>
                      <a:r>
                        <a:rPr lang="en-US" sz="1400" dirty="0" smtClean="0"/>
                        <a:t>Pen</a:t>
                      </a:r>
                      <a:endParaRPr lang="en-US" sz="1400" dirty="0"/>
                    </a:p>
                  </a:txBody>
                  <a:tcPr/>
                </a:tc>
                <a:tc>
                  <a:txBody>
                    <a:bodyPr/>
                    <a:lstStyle/>
                    <a:p>
                      <a:r>
                        <a:rPr lang="en-US" sz="1400" dirty="0" smtClean="0"/>
                        <a:t>Research</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Oracle</a:t>
                      </a:r>
                    </a:p>
                  </a:txBody>
                  <a:tcPr/>
                </a:tc>
                <a:tc>
                  <a:txBody>
                    <a:bodyPr/>
                    <a:lstStyle/>
                    <a:p>
                      <a:r>
                        <a:rPr lang="en-US" sz="1400" dirty="0" smtClean="0"/>
                        <a:t>Database</a:t>
                      </a:r>
                      <a:endParaRPr lang="en-US" sz="1400" dirty="0"/>
                    </a:p>
                  </a:txBody>
                  <a:tcPr/>
                </a:tc>
              </a:tr>
            </a:tbl>
          </a:graphicData>
        </a:graphic>
      </p:graphicFrame>
      <p:graphicFrame>
        <p:nvGraphicFramePr>
          <p:cNvPr id="6" name="Content Placeholder 3"/>
          <p:cNvGraphicFramePr>
            <a:graphicFrameLocks/>
          </p:cNvGraphicFramePr>
          <p:nvPr/>
        </p:nvGraphicFramePr>
        <p:xfrm>
          <a:off x="6553200" y="2514600"/>
          <a:ext cx="2895600" cy="4820920"/>
        </p:xfrm>
        <a:graphic>
          <a:graphicData uri="http://schemas.openxmlformats.org/drawingml/2006/table">
            <a:tbl>
              <a:tblPr firstRow="1" bandCol="1">
                <a:tableStyleId>{21E4AEA4-8DFA-4A89-87EB-49C32662AFE0}</a:tableStyleId>
              </a:tblPr>
              <a:tblGrid>
                <a:gridCol w="1066801"/>
                <a:gridCol w="1066800"/>
                <a:gridCol w="761999"/>
              </a:tblGrid>
              <a:tr h="370840">
                <a:tc>
                  <a:txBody>
                    <a:bodyPr/>
                    <a:lstStyle/>
                    <a:p>
                      <a:pPr algn="ctr"/>
                      <a:r>
                        <a:rPr lang="en-US" sz="1400" u="sng" dirty="0" err="1" smtClean="0"/>
                        <a:t>Sk</a:t>
                      </a:r>
                      <a:endParaRPr lang="en-US" sz="1400" u="sng" dirty="0"/>
                    </a:p>
                  </a:txBody>
                  <a:tcPr/>
                </a:tc>
                <a:tc>
                  <a:txBody>
                    <a:bodyPr/>
                    <a:lstStyle/>
                    <a:p>
                      <a:pPr algn="ctr"/>
                      <a:r>
                        <a:rPr lang="en-US" sz="1400" u="none" dirty="0" smtClean="0"/>
                        <a:t>Lo</a:t>
                      </a:r>
                      <a:endParaRPr lang="en-US" sz="1400" u="none" dirty="0"/>
                    </a:p>
                  </a:txBody>
                  <a:tcPr/>
                </a:tc>
                <a:tc>
                  <a:txBody>
                    <a:bodyPr/>
                    <a:lstStyle/>
                    <a:p>
                      <a:pPr algn="ctr"/>
                      <a:r>
                        <a:rPr lang="en-US" sz="1400" u="sng" dirty="0" smtClean="0"/>
                        <a:t>Ro</a:t>
                      </a:r>
                      <a:endParaRPr lang="en-US" sz="1400" u="sng" dirty="0"/>
                    </a:p>
                  </a:txBody>
                  <a:tcPr/>
                </a:tc>
              </a:tr>
              <a:tr h="370840">
                <a:tc>
                  <a:txBody>
                    <a:bodyPr/>
                    <a:lstStyle/>
                    <a:p>
                      <a:r>
                        <a:rPr lang="en-US" sz="1400" dirty="0" smtClean="0"/>
                        <a:t>Clerk</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101</a:t>
                      </a:r>
                      <a:endParaRPr lang="en-US" sz="1400" dirty="0"/>
                    </a:p>
                  </a:txBody>
                  <a:tcPr/>
                </a:tc>
              </a:tr>
              <a:tr h="370840">
                <a:tc>
                  <a:txBody>
                    <a:bodyPr/>
                    <a:lstStyle/>
                    <a:p>
                      <a:r>
                        <a:rPr lang="en-US" sz="1400" dirty="0" smtClean="0"/>
                        <a:t>Writer</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102</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Writer</a:t>
                      </a:r>
                    </a:p>
                  </a:txBody>
                  <a:tcPr/>
                </a:tc>
                <a:tc>
                  <a:txBody>
                    <a:bodyPr/>
                    <a:lstStyle/>
                    <a:p>
                      <a:r>
                        <a:rPr lang="en-US" sz="1400" dirty="0" smtClean="0"/>
                        <a:t>Buffalo</a:t>
                      </a:r>
                      <a:endParaRPr lang="en-US" sz="1400" dirty="0"/>
                    </a:p>
                  </a:txBody>
                  <a:tcPr/>
                </a:tc>
                <a:tc>
                  <a:txBody>
                    <a:bodyPr/>
                    <a:lstStyle/>
                    <a:p>
                      <a:r>
                        <a:rPr lang="en-US" sz="1400" dirty="0" smtClean="0"/>
                        <a:t>103</a:t>
                      </a:r>
                      <a:endParaRPr lang="en-US" sz="1400" dirty="0"/>
                    </a:p>
                  </a:txBody>
                  <a:tcPr/>
                </a:tc>
              </a:tr>
              <a:tr h="370840">
                <a:tc>
                  <a:txBody>
                    <a:bodyPr/>
                    <a:lstStyle/>
                    <a:p>
                      <a:r>
                        <a:rPr lang="en-US" sz="1400" dirty="0" smtClean="0"/>
                        <a:t>Clerk</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104</a:t>
                      </a:r>
                      <a:endParaRPr lang="en-US" sz="1400" dirty="0"/>
                    </a:p>
                  </a:txBody>
                  <a:tcPr/>
                </a:tc>
              </a:tr>
              <a:tr h="370840">
                <a:tc>
                  <a:txBody>
                    <a:bodyPr/>
                    <a:lstStyle/>
                    <a:p>
                      <a:r>
                        <a:rPr lang="en-US" sz="1400" dirty="0" smtClean="0"/>
                        <a:t>Editor</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105</a:t>
                      </a:r>
                      <a:endParaRPr lang="en-US" sz="1400" dirty="0"/>
                    </a:p>
                  </a:txBody>
                  <a:tcPr/>
                </a:tc>
              </a:tr>
              <a:tr h="370840">
                <a:tc>
                  <a:txBody>
                    <a:bodyPr/>
                    <a:lstStyle/>
                    <a:p>
                      <a:r>
                        <a:rPr lang="en-US" sz="1400" dirty="0" smtClean="0"/>
                        <a:t>Economist</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106</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Economist</a:t>
                      </a:r>
                    </a:p>
                  </a:txBody>
                  <a:tcPr/>
                </a:tc>
                <a:tc>
                  <a:txBody>
                    <a:bodyPr/>
                    <a:lstStyle/>
                    <a:p>
                      <a:r>
                        <a:rPr lang="en-US" sz="1400" dirty="0" smtClean="0"/>
                        <a:t>Buffalo</a:t>
                      </a:r>
                      <a:endParaRPr lang="en-US" sz="1400" dirty="0"/>
                    </a:p>
                  </a:txBody>
                  <a:tcPr/>
                </a:tc>
                <a:tc>
                  <a:txBody>
                    <a:bodyPr/>
                    <a:lstStyle/>
                    <a:p>
                      <a:r>
                        <a:rPr lang="en-US" sz="1400" dirty="0" smtClean="0"/>
                        <a:t>107</a:t>
                      </a:r>
                      <a:endParaRPr lang="en-US" sz="1400" dirty="0"/>
                    </a:p>
                  </a:txBody>
                  <a:tcPr/>
                </a:tc>
              </a:tr>
              <a:tr h="370840">
                <a:tc>
                  <a:txBody>
                    <a:bodyPr/>
                    <a:lstStyle/>
                    <a:p>
                      <a:r>
                        <a:rPr lang="en-US" sz="1400" dirty="0" smtClean="0"/>
                        <a:t>Analyst</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101</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Analyst</a:t>
                      </a:r>
                    </a:p>
                  </a:txBody>
                  <a:tcPr/>
                </a:tc>
                <a:tc>
                  <a:txBody>
                    <a:bodyPr/>
                    <a:lstStyle/>
                    <a:p>
                      <a:r>
                        <a:rPr lang="en-US" sz="1400" dirty="0" smtClean="0"/>
                        <a:t>Buffalo</a:t>
                      </a:r>
                      <a:endParaRPr lang="en-US" sz="1400" dirty="0"/>
                    </a:p>
                  </a:txBody>
                  <a:tcPr/>
                </a:tc>
                <a:tc>
                  <a:txBody>
                    <a:bodyPr/>
                    <a:lstStyle/>
                    <a:p>
                      <a:r>
                        <a:rPr lang="en-US" sz="1400" dirty="0" smtClean="0"/>
                        <a:t>108</a:t>
                      </a:r>
                      <a:endParaRPr lang="en-US" sz="1400" dirty="0"/>
                    </a:p>
                  </a:txBody>
                  <a:tcPr/>
                </a:tc>
              </a:tr>
              <a:tr h="370840">
                <a:tc>
                  <a:txBody>
                    <a:bodyPr/>
                    <a:lstStyle/>
                    <a:p>
                      <a:r>
                        <a:rPr lang="en-US" sz="1400" dirty="0" smtClean="0"/>
                        <a:t>Clerk</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Buffalo</a:t>
                      </a:r>
                    </a:p>
                  </a:txBody>
                  <a:tcPr/>
                </a:tc>
                <a:tc>
                  <a:txBody>
                    <a:bodyPr/>
                    <a:lstStyle/>
                    <a:p>
                      <a:r>
                        <a:rPr lang="en-US" sz="1400" dirty="0" smtClean="0"/>
                        <a:t>107</a:t>
                      </a:r>
                      <a:endParaRPr lang="en-US" sz="1400" dirty="0"/>
                    </a:p>
                  </a:txBody>
                  <a:tcPr/>
                </a:tc>
              </a:tr>
              <a:tr h="370840">
                <a:tc>
                  <a:txBody>
                    <a:bodyPr/>
                    <a:lstStyle/>
                    <a:p>
                      <a:r>
                        <a:rPr lang="en-US" sz="1400" dirty="0" smtClean="0"/>
                        <a:t>Clerk</a:t>
                      </a:r>
                      <a:endParaRPr lang="en-US" sz="1400" dirty="0"/>
                    </a:p>
                  </a:txBody>
                  <a:tcPr/>
                </a:tc>
                <a:tc>
                  <a:txBody>
                    <a:bodyPr/>
                    <a:lstStyle/>
                    <a:p>
                      <a:r>
                        <a:rPr lang="en-US" sz="1400" dirty="0" smtClean="0"/>
                        <a:t>Albany</a:t>
                      </a:r>
                      <a:endParaRPr lang="en-US" sz="1400" dirty="0"/>
                    </a:p>
                  </a:txBody>
                  <a:tcPr/>
                </a:tc>
                <a:tc>
                  <a:txBody>
                    <a:bodyPr/>
                    <a:lstStyle/>
                    <a:p>
                      <a:r>
                        <a:rPr lang="en-US" sz="1400" dirty="0" smtClean="0"/>
                        <a:t>109</a:t>
                      </a:r>
                      <a:endParaRPr lang="en-US" sz="1400" dirty="0"/>
                    </a:p>
                  </a:txBody>
                  <a:tcPr/>
                </a:tc>
              </a:tr>
              <a:tr h="370840">
                <a:tc>
                  <a:txBody>
                    <a:bodyPr/>
                    <a:lstStyle/>
                    <a:p>
                      <a:r>
                        <a:rPr lang="en-US" sz="1400" dirty="0" smtClean="0"/>
                        <a:t>Clerk</a:t>
                      </a:r>
                      <a:endParaRPr lang="en-US" sz="1400" dirty="0"/>
                    </a:p>
                  </a:txBody>
                  <a:tcPr/>
                </a:tc>
                <a:tc>
                  <a:txBody>
                    <a:bodyPr/>
                    <a:lstStyle/>
                    <a:p>
                      <a:r>
                        <a:rPr lang="en-US" sz="1400" dirty="0" smtClean="0"/>
                        <a:t>Trenton</a:t>
                      </a:r>
                      <a:endParaRPr lang="en-US" sz="1400" dirty="0"/>
                    </a:p>
                  </a:txBody>
                  <a:tcPr/>
                </a:tc>
                <a:tc>
                  <a:txBody>
                    <a:bodyPr/>
                    <a:lstStyle/>
                    <a:p>
                      <a:r>
                        <a:rPr lang="en-US" sz="1400" dirty="0" smtClean="0"/>
                        <a:t>110</a:t>
                      </a:r>
                      <a:endParaRPr lang="en-US" sz="1400" dirty="0"/>
                    </a:p>
                  </a:txBody>
                  <a:tcPr/>
                </a:tc>
              </a:tr>
            </a:tbl>
          </a:graphicData>
        </a:graphic>
      </p:graphicFrame>
      <p:graphicFrame>
        <p:nvGraphicFramePr>
          <p:cNvPr id="8" name="Content Placeholder 3"/>
          <p:cNvGraphicFramePr>
            <a:graphicFrameLocks/>
          </p:cNvGraphicFramePr>
          <p:nvPr/>
        </p:nvGraphicFramePr>
        <p:xfrm>
          <a:off x="457200" y="1676400"/>
          <a:ext cx="3048000" cy="5562600"/>
        </p:xfrm>
        <a:graphic>
          <a:graphicData uri="http://schemas.openxmlformats.org/drawingml/2006/table">
            <a:tbl>
              <a:tblPr firstRow="1" bandCol="1">
                <a:tableStyleId>{21E4AEA4-8DFA-4A89-87EB-49C32662AFE0}</a:tableStyleId>
              </a:tblPr>
              <a:tblGrid>
                <a:gridCol w="1016000"/>
                <a:gridCol w="1016000"/>
                <a:gridCol w="1016000"/>
              </a:tblGrid>
              <a:tr h="370840">
                <a:tc>
                  <a:txBody>
                    <a:bodyPr/>
                    <a:lstStyle/>
                    <a:p>
                      <a:pPr algn="ctr"/>
                      <a:r>
                        <a:rPr lang="en-US" sz="1400" u="sng" dirty="0" err="1" smtClean="0"/>
                        <a:t>Em</a:t>
                      </a:r>
                      <a:endParaRPr lang="en-US" sz="1400" u="sng" dirty="0"/>
                    </a:p>
                  </a:txBody>
                  <a:tcPr/>
                </a:tc>
                <a:tc>
                  <a:txBody>
                    <a:bodyPr/>
                    <a:lstStyle/>
                    <a:p>
                      <a:pPr algn="ctr"/>
                      <a:r>
                        <a:rPr lang="en-US" sz="1400" u="sng" dirty="0" err="1" smtClean="0"/>
                        <a:t>Sk</a:t>
                      </a:r>
                      <a:endParaRPr lang="en-US" sz="1400" u="sng" dirty="0"/>
                    </a:p>
                  </a:txBody>
                  <a:tcPr/>
                </a:tc>
                <a:tc>
                  <a:txBody>
                    <a:bodyPr/>
                    <a:lstStyle/>
                    <a:p>
                      <a:pPr algn="ctr"/>
                      <a:r>
                        <a:rPr lang="en-US" sz="1400" u="sng" dirty="0" smtClean="0"/>
                        <a:t>Lo</a:t>
                      </a:r>
                      <a:endParaRPr lang="en-US" sz="1400" u="sng" dirty="0"/>
                    </a:p>
                  </a:txBody>
                  <a:tcPr/>
                </a:tc>
              </a:tr>
              <a:tr h="370840">
                <a:tc>
                  <a:txBody>
                    <a:bodyPr/>
                    <a:lstStyle/>
                    <a:p>
                      <a:r>
                        <a:rPr lang="en-US" sz="1400" dirty="0" smtClean="0"/>
                        <a:t>Mary</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Boston</a:t>
                      </a:r>
                      <a:endParaRPr lang="en-US" sz="1400" dirty="0"/>
                    </a:p>
                  </a:txBody>
                  <a:tcPr/>
                </a:tc>
              </a:tr>
              <a:tr h="370840">
                <a:tc>
                  <a:txBody>
                    <a:bodyPr/>
                    <a:lstStyle/>
                    <a:p>
                      <a:r>
                        <a:rPr lang="en-US" sz="1400" dirty="0" smtClean="0"/>
                        <a:t>Mary</a:t>
                      </a:r>
                      <a:endParaRPr lang="en-US" sz="1400" dirty="0"/>
                    </a:p>
                  </a:txBody>
                  <a:tcPr/>
                </a:tc>
                <a:tc>
                  <a:txBody>
                    <a:bodyPr/>
                    <a:lstStyle/>
                    <a:p>
                      <a:r>
                        <a:rPr lang="en-US" sz="1400" dirty="0" smtClean="0"/>
                        <a:t>Writer</a:t>
                      </a:r>
                      <a:endParaRPr lang="en-US" sz="1400" dirty="0"/>
                    </a:p>
                  </a:txBody>
                  <a:tcPr/>
                </a:tc>
                <a:tc>
                  <a:txBody>
                    <a:bodyPr/>
                    <a:lstStyle/>
                    <a:p>
                      <a:r>
                        <a:rPr lang="en-US" sz="1400" dirty="0" smtClean="0"/>
                        <a:t>Boston</a:t>
                      </a:r>
                      <a:endParaRPr lang="en-US" sz="1400" dirty="0"/>
                    </a:p>
                  </a:txBody>
                  <a:tcPr/>
                </a:tc>
              </a:tr>
              <a:tr h="370840">
                <a:tc>
                  <a:txBody>
                    <a:bodyPr/>
                    <a:lstStyle/>
                    <a:p>
                      <a:r>
                        <a:rPr lang="en-US" sz="1400" dirty="0" smtClean="0"/>
                        <a:t>Mary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Writer</a:t>
                      </a:r>
                    </a:p>
                  </a:txBody>
                  <a:tcPr/>
                </a:tc>
                <a:tc>
                  <a:txBody>
                    <a:bodyPr/>
                    <a:lstStyle/>
                    <a:p>
                      <a:r>
                        <a:rPr lang="en-US" sz="1400" dirty="0" smtClean="0"/>
                        <a:t>Buffalo</a:t>
                      </a:r>
                      <a:endParaRPr lang="en-US" sz="1400" dirty="0"/>
                    </a:p>
                  </a:txBody>
                  <a:tcPr/>
                </a:tc>
              </a:tr>
              <a:tr h="370840">
                <a:tc>
                  <a:txBody>
                    <a:bodyPr/>
                    <a:lstStyle/>
                    <a:p>
                      <a:r>
                        <a:rPr lang="en-US" sz="1400" dirty="0" smtClean="0"/>
                        <a:t>Fang</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New York</a:t>
                      </a:r>
                      <a:endParaRPr lang="en-US" sz="1400" dirty="0"/>
                    </a:p>
                  </a:txBody>
                  <a:tcPr/>
                </a:tc>
              </a:tr>
              <a:tr h="370840">
                <a:tc>
                  <a:txBody>
                    <a:bodyPr/>
                    <a:lstStyle/>
                    <a:p>
                      <a:r>
                        <a:rPr lang="en-US" sz="1400" dirty="0" smtClean="0"/>
                        <a:t>Fang</a:t>
                      </a:r>
                      <a:endParaRPr lang="en-US" sz="1400" dirty="0"/>
                    </a:p>
                  </a:txBody>
                  <a:tcPr/>
                </a:tc>
                <a:tc>
                  <a:txBody>
                    <a:bodyPr/>
                    <a:lstStyle/>
                    <a:p>
                      <a:r>
                        <a:rPr lang="en-US" sz="1400" dirty="0" smtClean="0"/>
                        <a:t>Editor</a:t>
                      </a:r>
                      <a:endParaRPr lang="en-US" sz="1400" dirty="0"/>
                    </a:p>
                  </a:txBody>
                  <a:tcPr/>
                </a:tc>
                <a:tc>
                  <a:txBody>
                    <a:bodyPr/>
                    <a:lstStyle/>
                    <a:p>
                      <a:r>
                        <a:rPr lang="en-US" sz="1400" dirty="0" smtClean="0"/>
                        <a:t>New York</a:t>
                      </a:r>
                      <a:endParaRPr lang="en-US" sz="1400" dirty="0"/>
                    </a:p>
                  </a:txBody>
                  <a:tcPr/>
                </a:tc>
              </a:tr>
              <a:tr h="370840">
                <a:tc>
                  <a:txBody>
                    <a:bodyPr/>
                    <a:lstStyle/>
                    <a:p>
                      <a:r>
                        <a:rPr lang="en-US" sz="1400" dirty="0" smtClean="0"/>
                        <a:t>Fang</a:t>
                      </a:r>
                      <a:endParaRPr lang="en-US" sz="1400" dirty="0"/>
                    </a:p>
                  </a:txBody>
                  <a:tcPr/>
                </a:tc>
                <a:tc>
                  <a:txBody>
                    <a:bodyPr/>
                    <a:lstStyle/>
                    <a:p>
                      <a:r>
                        <a:rPr lang="en-US" sz="1400" dirty="0" smtClean="0"/>
                        <a:t>Economist</a:t>
                      </a:r>
                      <a:endParaRPr lang="en-US" sz="1400" dirty="0"/>
                    </a:p>
                  </a:txBody>
                  <a:tcPr/>
                </a:tc>
                <a:tc>
                  <a:txBody>
                    <a:bodyPr/>
                    <a:lstStyle/>
                    <a:p>
                      <a:r>
                        <a:rPr lang="en-US" sz="1400" dirty="0" smtClean="0"/>
                        <a:t>New York</a:t>
                      </a:r>
                      <a:endParaRPr lang="en-US" sz="1400" dirty="0"/>
                    </a:p>
                  </a:txBody>
                  <a:tcPr/>
                </a:tc>
              </a:tr>
              <a:tr h="370840">
                <a:tc>
                  <a:txBody>
                    <a:bodyPr/>
                    <a:lstStyle/>
                    <a:p>
                      <a:r>
                        <a:rPr lang="en-US" sz="1400" dirty="0" smtClean="0"/>
                        <a:t>Fang</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Economist</a:t>
                      </a:r>
                    </a:p>
                  </a:txBody>
                  <a:tcPr/>
                </a:tc>
                <a:tc>
                  <a:txBody>
                    <a:bodyPr/>
                    <a:lstStyle/>
                    <a:p>
                      <a:r>
                        <a:rPr lang="en-US" sz="1400" dirty="0" smtClean="0"/>
                        <a:t>Buffalo</a:t>
                      </a:r>
                      <a:endParaRPr lang="en-US" sz="1400" dirty="0"/>
                    </a:p>
                  </a:txBody>
                  <a:tcPr/>
                </a:tc>
              </a:tr>
              <a:tr h="370840">
                <a:tc>
                  <a:txBody>
                    <a:bodyPr/>
                    <a:lstStyle/>
                    <a:p>
                      <a:r>
                        <a:rPr lang="en-US" sz="1400" dirty="0" err="1" smtClean="0"/>
                        <a:t>Lakshmi</a:t>
                      </a:r>
                      <a:endParaRPr lang="en-US" sz="1400" dirty="0"/>
                    </a:p>
                  </a:txBody>
                  <a:tcPr/>
                </a:tc>
                <a:tc>
                  <a:txBody>
                    <a:bodyPr/>
                    <a:lstStyle/>
                    <a:p>
                      <a:r>
                        <a:rPr lang="en-US" sz="1400" dirty="0" smtClean="0"/>
                        <a:t>Analyst</a:t>
                      </a:r>
                      <a:endParaRPr lang="en-US" sz="1400" dirty="0"/>
                    </a:p>
                  </a:txBody>
                  <a:tcPr/>
                </a:tc>
                <a:tc>
                  <a:txBody>
                    <a:bodyPr/>
                    <a:lstStyle/>
                    <a:p>
                      <a:r>
                        <a:rPr lang="en-US" sz="1400" dirty="0" smtClean="0"/>
                        <a:t>Boston</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Analyst</a:t>
                      </a:r>
                    </a:p>
                  </a:txBody>
                  <a:tcPr/>
                </a:tc>
                <a:tc>
                  <a:txBody>
                    <a:bodyPr/>
                    <a:lstStyle/>
                    <a:p>
                      <a:r>
                        <a:rPr lang="en-US" sz="1400" dirty="0" smtClean="0"/>
                        <a:t>Buffalo</a:t>
                      </a:r>
                      <a:endParaRPr lang="en-US" sz="1400" dirty="0"/>
                    </a:p>
                  </a:txBody>
                  <a:tcPr/>
                </a:tc>
              </a:tr>
              <a:tr h="370840">
                <a:tc>
                  <a:txBody>
                    <a:bodyPr/>
                    <a:lstStyle/>
                    <a:p>
                      <a:r>
                        <a:rPr lang="en-US" sz="1400" dirty="0" err="1" smtClean="0"/>
                        <a:t>Lakshmi</a:t>
                      </a:r>
                      <a:endParaRPr lang="en-US" sz="1400" dirty="0"/>
                    </a:p>
                  </a:txBody>
                  <a:tcPr/>
                </a:tc>
                <a:tc>
                  <a:txBody>
                    <a:bodyPr/>
                    <a:lstStyle/>
                    <a:p>
                      <a:r>
                        <a:rPr lang="en-US" sz="1400" dirty="0" smtClean="0"/>
                        <a:t>Clerk</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Buffalo</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r>
                        <a:rPr lang="en-US" sz="1400" dirty="0" smtClean="0"/>
                        <a:t>Clerk</a:t>
                      </a:r>
                      <a:endParaRPr lang="en-US" sz="1400" dirty="0"/>
                    </a:p>
                  </a:txBody>
                  <a:tcPr/>
                </a:tc>
                <a:tc>
                  <a:txBody>
                    <a:bodyPr/>
                    <a:lstStyle/>
                    <a:p>
                      <a:r>
                        <a:rPr lang="en-US" sz="1400" dirty="0" smtClean="0"/>
                        <a:t>Boston</a:t>
                      </a:r>
                      <a:endParaRPr lang="en-US" sz="1400" dirty="0"/>
                    </a:p>
                  </a:txBody>
                  <a:tcPr/>
                </a:tc>
              </a:tr>
              <a:tr h="370840">
                <a:tc>
                  <a:txBody>
                    <a:bodyPr/>
                    <a:lstStyle/>
                    <a:p>
                      <a:r>
                        <a:rPr lang="en-US" sz="1400" dirty="0" err="1" smtClean="0"/>
                        <a:t>Lakshmi</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Albany</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r>
                        <a:rPr lang="en-US" sz="1400" dirty="0" smtClean="0"/>
                        <a:t>Clerk</a:t>
                      </a:r>
                      <a:endParaRPr lang="en-US" sz="1400" dirty="0"/>
                    </a:p>
                  </a:txBody>
                  <a:tcPr/>
                </a:tc>
                <a:tc>
                  <a:txBody>
                    <a:bodyPr/>
                    <a:lstStyle/>
                    <a:p>
                      <a:r>
                        <a:rPr lang="en-US" sz="1400" dirty="0" smtClean="0"/>
                        <a:t>Trenton</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Economist</a:t>
                      </a:r>
                    </a:p>
                  </a:txBody>
                  <a:tcPr/>
                </a:tc>
                <a:tc>
                  <a:txBody>
                    <a:bodyPr/>
                    <a:lstStyle/>
                    <a:p>
                      <a:r>
                        <a:rPr lang="en-US" sz="1400" dirty="0" smtClean="0"/>
                        <a:t>Buffalo</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US" smtClean="0"/>
              <a:t>A Decompostion</a:t>
            </a:r>
          </a:p>
        </p:txBody>
      </p:sp>
      <p:graphicFrame>
        <p:nvGraphicFramePr>
          <p:cNvPr id="4" name="Content Placeholder 3"/>
          <p:cNvGraphicFramePr>
            <a:graphicFrameLocks noGrp="1"/>
          </p:cNvGraphicFramePr>
          <p:nvPr>
            <p:ph idx="1"/>
          </p:nvPr>
        </p:nvGraphicFramePr>
        <p:xfrm>
          <a:off x="3886200" y="3810000"/>
          <a:ext cx="2362200" cy="1483360"/>
        </p:xfrm>
        <a:graphic>
          <a:graphicData uri="http://schemas.openxmlformats.org/drawingml/2006/table">
            <a:tbl>
              <a:tblPr firstRow="1" bandCol="1">
                <a:tableStyleId>{21E4AEA4-8DFA-4A89-87EB-49C32662AFE0}</a:tableStyleId>
              </a:tblPr>
              <a:tblGrid>
                <a:gridCol w="885825"/>
                <a:gridCol w="885825"/>
                <a:gridCol w="590550"/>
              </a:tblGrid>
              <a:tr h="370840">
                <a:tc>
                  <a:txBody>
                    <a:bodyPr/>
                    <a:lstStyle/>
                    <a:p>
                      <a:pPr algn="ctr"/>
                      <a:r>
                        <a:rPr lang="en-US" sz="1400" u="sng" dirty="0" err="1" smtClean="0"/>
                        <a:t>Em</a:t>
                      </a:r>
                      <a:endParaRPr lang="en-US" sz="1400" u="sng" dirty="0"/>
                    </a:p>
                  </a:txBody>
                  <a:tcPr/>
                </a:tc>
                <a:tc>
                  <a:txBody>
                    <a:bodyPr/>
                    <a:lstStyle/>
                    <a:p>
                      <a:pPr algn="ctr"/>
                      <a:r>
                        <a:rPr lang="en-US" sz="1400" dirty="0" smtClean="0"/>
                        <a:t>To</a:t>
                      </a:r>
                      <a:endParaRPr lang="en-US" sz="1400" dirty="0"/>
                    </a:p>
                  </a:txBody>
                  <a:tcPr/>
                </a:tc>
                <a:tc>
                  <a:txBody>
                    <a:bodyPr/>
                    <a:lstStyle/>
                    <a:p>
                      <a:pPr algn="ctr"/>
                      <a:r>
                        <a:rPr lang="en-US" sz="1400" dirty="0" smtClean="0"/>
                        <a:t>Ho</a:t>
                      </a:r>
                      <a:endParaRPr lang="en-US" sz="1400" dirty="0"/>
                    </a:p>
                  </a:txBody>
                  <a:tcPr/>
                </a:tc>
              </a:tr>
              <a:tr h="370840">
                <a:tc>
                  <a:txBody>
                    <a:bodyPr/>
                    <a:lstStyle/>
                    <a:p>
                      <a:r>
                        <a:rPr lang="en-US" sz="1400" dirty="0" smtClean="0"/>
                        <a:t>Mary</a:t>
                      </a:r>
                      <a:endParaRPr lang="en-US" sz="1400" dirty="0"/>
                    </a:p>
                  </a:txBody>
                  <a:tcPr/>
                </a:tc>
                <a:tc>
                  <a:txBody>
                    <a:bodyPr/>
                    <a:lstStyle/>
                    <a:p>
                      <a:r>
                        <a:rPr lang="en-US" sz="1400" dirty="0" smtClean="0"/>
                        <a:t>Pen</a:t>
                      </a:r>
                      <a:endParaRPr lang="en-US" sz="1400" dirty="0"/>
                    </a:p>
                  </a:txBody>
                  <a:tcPr/>
                </a:tc>
                <a:tc>
                  <a:txBody>
                    <a:bodyPr/>
                    <a:lstStyle/>
                    <a:p>
                      <a:r>
                        <a:rPr lang="en-US" sz="1400" dirty="0" smtClean="0"/>
                        <a:t>20</a:t>
                      </a:r>
                      <a:endParaRPr lang="en-US" sz="1400" dirty="0"/>
                    </a:p>
                  </a:txBody>
                  <a:tcPr/>
                </a:tc>
              </a:tr>
              <a:tr h="370840">
                <a:tc>
                  <a:txBody>
                    <a:bodyPr/>
                    <a:lstStyle/>
                    <a:p>
                      <a:r>
                        <a:rPr lang="en-US" sz="1400" dirty="0" smtClean="0"/>
                        <a:t>Fang</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Pen</a:t>
                      </a:r>
                    </a:p>
                  </a:txBody>
                  <a:tcPr/>
                </a:tc>
                <a:tc>
                  <a:txBody>
                    <a:bodyPr/>
                    <a:lstStyle/>
                    <a:p>
                      <a:r>
                        <a:rPr lang="en-US" sz="1400" dirty="0" smtClean="0"/>
                        <a:t>30</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Oracle</a:t>
                      </a:r>
                    </a:p>
                  </a:txBody>
                  <a:tcPr/>
                </a:tc>
                <a:tc>
                  <a:txBody>
                    <a:bodyPr/>
                    <a:lstStyle/>
                    <a:p>
                      <a:r>
                        <a:rPr lang="en-US" sz="1400" dirty="0" smtClean="0"/>
                        <a:t>40</a:t>
                      </a:r>
                      <a:endParaRPr lang="en-US" sz="1400" dirty="0"/>
                    </a:p>
                  </a:txBody>
                  <a:tcPr/>
                </a:tc>
              </a:tr>
            </a:tbl>
          </a:graphicData>
        </a:graphic>
      </p:graphicFrame>
      <p:graphicFrame>
        <p:nvGraphicFramePr>
          <p:cNvPr id="5" name="Content Placeholder 3"/>
          <p:cNvGraphicFramePr>
            <a:graphicFrameLocks/>
          </p:cNvGraphicFramePr>
          <p:nvPr/>
        </p:nvGraphicFramePr>
        <p:xfrm>
          <a:off x="4343400" y="5562600"/>
          <a:ext cx="1905000" cy="1112520"/>
        </p:xfrm>
        <a:graphic>
          <a:graphicData uri="http://schemas.openxmlformats.org/drawingml/2006/table">
            <a:tbl>
              <a:tblPr firstRow="1" bandCol="1">
                <a:tableStyleId>{21E4AEA4-8DFA-4A89-87EB-49C32662AFE0}</a:tableStyleId>
              </a:tblPr>
              <a:tblGrid>
                <a:gridCol w="952500"/>
                <a:gridCol w="952500"/>
              </a:tblGrid>
              <a:tr h="370840">
                <a:tc>
                  <a:txBody>
                    <a:bodyPr/>
                    <a:lstStyle/>
                    <a:p>
                      <a:pPr algn="ctr"/>
                      <a:r>
                        <a:rPr lang="en-US" sz="1400" u="sng" dirty="0" smtClean="0"/>
                        <a:t>To</a:t>
                      </a:r>
                      <a:endParaRPr lang="en-US" sz="1400" u="sng" dirty="0"/>
                    </a:p>
                  </a:txBody>
                  <a:tcPr/>
                </a:tc>
                <a:tc>
                  <a:txBody>
                    <a:bodyPr/>
                    <a:lstStyle/>
                    <a:p>
                      <a:pPr algn="ctr"/>
                      <a:r>
                        <a:rPr lang="en-US" sz="1400" dirty="0" smtClean="0"/>
                        <a:t>Pr</a:t>
                      </a:r>
                      <a:endParaRPr lang="en-US" sz="1400" dirty="0"/>
                    </a:p>
                  </a:txBody>
                  <a:tcPr/>
                </a:tc>
              </a:tr>
              <a:tr h="370840">
                <a:tc>
                  <a:txBody>
                    <a:bodyPr/>
                    <a:lstStyle/>
                    <a:p>
                      <a:r>
                        <a:rPr lang="en-US" sz="1400" dirty="0" smtClean="0"/>
                        <a:t>Pen</a:t>
                      </a:r>
                      <a:endParaRPr lang="en-US" sz="1400" dirty="0"/>
                    </a:p>
                  </a:txBody>
                  <a:tcPr/>
                </a:tc>
                <a:tc>
                  <a:txBody>
                    <a:bodyPr/>
                    <a:lstStyle/>
                    <a:p>
                      <a:r>
                        <a:rPr lang="en-US" sz="1400" dirty="0" smtClean="0"/>
                        <a:t>Research</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Oracle</a:t>
                      </a:r>
                    </a:p>
                  </a:txBody>
                  <a:tcPr/>
                </a:tc>
                <a:tc>
                  <a:txBody>
                    <a:bodyPr/>
                    <a:lstStyle/>
                    <a:p>
                      <a:r>
                        <a:rPr lang="en-US" sz="1400" dirty="0" smtClean="0"/>
                        <a:t>Database</a:t>
                      </a:r>
                      <a:endParaRPr lang="en-US" sz="1400" dirty="0"/>
                    </a:p>
                  </a:txBody>
                  <a:tcPr/>
                </a:tc>
              </a:tr>
            </a:tbl>
          </a:graphicData>
        </a:graphic>
      </p:graphicFrame>
      <p:graphicFrame>
        <p:nvGraphicFramePr>
          <p:cNvPr id="6" name="Content Placeholder 3"/>
          <p:cNvGraphicFramePr>
            <a:graphicFrameLocks/>
          </p:cNvGraphicFramePr>
          <p:nvPr/>
        </p:nvGraphicFramePr>
        <p:xfrm>
          <a:off x="6553200" y="2514600"/>
          <a:ext cx="2895600" cy="4820920"/>
        </p:xfrm>
        <a:graphic>
          <a:graphicData uri="http://schemas.openxmlformats.org/drawingml/2006/table">
            <a:tbl>
              <a:tblPr firstRow="1" bandCol="1">
                <a:tableStyleId>{21E4AEA4-8DFA-4A89-87EB-49C32662AFE0}</a:tableStyleId>
              </a:tblPr>
              <a:tblGrid>
                <a:gridCol w="1066801"/>
                <a:gridCol w="1066800"/>
                <a:gridCol w="761999"/>
              </a:tblGrid>
              <a:tr h="370840">
                <a:tc>
                  <a:txBody>
                    <a:bodyPr/>
                    <a:lstStyle/>
                    <a:p>
                      <a:pPr algn="ctr"/>
                      <a:r>
                        <a:rPr lang="en-US" sz="1400" u="sng" dirty="0" err="1" smtClean="0"/>
                        <a:t>Sk</a:t>
                      </a:r>
                      <a:endParaRPr lang="en-US" sz="1400" u="sng" dirty="0"/>
                    </a:p>
                  </a:txBody>
                  <a:tcPr/>
                </a:tc>
                <a:tc>
                  <a:txBody>
                    <a:bodyPr/>
                    <a:lstStyle/>
                    <a:p>
                      <a:pPr algn="ctr"/>
                      <a:r>
                        <a:rPr lang="en-US" sz="1400" u="sng" dirty="0" smtClean="0"/>
                        <a:t>Lo</a:t>
                      </a:r>
                      <a:endParaRPr lang="en-US" sz="1400" u="sng" dirty="0"/>
                    </a:p>
                  </a:txBody>
                  <a:tcPr/>
                </a:tc>
                <a:tc>
                  <a:txBody>
                    <a:bodyPr/>
                    <a:lstStyle/>
                    <a:p>
                      <a:pPr algn="ctr"/>
                      <a:r>
                        <a:rPr lang="en-US" sz="1400" dirty="0" smtClean="0"/>
                        <a:t>Ro</a:t>
                      </a:r>
                      <a:endParaRPr lang="en-US" sz="1400" dirty="0"/>
                    </a:p>
                  </a:txBody>
                  <a:tcPr/>
                </a:tc>
              </a:tr>
              <a:tr h="370840">
                <a:tc>
                  <a:txBody>
                    <a:bodyPr/>
                    <a:lstStyle/>
                    <a:p>
                      <a:r>
                        <a:rPr lang="en-US" sz="1400" dirty="0" smtClean="0"/>
                        <a:t>Clerk</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101</a:t>
                      </a:r>
                      <a:endParaRPr lang="en-US" sz="1400" dirty="0"/>
                    </a:p>
                  </a:txBody>
                  <a:tcPr/>
                </a:tc>
              </a:tr>
              <a:tr h="370840">
                <a:tc>
                  <a:txBody>
                    <a:bodyPr/>
                    <a:lstStyle/>
                    <a:p>
                      <a:r>
                        <a:rPr lang="en-US" sz="1400" dirty="0" smtClean="0"/>
                        <a:t>Writer</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102</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Writer</a:t>
                      </a:r>
                    </a:p>
                  </a:txBody>
                  <a:tcPr/>
                </a:tc>
                <a:tc>
                  <a:txBody>
                    <a:bodyPr/>
                    <a:lstStyle/>
                    <a:p>
                      <a:r>
                        <a:rPr lang="en-US" sz="1400" dirty="0" smtClean="0"/>
                        <a:t>Buffalo</a:t>
                      </a:r>
                      <a:endParaRPr lang="en-US" sz="1400" dirty="0"/>
                    </a:p>
                  </a:txBody>
                  <a:tcPr/>
                </a:tc>
                <a:tc>
                  <a:txBody>
                    <a:bodyPr/>
                    <a:lstStyle/>
                    <a:p>
                      <a:r>
                        <a:rPr lang="en-US" sz="1400" dirty="0" smtClean="0"/>
                        <a:t>103</a:t>
                      </a:r>
                      <a:endParaRPr lang="en-US" sz="1400" dirty="0"/>
                    </a:p>
                  </a:txBody>
                  <a:tcPr/>
                </a:tc>
              </a:tr>
              <a:tr h="370840">
                <a:tc>
                  <a:txBody>
                    <a:bodyPr/>
                    <a:lstStyle/>
                    <a:p>
                      <a:r>
                        <a:rPr lang="en-US" sz="1400" dirty="0" smtClean="0"/>
                        <a:t>Clerk</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104</a:t>
                      </a:r>
                      <a:endParaRPr lang="en-US" sz="1400" dirty="0"/>
                    </a:p>
                  </a:txBody>
                  <a:tcPr/>
                </a:tc>
              </a:tr>
              <a:tr h="370840">
                <a:tc>
                  <a:txBody>
                    <a:bodyPr/>
                    <a:lstStyle/>
                    <a:p>
                      <a:r>
                        <a:rPr lang="en-US" sz="1400" dirty="0" smtClean="0"/>
                        <a:t>Editor</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105</a:t>
                      </a:r>
                      <a:endParaRPr lang="en-US" sz="1400" dirty="0"/>
                    </a:p>
                  </a:txBody>
                  <a:tcPr/>
                </a:tc>
              </a:tr>
              <a:tr h="370840">
                <a:tc>
                  <a:txBody>
                    <a:bodyPr/>
                    <a:lstStyle/>
                    <a:p>
                      <a:r>
                        <a:rPr lang="en-US" sz="1400" dirty="0" smtClean="0"/>
                        <a:t>Economist</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106</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Economist</a:t>
                      </a:r>
                    </a:p>
                  </a:txBody>
                  <a:tcPr/>
                </a:tc>
                <a:tc>
                  <a:txBody>
                    <a:bodyPr/>
                    <a:lstStyle/>
                    <a:p>
                      <a:r>
                        <a:rPr lang="en-US" sz="1400" dirty="0" smtClean="0"/>
                        <a:t>Buffalo</a:t>
                      </a:r>
                      <a:endParaRPr lang="en-US" sz="1400" dirty="0"/>
                    </a:p>
                  </a:txBody>
                  <a:tcPr/>
                </a:tc>
                <a:tc>
                  <a:txBody>
                    <a:bodyPr/>
                    <a:lstStyle/>
                    <a:p>
                      <a:r>
                        <a:rPr lang="en-US" sz="1400" dirty="0" smtClean="0"/>
                        <a:t>107</a:t>
                      </a:r>
                      <a:endParaRPr lang="en-US" sz="1400" dirty="0"/>
                    </a:p>
                  </a:txBody>
                  <a:tcPr/>
                </a:tc>
              </a:tr>
              <a:tr h="370840">
                <a:tc>
                  <a:txBody>
                    <a:bodyPr/>
                    <a:lstStyle/>
                    <a:p>
                      <a:r>
                        <a:rPr lang="en-US" sz="1400" dirty="0" smtClean="0"/>
                        <a:t>Analyst</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101</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Analyst</a:t>
                      </a:r>
                    </a:p>
                  </a:txBody>
                  <a:tcPr/>
                </a:tc>
                <a:tc>
                  <a:txBody>
                    <a:bodyPr/>
                    <a:lstStyle/>
                    <a:p>
                      <a:r>
                        <a:rPr lang="en-US" sz="1400" dirty="0" smtClean="0"/>
                        <a:t>Buffalo</a:t>
                      </a:r>
                      <a:endParaRPr lang="en-US" sz="1400" dirty="0"/>
                    </a:p>
                  </a:txBody>
                  <a:tcPr/>
                </a:tc>
                <a:tc>
                  <a:txBody>
                    <a:bodyPr/>
                    <a:lstStyle/>
                    <a:p>
                      <a:r>
                        <a:rPr lang="en-US" sz="1400" dirty="0" smtClean="0"/>
                        <a:t>108</a:t>
                      </a:r>
                      <a:endParaRPr lang="en-US" sz="1400" dirty="0"/>
                    </a:p>
                  </a:txBody>
                  <a:tcPr/>
                </a:tc>
              </a:tr>
              <a:tr h="370840">
                <a:tc>
                  <a:txBody>
                    <a:bodyPr/>
                    <a:lstStyle/>
                    <a:p>
                      <a:r>
                        <a:rPr lang="en-US" sz="1400" dirty="0" smtClean="0"/>
                        <a:t>Clerk</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Buffalo</a:t>
                      </a:r>
                    </a:p>
                  </a:txBody>
                  <a:tcPr/>
                </a:tc>
                <a:tc>
                  <a:txBody>
                    <a:bodyPr/>
                    <a:lstStyle/>
                    <a:p>
                      <a:r>
                        <a:rPr lang="en-US" sz="1400" dirty="0" smtClean="0"/>
                        <a:t>107</a:t>
                      </a:r>
                      <a:endParaRPr lang="en-US" sz="1400" dirty="0"/>
                    </a:p>
                  </a:txBody>
                  <a:tcPr/>
                </a:tc>
              </a:tr>
              <a:tr h="370840">
                <a:tc>
                  <a:txBody>
                    <a:bodyPr/>
                    <a:lstStyle/>
                    <a:p>
                      <a:r>
                        <a:rPr lang="en-US" sz="1400" dirty="0" smtClean="0"/>
                        <a:t>Clerk</a:t>
                      </a:r>
                      <a:endParaRPr lang="en-US" sz="1400" dirty="0"/>
                    </a:p>
                  </a:txBody>
                  <a:tcPr/>
                </a:tc>
                <a:tc>
                  <a:txBody>
                    <a:bodyPr/>
                    <a:lstStyle/>
                    <a:p>
                      <a:r>
                        <a:rPr lang="en-US" sz="1400" dirty="0" smtClean="0"/>
                        <a:t>Albany</a:t>
                      </a:r>
                      <a:endParaRPr lang="en-US" sz="1400" dirty="0"/>
                    </a:p>
                  </a:txBody>
                  <a:tcPr/>
                </a:tc>
                <a:tc>
                  <a:txBody>
                    <a:bodyPr/>
                    <a:lstStyle/>
                    <a:p>
                      <a:r>
                        <a:rPr lang="en-US" sz="1400" dirty="0" smtClean="0"/>
                        <a:t>109</a:t>
                      </a:r>
                      <a:endParaRPr lang="en-US" sz="1400" dirty="0"/>
                    </a:p>
                  </a:txBody>
                  <a:tcPr/>
                </a:tc>
              </a:tr>
              <a:tr h="370840">
                <a:tc>
                  <a:txBody>
                    <a:bodyPr/>
                    <a:lstStyle/>
                    <a:p>
                      <a:r>
                        <a:rPr lang="en-US" sz="1400" dirty="0" smtClean="0"/>
                        <a:t>Clerk</a:t>
                      </a:r>
                      <a:endParaRPr lang="en-US" sz="1400" dirty="0"/>
                    </a:p>
                  </a:txBody>
                  <a:tcPr/>
                </a:tc>
                <a:tc>
                  <a:txBody>
                    <a:bodyPr/>
                    <a:lstStyle/>
                    <a:p>
                      <a:r>
                        <a:rPr lang="en-US" sz="1400" dirty="0" smtClean="0"/>
                        <a:t>Trenton</a:t>
                      </a:r>
                      <a:endParaRPr lang="en-US" sz="1400" dirty="0"/>
                    </a:p>
                  </a:txBody>
                  <a:tcPr/>
                </a:tc>
                <a:tc>
                  <a:txBody>
                    <a:bodyPr/>
                    <a:lstStyle/>
                    <a:p>
                      <a:r>
                        <a:rPr lang="en-US" sz="1400" dirty="0" smtClean="0"/>
                        <a:t>110</a:t>
                      </a:r>
                      <a:endParaRPr lang="en-US" sz="1400" dirty="0"/>
                    </a:p>
                  </a:txBody>
                  <a:tcPr/>
                </a:tc>
              </a:tr>
            </a:tbl>
          </a:graphicData>
        </a:graphic>
      </p:graphicFrame>
      <p:graphicFrame>
        <p:nvGraphicFramePr>
          <p:cNvPr id="7" name="Content Placeholder 3"/>
          <p:cNvGraphicFramePr>
            <a:graphicFrameLocks/>
          </p:cNvGraphicFramePr>
          <p:nvPr/>
        </p:nvGraphicFramePr>
        <p:xfrm>
          <a:off x="609600" y="1600200"/>
          <a:ext cx="2667000" cy="5562600"/>
        </p:xfrm>
        <a:graphic>
          <a:graphicData uri="http://schemas.openxmlformats.org/drawingml/2006/table">
            <a:tbl>
              <a:tblPr firstRow="1" bandCol="1">
                <a:tableStyleId>{21E4AEA4-8DFA-4A89-87EB-49C32662AFE0}</a:tableStyleId>
              </a:tblPr>
              <a:tblGrid>
                <a:gridCol w="889000"/>
                <a:gridCol w="1092199"/>
                <a:gridCol w="685801"/>
              </a:tblGrid>
              <a:tr h="370840">
                <a:tc>
                  <a:txBody>
                    <a:bodyPr/>
                    <a:lstStyle/>
                    <a:p>
                      <a:pPr algn="ctr"/>
                      <a:r>
                        <a:rPr lang="en-US" sz="1400" u="sng" dirty="0" err="1" smtClean="0"/>
                        <a:t>Em</a:t>
                      </a:r>
                      <a:endParaRPr lang="en-US" sz="1400" u="sng" dirty="0"/>
                    </a:p>
                  </a:txBody>
                  <a:tcPr/>
                </a:tc>
                <a:tc>
                  <a:txBody>
                    <a:bodyPr/>
                    <a:lstStyle/>
                    <a:p>
                      <a:pPr algn="ctr"/>
                      <a:r>
                        <a:rPr lang="en-US" sz="1400" u="sng" dirty="0" err="1" smtClean="0"/>
                        <a:t>Sk</a:t>
                      </a:r>
                      <a:endParaRPr lang="en-US" sz="1400" u="sng" dirty="0"/>
                    </a:p>
                  </a:txBody>
                  <a:tcPr/>
                </a:tc>
                <a:tc>
                  <a:txBody>
                    <a:bodyPr/>
                    <a:lstStyle/>
                    <a:p>
                      <a:pPr algn="ctr"/>
                      <a:r>
                        <a:rPr lang="en-US" sz="1400" u="sng" dirty="0" smtClean="0"/>
                        <a:t>Ro</a:t>
                      </a:r>
                      <a:endParaRPr lang="en-US" sz="1400" u="sng" dirty="0"/>
                    </a:p>
                  </a:txBody>
                  <a:tcPr/>
                </a:tc>
              </a:tr>
              <a:tr h="370840">
                <a:tc>
                  <a:txBody>
                    <a:bodyPr/>
                    <a:lstStyle/>
                    <a:p>
                      <a:r>
                        <a:rPr lang="en-US" sz="1400" dirty="0" smtClean="0"/>
                        <a:t>Mary</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101</a:t>
                      </a:r>
                      <a:endParaRPr lang="en-US" sz="1400" dirty="0"/>
                    </a:p>
                  </a:txBody>
                  <a:tcPr/>
                </a:tc>
              </a:tr>
              <a:tr h="370840">
                <a:tc>
                  <a:txBody>
                    <a:bodyPr/>
                    <a:lstStyle/>
                    <a:p>
                      <a:r>
                        <a:rPr lang="en-US" sz="1400" dirty="0" smtClean="0"/>
                        <a:t>Mary</a:t>
                      </a:r>
                      <a:endParaRPr lang="en-US" sz="1400" dirty="0"/>
                    </a:p>
                  </a:txBody>
                  <a:tcPr/>
                </a:tc>
                <a:tc>
                  <a:txBody>
                    <a:bodyPr/>
                    <a:lstStyle/>
                    <a:p>
                      <a:r>
                        <a:rPr lang="en-US" sz="1400" dirty="0" smtClean="0"/>
                        <a:t>Writer</a:t>
                      </a:r>
                      <a:endParaRPr lang="en-US" sz="1400" dirty="0"/>
                    </a:p>
                  </a:txBody>
                  <a:tcPr/>
                </a:tc>
                <a:tc>
                  <a:txBody>
                    <a:bodyPr/>
                    <a:lstStyle/>
                    <a:p>
                      <a:r>
                        <a:rPr lang="en-US" sz="1400" dirty="0" smtClean="0"/>
                        <a:t>102</a:t>
                      </a:r>
                      <a:endParaRPr lang="en-US" sz="1400" dirty="0"/>
                    </a:p>
                  </a:txBody>
                  <a:tcPr/>
                </a:tc>
              </a:tr>
              <a:tr h="370840">
                <a:tc>
                  <a:txBody>
                    <a:bodyPr/>
                    <a:lstStyle/>
                    <a:p>
                      <a:r>
                        <a:rPr lang="en-US" sz="1400" dirty="0" smtClean="0"/>
                        <a:t>Mary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Writer</a:t>
                      </a:r>
                    </a:p>
                  </a:txBody>
                  <a:tcPr/>
                </a:tc>
                <a:tc>
                  <a:txBody>
                    <a:bodyPr/>
                    <a:lstStyle/>
                    <a:p>
                      <a:r>
                        <a:rPr lang="en-US" sz="1400" dirty="0" smtClean="0"/>
                        <a:t>103</a:t>
                      </a:r>
                      <a:endParaRPr lang="en-US" sz="1400" dirty="0"/>
                    </a:p>
                  </a:txBody>
                  <a:tcPr/>
                </a:tc>
              </a:tr>
              <a:tr h="370840">
                <a:tc>
                  <a:txBody>
                    <a:bodyPr/>
                    <a:lstStyle/>
                    <a:p>
                      <a:r>
                        <a:rPr lang="en-US" sz="1400" dirty="0" smtClean="0"/>
                        <a:t>Fang</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104</a:t>
                      </a:r>
                      <a:endParaRPr lang="en-US" sz="1400" dirty="0"/>
                    </a:p>
                  </a:txBody>
                  <a:tcPr/>
                </a:tc>
              </a:tr>
              <a:tr h="370840">
                <a:tc>
                  <a:txBody>
                    <a:bodyPr/>
                    <a:lstStyle/>
                    <a:p>
                      <a:r>
                        <a:rPr lang="en-US" sz="1400" dirty="0" smtClean="0"/>
                        <a:t>Fang</a:t>
                      </a:r>
                      <a:endParaRPr lang="en-US" sz="1400" dirty="0"/>
                    </a:p>
                  </a:txBody>
                  <a:tcPr/>
                </a:tc>
                <a:tc>
                  <a:txBody>
                    <a:bodyPr/>
                    <a:lstStyle/>
                    <a:p>
                      <a:r>
                        <a:rPr lang="en-US" sz="1400" dirty="0" smtClean="0"/>
                        <a:t>Editor</a:t>
                      </a:r>
                      <a:endParaRPr lang="en-US" sz="1400" dirty="0"/>
                    </a:p>
                  </a:txBody>
                  <a:tcPr/>
                </a:tc>
                <a:tc>
                  <a:txBody>
                    <a:bodyPr/>
                    <a:lstStyle/>
                    <a:p>
                      <a:r>
                        <a:rPr lang="en-US" sz="1400" dirty="0" smtClean="0"/>
                        <a:t>105</a:t>
                      </a:r>
                      <a:endParaRPr lang="en-US" sz="1400" dirty="0"/>
                    </a:p>
                  </a:txBody>
                  <a:tcPr/>
                </a:tc>
              </a:tr>
              <a:tr h="370840">
                <a:tc>
                  <a:txBody>
                    <a:bodyPr/>
                    <a:lstStyle/>
                    <a:p>
                      <a:r>
                        <a:rPr lang="en-US" sz="1400" dirty="0" smtClean="0"/>
                        <a:t>Fang</a:t>
                      </a:r>
                      <a:endParaRPr lang="en-US" sz="1400" dirty="0"/>
                    </a:p>
                  </a:txBody>
                  <a:tcPr/>
                </a:tc>
                <a:tc>
                  <a:txBody>
                    <a:bodyPr/>
                    <a:lstStyle/>
                    <a:p>
                      <a:r>
                        <a:rPr lang="en-US" sz="1400" dirty="0" smtClean="0"/>
                        <a:t>Economist</a:t>
                      </a:r>
                      <a:endParaRPr lang="en-US" sz="1400" dirty="0"/>
                    </a:p>
                  </a:txBody>
                  <a:tcPr/>
                </a:tc>
                <a:tc>
                  <a:txBody>
                    <a:bodyPr/>
                    <a:lstStyle/>
                    <a:p>
                      <a:r>
                        <a:rPr lang="en-US" sz="1400" dirty="0" smtClean="0"/>
                        <a:t>106</a:t>
                      </a:r>
                      <a:endParaRPr lang="en-US" sz="1400" dirty="0"/>
                    </a:p>
                  </a:txBody>
                  <a:tcPr/>
                </a:tc>
              </a:tr>
              <a:tr h="370840">
                <a:tc>
                  <a:txBody>
                    <a:bodyPr/>
                    <a:lstStyle/>
                    <a:p>
                      <a:r>
                        <a:rPr lang="en-US" sz="1400" dirty="0" smtClean="0"/>
                        <a:t>Fang</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Economist</a:t>
                      </a:r>
                    </a:p>
                  </a:txBody>
                  <a:tcPr/>
                </a:tc>
                <a:tc>
                  <a:txBody>
                    <a:bodyPr/>
                    <a:lstStyle/>
                    <a:p>
                      <a:r>
                        <a:rPr lang="en-US" sz="1400" dirty="0" smtClean="0"/>
                        <a:t>107</a:t>
                      </a:r>
                      <a:endParaRPr lang="en-US" sz="1400" dirty="0"/>
                    </a:p>
                  </a:txBody>
                  <a:tcPr/>
                </a:tc>
              </a:tr>
              <a:tr h="370840">
                <a:tc>
                  <a:txBody>
                    <a:bodyPr/>
                    <a:lstStyle/>
                    <a:p>
                      <a:r>
                        <a:rPr lang="en-US" sz="1400" dirty="0" err="1" smtClean="0"/>
                        <a:t>Lakshmi</a:t>
                      </a:r>
                      <a:endParaRPr lang="en-US" sz="1400" dirty="0"/>
                    </a:p>
                  </a:txBody>
                  <a:tcPr/>
                </a:tc>
                <a:tc>
                  <a:txBody>
                    <a:bodyPr/>
                    <a:lstStyle/>
                    <a:p>
                      <a:r>
                        <a:rPr lang="en-US" sz="1400" dirty="0" smtClean="0"/>
                        <a:t>Analyst</a:t>
                      </a:r>
                      <a:endParaRPr lang="en-US" sz="1400" dirty="0"/>
                    </a:p>
                  </a:txBody>
                  <a:tcPr/>
                </a:tc>
                <a:tc>
                  <a:txBody>
                    <a:bodyPr/>
                    <a:lstStyle/>
                    <a:p>
                      <a:r>
                        <a:rPr lang="en-US" sz="1400" dirty="0" smtClean="0"/>
                        <a:t>101</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Analyst</a:t>
                      </a:r>
                    </a:p>
                  </a:txBody>
                  <a:tcPr/>
                </a:tc>
                <a:tc>
                  <a:txBody>
                    <a:bodyPr/>
                    <a:lstStyle/>
                    <a:p>
                      <a:r>
                        <a:rPr lang="en-US" sz="1400" dirty="0" smtClean="0"/>
                        <a:t>108</a:t>
                      </a:r>
                      <a:endParaRPr lang="en-US" sz="1400" dirty="0"/>
                    </a:p>
                  </a:txBody>
                  <a:tcPr/>
                </a:tc>
              </a:tr>
              <a:tr h="370840">
                <a:tc>
                  <a:txBody>
                    <a:bodyPr/>
                    <a:lstStyle/>
                    <a:p>
                      <a:r>
                        <a:rPr lang="en-US" sz="1400" dirty="0" err="1" smtClean="0"/>
                        <a:t>Lakshmi</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107</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r>
                        <a:rPr lang="en-US" sz="1400" dirty="0" smtClean="0"/>
                        <a:t>Clerk</a:t>
                      </a:r>
                      <a:endParaRPr lang="en-US" sz="1400" dirty="0"/>
                    </a:p>
                  </a:txBody>
                  <a:tcPr/>
                </a:tc>
                <a:tc>
                  <a:txBody>
                    <a:bodyPr/>
                    <a:lstStyle/>
                    <a:p>
                      <a:r>
                        <a:rPr lang="en-US" sz="1400" dirty="0" smtClean="0"/>
                        <a:t>101</a:t>
                      </a:r>
                      <a:endParaRPr lang="en-US" sz="1400" dirty="0"/>
                    </a:p>
                  </a:txBody>
                  <a:tcPr/>
                </a:tc>
              </a:tr>
              <a:tr h="370840">
                <a:tc>
                  <a:txBody>
                    <a:bodyPr/>
                    <a:lstStyle/>
                    <a:p>
                      <a:r>
                        <a:rPr lang="en-US" sz="1400" dirty="0" err="1" smtClean="0"/>
                        <a:t>Lakshmi</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109</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r>
                        <a:rPr lang="en-US" sz="1400" dirty="0" smtClean="0"/>
                        <a:t>Clerk</a:t>
                      </a:r>
                      <a:endParaRPr lang="en-US" sz="1400" dirty="0"/>
                    </a:p>
                  </a:txBody>
                  <a:tcPr/>
                </a:tc>
                <a:tc>
                  <a:txBody>
                    <a:bodyPr/>
                    <a:lstStyle/>
                    <a:p>
                      <a:r>
                        <a:rPr lang="en-US" sz="1400" dirty="0" smtClean="0"/>
                        <a:t>110</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Economist</a:t>
                      </a:r>
                    </a:p>
                  </a:txBody>
                  <a:tcPr/>
                </a:tc>
                <a:tc>
                  <a:txBody>
                    <a:bodyPr/>
                    <a:lstStyle/>
                    <a:p>
                      <a:r>
                        <a:rPr lang="en-US" sz="1400" dirty="0" smtClean="0"/>
                        <a:t>107</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p:txBody>
          <a:bodyPr/>
          <a:lstStyle/>
          <a:p>
            <a:r>
              <a:rPr lang="en-US" smtClean="0"/>
              <a:t>A Decompostion</a:t>
            </a:r>
          </a:p>
        </p:txBody>
      </p:sp>
      <p:graphicFrame>
        <p:nvGraphicFramePr>
          <p:cNvPr id="4" name="Content Placeholder 3"/>
          <p:cNvGraphicFramePr>
            <a:graphicFrameLocks noGrp="1"/>
          </p:cNvGraphicFramePr>
          <p:nvPr>
            <p:ph idx="1"/>
          </p:nvPr>
        </p:nvGraphicFramePr>
        <p:xfrm>
          <a:off x="3886200" y="3810000"/>
          <a:ext cx="2362200" cy="1483360"/>
        </p:xfrm>
        <a:graphic>
          <a:graphicData uri="http://schemas.openxmlformats.org/drawingml/2006/table">
            <a:tbl>
              <a:tblPr firstRow="1" bandCol="1">
                <a:tableStyleId>{21E4AEA4-8DFA-4A89-87EB-49C32662AFE0}</a:tableStyleId>
              </a:tblPr>
              <a:tblGrid>
                <a:gridCol w="885825"/>
                <a:gridCol w="885825"/>
                <a:gridCol w="590550"/>
              </a:tblGrid>
              <a:tr h="370840">
                <a:tc>
                  <a:txBody>
                    <a:bodyPr/>
                    <a:lstStyle/>
                    <a:p>
                      <a:pPr algn="ctr"/>
                      <a:r>
                        <a:rPr lang="en-US" sz="1400" u="sng" dirty="0" err="1" smtClean="0"/>
                        <a:t>Em</a:t>
                      </a:r>
                      <a:endParaRPr lang="en-US" sz="1400" u="sng" dirty="0"/>
                    </a:p>
                  </a:txBody>
                  <a:tcPr/>
                </a:tc>
                <a:tc>
                  <a:txBody>
                    <a:bodyPr/>
                    <a:lstStyle/>
                    <a:p>
                      <a:pPr algn="ctr"/>
                      <a:r>
                        <a:rPr lang="en-US" sz="1400" dirty="0" smtClean="0"/>
                        <a:t>To</a:t>
                      </a:r>
                      <a:endParaRPr lang="en-US" sz="1400" dirty="0"/>
                    </a:p>
                  </a:txBody>
                  <a:tcPr/>
                </a:tc>
                <a:tc>
                  <a:txBody>
                    <a:bodyPr/>
                    <a:lstStyle/>
                    <a:p>
                      <a:pPr algn="ctr"/>
                      <a:r>
                        <a:rPr lang="en-US" sz="1400" dirty="0" smtClean="0"/>
                        <a:t>Ho</a:t>
                      </a:r>
                      <a:endParaRPr lang="en-US" sz="1400" dirty="0"/>
                    </a:p>
                  </a:txBody>
                  <a:tcPr/>
                </a:tc>
              </a:tr>
              <a:tr h="370840">
                <a:tc>
                  <a:txBody>
                    <a:bodyPr/>
                    <a:lstStyle/>
                    <a:p>
                      <a:r>
                        <a:rPr lang="en-US" sz="1400" dirty="0" smtClean="0"/>
                        <a:t>Mary</a:t>
                      </a:r>
                      <a:endParaRPr lang="en-US" sz="1400" dirty="0"/>
                    </a:p>
                  </a:txBody>
                  <a:tcPr/>
                </a:tc>
                <a:tc>
                  <a:txBody>
                    <a:bodyPr/>
                    <a:lstStyle/>
                    <a:p>
                      <a:r>
                        <a:rPr lang="en-US" sz="1400" dirty="0" smtClean="0"/>
                        <a:t>Pen</a:t>
                      </a:r>
                      <a:endParaRPr lang="en-US" sz="1400" dirty="0"/>
                    </a:p>
                  </a:txBody>
                  <a:tcPr/>
                </a:tc>
                <a:tc>
                  <a:txBody>
                    <a:bodyPr/>
                    <a:lstStyle/>
                    <a:p>
                      <a:r>
                        <a:rPr lang="en-US" sz="1400" dirty="0" smtClean="0"/>
                        <a:t>20</a:t>
                      </a:r>
                      <a:endParaRPr lang="en-US" sz="1400" dirty="0"/>
                    </a:p>
                  </a:txBody>
                  <a:tcPr/>
                </a:tc>
              </a:tr>
              <a:tr h="370840">
                <a:tc>
                  <a:txBody>
                    <a:bodyPr/>
                    <a:lstStyle/>
                    <a:p>
                      <a:r>
                        <a:rPr lang="en-US" sz="1400" dirty="0" smtClean="0"/>
                        <a:t>Fang</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Pen</a:t>
                      </a:r>
                    </a:p>
                  </a:txBody>
                  <a:tcPr/>
                </a:tc>
                <a:tc>
                  <a:txBody>
                    <a:bodyPr/>
                    <a:lstStyle/>
                    <a:p>
                      <a:r>
                        <a:rPr lang="en-US" sz="1400" dirty="0" smtClean="0"/>
                        <a:t>30</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Oracle</a:t>
                      </a:r>
                    </a:p>
                  </a:txBody>
                  <a:tcPr/>
                </a:tc>
                <a:tc>
                  <a:txBody>
                    <a:bodyPr/>
                    <a:lstStyle/>
                    <a:p>
                      <a:r>
                        <a:rPr lang="en-US" sz="1400" dirty="0" smtClean="0"/>
                        <a:t>40</a:t>
                      </a:r>
                      <a:endParaRPr lang="en-US" sz="1400" dirty="0"/>
                    </a:p>
                  </a:txBody>
                  <a:tcPr/>
                </a:tc>
              </a:tr>
            </a:tbl>
          </a:graphicData>
        </a:graphic>
      </p:graphicFrame>
      <p:graphicFrame>
        <p:nvGraphicFramePr>
          <p:cNvPr id="5" name="Content Placeholder 3"/>
          <p:cNvGraphicFramePr>
            <a:graphicFrameLocks/>
          </p:cNvGraphicFramePr>
          <p:nvPr/>
        </p:nvGraphicFramePr>
        <p:xfrm>
          <a:off x="4343400" y="5562600"/>
          <a:ext cx="1905000" cy="1112520"/>
        </p:xfrm>
        <a:graphic>
          <a:graphicData uri="http://schemas.openxmlformats.org/drawingml/2006/table">
            <a:tbl>
              <a:tblPr firstRow="1" bandCol="1">
                <a:tableStyleId>{21E4AEA4-8DFA-4A89-87EB-49C32662AFE0}</a:tableStyleId>
              </a:tblPr>
              <a:tblGrid>
                <a:gridCol w="952500"/>
                <a:gridCol w="952500"/>
              </a:tblGrid>
              <a:tr h="370840">
                <a:tc>
                  <a:txBody>
                    <a:bodyPr/>
                    <a:lstStyle/>
                    <a:p>
                      <a:pPr algn="ctr"/>
                      <a:r>
                        <a:rPr lang="en-US" sz="1400" u="sng" dirty="0" smtClean="0"/>
                        <a:t>To</a:t>
                      </a:r>
                      <a:endParaRPr lang="en-US" sz="1400" u="sng" dirty="0"/>
                    </a:p>
                  </a:txBody>
                  <a:tcPr/>
                </a:tc>
                <a:tc>
                  <a:txBody>
                    <a:bodyPr/>
                    <a:lstStyle/>
                    <a:p>
                      <a:pPr algn="ctr"/>
                      <a:r>
                        <a:rPr lang="en-US" sz="1400" dirty="0" smtClean="0"/>
                        <a:t>Pr</a:t>
                      </a:r>
                      <a:endParaRPr lang="en-US" sz="1400" dirty="0"/>
                    </a:p>
                  </a:txBody>
                  <a:tcPr/>
                </a:tc>
              </a:tr>
              <a:tr h="370840">
                <a:tc>
                  <a:txBody>
                    <a:bodyPr/>
                    <a:lstStyle/>
                    <a:p>
                      <a:r>
                        <a:rPr lang="en-US" sz="1400" dirty="0" smtClean="0"/>
                        <a:t>Pen</a:t>
                      </a:r>
                      <a:endParaRPr lang="en-US" sz="1400" dirty="0"/>
                    </a:p>
                  </a:txBody>
                  <a:tcPr/>
                </a:tc>
                <a:tc>
                  <a:txBody>
                    <a:bodyPr/>
                    <a:lstStyle/>
                    <a:p>
                      <a:r>
                        <a:rPr lang="en-US" sz="1400" dirty="0" smtClean="0"/>
                        <a:t>Research</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Oracle</a:t>
                      </a:r>
                    </a:p>
                  </a:txBody>
                  <a:tcPr/>
                </a:tc>
                <a:tc>
                  <a:txBody>
                    <a:bodyPr/>
                    <a:lstStyle/>
                    <a:p>
                      <a:r>
                        <a:rPr lang="en-US" sz="1400" dirty="0" smtClean="0"/>
                        <a:t>Database</a:t>
                      </a:r>
                      <a:endParaRPr lang="en-US" sz="1400" dirty="0"/>
                    </a:p>
                  </a:txBody>
                  <a:tcPr/>
                </a:tc>
              </a:tr>
            </a:tbl>
          </a:graphicData>
        </a:graphic>
      </p:graphicFrame>
      <p:graphicFrame>
        <p:nvGraphicFramePr>
          <p:cNvPr id="6" name="Content Placeholder 3"/>
          <p:cNvGraphicFramePr>
            <a:graphicFrameLocks/>
          </p:cNvGraphicFramePr>
          <p:nvPr/>
        </p:nvGraphicFramePr>
        <p:xfrm>
          <a:off x="6553200" y="2514600"/>
          <a:ext cx="2895600" cy="4820920"/>
        </p:xfrm>
        <a:graphic>
          <a:graphicData uri="http://schemas.openxmlformats.org/drawingml/2006/table">
            <a:tbl>
              <a:tblPr firstRow="1" bandCol="1">
                <a:tableStyleId>{21E4AEA4-8DFA-4A89-87EB-49C32662AFE0}</a:tableStyleId>
              </a:tblPr>
              <a:tblGrid>
                <a:gridCol w="1066801"/>
                <a:gridCol w="1066800"/>
                <a:gridCol w="761999"/>
              </a:tblGrid>
              <a:tr h="370840">
                <a:tc>
                  <a:txBody>
                    <a:bodyPr/>
                    <a:lstStyle/>
                    <a:p>
                      <a:pPr algn="ctr"/>
                      <a:r>
                        <a:rPr lang="en-US" sz="1400" u="sng" dirty="0" err="1" smtClean="0"/>
                        <a:t>Sk</a:t>
                      </a:r>
                      <a:endParaRPr lang="en-US" sz="1400" u="sng" dirty="0"/>
                    </a:p>
                  </a:txBody>
                  <a:tcPr/>
                </a:tc>
                <a:tc>
                  <a:txBody>
                    <a:bodyPr/>
                    <a:lstStyle/>
                    <a:p>
                      <a:pPr algn="ctr"/>
                      <a:r>
                        <a:rPr lang="en-US" sz="1400" u="none" dirty="0" smtClean="0"/>
                        <a:t>Lo</a:t>
                      </a:r>
                      <a:endParaRPr lang="en-US" sz="1400" u="none" dirty="0"/>
                    </a:p>
                  </a:txBody>
                  <a:tcPr/>
                </a:tc>
                <a:tc>
                  <a:txBody>
                    <a:bodyPr/>
                    <a:lstStyle/>
                    <a:p>
                      <a:pPr algn="ctr"/>
                      <a:r>
                        <a:rPr lang="en-US" sz="1400" u="sng" dirty="0" smtClean="0"/>
                        <a:t>Ro</a:t>
                      </a:r>
                      <a:endParaRPr lang="en-US" sz="1400" u="sng" dirty="0"/>
                    </a:p>
                  </a:txBody>
                  <a:tcPr/>
                </a:tc>
              </a:tr>
              <a:tr h="370840">
                <a:tc>
                  <a:txBody>
                    <a:bodyPr/>
                    <a:lstStyle/>
                    <a:p>
                      <a:r>
                        <a:rPr lang="en-US" sz="1400" dirty="0" smtClean="0"/>
                        <a:t>Clerk</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101</a:t>
                      </a:r>
                      <a:endParaRPr lang="en-US" sz="1400" dirty="0"/>
                    </a:p>
                  </a:txBody>
                  <a:tcPr/>
                </a:tc>
              </a:tr>
              <a:tr h="370840">
                <a:tc>
                  <a:txBody>
                    <a:bodyPr/>
                    <a:lstStyle/>
                    <a:p>
                      <a:r>
                        <a:rPr lang="en-US" sz="1400" dirty="0" smtClean="0"/>
                        <a:t>Writer</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102</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Writer</a:t>
                      </a:r>
                    </a:p>
                  </a:txBody>
                  <a:tcPr/>
                </a:tc>
                <a:tc>
                  <a:txBody>
                    <a:bodyPr/>
                    <a:lstStyle/>
                    <a:p>
                      <a:r>
                        <a:rPr lang="en-US" sz="1400" dirty="0" smtClean="0"/>
                        <a:t>Buffalo</a:t>
                      </a:r>
                      <a:endParaRPr lang="en-US" sz="1400" dirty="0"/>
                    </a:p>
                  </a:txBody>
                  <a:tcPr/>
                </a:tc>
                <a:tc>
                  <a:txBody>
                    <a:bodyPr/>
                    <a:lstStyle/>
                    <a:p>
                      <a:r>
                        <a:rPr lang="en-US" sz="1400" dirty="0" smtClean="0"/>
                        <a:t>103</a:t>
                      </a:r>
                      <a:endParaRPr lang="en-US" sz="1400" dirty="0"/>
                    </a:p>
                  </a:txBody>
                  <a:tcPr/>
                </a:tc>
              </a:tr>
              <a:tr h="370840">
                <a:tc>
                  <a:txBody>
                    <a:bodyPr/>
                    <a:lstStyle/>
                    <a:p>
                      <a:r>
                        <a:rPr lang="en-US" sz="1400" dirty="0" smtClean="0"/>
                        <a:t>Clerk</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104</a:t>
                      </a:r>
                      <a:endParaRPr lang="en-US" sz="1400" dirty="0"/>
                    </a:p>
                  </a:txBody>
                  <a:tcPr/>
                </a:tc>
              </a:tr>
              <a:tr h="370840">
                <a:tc>
                  <a:txBody>
                    <a:bodyPr/>
                    <a:lstStyle/>
                    <a:p>
                      <a:r>
                        <a:rPr lang="en-US" sz="1400" dirty="0" smtClean="0"/>
                        <a:t>Editor</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105</a:t>
                      </a:r>
                      <a:endParaRPr lang="en-US" sz="1400" dirty="0"/>
                    </a:p>
                  </a:txBody>
                  <a:tcPr/>
                </a:tc>
              </a:tr>
              <a:tr h="370840">
                <a:tc>
                  <a:txBody>
                    <a:bodyPr/>
                    <a:lstStyle/>
                    <a:p>
                      <a:r>
                        <a:rPr lang="en-US" sz="1400" dirty="0" smtClean="0"/>
                        <a:t>Economist</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106</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Economist</a:t>
                      </a:r>
                    </a:p>
                  </a:txBody>
                  <a:tcPr/>
                </a:tc>
                <a:tc>
                  <a:txBody>
                    <a:bodyPr/>
                    <a:lstStyle/>
                    <a:p>
                      <a:r>
                        <a:rPr lang="en-US" sz="1400" dirty="0" smtClean="0"/>
                        <a:t>Buffalo</a:t>
                      </a:r>
                      <a:endParaRPr lang="en-US" sz="1400" dirty="0"/>
                    </a:p>
                  </a:txBody>
                  <a:tcPr/>
                </a:tc>
                <a:tc>
                  <a:txBody>
                    <a:bodyPr/>
                    <a:lstStyle/>
                    <a:p>
                      <a:r>
                        <a:rPr lang="en-US" sz="1400" dirty="0" smtClean="0"/>
                        <a:t>107</a:t>
                      </a:r>
                      <a:endParaRPr lang="en-US" sz="1400" dirty="0"/>
                    </a:p>
                  </a:txBody>
                  <a:tcPr/>
                </a:tc>
              </a:tr>
              <a:tr h="370840">
                <a:tc>
                  <a:txBody>
                    <a:bodyPr/>
                    <a:lstStyle/>
                    <a:p>
                      <a:r>
                        <a:rPr lang="en-US" sz="1400" dirty="0" smtClean="0"/>
                        <a:t>Analyst</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101</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Analyst</a:t>
                      </a:r>
                    </a:p>
                  </a:txBody>
                  <a:tcPr/>
                </a:tc>
                <a:tc>
                  <a:txBody>
                    <a:bodyPr/>
                    <a:lstStyle/>
                    <a:p>
                      <a:r>
                        <a:rPr lang="en-US" sz="1400" dirty="0" smtClean="0"/>
                        <a:t>Buffalo</a:t>
                      </a:r>
                      <a:endParaRPr lang="en-US" sz="1400" dirty="0"/>
                    </a:p>
                  </a:txBody>
                  <a:tcPr/>
                </a:tc>
                <a:tc>
                  <a:txBody>
                    <a:bodyPr/>
                    <a:lstStyle/>
                    <a:p>
                      <a:r>
                        <a:rPr lang="en-US" sz="1400" dirty="0" smtClean="0"/>
                        <a:t>108</a:t>
                      </a:r>
                      <a:endParaRPr lang="en-US" sz="1400" dirty="0"/>
                    </a:p>
                  </a:txBody>
                  <a:tcPr/>
                </a:tc>
              </a:tr>
              <a:tr h="370840">
                <a:tc>
                  <a:txBody>
                    <a:bodyPr/>
                    <a:lstStyle/>
                    <a:p>
                      <a:r>
                        <a:rPr lang="en-US" sz="1400" dirty="0" smtClean="0"/>
                        <a:t>Clerk</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Buffalo</a:t>
                      </a:r>
                    </a:p>
                  </a:txBody>
                  <a:tcPr/>
                </a:tc>
                <a:tc>
                  <a:txBody>
                    <a:bodyPr/>
                    <a:lstStyle/>
                    <a:p>
                      <a:r>
                        <a:rPr lang="en-US" sz="1400" dirty="0" smtClean="0"/>
                        <a:t>107</a:t>
                      </a:r>
                      <a:endParaRPr lang="en-US" sz="1400" dirty="0"/>
                    </a:p>
                  </a:txBody>
                  <a:tcPr/>
                </a:tc>
              </a:tr>
              <a:tr h="370840">
                <a:tc>
                  <a:txBody>
                    <a:bodyPr/>
                    <a:lstStyle/>
                    <a:p>
                      <a:r>
                        <a:rPr lang="en-US" sz="1400" dirty="0" smtClean="0"/>
                        <a:t>Clerk</a:t>
                      </a:r>
                      <a:endParaRPr lang="en-US" sz="1400" dirty="0"/>
                    </a:p>
                  </a:txBody>
                  <a:tcPr/>
                </a:tc>
                <a:tc>
                  <a:txBody>
                    <a:bodyPr/>
                    <a:lstStyle/>
                    <a:p>
                      <a:r>
                        <a:rPr lang="en-US" sz="1400" dirty="0" smtClean="0"/>
                        <a:t>Albany</a:t>
                      </a:r>
                      <a:endParaRPr lang="en-US" sz="1400" dirty="0"/>
                    </a:p>
                  </a:txBody>
                  <a:tcPr/>
                </a:tc>
                <a:tc>
                  <a:txBody>
                    <a:bodyPr/>
                    <a:lstStyle/>
                    <a:p>
                      <a:r>
                        <a:rPr lang="en-US" sz="1400" dirty="0" smtClean="0"/>
                        <a:t>109</a:t>
                      </a:r>
                      <a:endParaRPr lang="en-US" sz="1400" dirty="0"/>
                    </a:p>
                  </a:txBody>
                  <a:tcPr/>
                </a:tc>
              </a:tr>
              <a:tr h="370840">
                <a:tc>
                  <a:txBody>
                    <a:bodyPr/>
                    <a:lstStyle/>
                    <a:p>
                      <a:r>
                        <a:rPr lang="en-US" sz="1400" dirty="0" smtClean="0"/>
                        <a:t>Clerk</a:t>
                      </a:r>
                      <a:endParaRPr lang="en-US" sz="1400" dirty="0"/>
                    </a:p>
                  </a:txBody>
                  <a:tcPr/>
                </a:tc>
                <a:tc>
                  <a:txBody>
                    <a:bodyPr/>
                    <a:lstStyle/>
                    <a:p>
                      <a:r>
                        <a:rPr lang="en-US" sz="1400" dirty="0" smtClean="0"/>
                        <a:t>Trenton</a:t>
                      </a:r>
                      <a:endParaRPr lang="en-US" sz="1400" dirty="0"/>
                    </a:p>
                  </a:txBody>
                  <a:tcPr/>
                </a:tc>
                <a:tc>
                  <a:txBody>
                    <a:bodyPr/>
                    <a:lstStyle/>
                    <a:p>
                      <a:r>
                        <a:rPr lang="en-US" sz="1400" dirty="0" smtClean="0"/>
                        <a:t>110</a:t>
                      </a:r>
                      <a:endParaRPr lang="en-US" sz="1400" dirty="0"/>
                    </a:p>
                  </a:txBody>
                  <a:tcPr/>
                </a:tc>
              </a:tr>
            </a:tbl>
          </a:graphicData>
        </a:graphic>
      </p:graphicFrame>
      <p:graphicFrame>
        <p:nvGraphicFramePr>
          <p:cNvPr id="7" name="Content Placeholder 3"/>
          <p:cNvGraphicFramePr>
            <a:graphicFrameLocks/>
          </p:cNvGraphicFramePr>
          <p:nvPr/>
        </p:nvGraphicFramePr>
        <p:xfrm>
          <a:off x="609600" y="1600200"/>
          <a:ext cx="2667000" cy="5562600"/>
        </p:xfrm>
        <a:graphic>
          <a:graphicData uri="http://schemas.openxmlformats.org/drawingml/2006/table">
            <a:tbl>
              <a:tblPr firstRow="1" bandCol="1">
                <a:tableStyleId>{21E4AEA4-8DFA-4A89-87EB-49C32662AFE0}</a:tableStyleId>
              </a:tblPr>
              <a:tblGrid>
                <a:gridCol w="889000"/>
                <a:gridCol w="1092199"/>
                <a:gridCol w="685801"/>
              </a:tblGrid>
              <a:tr h="370840">
                <a:tc>
                  <a:txBody>
                    <a:bodyPr/>
                    <a:lstStyle/>
                    <a:p>
                      <a:pPr algn="ctr"/>
                      <a:r>
                        <a:rPr lang="en-US" sz="1400" u="sng" dirty="0" err="1" smtClean="0"/>
                        <a:t>Em</a:t>
                      </a:r>
                      <a:endParaRPr lang="en-US" sz="1400" u="sng" dirty="0"/>
                    </a:p>
                  </a:txBody>
                  <a:tcPr/>
                </a:tc>
                <a:tc>
                  <a:txBody>
                    <a:bodyPr/>
                    <a:lstStyle/>
                    <a:p>
                      <a:pPr algn="ctr"/>
                      <a:r>
                        <a:rPr lang="en-US" sz="1400" u="sng" dirty="0" err="1" smtClean="0"/>
                        <a:t>Sk</a:t>
                      </a:r>
                      <a:endParaRPr lang="en-US" sz="1400" u="sng" dirty="0"/>
                    </a:p>
                  </a:txBody>
                  <a:tcPr/>
                </a:tc>
                <a:tc>
                  <a:txBody>
                    <a:bodyPr/>
                    <a:lstStyle/>
                    <a:p>
                      <a:pPr algn="ctr"/>
                      <a:r>
                        <a:rPr lang="en-US" sz="1400" u="sng" dirty="0" smtClean="0"/>
                        <a:t>Ro</a:t>
                      </a:r>
                      <a:endParaRPr lang="en-US" sz="1400" u="sng" dirty="0"/>
                    </a:p>
                  </a:txBody>
                  <a:tcPr/>
                </a:tc>
              </a:tr>
              <a:tr h="370840">
                <a:tc>
                  <a:txBody>
                    <a:bodyPr/>
                    <a:lstStyle/>
                    <a:p>
                      <a:r>
                        <a:rPr lang="en-US" sz="1400" dirty="0" smtClean="0"/>
                        <a:t>Mary</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101</a:t>
                      </a:r>
                      <a:endParaRPr lang="en-US" sz="1400" dirty="0"/>
                    </a:p>
                  </a:txBody>
                  <a:tcPr/>
                </a:tc>
              </a:tr>
              <a:tr h="370840">
                <a:tc>
                  <a:txBody>
                    <a:bodyPr/>
                    <a:lstStyle/>
                    <a:p>
                      <a:r>
                        <a:rPr lang="en-US" sz="1400" dirty="0" smtClean="0"/>
                        <a:t>Mary</a:t>
                      </a:r>
                      <a:endParaRPr lang="en-US" sz="1400" dirty="0"/>
                    </a:p>
                  </a:txBody>
                  <a:tcPr/>
                </a:tc>
                <a:tc>
                  <a:txBody>
                    <a:bodyPr/>
                    <a:lstStyle/>
                    <a:p>
                      <a:r>
                        <a:rPr lang="en-US" sz="1400" dirty="0" smtClean="0"/>
                        <a:t>Writer</a:t>
                      </a:r>
                      <a:endParaRPr lang="en-US" sz="1400" dirty="0"/>
                    </a:p>
                  </a:txBody>
                  <a:tcPr/>
                </a:tc>
                <a:tc>
                  <a:txBody>
                    <a:bodyPr/>
                    <a:lstStyle/>
                    <a:p>
                      <a:r>
                        <a:rPr lang="en-US" sz="1400" dirty="0" smtClean="0"/>
                        <a:t>102</a:t>
                      </a:r>
                      <a:endParaRPr lang="en-US" sz="1400" dirty="0"/>
                    </a:p>
                  </a:txBody>
                  <a:tcPr/>
                </a:tc>
              </a:tr>
              <a:tr h="370840">
                <a:tc>
                  <a:txBody>
                    <a:bodyPr/>
                    <a:lstStyle/>
                    <a:p>
                      <a:r>
                        <a:rPr lang="en-US" sz="1400" dirty="0" smtClean="0"/>
                        <a:t>Mary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Writer</a:t>
                      </a:r>
                    </a:p>
                  </a:txBody>
                  <a:tcPr/>
                </a:tc>
                <a:tc>
                  <a:txBody>
                    <a:bodyPr/>
                    <a:lstStyle/>
                    <a:p>
                      <a:r>
                        <a:rPr lang="en-US" sz="1400" dirty="0" smtClean="0"/>
                        <a:t>103</a:t>
                      </a:r>
                      <a:endParaRPr lang="en-US" sz="1400" dirty="0"/>
                    </a:p>
                  </a:txBody>
                  <a:tcPr/>
                </a:tc>
              </a:tr>
              <a:tr h="370840">
                <a:tc>
                  <a:txBody>
                    <a:bodyPr/>
                    <a:lstStyle/>
                    <a:p>
                      <a:r>
                        <a:rPr lang="en-US" sz="1400" dirty="0" smtClean="0"/>
                        <a:t>Fang</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104</a:t>
                      </a:r>
                      <a:endParaRPr lang="en-US" sz="1400" dirty="0"/>
                    </a:p>
                  </a:txBody>
                  <a:tcPr/>
                </a:tc>
              </a:tr>
              <a:tr h="370840">
                <a:tc>
                  <a:txBody>
                    <a:bodyPr/>
                    <a:lstStyle/>
                    <a:p>
                      <a:r>
                        <a:rPr lang="en-US" sz="1400" dirty="0" smtClean="0"/>
                        <a:t>Fang</a:t>
                      </a:r>
                      <a:endParaRPr lang="en-US" sz="1400" dirty="0"/>
                    </a:p>
                  </a:txBody>
                  <a:tcPr/>
                </a:tc>
                <a:tc>
                  <a:txBody>
                    <a:bodyPr/>
                    <a:lstStyle/>
                    <a:p>
                      <a:r>
                        <a:rPr lang="en-US" sz="1400" dirty="0" smtClean="0"/>
                        <a:t>Editor</a:t>
                      </a:r>
                      <a:endParaRPr lang="en-US" sz="1400" dirty="0"/>
                    </a:p>
                  </a:txBody>
                  <a:tcPr/>
                </a:tc>
                <a:tc>
                  <a:txBody>
                    <a:bodyPr/>
                    <a:lstStyle/>
                    <a:p>
                      <a:r>
                        <a:rPr lang="en-US" sz="1400" dirty="0" smtClean="0"/>
                        <a:t>105</a:t>
                      </a:r>
                      <a:endParaRPr lang="en-US" sz="1400" dirty="0"/>
                    </a:p>
                  </a:txBody>
                  <a:tcPr/>
                </a:tc>
              </a:tr>
              <a:tr h="370840">
                <a:tc>
                  <a:txBody>
                    <a:bodyPr/>
                    <a:lstStyle/>
                    <a:p>
                      <a:r>
                        <a:rPr lang="en-US" sz="1400" dirty="0" smtClean="0"/>
                        <a:t>Fang</a:t>
                      </a:r>
                      <a:endParaRPr lang="en-US" sz="1400" dirty="0"/>
                    </a:p>
                  </a:txBody>
                  <a:tcPr/>
                </a:tc>
                <a:tc>
                  <a:txBody>
                    <a:bodyPr/>
                    <a:lstStyle/>
                    <a:p>
                      <a:r>
                        <a:rPr lang="en-US" sz="1400" dirty="0" smtClean="0"/>
                        <a:t>Economist</a:t>
                      </a:r>
                      <a:endParaRPr lang="en-US" sz="1400" dirty="0"/>
                    </a:p>
                  </a:txBody>
                  <a:tcPr/>
                </a:tc>
                <a:tc>
                  <a:txBody>
                    <a:bodyPr/>
                    <a:lstStyle/>
                    <a:p>
                      <a:r>
                        <a:rPr lang="en-US" sz="1400" dirty="0" smtClean="0"/>
                        <a:t>106</a:t>
                      </a:r>
                      <a:endParaRPr lang="en-US" sz="1400" dirty="0"/>
                    </a:p>
                  </a:txBody>
                  <a:tcPr/>
                </a:tc>
              </a:tr>
              <a:tr h="370840">
                <a:tc>
                  <a:txBody>
                    <a:bodyPr/>
                    <a:lstStyle/>
                    <a:p>
                      <a:r>
                        <a:rPr lang="en-US" sz="1400" dirty="0" smtClean="0"/>
                        <a:t>Fang</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Economist</a:t>
                      </a:r>
                    </a:p>
                  </a:txBody>
                  <a:tcPr/>
                </a:tc>
                <a:tc>
                  <a:txBody>
                    <a:bodyPr/>
                    <a:lstStyle/>
                    <a:p>
                      <a:r>
                        <a:rPr lang="en-US" sz="1400" dirty="0" smtClean="0"/>
                        <a:t>107</a:t>
                      </a:r>
                      <a:endParaRPr lang="en-US" sz="1400" dirty="0"/>
                    </a:p>
                  </a:txBody>
                  <a:tcPr/>
                </a:tc>
              </a:tr>
              <a:tr h="370840">
                <a:tc>
                  <a:txBody>
                    <a:bodyPr/>
                    <a:lstStyle/>
                    <a:p>
                      <a:r>
                        <a:rPr lang="en-US" sz="1400" dirty="0" err="1" smtClean="0"/>
                        <a:t>Lakshmi</a:t>
                      </a:r>
                      <a:endParaRPr lang="en-US" sz="1400" dirty="0"/>
                    </a:p>
                  </a:txBody>
                  <a:tcPr/>
                </a:tc>
                <a:tc>
                  <a:txBody>
                    <a:bodyPr/>
                    <a:lstStyle/>
                    <a:p>
                      <a:r>
                        <a:rPr lang="en-US" sz="1400" dirty="0" smtClean="0"/>
                        <a:t>Analyst</a:t>
                      </a:r>
                      <a:endParaRPr lang="en-US" sz="1400" dirty="0"/>
                    </a:p>
                  </a:txBody>
                  <a:tcPr/>
                </a:tc>
                <a:tc>
                  <a:txBody>
                    <a:bodyPr/>
                    <a:lstStyle/>
                    <a:p>
                      <a:r>
                        <a:rPr lang="en-US" sz="1400" dirty="0" smtClean="0"/>
                        <a:t>101</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Analyst</a:t>
                      </a:r>
                    </a:p>
                  </a:txBody>
                  <a:tcPr/>
                </a:tc>
                <a:tc>
                  <a:txBody>
                    <a:bodyPr/>
                    <a:lstStyle/>
                    <a:p>
                      <a:r>
                        <a:rPr lang="en-US" sz="1400" dirty="0" smtClean="0"/>
                        <a:t>108</a:t>
                      </a:r>
                      <a:endParaRPr lang="en-US" sz="1400" dirty="0"/>
                    </a:p>
                  </a:txBody>
                  <a:tcPr/>
                </a:tc>
              </a:tr>
              <a:tr h="370840">
                <a:tc>
                  <a:txBody>
                    <a:bodyPr/>
                    <a:lstStyle/>
                    <a:p>
                      <a:r>
                        <a:rPr lang="en-US" sz="1400" dirty="0" err="1" smtClean="0"/>
                        <a:t>Lakshmi</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107</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r>
                        <a:rPr lang="en-US" sz="1400" dirty="0" smtClean="0"/>
                        <a:t>Clerk</a:t>
                      </a:r>
                      <a:endParaRPr lang="en-US" sz="1400" dirty="0"/>
                    </a:p>
                  </a:txBody>
                  <a:tcPr/>
                </a:tc>
                <a:tc>
                  <a:txBody>
                    <a:bodyPr/>
                    <a:lstStyle/>
                    <a:p>
                      <a:r>
                        <a:rPr lang="en-US" sz="1400" dirty="0" smtClean="0"/>
                        <a:t>101</a:t>
                      </a:r>
                      <a:endParaRPr lang="en-US" sz="1400" dirty="0"/>
                    </a:p>
                  </a:txBody>
                  <a:tcPr/>
                </a:tc>
              </a:tr>
              <a:tr h="370840">
                <a:tc>
                  <a:txBody>
                    <a:bodyPr/>
                    <a:lstStyle/>
                    <a:p>
                      <a:r>
                        <a:rPr lang="en-US" sz="1400" dirty="0" err="1" smtClean="0"/>
                        <a:t>Lakshmi</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109</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r>
                        <a:rPr lang="en-US" sz="1400" dirty="0" smtClean="0"/>
                        <a:t>Clerk</a:t>
                      </a:r>
                      <a:endParaRPr lang="en-US" sz="1400" dirty="0"/>
                    </a:p>
                  </a:txBody>
                  <a:tcPr/>
                </a:tc>
                <a:tc>
                  <a:txBody>
                    <a:bodyPr/>
                    <a:lstStyle/>
                    <a:p>
                      <a:r>
                        <a:rPr lang="en-US" sz="1400" dirty="0" smtClean="0"/>
                        <a:t>110</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Economist</a:t>
                      </a:r>
                    </a:p>
                  </a:txBody>
                  <a:tcPr/>
                </a:tc>
                <a:tc>
                  <a:txBody>
                    <a:bodyPr/>
                    <a:lstStyle/>
                    <a:p>
                      <a:r>
                        <a:rPr lang="en-US" sz="1400" dirty="0" smtClean="0"/>
                        <a:t>107</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smtClean="0"/>
              <a:t>Properties Of The Decomposition</a:t>
            </a:r>
          </a:p>
        </p:txBody>
      </p:sp>
      <p:sp>
        <p:nvSpPr>
          <p:cNvPr id="125955" name="Content Placeholder 2"/>
          <p:cNvSpPr>
            <a:spLocks noGrp="1"/>
          </p:cNvSpPr>
          <p:nvPr>
            <p:ph idx="1"/>
          </p:nvPr>
        </p:nvSpPr>
        <p:spPr/>
        <p:txBody>
          <a:bodyPr/>
          <a:lstStyle/>
          <a:p>
            <a:r>
              <a:rPr lang="en-US" smtClean="0"/>
              <a:t>The table on the left listed the values of the key of the original table</a:t>
            </a:r>
          </a:p>
          <a:p>
            <a:r>
              <a:rPr lang="en-US" smtClean="0"/>
              <a:t>Each row corresponded to a row of the original table</a:t>
            </a:r>
          </a:p>
          <a:p>
            <a:r>
              <a:rPr lang="en-US" smtClean="0"/>
              <a:t>The other tables had rows that could be “glued” to the “key” table and reconstruct the original table</a:t>
            </a:r>
          </a:p>
          <a:p>
            <a:r>
              <a:rPr lang="en-US" smtClean="0"/>
              <a:t>All the tables are in 3NF</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smtClean="0"/>
              <a:t>DB Design Process</a:t>
            </a:r>
            <a:br>
              <a:rPr lang="en-US" smtClean="0"/>
            </a:br>
            <a:r>
              <a:rPr lang="en-US" smtClean="0"/>
              <a:t>(Roadmap)</a:t>
            </a:r>
          </a:p>
        </p:txBody>
      </p:sp>
      <p:sp>
        <p:nvSpPr>
          <p:cNvPr id="126979" name="Rectangle 3"/>
          <p:cNvSpPr>
            <a:spLocks noGrp="1" noChangeArrowheads="1"/>
          </p:cNvSpPr>
          <p:nvPr>
            <p:ph idx="1"/>
          </p:nvPr>
        </p:nvSpPr>
        <p:spPr/>
        <p:txBody>
          <a:bodyPr/>
          <a:lstStyle/>
          <a:p>
            <a:r>
              <a:rPr lang="en-US" smtClean="0"/>
              <a:t>Produce a good ER diagram, thinking of all the issues</a:t>
            </a:r>
          </a:p>
          <a:p>
            <a:r>
              <a:rPr lang="en-US" smtClean="0"/>
              <a:t>Specify all dependencies that you know about</a:t>
            </a:r>
          </a:p>
          <a:p>
            <a:r>
              <a:rPr lang="en-US" smtClean="0"/>
              <a:t>Produce relational implementation</a:t>
            </a:r>
          </a:p>
          <a:p>
            <a:r>
              <a:rPr lang="en-US" smtClean="0"/>
              <a:t>Normalize to whatever extent feasible</a:t>
            </a:r>
          </a:p>
          <a:p>
            <a:r>
              <a:rPr lang="en-US" smtClean="0"/>
              <a:t>Specify all assertions and checks</a:t>
            </a:r>
          </a:p>
          <a:p>
            <a:r>
              <a:rPr lang="en-US" smtClean="0"/>
              <a:t>Possibly denormalize for performance</a:t>
            </a:r>
          </a:p>
          <a:p>
            <a:pPr lvl="1"/>
            <a:r>
              <a:rPr lang="en-US" smtClean="0"/>
              <a:t>May want to keep both EGS and GS</a:t>
            </a:r>
          </a:p>
          <a:p>
            <a:pPr lvl="1"/>
            <a:r>
              <a:rPr lang="en-US" smtClean="0"/>
              <a:t>This can be done also by storing EG and GS and defining EGS as a view</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dirty="0" smtClean="0"/>
              <a:t>Note</a:t>
            </a:r>
          </a:p>
        </p:txBody>
      </p:sp>
      <p:sp>
        <p:nvSpPr>
          <p:cNvPr id="128003" name="Content Placeholder 2"/>
          <p:cNvSpPr>
            <a:spLocks noGrp="1"/>
          </p:cNvSpPr>
          <p:nvPr>
            <p:ph idx="1"/>
          </p:nvPr>
        </p:nvSpPr>
        <p:spPr/>
        <p:txBody>
          <a:bodyPr/>
          <a:lstStyle/>
          <a:p>
            <a:r>
              <a:rPr lang="en-US" smtClean="0"/>
              <a:t>If there is no UNIQUE constraint, that is there is only one key, the PRIMARY KEY, then 3NF and BCNF are the same</a:t>
            </a:r>
          </a:p>
          <a:p>
            <a:pPr>
              <a:buFont typeface="Monotype Sorts" pitchFamily="2" charset="2"/>
              <a:buNone/>
            </a:pPr>
            <a:r>
              <a:rPr lang="en-US" smtClean="0"/>
              <a:t>	But this is only a special case</a:t>
            </a:r>
          </a:p>
          <a:p>
            <a:r>
              <a:rPr lang="en-US" smtClean="0"/>
              <a:t>Sometimes, the exposition is oversimplified, look at </a:t>
            </a:r>
            <a:r>
              <a:rPr lang="en-US" smtClean="0">
                <a:hlinkClick r:id="rId3"/>
              </a:rPr>
              <a:t>http://publib.boulder.ibm.com/infocenter/db2luw/v9/index.jsp?topic=/com.ibm.db2.udb.admin.doc/doc/c0004100.htm</a:t>
            </a:r>
            <a:endParaRPr lang="en-US" smtClean="0"/>
          </a:p>
          <a:p>
            <a:endParaRPr lang="en-US"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smtClean="0"/>
              <a:t>Advanced Section</a:t>
            </a:r>
          </a:p>
        </p:txBody>
      </p:sp>
      <p:sp>
        <p:nvSpPr>
          <p:cNvPr id="129027" name="Content Placeholder 2"/>
          <p:cNvSpPr>
            <a:spLocks noGrp="1"/>
          </p:cNvSpPr>
          <p:nvPr>
            <p:ph idx="1"/>
          </p:nvPr>
        </p:nvSpPr>
        <p:spPr/>
        <p:txBody>
          <a:bodyPr/>
          <a:lstStyle/>
          <a:p>
            <a:r>
              <a:rPr lang="en-US" smtClean="0"/>
              <a:t>The advanced section contains a more detailed and precise description of the normalization process</a:t>
            </a:r>
          </a:p>
          <a:p>
            <a:r>
              <a:rPr lang="en-US" smtClean="0"/>
              <a:t>Most importantly, how to compute a canonical cover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Natural Join And Lossless Join Decomposition</a:t>
            </a:r>
          </a:p>
        </p:txBody>
      </p:sp>
      <p:sp>
        <p:nvSpPr>
          <p:cNvPr id="48131" name="Content Placeholder 2"/>
          <p:cNvSpPr>
            <a:spLocks noGrp="1"/>
          </p:cNvSpPr>
          <p:nvPr>
            <p:ph idx="1"/>
          </p:nvPr>
        </p:nvSpPr>
        <p:spPr/>
        <p:txBody>
          <a:bodyPr/>
          <a:lstStyle/>
          <a:p>
            <a:r>
              <a:rPr lang="en-US" b="1" i="1" smtClean="0">
                <a:solidFill>
                  <a:srgbClr val="FF0000"/>
                </a:solidFill>
              </a:rPr>
              <a:t>Natural Join </a:t>
            </a:r>
            <a:r>
              <a:rPr lang="en-US" smtClean="0"/>
              <a:t>is:</a:t>
            </a:r>
          </a:p>
          <a:p>
            <a:pPr lvl="1"/>
            <a:r>
              <a:rPr lang="en-US" smtClean="0"/>
              <a:t>Cartesian join with condition of equality on corresponding columns</a:t>
            </a:r>
          </a:p>
          <a:p>
            <a:pPr lvl="1"/>
            <a:r>
              <a:rPr lang="en-US" smtClean="0"/>
              <a:t>Only one copy of each column is kept</a:t>
            </a:r>
          </a:p>
          <a:p>
            <a:r>
              <a:rPr lang="en-US" b="1" i="1" smtClean="0">
                <a:solidFill>
                  <a:srgbClr val="FF0000"/>
                </a:solidFill>
              </a:rPr>
              <a:t>“Lossless join decomposition” </a:t>
            </a:r>
            <a:r>
              <a:rPr lang="en-US" smtClean="0"/>
              <a:t>is another term for information not being lost, that is we can reconstruct the original table by “combining” information from the two new tables by means of natural join</a:t>
            </a:r>
          </a:p>
          <a:p>
            <a:r>
              <a:rPr lang="en-US" smtClean="0"/>
              <a:t>This does not necessarily always hold</a:t>
            </a:r>
          </a:p>
          <a:p>
            <a:r>
              <a:rPr lang="en-US" smtClean="0"/>
              <a:t>We will have more material about this later</a:t>
            </a:r>
          </a:p>
          <a:p>
            <a:r>
              <a:rPr lang="en-US" smtClean="0"/>
              <a:t>Here we just observe that our decomposition satisfied this condition at least in our example</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ctrTitle"/>
          </p:nvPr>
        </p:nvSpPr>
        <p:spPr/>
        <p:txBody>
          <a:bodyPr/>
          <a:lstStyle/>
          <a:p>
            <a:r>
              <a:rPr lang="en-US" smtClean="0"/>
              <a:t>Advanced Material</a:t>
            </a:r>
          </a:p>
        </p:txBody>
      </p:sp>
      <p:sp>
        <p:nvSpPr>
          <p:cNvPr id="130051" name="Subtitle 2"/>
          <p:cNvSpPr>
            <a:spLocks noGrp="1"/>
          </p:cNvSpPr>
          <p:nvPr>
            <p:ph type="subTitle" idx="1"/>
          </p:nvPr>
        </p:nvSpPr>
        <p:spPr/>
        <p:txBody>
          <a:bodyPr/>
          <a:lstStyle/>
          <a:p>
            <a:endParaRPr lang="en-US"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smtClean="0"/>
              <a:t>Algorithmic Normalization</a:t>
            </a:r>
          </a:p>
        </p:txBody>
      </p:sp>
      <p:sp>
        <p:nvSpPr>
          <p:cNvPr id="131075" name="Rectangle 3"/>
          <p:cNvSpPr>
            <a:spLocks noGrp="1" noChangeArrowheads="1"/>
          </p:cNvSpPr>
          <p:nvPr>
            <p:ph idx="1"/>
          </p:nvPr>
        </p:nvSpPr>
        <p:spPr/>
        <p:txBody>
          <a:bodyPr/>
          <a:lstStyle/>
          <a:p>
            <a:r>
              <a:rPr lang="en-US" smtClean="0"/>
              <a:t>We abandon  our ad-hoc approach and now move to precise specification and algorithms</a:t>
            </a:r>
          </a:p>
          <a:p>
            <a:r>
              <a:rPr lang="en-US" smtClean="0"/>
              <a:t>We have to work with a clean model</a:t>
            </a:r>
          </a:p>
          <a:p>
            <a:r>
              <a:rPr lang="en-US" smtClean="0"/>
              <a:t>It will not matter whether we have sets or multisets, as was the case before</a:t>
            </a:r>
          </a:p>
          <a:p>
            <a:pPr lvl="1"/>
            <a:r>
              <a:rPr lang="en-US" smtClean="0"/>
              <a:t>I may remove duplicates simply to save on space, whether they are removed or not makes no difference</a:t>
            </a:r>
          </a:p>
          <a:p>
            <a:r>
              <a:rPr lang="en-US" smtClean="0"/>
              <a:t>We will assume that there are no NULLs</a:t>
            </a:r>
          </a:p>
          <a:p>
            <a:pPr lvl="1"/>
            <a:r>
              <a:rPr lang="en-US" smtClean="0"/>
              <a:t>Could extend this to the case when there are NULLS</a:t>
            </a:r>
          </a:p>
          <a:p>
            <a:r>
              <a:rPr lang="en-US" smtClean="0"/>
              <a:t>We will assume that all the relations are in 1NF, which we have defined already</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smtClean="0"/>
              <a:t>Goals Of The Unit</a:t>
            </a:r>
          </a:p>
        </p:txBody>
      </p:sp>
      <p:sp>
        <p:nvSpPr>
          <p:cNvPr id="132099" name="Content Placeholder 2"/>
          <p:cNvSpPr>
            <a:spLocks noGrp="1"/>
          </p:cNvSpPr>
          <p:nvPr>
            <p:ph idx="1"/>
          </p:nvPr>
        </p:nvSpPr>
        <p:spPr/>
        <p:txBody>
          <a:bodyPr/>
          <a:lstStyle/>
          <a:p>
            <a:r>
              <a:rPr lang="en-US" smtClean="0"/>
              <a:t>The three concepts we understand precisely after this unit will be</a:t>
            </a:r>
          </a:p>
          <a:p>
            <a:pPr lvl="1"/>
            <a:r>
              <a:rPr lang="en-US" smtClean="0"/>
              <a:t>Lossless-join decomposition</a:t>
            </a:r>
          </a:p>
          <a:p>
            <a:pPr lvl="1"/>
            <a:r>
              <a:rPr lang="en-US" smtClean="0"/>
              <a:t>Normal forms, focusing on 3NF and BCNF</a:t>
            </a:r>
          </a:p>
          <a:p>
            <a:pPr lvl="1"/>
            <a:r>
              <a:rPr lang="en-US" smtClean="0"/>
              <a:t>Preservation of dependencies</a:t>
            </a:r>
          </a:p>
          <a:p>
            <a:r>
              <a:rPr lang="en-US" smtClean="0"/>
              <a:t>We will learn an algorithm converting a relation into a set of relations in 3NF with lossless-join decomposition and preservation of dependencies</a:t>
            </a:r>
          </a:p>
          <a:p>
            <a:r>
              <a:rPr lang="en-US" smtClean="0"/>
              <a:t>We will touch on some additional topics</a:t>
            </a:r>
          </a:p>
          <a:p>
            <a:pPr>
              <a:buFont typeface="Monotype Sorts" pitchFamily="2" charset="2"/>
              <a:buNone/>
            </a:pPr>
            <a:endParaRPr lang="en-US"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smtClean="0"/>
              <a:t>A Canonical Example</a:t>
            </a:r>
          </a:p>
        </p:txBody>
      </p:sp>
      <p:sp>
        <p:nvSpPr>
          <p:cNvPr id="133123" name="Rectangle 3"/>
          <p:cNvSpPr>
            <a:spLocks noGrp="1" noChangeArrowheads="1"/>
          </p:cNvSpPr>
          <p:nvPr>
            <p:ph idx="1"/>
          </p:nvPr>
        </p:nvSpPr>
        <p:spPr/>
        <p:txBody>
          <a:bodyPr/>
          <a:lstStyle/>
          <a:p>
            <a:r>
              <a:rPr lang="en-US" smtClean="0"/>
              <a:t>We focus on the relation schema R=R(E,G,S), simplified version of what we have seen in the informal synopsis of the course, where</a:t>
            </a:r>
          </a:p>
          <a:p>
            <a:pPr lvl="1"/>
            <a:r>
              <a:rPr lang="en-US" smtClean="0"/>
              <a:t>E:	Employee number</a:t>
            </a:r>
          </a:p>
          <a:p>
            <a:pPr lvl="1"/>
            <a:r>
              <a:rPr lang="en-US" smtClean="0"/>
              <a:t>G:	Grade</a:t>
            </a:r>
          </a:p>
          <a:p>
            <a:pPr lvl="1"/>
            <a:r>
              <a:rPr lang="en-US" smtClean="0"/>
              <a:t>S:	Salary</a:t>
            </a:r>
          </a:p>
          <a:p>
            <a:r>
              <a:rPr lang="en-US" smtClean="0"/>
              <a:t>The customers specified for us a set of semantic constraints (called “business rules” in businesses):</a:t>
            </a:r>
          </a:p>
          <a:p>
            <a:pPr lvl="1"/>
            <a:r>
              <a:rPr lang="en-US" smtClean="0"/>
              <a:t>Each value of E has a single value of G associated with it</a:t>
            </a:r>
          </a:p>
          <a:p>
            <a:pPr lvl="1"/>
            <a:r>
              <a:rPr lang="en-US" smtClean="0"/>
              <a:t>Each value of E has a single value of S associated with it</a:t>
            </a:r>
          </a:p>
          <a:p>
            <a:pPr lvl="1"/>
            <a:r>
              <a:rPr lang="en-US" smtClean="0"/>
              <a:t>Each value of G has a single value of S associated with it</a:t>
            </a:r>
          </a:p>
          <a:p>
            <a:r>
              <a:rPr lang="en-US" smtClean="0"/>
              <a:t>For simplicity, we will sometimes refer to relations schemes by listing their attributes; thus we may write EGS instead of R above</a:t>
            </a:r>
          </a:p>
          <a:p>
            <a:r>
              <a:rPr lang="en-US" smtClean="0"/>
              <a:t>We will spend a lot of time discussing this example, if we understand it well, we understand more than half of normalization theory needed in practice</a:t>
            </a:r>
          </a:p>
          <a:p>
            <a:endParaRPr lang="en-US"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3414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34148" name="Rectangle 4"/>
          <p:cNvSpPr>
            <a:spLocks noGrp="1" noChangeArrowheads="1"/>
          </p:cNvSpPr>
          <p:nvPr>
            <p:ph type="title"/>
          </p:nvPr>
        </p:nvSpPr>
        <p:spPr/>
        <p:txBody>
          <a:bodyPr/>
          <a:lstStyle/>
          <a:p>
            <a:r>
              <a:rPr lang="en-US" smtClean="0"/>
              <a:t>A Sample Instance</a:t>
            </a:r>
          </a:p>
        </p:txBody>
      </p:sp>
      <p:sp>
        <p:nvSpPr>
          <p:cNvPr id="134149" name="Rectangle 5"/>
          <p:cNvSpPr>
            <a:spLocks noGrp="1" noChangeArrowheads="1"/>
          </p:cNvSpPr>
          <p:nvPr>
            <p:ph idx="1"/>
          </p:nvPr>
        </p:nvSpPr>
        <p:spPr/>
        <p:txBody>
          <a:bodyPr/>
          <a:lstStyle/>
          <a:p>
            <a:r>
              <a:rPr lang="en-US" smtClean="0"/>
              <a:t>Consider a sample instance of EGS:</a:t>
            </a:r>
            <a:br>
              <a:rPr lang="en-US" smtClean="0"/>
            </a:br>
            <a:endParaRPr lang="en-US" smtClean="0"/>
          </a:p>
          <a:p>
            <a:pPr lvl="1">
              <a:buFont typeface="Symbol" pitchFamily="18" charset="2"/>
              <a:buNone/>
            </a:pPr>
            <a:r>
              <a:rPr lang="en-US" smtClean="0"/>
              <a:t/>
            </a:r>
            <a:br>
              <a:rPr lang="en-US" smtClean="0"/>
            </a:br>
            <a:endParaRPr lang="en-US" smtClean="0"/>
          </a:p>
          <a:p>
            <a:endParaRPr lang="en-US" smtClean="0"/>
          </a:p>
          <a:p>
            <a:endParaRPr lang="en-US" smtClean="0"/>
          </a:p>
          <a:p>
            <a:endParaRPr lang="en-US" smtClean="0"/>
          </a:p>
          <a:p>
            <a:r>
              <a:rPr lang="en-US" smtClean="0"/>
              <a:t>We have anomalies because G is “outside the key” and determines S, analogous to what he had before</a:t>
            </a:r>
          </a:p>
          <a:p>
            <a:r>
              <a:rPr lang="en-US" smtClean="0"/>
              <a:t>We will be more precise later</a:t>
            </a:r>
          </a:p>
          <a:p>
            <a:r>
              <a:rPr lang="en-US" smtClean="0"/>
              <a:t>We will only rarely use terms that we used before, such as</a:t>
            </a:r>
          </a:p>
          <a:p>
            <a:pPr lvl="1"/>
            <a:r>
              <a:rPr lang="en-US" smtClean="0"/>
              <a:t>Partial dependency</a:t>
            </a:r>
          </a:p>
          <a:p>
            <a:pPr lvl="1"/>
            <a:r>
              <a:rPr lang="en-US" smtClean="0"/>
              <a:t>Transitive dependency</a:t>
            </a:r>
          </a:p>
          <a:p>
            <a:pPr lvl="1"/>
            <a:r>
              <a:rPr lang="en-US" smtClean="0"/>
              <a:t>Dependency into a/the key</a:t>
            </a:r>
          </a:p>
          <a:p>
            <a:r>
              <a:rPr lang="en-US" smtClean="0"/>
              <a:t>They are (especially the first two) essentially irrelevant/obsolete</a:t>
            </a:r>
          </a:p>
        </p:txBody>
      </p:sp>
      <p:graphicFrame>
        <p:nvGraphicFramePr>
          <p:cNvPr id="6" name="Table 5"/>
          <p:cNvGraphicFramePr>
            <a:graphicFrameLocks noGrp="1"/>
          </p:cNvGraphicFramePr>
          <p:nvPr/>
        </p:nvGraphicFramePr>
        <p:xfrm>
          <a:off x="2971800" y="2133600"/>
          <a:ext cx="914400" cy="482600"/>
        </p:xfrm>
        <a:graphic>
          <a:graphicData uri="http://schemas.openxmlformats.org/drawingml/2006/table">
            <a:tbl>
              <a:tblPr firstRow="1" bandRow="1">
                <a:tableStyleId>{5C22544A-7EE6-4342-B048-85BDC9FD1C3A}</a:tableStyleId>
              </a:tblPr>
              <a:tblGrid>
                <a:gridCol w="914400"/>
              </a:tblGrid>
              <a:tr h="482600">
                <a:tc>
                  <a:txBody>
                    <a:bodyPr/>
                    <a:lstStyle/>
                    <a:p>
                      <a:endParaRPr lang="en-US" dirty="0"/>
                    </a:p>
                  </a:txBody>
                  <a:tcPr/>
                </a:tc>
              </a:tr>
            </a:tbl>
          </a:graphicData>
        </a:graphic>
      </p:graphicFrame>
      <p:graphicFrame>
        <p:nvGraphicFramePr>
          <p:cNvPr id="7" name="Content Placeholder 3"/>
          <p:cNvGraphicFramePr>
            <a:graphicFrameLocks/>
          </p:cNvGraphicFramePr>
          <p:nvPr/>
        </p:nvGraphicFramePr>
        <p:xfrm>
          <a:off x="1752600" y="1905000"/>
          <a:ext cx="4038600" cy="1854200"/>
        </p:xfrm>
        <a:graphic>
          <a:graphicData uri="http://schemas.openxmlformats.org/drawingml/2006/table">
            <a:tbl>
              <a:tblPr firstRow="1" bandCol="1">
                <a:tableStyleId>{21E4AEA4-8DFA-4A89-87EB-49C32662AFE0}</a:tableStyleId>
              </a:tblPr>
              <a:tblGrid>
                <a:gridCol w="1009650"/>
                <a:gridCol w="1009650"/>
                <a:gridCol w="1009650"/>
                <a:gridCol w="1009650"/>
              </a:tblGrid>
              <a:tr h="370840">
                <a:tc>
                  <a:txBody>
                    <a:bodyPr/>
                    <a:lstStyle/>
                    <a:p>
                      <a:pPr algn="ctr"/>
                      <a:r>
                        <a:rPr lang="en-US" dirty="0" err="1" smtClean="0"/>
                        <a:t>EGS</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G</a:t>
                      </a:r>
                      <a:endParaRPr lang="en-US"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Beta</a:t>
                      </a:r>
                      <a:endParaRPr lang="en-US" dirty="0"/>
                    </a:p>
                  </a:txBody>
                  <a:tcPr/>
                </a:tc>
                <a:tc>
                  <a:txBody>
                    <a:bodyPr/>
                    <a:lstStyle/>
                    <a:p>
                      <a:r>
                        <a:rPr lang="en-US" sz="1400" dirty="0" smtClean="0"/>
                        <a:t>B</a:t>
                      </a:r>
                      <a:endParaRPr lang="en-US" sz="1400" dirty="0"/>
                    </a:p>
                  </a:txBody>
                  <a:tcPr/>
                </a:tc>
                <a:tc>
                  <a:txBody>
                    <a:bodyPr/>
                    <a:lstStyle/>
                    <a:p>
                      <a:r>
                        <a:rPr lang="en-US" sz="1400" dirty="0" smtClean="0"/>
                        <a:t>2</a:t>
                      </a:r>
                      <a:endParaRPr lang="en-US" sz="1400" dirty="0"/>
                    </a:p>
                  </a:txBody>
                  <a:tcPr/>
                </a:tc>
              </a:tr>
              <a:tr h="370840">
                <a:tc>
                  <a:txBody>
                    <a:bodyPr/>
                    <a:lstStyle/>
                    <a:p>
                      <a:endParaRPr lang="en-US" dirty="0"/>
                    </a:p>
                  </a:txBody>
                  <a:tcPr>
                    <a:solidFill>
                      <a:schemeClr val="bg1"/>
                    </a:solidFill>
                  </a:tcPr>
                </a:tc>
                <a:tc>
                  <a:txBody>
                    <a:bodyPr/>
                    <a:lstStyle/>
                    <a:p>
                      <a:r>
                        <a:rPr lang="en-US" dirty="0" smtClean="0"/>
                        <a:t>Gamma</a:t>
                      </a:r>
                      <a:endParaRPr lang="en-US" dirty="0"/>
                    </a:p>
                  </a:txBody>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Delta</a:t>
                      </a:r>
                      <a:endParaRPr lang="en-US" dirty="0"/>
                    </a:p>
                  </a:txBody>
                  <a:tcPr/>
                </a:tc>
                <a:tc>
                  <a:txBody>
                    <a:bodyPr/>
                    <a:lstStyle/>
                    <a:p>
                      <a:r>
                        <a:rPr lang="en-US" sz="1400" dirty="0" smtClean="0"/>
                        <a:t>C</a:t>
                      </a:r>
                      <a:endParaRPr lang="en-US" sz="1400" dirty="0"/>
                    </a:p>
                  </a:txBody>
                  <a:tcPr/>
                </a:tc>
                <a:tc>
                  <a:txBody>
                    <a:bodyPr/>
                    <a:lstStyle/>
                    <a:p>
                      <a:r>
                        <a:rPr lang="en-US" sz="1400" dirty="0" smtClean="0"/>
                        <a:t>1</a:t>
                      </a:r>
                      <a:endParaRPr lang="en-US" sz="1400" dirty="0"/>
                    </a:p>
                  </a:txBody>
                  <a:tcPr/>
                </a:tc>
              </a:tr>
            </a:tbl>
          </a:graphicData>
        </a:graphic>
      </p:graphicFrame>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3517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35172" name="Rectangle 4"/>
          <p:cNvSpPr>
            <a:spLocks noGrp="1" noChangeArrowheads="1"/>
          </p:cNvSpPr>
          <p:nvPr>
            <p:ph type="title"/>
          </p:nvPr>
        </p:nvSpPr>
        <p:spPr/>
        <p:txBody>
          <a:bodyPr/>
          <a:lstStyle/>
          <a:p>
            <a:r>
              <a:rPr lang="en-US" smtClean="0"/>
              <a:t>General Approach: Decomposition</a:t>
            </a:r>
          </a:p>
        </p:txBody>
      </p:sp>
      <p:sp>
        <p:nvSpPr>
          <p:cNvPr id="135173" name="Rectangle 5"/>
          <p:cNvSpPr>
            <a:spLocks noGrp="1" noChangeArrowheads="1"/>
          </p:cNvSpPr>
          <p:nvPr>
            <p:ph idx="1"/>
          </p:nvPr>
        </p:nvSpPr>
        <p:spPr/>
        <p:txBody>
          <a:bodyPr/>
          <a:lstStyle/>
          <a:p>
            <a:r>
              <a:rPr lang="en-US" smtClean="0"/>
              <a:t>Anomalies are removed from the design by decomposing a relation into a set of several relations</a:t>
            </a:r>
          </a:p>
          <a:p>
            <a:r>
              <a:rPr lang="en-US" smtClean="0"/>
              <a:t>So, here we will want to decompose EGS, and then reconstruct it, by natural-joining the new relations</a:t>
            </a:r>
          </a:p>
          <a:p>
            <a:r>
              <a:rPr lang="en-US" smtClean="0"/>
              <a:t>EGS has only three attributes, so the only decompositions that could be considered are decompositions into relations of two attributes</a:t>
            </a:r>
          </a:p>
          <a:p>
            <a:r>
              <a:rPr lang="en-US" smtClean="0"/>
              <a:t>There are three such relations</a:t>
            </a:r>
          </a:p>
          <a:p>
            <a:pPr lvl="1"/>
            <a:r>
              <a:rPr lang="en-US" smtClean="0"/>
              <a:t>EG</a:t>
            </a:r>
          </a:p>
          <a:p>
            <a:pPr lvl="1"/>
            <a:r>
              <a:rPr lang="en-US" smtClean="0"/>
              <a:t>GS</a:t>
            </a:r>
          </a:p>
          <a:p>
            <a:pPr lvl="1"/>
            <a:r>
              <a:rPr lang="en-US" smtClean="0"/>
              <a:t>ES</a:t>
            </a:r>
          </a:p>
          <a:p>
            <a:r>
              <a:rPr lang="en-US" smtClean="0"/>
              <a:t>For our examples, we will consider decompositions into two relations, so possible decompositions are</a:t>
            </a:r>
          </a:p>
          <a:p>
            <a:pPr lvl="1"/>
            <a:r>
              <a:rPr lang="en-US" smtClean="0"/>
              <a:t>EG and GS</a:t>
            </a:r>
          </a:p>
          <a:p>
            <a:pPr lvl="1"/>
            <a:r>
              <a:rPr lang="en-US" smtClean="0"/>
              <a:t>EG and EG</a:t>
            </a:r>
          </a:p>
          <a:p>
            <a:pPr lvl="1"/>
            <a:r>
              <a:rPr lang="en-US" smtClean="0"/>
              <a:t>ES and GS</a:t>
            </a: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US" smtClean="0"/>
              <a:t>Our Candidate Relations</a:t>
            </a:r>
          </a:p>
        </p:txBody>
      </p:sp>
      <p:sp>
        <p:nvSpPr>
          <p:cNvPr id="136195" name="Content Placeholder 2"/>
          <p:cNvSpPr>
            <a:spLocks noGrp="1"/>
          </p:cNvSpPr>
          <p:nvPr>
            <p:ph idx="1"/>
          </p:nvPr>
        </p:nvSpPr>
        <p:spPr/>
        <p:txBody>
          <a:bodyPr/>
          <a:lstStyle/>
          <a:p>
            <a:r>
              <a:rPr lang="en-US" smtClean="0"/>
              <a:t>The three new relations are all good in the sense that there are no anomalies</a:t>
            </a:r>
          </a:p>
          <a:p>
            <a:endParaRPr lang="en-US" smtClean="0"/>
          </a:p>
        </p:txBody>
      </p:sp>
      <p:graphicFrame>
        <p:nvGraphicFramePr>
          <p:cNvPr id="4" name="Content Placeholder 3"/>
          <p:cNvGraphicFramePr>
            <a:graphicFrameLocks/>
          </p:cNvGraphicFramePr>
          <p:nvPr/>
        </p:nvGraphicFramePr>
        <p:xfrm>
          <a:off x="1524000" y="2819400"/>
          <a:ext cx="3028950" cy="185420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EG</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G</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A</a:t>
                      </a:r>
                      <a:endParaRPr lang="en-US" sz="1400" dirty="0"/>
                    </a:p>
                  </a:txBody>
                  <a:tcPr/>
                </a:tc>
              </a:tr>
              <a:tr h="370840">
                <a:tc>
                  <a:txBody>
                    <a:bodyPr/>
                    <a:lstStyle/>
                    <a:p>
                      <a:endParaRPr lang="en-US" dirty="0"/>
                    </a:p>
                  </a:txBody>
                  <a:tcPr>
                    <a:solidFill>
                      <a:schemeClr val="bg1"/>
                    </a:solidFill>
                  </a:tcPr>
                </a:tc>
                <a:tc>
                  <a:txBody>
                    <a:bodyPr/>
                    <a:lstStyle/>
                    <a:p>
                      <a:r>
                        <a:rPr lang="en-US" dirty="0" smtClean="0"/>
                        <a:t>Beta</a:t>
                      </a:r>
                      <a:endParaRPr lang="en-US" dirty="0"/>
                    </a:p>
                  </a:txBody>
                  <a:tcPr/>
                </a:tc>
                <a:tc>
                  <a:txBody>
                    <a:bodyPr/>
                    <a:lstStyle/>
                    <a:p>
                      <a:r>
                        <a:rPr lang="en-US" sz="1400" dirty="0" smtClean="0"/>
                        <a:t>B</a:t>
                      </a:r>
                      <a:endParaRPr lang="en-US" sz="1400" dirty="0"/>
                    </a:p>
                  </a:txBody>
                  <a:tcPr/>
                </a:tc>
              </a:tr>
              <a:tr h="370840">
                <a:tc>
                  <a:txBody>
                    <a:bodyPr/>
                    <a:lstStyle/>
                    <a:p>
                      <a:endParaRPr lang="en-US" dirty="0"/>
                    </a:p>
                  </a:txBody>
                  <a:tcPr>
                    <a:solidFill>
                      <a:schemeClr val="bg1"/>
                    </a:solidFill>
                  </a:tcPr>
                </a:tc>
                <a:tc>
                  <a:txBody>
                    <a:bodyPr/>
                    <a:lstStyle/>
                    <a:p>
                      <a:r>
                        <a:rPr lang="en-US" dirty="0" smtClean="0"/>
                        <a:t>Gamma</a:t>
                      </a:r>
                      <a:endParaRPr lang="en-US" dirty="0"/>
                    </a:p>
                  </a:txBody>
                  <a:tcPr/>
                </a:tc>
                <a:tc>
                  <a:txBody>
                    <a:bodyPr/>
                    <a:lstStyle/>
                    <a:p>
                      <a:r>
                        <a:rPr lang="en-US" sz="1400" dirty="0" smtClean="0"/>
                        <a:t>A</a:t>
                      </a:r>
                      <a:endParaRPr lang="en-US" sz="1400" dirty="0"/>
                    </a:p>
                  </a:txBody>
                  <a:tcPr/>
                </a:tc>
              </a:tr>
              <a:tr h="370840">
                <a:tc>
                  <a:txBody>
                    <a:bodyPr/>
                    <a:lstStyle/>
                    <a:p>
                      <a:endParaRPr lang="en-US" dirty="0"/>
                    </a:p>
                  </a:txBody>
                  <a:tcPr>
                    <a:solidFill>
                      <a:schemeClr val="bg1"/>
                    </a:solidFill>
                  </a:tcPr>
                </a:tc>
                <a:tc>
                  <a:txBody>
                    <a:bodyPr/>
                    <a:lstStyle/>
                    <a:p>
                      <a:r>
                        <a:rPr lang="en-US" dirty="0" smtClean="0"/>
                        <a:t>Delta</a:t>
                      </a:r>
                      <a:endParaRPr lang="en-US" dirty="0"/>
                    </a:p>
                  </a:txBody>
                  <a:tcPr/>
                </a:tc>
                <a:tc>
                  <a:txBody>
                    <a:bodyPr/>
                    <a:lstStyle/>
                    <a:p>
                      <a:r>
                        <a:rPr lang="en-US" sz="1400" dirty="0" smtClean="0"/>
                        <a:t>C</a:t>
                      </a:r>
                      <a:endParaRPr lang="en-US" sz="1400" dirty="0"/>
                    </a:p>
                  </a:txBody>
                  <a:tcPr/>
                </a:tc>
              </a:tr>
            </a:tbl>
          </a:graphicData>
        </a:graphic>
      </p:graphicFrame>
      <p:graphicFrame>
        <p:nvGraphicFramePr>
          <p:cNvPr id="5" name="Content Placeholder 3"/>
          <p:cNvGraphicFramePr>
            <a:graphicFrameLocks/>
          </p:cNvGraphicFramePr>
          <p:nvPr/>
        </p:nvGraphicFramePr>
        <p:xfrm>
          <a:off x="5181600" y="2895600"/>
          <a:ext cx="3028950" cy="148336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GS</a:t>
                      </a:r>
                      <a:endParaRPr lang="en-US" dirty="0"/>
                    </a:p>
                  </a:txBody>
                  <a:tcPr/>
                </a:tc>
                <a:tc>
                  <a:txBody>
                    <a:bodyPr/>
                    <a:lstStyle/>
                    <a:p>
                      <a:pPr algn="ctr"/>
                      <a:r>
                        <a:rPr lang="en-US" u="sng" dirty="0" smtClean="0"/>
                        <a:t>G</a:t>
                      </a:r>
                      <a:endParaRPr lang="en-US" u="sng"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2</a:t>
                      </a:r>
                      <a:endParaRPr lang="en-US" sz="1400" dirty="0"/>
                    </a:p>
                  </a:txBody>
                  <a:tcPr/>
                </a:tc>
              </a:tr>
              <a:tr h="370840">
                <a:tc>
                  <a:txBody>
                    <a:bodyPr/>
                    <a:lstStyle/>
                    <a:p>
                      <a:endParaRPr lang="en-US" dirty="0"/>
                    </a:p>
                  </a:txBody>
                  <a:tcPr>
                    <a:solidFill>
                      <a:schemeClr val="bg1"/>
                    </a:solidFill>
                  </a:tcPr>
                </a:tc>
                <a:tc>
                  <a:txBody>
                    <a:bodyPr/>
                    <a:lstStyle/>
                    <a:p>
                      <a:r>
                        <a:rPr lang="en-US" sz="1400" dirty="0" smtClean="0"/>
                        <a:t>C</a:t>
                      </a:r>
                      <a:endParaRPr lang="en-US" sz="1400" dirty="0"/>
                    </a:p>
                  </a:txBody>
                  <a:tcPr/>
                </a:tc>
                <a:tc>
                  <a:txBody>
                    <a:bodyPr/>
                    <a:lstStyle/>
                    <a:p>
                      <a:r>
                        <a:rPr lang="en-US" sz="1400" dirty="0" smtClean="0"/>
                        <a:t>1</a:t>
                      </a:r>
                      <a:endParaRPr lang="en-US" sz="1400" dirty="0"/>
                    </a:p>
                  </a:txBody>
                  <a:tcPr/>
                </a:tc>
              </a:tr>
            </a:tbl>
          </a:graphicData>
        </a:graphic>
      </p:graphicFrame>
      <p:graphicFrame>
        <p:nvGraphicFramePr>
          <p:cNvPr id="6" name="Content Placeholder 3"/>
          <p:cNvGraphicFramePr>
            <a:graphicFrameLocks/>
          </p:cNvGraphicFramePr>
          <p:nvPr/>
        </p:nvGraphicFramePr>
        <p:xfrm>
          <a:off x="2971800" y="5257800"/>
          <a:ext cx="3028950" cy="185420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ES</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Beta</a:t>
                      </a:r>
                      <a:endParaRPr lang="en-US" dirty="0"/>
                    </a:p>
                  </a:txBody>
                  <a:tcPr/>
                </a:tc>
                <a:tc>
                  <a:txBody>
                    <a:bodyPr/>
                    <a:lstStyle/>
                    <a:p>
                      <a:r>
                        <a:rPr lang="en-US" sz="1400" dirty="0" smtClean="0"/>
                        <a:t>2</a:t>
                      </a:r>
                      <a:endParaRPr lang="en-US" sz="1400" dirty="0"/>
                    </a:p>
                  </a:txBody>
                  <a:tcPr/>
                </a:tc>
              </a:tr>
              <a:tr h="370840">
                <a:tc>
                  <a:txBody>
                    <a:bodyPr/>
                    <a:lstStyle/>
                    <a:p>
                      <a:endParaRPr lang="en-US" dirty="0"/>
                    </a:p>
                  </a:txBody>
                  <a:tcPr>
                    <a:solidFill>
                      <a:schemeClr val="bg1"/>
                    </a:solidFill>
                  </a:tcPr>
                </a:tc>
                <a:tc>
                  <a:txBody>
                    <a:bodyPr/>
                    <a:lstStyle/>
                    <a:p>
                      <a:r>
                        <a:rPr lang="en-US" dirty="0" smtClean="0"/>
                        <a:t>Gamma</a:t>
                      </a:r>
                      <a:endParaRPr lang="en-US"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Delta</a:t>
                      </a:r>
                      <a:endParaRPr lang="en-US" dirty="0"/>
                    </a:p>
                  </a:txBody>
                  <a:tcPr/>
                </a:tc>
                <a:tc>
                  <a:txBody>
                    <a:bodyPr/>
                    <a:lstStyle/>
                    <a:p>
                      <a:r>
                        <a:rPr lang="en-US" sz="1400" dirty="0" smtClean="0"/>
                        <a:t>1</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r>
              <a:rPr lang="en-US" smtClean="0"/>
              <a:t>Decomposing And Joining</a:t>
            </a:r>
            <a:br>
              <a:rPr lang="en-US" smtClean="0"/>
            </a:br>
            <a:r>
              <a:rPr lang="en-US" smtClean="0"/>
              <a:t>An Acceptable Decomposition</a:t>
            </a:r>
          </a:p>
        </p:txBody>
      </p:sp>
      <p:sp>
        <p:nvSpPr>
          <p:cNvPr id="137219" name="Content Placeholder 2"/>
          <p:cNvSpPr>
            <a:spLocks noGrp="1"/>
          </p:cNvSpPr>
          <p:nvPr>
            <p:ph idx="1"/>
          </p:nvPr>
        </p:nvSpPr>
        <p:spPr/>
        <p:txBody>
          <a:bodyPr/>
          <a:lstStyle/>
          <a:p>
            <a:r>
              <a:rPr lang="en-US" smtClean="0"/>
              <a:t>The chosen relations: EG and GS</a:t>
            </a:r>
          </a:p>
          <a:p>
            <a:r>
              <a:rPr lang="en-US" smtClean="0"/>
              <a:t>We got the original relation back</a:t>
            </a:r>
          </a:p>
          <a:p>
            <a:endParaRPr lang="en-US" smtClean="0"/>
          </a:p>
        </p:txBody>
      </p:sp>
      <p:graphicFrame>
        <p:nvGraphicFramePr>
          <p:cNvPr id="4" name="Content Placeholder 3"/>
          <p:cNvGraphicFramePr>
            <a:graphicFrameLocks/>
          </p:cNvGraphicFramePr>
          <p:nvPr/>
        </p:nvGraphicFramePr>
        <p:xfrm>
          <a:off x="1600200" y="2514600"/>
          <a:ext cx="3028950" cy="185420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EG</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G</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A</a:t>
                      </a:r>
                      <a:endParaRPr lang="en-US" sz="1400" dirty="0"/>
                    </a:p>
                  </a:txBody>
                  <a:tcPr/>
                </a:tc>
              </a:tr>
              <a:tr h="370840">
                <a:tc>
                  <a:txBody>
                    <a:bodyPr/>
                    <a:lstStyle/>
                    <a:p>
                      <a:endParaRPr lang="en-US" dirty="0"/>
                    </a:p>
                  </a:txBody>
                  <a:tcPr>
                    <a:solidFill>
                      <a:schemeClr val="bg1"/>
                    </a:solidFill>
                  </a:tcPr>
                </a:tc>
                <a:tc>
                  <a:txBody>
                    <a:bodyPr/>
                    <a:lstStyle/>
                    <a:p>
                      <a:r>
                        <a:rPr lang="en-US" dirty="0" smtClean="0"/>
                        <a:t>Beta</a:t>
                      </a:r>
                      <a:endParaRPr lang="en-US" dirty="0"/>
                    </a:p>
                  </a:txBody>
                  <a:tcPr/>
                </a:tc>
                <a:tc>
                  <a:txBody>
                    <a:bodyPr/>
                    <a:lstStyle/>
                    <a:p>
                      <a:r>
                        <a:rPr lang="en-US" sz="1400" dirty="0" smtClean="0"/>
                        <a:t>B</a:t>
                      </a:r>
                      <a:endParaRPr lang="en-US" sz="1400" dirty="0"/>
                    </a:p>
                  </a:txBody>
                  <a:tcPr/>
                </a:tc>
              </a:tr>
              <a:tr h="370840">
                <a:tc>
                  <a:txBody>
                    <a:bodyPr/>
                    <a:lstStyle/>
                    <a:p>
                      <a:endParaRPr lang="en-US" dirty="0"/>
                    </a:p>
                  </a:txBody>
                  <a:tcPr>
                    <a:solidFill>
                      <a:schemeClr val="bg1"/>
                    </a:solidFill>
                  </a:tcPr>
                </a:tc>
                <a:tc>
                  <a:txBody>
                    <a:bodyPr/>
                    <a:lstStyle/>
                    <a:p>
                      <a:r>
                        <a:rPr lang="en-US" dirty="0" smtClean="0"/>
                        <a:t>Gamma</a:t>
                      </a:r>
                      <a:endParaRPr lang="en-US" dirty="0"/>
                    </a:p>
                  </a:txBody>
                  <a:tcPr/>
                </a:tc>
                <a:tc>
                  <a:txBody>
                    <a:bodyPr/>
                    <a:lstStyle/>
                    <a:p>
                      <a:r>
                        <a:rPr lang="en-US" sz="1400" dirty="0" smtClean="0"/>
                        <a:t>A</a:t>
                      </a:r>
                      <a:endParaRPr lang="en-US" sz="1400" dirty="0"/>
                    </a:p>
                  </a:txBody>
                  <a:tcPr/>
                </a:tc>
              </a:tr>
              <a:tr h="370840">
                <a:tc>
                  <a:txBody>
                    <a:bodyPr/>
                    <a:lstStyle/>
                    <a:p>
                      <a:endParaRPr lang="en-US" dirty="0"/>
                    </a:p>
                  </a:txBody>
                  <a:tcPr>
                    <a:solidFill>
                      <a:schemeClr val="bg1"/>
                    </a:solidFill>
                  </a:tcPr>
                </a:tc>
                <a:tc>
                  <a:txBody>
                    <a:bodyPr/>
                    <a:lstStyle/>
                    <a:p>
                      <a:r>
                        <a:rPr lang="en-US" dirty="0" smtClean="0"/>
                        <a:t>Delta</a:t>
                      </a:r>
                      <a:endParaRPr lang="en-US" dirty="0"/>
                    </a:p>
                  </a:txBody>
                  <a:tcPr/>
                </a:tc>
                <a:tc>
                  <a:txBody>
                    <a:bodyPr/>
                    <a:lstStyle/>
                    <a:p>
                      <a:r>
                        <a:rPr lang="en-US" sz="1400" dirty="0" smtClean="0"/>
                        <a:t>C</a:t>
                      </a:r>
                      <a:endParaRPr lang="en-US" sz="1400" dirty="0"/>
                    </a:p>
                  </a:txBody>
                  <a:tcPr/>
                </a:tc>
              </a:tr>
            </a:tbl>
          </a:graphicData>
        </a:graphic>
      </p:graphicFrame>
      <p:graphicFrame>
        <p:nvGraphicFramePr>
          <p:cNvPr id="5" name="Content Placeholder 3"/>
          <p:cNvGraphicFramePr>
            <a:graphicFrameLocks/>
          </p:cNvGraphicFramePr>
          <p:nvPr/>
        </p:nvGraphicFramePr>
        <p:xfrm>
          <a:off x="1600200" y="5105400"/>
          <a:ext cx="3028950" cy="148336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GS</a:t>
                      </a:r>
                      <a:endParaRPr lang="en-US" dirty="0"/>
                    </a:p>
                  </a:txBody>
                  <a:tcPr/>
                </a:tc>
                <a:tc>
                  <a:txBody>
                    <a:bodyPr/>
                    <a:lstStyle/>
                    <a:p>
                      <a:pPr algn="ctr"/>
                      <a:r>
                        <a:rPr lang="en-US" u="sng" dirty="0" smtClean="0"/>
                        <a:t>G</a:t>
                      </a:r>
                      <a:endParaRPr lang="en-US" u="sng"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2</a:t>
                      </a:r>
                      <a:endParaRPr lang="en-US" sz="1400" dirty="0"/>
                    </a:p>
                  </a:txBody>
                  <a:tcPr/>
                </a:tc>
              </a:tr>
              <a:tr h="370840">
                <a:tc>
                  <a:txBody>
                    <a:bodyPr/>
                    <a:lstStyle/>
                    <a:p>
                      <a:endParaRPr lang="en-US" dirty="0"/>
                    </a:p>
                  </a:txBody>
                  <a:tcPr>
                    <a:solidFill>
                      <a:schemeClr val="bg1"/>
                    </a:solidFill>
                  </a:tcPr>
                </a:tc>
                <a:tc>
                  <a:txBody>
                    <a:bodyPr/>
                    <a:lstStyle/>
                    <a:p>
                      <a:r>
                        <a:rPr lang="en-US" sz="1400" dirty="0" smtClean="0"/>
                        <a:t>C</a:t>
                      </a:r>
                      <a:endParaRPr lang="en-US" sz="1400" dirty="0"/>
                    </a:p>
                  </a:txBody>
                  <a:tcPr/>
                </a:tc>
                <a:tc>
                  <a:txBody>
                    <a:bodyPr/>
                    <a:lstStyle/>
                    <a:p>
                      <a:r>
                        <a:rPr lang="en-US" sz="1400" dirty="0" smtClean="0"/>
                        <a:t>1</a:t>
                      </a:r>
                      <a:endParaRPr lang="en-US" sz="1400" dirty="0"/>
                    </a:p>
                  </a:txBody>
                  <a:tcPr/>
                </a:tc>
              </a:tr>
            </a:tbl>
          </a:graphicData>
        </a:graphic>
      </p:graphicFrame>
      <p:graphicFrame>
        <p:nvGraphicFramePr>
          <p:cNvPr id="7" name="Content Placeholder 3"/>
          <p:cNvGraphicFramePr>
            <a:graphicFrameLocks/>
          </p:cNvGraphicFramePr>
          <p:nvPr/>
        </p:nvGraphicFramePr>
        <p:xfrm>
          <a:off x="5181600" y="4038600"/>
          <a:ext cx="4038600" cy="1854200"/>
        </p:xfrm>
        <a:graphic>
          <a:graphicData uri="http://schemas.openxmlformats.org/drawingml/2006/table">
            <a:tbl>
              <a:tblPr firstRow="1" bandCol="1">
                <a:tableStyleId>{21E4AEA4-8DFA-4A89-87EB-49C32662AFE0}</a:tableStyleId>
              </a:tblPr>
              <a:tblGrid>
                <a:gridCol w="1009650"/>
                <a:gridCol w="1009650"/>
                <a:gridCol w="1009650"/>
                <a:gridCol w="1009650"/>
              </a:tblGrid>
              <a:tr h="370840">
                <a:tc>
                  <a:txBody>
                    <a:bodyPr/>
                    <a:lstStyle/>
                    <a:p>
                      <a:pPr algn="ctr"/>
                      <a:r>
                        <a:rPr lang="en-US" dirty="0" err="1" smtClean="0"/>
                        <a:t>EGS</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G</a:t>
                      </a:r>
                      <a:endParaRPr lang="en-US"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Beta</a:t>
                      </a:r>
                      <a:endParaRPr lang="en-US" dirty="0"/>
                    </a:p>
                  </a:txBody>
                  <a:tcPr/>
                </a:tc>
                <a:tc>
                  <a:txBody>
                    <a:bodyPr/>
                    <a:lstStyle/>
                    <a:p>
                      <a:r>
                        <a:rPr lang="en-US" sz="1400" dirty="0" smtClean="0"/>
                        <a:t>B</a:t>
                      </a:r>
                      <a:endParaRPr lang="en-US" sz="1400" dirty="0"/>
                    </a:p>
                  </a:txBody>
                  <a:tcPr/>
                </a:tc>
                <a:tc>
                  <a:txBody>
                    <a:bodyPr/>
                    <a:lstStyle/>
                    <a:p>
                      <a:r>
                        <a:rPr lang="en-US" sz="1400" dirty="0" smtClean="0"/>
                        <a:t>2</a:t>
                      </a:r>
                      <a:endParaRPr lang="en-US" sz="1400" dirty="0"/>
                    </a:p>
                  </a:txBody>
                  <a:tcPr/>
                </a:tc>
              </a:tr>
              <a:tr h="370840">
                <a:tc>
                  <a:txBody>
                    <a:bodyPr/>
                    <a:lstStyle/>
                    <a:p>
                      <a:endParaRPr lang="en-US" dirty="0"/>
                    </a:p>
                  </a:txBody>
                  <a:tcPr>
                    <a:solidFill>
                      <a:schemeClr val="bg1"/>
                    </a:solidFill>
                  </a:tcPr>
                </a:tc>
                <a:tc>
                  <a:txBody>
                    <a:bodyPr/>
                    <a:lstStyle/>
                    <a:p>
                      <a:r>
                        <a:rPr lang="en-US" dirty="0" smtClean="0"/>
                        <a:t>Gamma</a:t>
                      </a:r>
                      <a:endParaRPr lang="en-US" dirty="0"/>
                    </a:p>
                  </a:txBody>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Delta</a:t>
                      </a:r>
                      <a:endParaRPr lang="en-US" dirty="0"/>
                    </a:p>
                  </a:txBody>
                  <a:tcPr/>
                </a:tc>
                <a:tc>
                  <a:txBody>
                    <a:bodyPr/>
                    <a:lstStyle/>
                    <a:p>
                      <a:r>
                        <a:rPr lang="en-US" sz="1400" dirty="0" smtClean="0"/>
                        <a:t>C</a:t>
                      </a:r>
                      <a:endParaRPr lang="en-US" sz="1400" dirty="0"/>
                    </a:p>
                  </a:txBody>
                  <a:tcPr/>
                </a:tc>
                <a:tc>
                  <a:txBody>
                    <a:bodyPr/>
                    <a:lstStyle/>
                    <a:p>
                      <a:r>
                        <a:rPr lang="en-US" sz="1400" dirty="0" smtClean="0"/>
                        <a:t>1</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US" smtClean="0"/>
              <a:t>Decomposing And Joining</a:t>
            </a:r>
            <a:br>
              <a:rPr lang="en-US" smtClean="0"/>
            </a:br>
            <a:r>
              <a:rPr lang="en-US" smtClean="0"/>
              <a:t> An Acceptable Decomposition</a:t>
            </a:r>
          </a:p>
        </p:txBody>
      </p:sp>
      <p:sp>
        <p:nvSpPr>
          <p:cNvPr id="138243" name="Content Placeholder 2"/>
          <p:cNvSpPr>
            <a:spLocks noGrp="1"/>
          </p:cNvSpPr>
          <p:nvPr>
            <p:ph idx="1"/>
          </p:nvPr>
        </p:nvSpPr>
        <p:spPr/>
        <p:txBody>
          <a:bodyPr/>
          <a:lstStyle/>
          <a:p>
            <a:r>
              <a:rPr lang="en-US" smtClean="0"/>
              <a:t>The chosen relations: EG and ES</a:t>
            </a:r>
          </a:p>
          <a:p>
            <a:r>
              <a:rPr lang="en-US" smtClean="0"/>
              <a:t>We got the original relation back</a:t>
            </a:r>
          </a:p>
          <a:p>
            <a:endParaRPr lang="en-US" smtClean="0"/>
          </a:p>
        </p:txBody>
      </p:sp>
      <p:graphicFrame>
        <p:nvGraphicFramePr>
          <p:cNvPr id="4" name="Content Placeholder 3"/>
          <p:cNvGraphicFramePr>
            <a:graphicFrameLocks/>
          </p:cNvGraphicFramePr>
          <p:nvPr/>
        </p:nvGraphicFramePr>
        <p:xfrm>
          <a:off x="1600200" y="2362200"/>
          <a:ext cx="3028950" cy="185420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EG</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G</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A</a:t>
                      </a:r>
                      <a:endParaRPr lang="en-US" sz="1400" dirty="0"/>
                    </a:p>
                  </a:txBody>
                  <a:tcPr/>
                </a:tc>
              </a:tr>
              <a:tr h="370840">
                <a:tc>
                  <a:txBody>
                    <a:bodyPr/>
                    <a:lstStyle/>
                    <a:p>
                      <a:endParaRPr lang="en-US" dirty="0"/>
                    </a:p>
                  </a:txBody>
                  <a:tcPr>
                    <a:solidFill>
                      <a:schemeClr val="bg1"/>
                    </a:solidFill>
                  </a:tcPr>
                </a:tc>
                <a:tc>
                  <a:txBody>
                    <a:bodyPr/>
                    <a:lstStyle/>
                    <a:p>
                      <a:r>
                        <a:rPr lang="en-US" dirty="0" smtClean="0"/>
                        <a:t>Beta</a:t>
                      </a:r>
                      <a:endParaRPr lang="en-US" dirty="0"/>
                    </a:p>
                  </a:txBody>
                  <a:tcPr/>
                </a:tc>
                <a:tc>
                  <a:txBody>
                    <a:bodyPr/>
                    <a:lstStyle/>
                    <a:p>
                      <a:r>
                        <a:rPr lang="en-US" sz="1400" dirty="0" smtClean="0"/>
                        <a:t>B</a:t>
                      </a:r>
                      <a:endParaRPr lang="en-US" sz="1400" dirty="0"/>
                    </a:p>
                  </a:txBody>
                  <a:tcPr/>
                </a:tc>
              </a:tr>
              <a:tr h="370840">
                <a:tc>
                  <a:txBody>
                    <a:bodyPr/>
                    <a:lstStyle/>
                    <a:p>
                      <a:endParaRPr lang="en-US" dirty="0"/>
                    </a:p>
                  </a:txBody>
                  <a:tcPr>
                    <a:solidFill>
                      <a:schemeClr val="bg1"/>
                    </a:solidFill>
                  </a:tcPr>
                </a:tc>
                <a:tc>
                  <a:txBody>
                    <a:bodyPr/>
                    <a:lstStyle/>
                    <a:p>
                      <a:r>
                        <a:rPr lang="en-US" dirty="0" smtClean="0"/>
                        <a:t>Gamma</a:t>
                      </a:r>
                      <a:endParaRPr lang="en-US" dirty="0"/>
                    </a:p>
                  </a:txBody>
                  <a:tcPr/>
                </a:tc>
                <a:tc>
                  <a:txBody>
                    <a:bodyPr/>
                    <a:lstStyle/>
                    <a:p>
                      <a:r>
                        <a:rPr lang="en-US" sz="1400" dirty="0" smtClean="0"/>
                        <a:t>A</a:t>
                      </a:r>
                      <a:endParaRPr lang="en-US" sz="1400" dirty="0"/>
                    </a:p>
                  </a:txBody>
                  <a:tcPr/>
                </a:tc>
              </a:tr>
              <a:tr h="370840">
                <a:tc>
                  <a:txBody>
                    <a:bodyPr/>
                    <a:lstStyle/>
                    <a:p>
                      <a:endParaRPr lang="en-US" dirty="0"/>
                    </a:p>
                  </a:txBody>
                  <a:tcPr>
                    <a:solidFill>
                      <a:schemeClr val="bg1"/>
                    </a:solidFill>
                  </a:tcPr>
                </a:tc>
                <a:tc>
                  <a:txBody>
                    <a:bodyPr/>
                    <a:lstStyle/>
                    <a:p>
                      <a:r>
                        <a:rPr lang="en-US" dirty="0" smtClean="0"/>
                        <a:t>Delta</a:t>
                      </a:r>
                      <a:endParaRPr lang="en-US" dirty="0"/>
                    </a:p>
                  </a:txBody>
                  <a:tcPr/>
                </a:tc>
                <a:tc>
                  <a:txBody>
                    <a:bodyPr/>
                    <a:lstStyle/>
                    <a:p>
                      <a:r>
                        <a:rPr lang="en-US" sz="1400" dirty="0" smtClean="0"/>
                        <a:t>C</a:t>
                      </a:r>
                      <a:endParaRPr lang="en-US" sz="1400" dirty="0"/>
                    </a:p>
                  </a:txBody>
                  <a:tcPr/>
                </a:tc>
              </a:tr>
            </a:tbl>
          </a:graphicData>
        </a:graphic>
      </p:graphicFrame>
      <p:graphicFrame>
        <p:nvGraphicFramePr>
          <p:cNvPr id="6" name="Content Placeholder 3"/>
          <p:cNvGraphicFramePr>
            <a:graphicFrameLocks/>
          </p:cNvGraphicFramePr>
          <p:nvPr/>
        </p:nvGraphicFramePr>
        <p:xfrm>
          <a:off x="1600200" y="4876800"/>
          <a:ext cx="3028950" cy="185420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ES</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Beta</a:t>
                      </a:r>
                      <a:endParaRPr lang="en-US" dirty="0"/>
                    </a:p>
                  </a:txBody>
                  <a:tcPr/>
                </a:tc>
                <a:tc>
                  <a:txBody>
                    <a:bodyPr/>
                    <a:lstStyle/>
                    <a:p>
                      <a:r>
                        <a:rPr lang="en-US" sz="1400" dirty="0" smtClean="0"/>
                        <a:t>2</a:t>
                      </a:r>
                      <a:endParaRPr lang="en-US" sz="1400" dirty="0"/>
                    </a:p>
                  </a:txBody>
                  <a:tcPr/>
                </a:tc>
              </a:tr>
              <a:tr h="370840">
                <a:tc>
                  <a:txBody>
                    <a:bodyPr/>
                    <a:lstStyle/>
                    <a:p>
                      <a:endParaRPr lang="en-US" dirty="0"/>
                    </a:p>
                  </a:txBody>
                  <a:tcPr>
                    <a:solidFill>
                      <a:schemeClr val="bg1"/>
                    </a:solidFill>
                  </a:tcPr>
                </a:tc>
                <a:tc>
                  <a:txBody>
                    <a:bodyPr/>
                    <a:lstStyle/>
                    <a:p>
                      <a:r>
                        <a:rPr lang="en-US" dirty="0" smtClean="0"/>
                        <a:t>Gamma</a:t>
                      </a:r>
                      <a:endParaRPr lang="en-US"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Delta</a:t>
                      </a:r>
                      <a:endParaRPr lang="en-US" dirty="0"/>
                    </a:p>
                  </a:txBody>
                  <a:tcPr/>
                </a:tc>
                <a:tc>
                  <a:txBody>
                    <a:bodyPr/>
                    <a:lstStyle/>
                    <a:p>
                      <a:r>
                        <a:rPr lang="en-US" sz="1400" dirty="0" smtClean="0"/>
                        <a:t>1</a:t>
                      </a:r>
                      <a:endParaRPr lang="en-US" sz="1400" dirty="0"/>
                    </a:p>
                  </a:txBody>
                  <a:tcPr/>
                </a:tc>
              </a:tr>
            </a:tbl>
          </a:graphicData>
        </a:graphic>
      </p:graphicFrame>
      <p:graphicFrame>
        <p:nvGraphicFramePr>
          <p:cNvPr id="7" name="Content Placeholder 3"/>
          <p:cNvGraphicFramePr>
            <a:graphicFrameLocks/>
          </p:cNvGraphicFramePr>
          <p:nvPr/>
        </p:nvGraphicFramePr>
        <p:xfrm>
          <a:off x="5410200" y="3505200"/>
          <a:ext cx="4038600" cy="1854200"/>
        </p:xfrm>
        <a:graphic>
          <a:graphicData uri="http://schemas.openxmlformats.org/drawingml/2006/table">
            <a:tbl>
              <a:tblPr firstRow="1" bandCol="1">
                <a:tableStyleId>{21E4AEA4-8DFA-4A89-87EB-49C32662AFE0}</a:tableStyleId>
              </a:tblPr>
              <a:tblGrid>
                <a:gridCol w="1009650"/>
                <a:gridCol w="1009650"/>
                <a:gridCol w="1009650"/>
                <a:gridCol w="1009650"/>
              </a:tblGrid>
              <a:tr h="370840">
                <a:tc>
                  <a:txBody>
                    <a:bodyPr/>
                    <a:lstStyle/>
                    <a:p>
                      <a:pPr algn="ctr"/>
                      <a:r>
                        <a:rPr lang="en-US" dirty="0" err="1" smtClean="0"/>
                        <a:t>EGS</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G</a:t>
                      </a:r>
                      <a:endParaRPr lang="en-US"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Beta</a:t>
                      </a:r>
                      <a:endParaRPr lang="en-US" dirty="0"/>
                    </a:p>
                  </a:txBody>
                  <a:tcPr/>
                </a:tc>
                <a:tc>
                  <a:txBody>
                    <a:bodyPr/>
                    <a:lstStyle/>
                    <a:p>
                      <a:r>
                        <a:rPr lang="en-US" sz="1400" dirty="0" smtClean="0"/>
                        <a:t>B</a:t>
                      </a:r>
                      <a:endParaRPr lang="en-US" sz="1400" dirty="0"/>
                    </a:p>
                  </a:txBody>
                  <a:tcPr/>
                </a:tc>
                <a:tc>
                  <a:txBody>
                    <a:bodyPr/>
                    <a:lstStyle/>
                    <a:p>
                      <a:r>
                        <a:rPr lang="en-US" sz="1400" dirty="0" smtClean="0"/>
                        <a:t>2</a:t>
                      </a:r>
                      <a:endParaRPr lang="en-US" sz="1400" dirty="0"/>
                    </a:p>
                  </a:txBody>
                  <a:tcPr/>
                </a:tc>
              </a:tr>
              <a:tr h="370840">
                <a:tc>
                  <a:txBody>
                    <a:bodyPr/>
                    <a:lstStyle/>
                    <a:p>
                      <a:endParaRPr lang="en-US" dirty="0"/>
                    </a:p>
                  </a:txBody>
                  <a:tcPr>
                    <a:solidFill>
                      <a:schemeClr val="bg1"/>
                    </a:solidFill>
                  </a:tcPr>
                </a:tc>
                <a:tc>
                  <a:txBody>
                    <a:bodyPr/>
                    <a:lstStyle/>
                    <a:p>
                      <a:r>
                        <a:rPr lang="en-US" dirty="0" smtClean="0"/>
                        <a:t>Gamma</a:t>
                      </a:r>
                      <a:endParaRPr lang="en-US" dirty="0"/>
                    </a:p>
                  </a:txBody>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Delta</a:t>
                      </a:r>
                      <a:endParaRPr lang="en-US" dirty="0"/>
                    </a:p>
                  </a:txBody>
                  <a:tcPr/>
                </a:tc>
                <a:tc>
                  <a:txBody>
                    <a:bodyPr/>
                    <a:lstStyle/>
                    <a:p>
                      <a:r>
                        <a:rPr lang="en-US" sz="1400" dirty="0" smtClean="0"/>
                        <a:t>C</a:t>
                      </a:r>
                      <a:endParaRPr lang="en-US" sz="1400" dirty="0"/>
                    </a:p>
                  </a:txBody>
                  <a:tcPr/>
                </a:tc>
                <a:tc>
                  <a:txBody>
                    <a:bodyPr/>
                    <a:lstStyle/>
                    <a:p>
                      <a:r>
                        <a:rPr lang="en-US" sz="1400" dirty="0" smtClean="0"/>
                        <a:t>1</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r>
              <a:rPr lang="en-US" smtClean="0"/>
              <a:t>Decomposing And Joining</a:t>
            </a:r>
            <a:br>
              <a:rPr lang="en-US" smtClean="0"/>
            </a:br>
            <a:r>
              <a:rPr lang="en-US" smtClean="0"/>
              <a:t> An Unacceptable Decomposition</a:t>
            </a:r>
          </a:p>
        </p:txBody>
      </p:sp>
      <p:sp>
        <p:nvSpPr>
          <p:cNvPr id="139267" name="Content Placeholder 2"/>
          <p:cNvSpPr>
            <a:spLocks noGrp="1"/>
          </p:cNvSpPr>
          <p:nvPr>
            <p:ph idx="1"/>
          </p:nvPr>
        </p:nvSpPr>
        <p:spPr/>
        <p:txBody>
          <a:bodyPr/>
          <a:lstStyle/>
          <a:p>
            <a:r>
              <a:rPr lang="en-US" smtClean="0"/>
              <a:t>The chosen relations: ES and GS</a:t>
            </a:r>
          </a:p>
          <a:p>
            <a:r>
              <a:rPr lang="en-US" smtClean="0"/>
              <a:t>We </a:t>
            </a:r>
            <a:r>
              <a:rPr lang="en-US" b="1" i="1" smtClean="0">
                <a:solidFill>
                  <a:srgbClr val="FF0000"/>
                </a:solidFill>
              </a:rPr>
              <a:t>did not </a:t>
            </a:r>
            <a:r>
              <a:rPr lang="en-US" smtClean="0"/>
              <a:t>get the original relation back (note: E is not even a key of the “reconstructed” EGS</a:t>
            </a:r>
          </a:p>
          <a:p>
            <a:endParaRPr lang="en-US" smtClean="0"/>
          </a:p>
        </p:txBody>
      </p:sp>
      <p:graphicFrame>
        <p:nvGraphicFramePr>
          <p:cNvPr id="5" name="Content Placeholder 3"/>
          <p:cNvGraphicFramePr>
            <a:graphicFrameLocks/>
          </p:cNvGraphicFramePr>
          <p:nvPr/>
        </p:nvGraphicFramePr>
        <p:xfrm>
          <a:off x="1295400" y="5105400"/>
          <a:ext cx="3028950" cy="148336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GS</a:t>
                      </a:r>
                      <a:endParaRPr lang="en-US" dirty="0"/>
                    </a:p>
                  </a:txBody>
                  <a:tcPr/>
                </a:tc>
                <a:tc>
                  <a:txBody>
                    <a:bodyPr/>
                    <a:lstStyle/>
                    <a:p>
                      <a:pPr algn="ctr"/>
                      <a:r>
                        <a:rPr lang="en-US" u="sng" dirty="0" smtClean="0"/>
                        <a:t>G</a:t>
                      </a:r>
                      <a:endParaRPr lang="en-US" u="sng"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2</a:t>
                      </a:r>
                      <a:endParaRPr lang="en-US" sz="1400" dirty="0"/>
                    </a:p>
                  </a:txBody>
                  <a:tcPr/>
                </a:tc>
              </a:tr>
              <a:tr h="370840">
                <a:tc>
                  <a:txBody>
                    <a:bodyPr/>
                    <a:lstStyle/>
                    <a:p>
                      <a:endParaRPr lang="en-US" dirty="0"/>
                    </a:p>
                  </a:txBody>
                  <a:tcPr>
                    <a:solidFill>
                      <a:schemeClr val="bg1"/>
                    </a:solidFill>
                  </a:tcPr>
                </a:tc>
                <a:tc>
                  <a:txBody>
                    <a:bodyPr/>
                    <a:lstStyle/>
                    <a:p>
                      <a:r>
                        <a:rPr lang="en-US" sz="1400" dirty="0" smtClean="0"/>
                        <a:t>C</a:t>
                      </a:r>
                      <a:endParaRPr lang="en-US" sz="1400" dirty="0"/>
                    </a:p>
                  </a:txBody>
                  <a:tcPr/>
                </a:tc>
                <a:tc>
                  <a:txBody>
                    <a:bodyPr/>
                    <a:lstStyle/>
                    <a:p>
                      <a:r>
                        <a:rPr lang="en-US" sz="1400" dirty="0" smtClean="0"/>
                        <a:t>1</a:t>
                      </a:r>
                      <a:endParaRPr lang="en-US" sz="1400" dirty="0"/>
                    </a:p>
                  </a:txBody>
                  <a:tcPr/>
                </a:tc>
              </a:tr>
            </a:tbl>
          </a:graphicData>
        </a:graphic>
      </p:graphicFrame>
      <p:graphicFrame>
        <p:nvGraphicFramePr>
          <p:cNvPr id="6" name="Content Placeholder 3"/>
          <p:cNvGraphicFramePr>
            <a:graphicFrameLocks/>
          </p:cNvGraphicFramePr>
          <p:nvPr/>
        </p:nvGraphicFramePr>
        <p:xfrm>
          <a:off x="1219200" y="2743200"/>
          <a:ext cx="3028950" cy="185420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ES</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Beta</a:t>
                      </a:r>
                      <a:endParaRPr lang="en-US" dirty="0"/>
                    </a:p>
                  </a:txBody>
                  <a:tcPr/>
                </a:tc>
                <a:tc>
                  <a:txBody>
                    <a:bodyPr/>
                    <a:lstStyle/>
                    <a:p>
                      <a:r>
                        <a:rPr lang="en-US" sz="1400" dirty="0" smtClean="0"/>
                        <a:t>2</a:t>
                      </a:r>
                      <a:endParaRPr lang="en-US" sz="1400" dirty="0"/>
                    </a:p>
                  </a:txBody>
                  <a:tcPr/>
                </a:tc>
              </a:tr>
              <a:tr h="370840">
                <a:tc>
                  <a:txBody>
                    <a:bodyPr/>
                    <a:lstStyle/>
                    <a:p>
                      <a:endParaRPr lang="en-US" dirty="0"/>
                    </a:p>
                  </a:txBody>
                  <a:tcPr>
                    <a:solidFill>
                      <a:schemeClr val="bg1"/>
                    </a:solidFill>
                  </a:tcPr>
                </a:tc>
                <a:tc>
                  <a:txBody>
                    <a:bodyPr/>
                    <a:lstStyle/>
                    <a:p>
                      <a:r>
                        <a:rPr lang="en-US" dirty="0" smtClean="0"/>
                        <a:t>Gamma</a:t>
                      </a:r>
                      <a:endParaRPr lang="en-US"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Delta</a:t>
                      </a:r>
                      <a:endParaRPr lang="en-US" dirty="0"/>
                    </a:p>
                  </a:txBody>
                  <a:tcPr/>
                </a:tc>
                <a:tc>
                  <a:txBody>
                    <a:bodyPr/>
                    <a:lstStyle/>
                    <a:p>
                      <a:r>
                        <a:rPr lang="en-US" sz="1400" dirty="0" smtClean="0"/>
                        <a:t>1</a:t>
                      </a:r>
                      <a:endParaRPr lang="en-US" sz="1400" dirty="0"/>
                    </a:p>
                  </a:txBody>
                  <a:tcPr/>
                </a:tc>
              </a:tr>
            </a:tbl>
          </a:graphicData>
        </a:graphic>
      </p:graphicFrame>
      <p:graphicFrame>
        <p:nvGraphicFramePr>
          <p:cNvPr id="7" name="Content Placeholder 3"/>
          <p:cNvGraphicFramePr>
            <a:graphicFrameLocks/>
          </p:cNvGraphicFramePr>
          <p:nvPr/>
        </p:nvGraphicFramePr>
        <p:xfrm>
          <a:off x="4953000" y="2743200"/>
          <a:ext cx="4038600" cy="2966720"/>
        </p:xfrm>
        <a:graphic>
          <a:graphicData uri="http://schemas.openxmlformats.org/drawingml/2006/table">
            <a:tbl>
              <a:tblPr firstRow="1" bandCol="1">
                <a:tableStyleId>{21E4AEA4-8DFA-4A89-87EB-49C32662AFE0}</a:tableStyleId>
              </a:tblPr>
              <a:tblGrid>
                <a:gridCol w="1009650"/>
                <a:gridCol w="1009650"/>
                <a:gridCol w="1009650"/>
                <a:gridCol w="1009650"/>
              </a:tblGrid>
              <a:tr h="370840">
                <a:tc>
                  <a:txBody>
                    <a:bodyPr/>
                    <a:lstStyle/>
                    <a:p>
                      <a:pPr algn="ctr"/>
                      <a:r>
                        <a:rPr lang="en-US" dirty="0" err="1" smtClean="0"/>
                        <a:t>EGS</a:t>
                      </a:r>
                      <a:endParaRPr lang="en-US" dirty="0"/>
                    </a:p>
                  </a:txBody>
                  <a:tcPr/>
                </a:tc>
                <a:tc>
                  <a:txBody>
                    <a:bodyPr/>
                    <a:lstStyle/>
                    <a:p>
                      <a:pPr algn="ctr"/>
                      <a:r>
                        <a:rPr lang="en-US" dirty="0" smtClean="0"/>
                        <a:t>E</a:t>
                      </a:r>
                      <a:endParaRPr lang="en-US" dirty="0"/>
                    </a:p>
                  </a:txBody>
                  <a:tcPr/>
                </a:tc>
                <a:tc>
                  <a:txBody>
                    <a:bodyPr/>
                    <a:lstStyle/>
                    <a:p>
                      <a:pPr algn="ctr"/>
                      <a:r>
                        <a:rPr lang="en-US" dirty="0" smtClean="0"/>
                        <a:t>G</a:t>
                      </a:r>
                      <a:endParaRPr lang="en-US"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Beta</a:t>
                      </a:r>
                      <a:endParaRPr lang="en-US" dirty="0"/>
                    </a:p>
                  </a:txBody>
                  <a:tcPr/>
                </a:tc>
                <a:tc>
                  <a:txBody>
                    <a:bodyPr/>
                    <a:lstStyle/>
                    <a:p>
                      <a:r>
                        <a:rPr lang="en-US" sz="1400" dirty="0" smtClean="0"/>
                        <a:t>B</a:t>
                      </a:r>
                      <a:endParaRPr lang="en-US" sz="1400" dirty="0"/>
                    </a:p>
                  </a:txBody>
                  <a:tcPr/>
                </a:tc>
                <a:tc>
                  <a:txBody>
                    <a:bodyPr/>
                    <a:lstStyle/>
                    <a:p>
                      <a:r>
                        <a:rPr lang="en-US" sz="1400" dirty="0" smtClean="0"/>
                        <a:t>2</a:t>
                      </a:r>
                      <a:endParaRPr lang="en-US" sz="1400" dirty="0"/>
                    </a:p>
                  </a:txBody>
                  <a:tcPr/>
                </a:tc>
              </a:tr>
              <a:tr h="370840">
                <a:tc>
                  <a:txBody>
                    <a:bodyPr/>
                    <a:lstStyle/>
                    <a:p>
                      <a:endParaRPr lang="en-US" dirty="0"/>
                    </a:p>
                  </a:txBody>
                  <a:tcPr>
                    <a:solidFill>
                      <a:schemeClr val="bg1"/>
                    </a:solidFill>
                  </a:tcPr>
                </a:tc>
                <a:tc>
                  <a:txBody>
                    <a:bodyPr/>
                    <a:lstStyle/>
                    <a:p>
                      <a:r>
                        <a:rPr lang="en-US" dirty="0" smtClean="0"/>
                        <a:t>Gamma</a:t>
                      </a:r>
                      <a:endParaRPr lang="en-US" dirty="0"/>
                    </a:p>
                  </a:txBody>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Delta</a:t>
                      </a:r>
                      <a:endParaRPr lang="en-US" dirty="0"/>
                    </a:p>
                  </a:txBody>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C</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Gamma</a:t>
                      </a:r>
                      <a:endParaRPr lang="en-US" dirty="0"/>
                    </a:p>
                  </a:txBody>
                  <a:tcPr/>
                </a:tc>
                <a:tc>
                  <a:txBody>
                    <a:bodyPr/>
                    <a:lstStyle/>
                    <a:p>
                      <a:r>
                        <a:rPr lang="en-US" sz="1400" dirty="0" smtClean="0"/>
                        <a:t>C</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Delta</a:t>
                      </a:r>
                      <a:endParaRPr lang="en-US" dirty="0"/>
                    </a:p>
                  </a:txBody>
                  <a:tcPr/>
                </a:tc>
                <a:tc>
                  <a:txBody>
                    <a:bodyPr/>
                    <a:lstStyle/>
                    <a:p>
                      <a:r>
                        <a:rPr lang="en-US" sz="1400" dirty="0" smtClean="0"/>
                        <a:t>C</a:t>
                      </a:r>
                      <a:endParaRPr lang="en-US" sz="1400" dirty="0"/>
                    </a:p>
                  </a:txBody>
                  <a:tcPr/>
                </a:tc>
                <a:tc>
                  <a:txBody>
                    <a:bodyPr/>
                    <a:lstStyle/>
                    <a:p>
                      <a:r>
                        <a:rPr lang="en-US" sz="1400" dirty="0" smtClean="0"/>
                        <a:t>1</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Elaboration On “Corresponding Columns”</a:t>
            </a:r>
            <a:br>
              <a:rPr lang="en-US" smtClean="0"/>
            </a:br>
            <a:r>
              <a:rPr lang="en-US" smtClean="0"/>
              <a:t>(Using Semantically “Equal” Columns)</a:t>
            </a:r>
          </a:p>
        </p:txBody>
      </p:sp>
      <p:sp>
        <p:nvSpPr>
          <p:cNvPr id="49155" name="Content Placeholder 2"/>
          <p:cNvSpPr>
            <a:spLocks noGrp="1"/>
          </p:cNvSpPr>
          <p:nvPr>
            <p:ph idx="1"/>
          </p:nvPr>
        </p:nvSpPr>
        <p:spPr/>
        <p:txBody>
          <a:bodyPr/>
          <a:lstStyle/>
          <a:p>
            <a:r>
              <a:rPr lang="en-US" smtClean="0"/>
              <a:t>It is suggested by some that no two columns in the database should have the same name, to avoid confusion, then we should have columns and join similar to these</a:t>
            </a:r>
            <a:endParaRPr lang="en-US" b="1" i="1" smtClean="0">
              <a:solidFill>
                <a:srgbClr val="FF0000"/>
              </a:solidFill>
            </a:endParaRPr>
          </a:p>
          <a:p>
            <a:endParaRPr lang="en-US" smtClean="0"/>
          </a:p>
          <a:p>
            <a:endParaRPr lang="en-US" smtClean="0"/>
          </a:p>
          <a:p>
            <a:endParaRPr lang="en-US" smtClean="0"/>
          </a:p>
          <a:p>
            <a:endParaRPr lang="en-US" smtClean="0"/>
          </a:p>
          <a:p>
            <a:pPr>
              <a:buFont typeface="Symbol" pitchFamily="18" charset="2"/>
              <a:buNone/>
            </a:pPr>
            <a:r>
              <a:rPr lang="en-US" smtClean="0"/>
              <a:t>	</a:t>
            </a:r>
            <a:r>
              <a:rPr lang="en-US" sz="1800" smtClean="0"/>
              <a:t>SELECT INTO R S_Name AS R_Name, S_SSN AS R_SSN, S_DOB AS R_DOB, S_Grade AS R_Grade, T_Salary AS R_Salary</a:t>
            </a:r>
            <a:br>
              <a:rPr lang="en-US" sz="1800" smtClean="0"/>
            </a:br>
            <a:r>
              <a:rPr lang="en-US" sz="1800" smtClean="0"/>
              <a:t>FROM T, S</a:t>
            </a:r>
            <a:br>
              <a:rPr lang="en-US" sz="1800" smtClean="0"/>
            </a:br>
            <a:r>
              <a:rPr lang="en-US" sz="1800" smtClean="0"/>
              <a:t>WHERE T_Grade = S_Grade;</a:t>
            </a:r>
          </a:p>
          <a:p>
            <a:endParaRPr lang="en-US" smtClean="0"/>
          </a:p>
          <a:p>
            <a:endParaRPr lang="en-US" smtClean="0"/>
          </a:p>
          <a:p>
            <a:endParaRPr lang="en-US" smtClean="0"/>
          </a:p>
          <a:p>
            <a:endParaRPr lang="en-US" smtClean="0"/>
          </a:p>
          <a:p>
            <a:endParaRPr lang="en-US" smtClean="0"/>
          </a:p>
          <a:p>
            <a:endParaRPr lang="en-US" smtClean="0"/>
          </a:p>
          <a:p>
            <a:pPr>
              <a:buFont typeface="Monotype Sorts" pitchFamily="2" charset="2"/>
              <a:buNone/>
            </a:pPr>
            <a:r>
              <a:rPr lang="en-US" smtClean="0"/>
              <a:t>	</a:t>
            </a:r>
          </a:p>
          <a:p>
            <a:pPr>
              <a:buFont typeface="Monotype Sorts" pitchFamily="2" charset="2"/>
              <a:buNone/>
            </a:pPr>
            <a:endParaRPr lang="en-US" smtClean="0"/>
          </a:p>
          <a:p>
            <a:pPr>
              <a:buFont typeface="Monotype Sorts" pitchFamily="2" charset="2"/>
              <a:buNone/>
            </a:pPr>
            <a:endParaRPr lang="en-US" smtClean="0"/>
          </a:p>
        </p:txBody>
      </p:sp>
      <p:graphicFrame>
        <p:nvGraphicFramePr>
          <p:cNvPr id="5" name="Content Placeholder 3"/>
          <p:cNvGraphicFramePr>
            <a:graphicFrameLocks/>
          </p:cNvGraphicFramePr>
          <p:nvPr/>
        </p:nvGraphicFramePr>
        <p:xfrm>
          <a:off x="2438400" y="5334000"/>
          <a:ext cx="5715000" cy="1854200"/>
        </p:xfrm>
        <a:graphic>
          <a:graphicData uri="http://schemas.openxmlformats.org/drawingml/2006/table">
            <a:tbl>
              <a:tblPr firstRow="1" bandCol="1">
                <a:tableStyleId>{21E4AEA4-8DFA-4A89-87EB-49C32662AFE0}</a:tableStyleId>
              </a:tblPr>
              <a:tblGrid>
                <a:gridCol w="952500"/>
                <a:gridCol w="952500"/>
                <a:gridCol w="952500"/>
                <a:gridCol w="952500"/>
                <a:gridCol w="952500"/>
                <a:gridCol w="952500"/>
              </a:tblGrid>
              <a:tr h="370840">
                <a:tc>
                  <a:txBody>
                    <a:bodyPr/>
                    <a:lstStyle/>
                    <a:p>
                      <a:pPr algn="ctr"/>
                      <a:r>
                        <a:rPr lang="en-US" sz="1400" dirty="0" smtClean="0"/>
                        <a:t>R</a:t>
                      </a:r>
                      <a:endParaRPr lang="en-US" sz="1400" dirty="0"/>
                    </a:p>
                  </a:txBody>
                  <a:tcPr/>
                </a:tc>
                <a:tc>
                  <a:txBody>
                    <a:bodyPr/>
                    <a:lstStyle/>
                    <a:p>
                      <a:pPr algn="ctr"/>
                      <a:r>
                        <a:rPr lang="en-US" sz="1400" dirty="0" err="1" smtClean="0"/>
                        <a:t>R_Name</a:t>
                      </a:r>
                      <a:endParaRPr lang="en-US" sz="1400" dirty="0"/>
                    </a:p>
                  </a:txBody>
                  <a:tcPr/>
                </a:tc>
                <a:tc>
                  <a:txBody>
                    <a:bodyPr/>
                    <a:lstStyle/>
                    <a:p>
                      <a:pPr algn="ctr"/>
                      <a:r>
                        <a:rPr lang="en-US" sz="1400" u="sng" dirty="0" err="1" smtClean="0"/>
                        <a:t>R_SSN</a:t>
                      </a:r>
                      <a:endParaRPr lang="en-US" sz="1400" u="sng" dirty="0"/>
                    </a:p>
                  </a:txBody>
                  <a:tcPr/>
                </a:tc>
                <a:tc>
                  <a:txBody>
                    <a:bodyPr/>
                    <a:lstStyle/>
                    <a:p>
                      <a:pPr algn="ctr"/>
                      <a:r>
                        <a:rPr lang="en-US" sz="1400" dirty="0" err="1" smtClean="0"/>
                        <a:t>R_DOB</a:t>
                      </a:r>
                      <a:endParaRPr lang="en-US" sz="1400" dirty="0"/>
                    </a:p>
                  </a:txBody>
                  <a:tcPr/>
                </a:tc>
                <a:tc>
                  <a:txBody>
                    <a:bodyPr/>
                    <a:lstStyle/>
                    <a:p>
                      <a:pPr algn="ctr"/>
                      <a:r>
                        <a:rPr lang="en-US" sz="1400" dirty="0" err="1" smtClean="0"/>
                        <a:t>R_Grade</a:t>
                      </a:r>
                      <a:endParaRPr lang="en-US" sz="1400" dirty="0"/>
                    </a:p>
                  </a:txBody>
                  <a:tcPr/>
                </a:tc>
                <a:tc>
                  <a:txBody>
                    <a:bodyPr/>
                    <a:lstStyle/>
                    <a:p>
                      <a:pPr algn="ctr"/>
                      <a:r>
                        <a:rPr lang="en-US" sz="1400" dirty="0" err="1" smtClean="0"/>
                        <a:t>R_Salary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121</a:t>
                      </a:r>
                      <a:endParaRPr lang="en-US" sz="1400" dirty="0"/>
                    </a:p>
                  </a:txBody>
                  <a:tcPr/>
                </a:tc>
                <a:tc>
                  <a:txBody>
                    <a:bodyPr/>
                    <a:lstStyle/>
                    <a:p>
                      <a:r>
                        <a:rPr lang="en-US" sz="1400" dirty="0" smtClean="0"/>
                        <a:t>2367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132</a:t>
                      </a:r>
                      <a:endParaRPr lang="en-US" sz="1400" dirty="0"/>
                    </a:p>
                  </a:txBody>
                  <a:tcPr/>
                </a:tc>
                <a:tc>
                  <a:txBody>
                    <a:bodyPr/>
                    <a:lstStyle/>
                    <a:p>
                      <a:r>
                        <a:rPr lang="en-US" sz="1400" dirty="0" smtClean="0"/>
                        <a:t>3678</a:t>
                      </a:r>
                      <a:endParaRPr lang="en-US" sz="1400" dirty="0"/>
                    </a:p>
                  </a:txBody>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101</a:t>
                      </a:r>
                      <a:endParaRPr lang="en-US" sz="1400" dirty="0"/>
                    </a:p>
                  </a:txBody>
                  <a:tcPr/>
                </a:tc>
                <a:tc>
                  <a:txBody>
                    <a:bodyPr/>
                    <a:lstStyle/>
                    <a:p>
                      <a:r>
                        <a:rPr lang="en-US" sz="1400" dirty="0" smtClean="0"/>
                        <a:t>3498</a:t>
                      </a:r>
                      <a:endParaRPr lang="en-US" sz="1400" dirty="0"/>
                    </a:p>
                  </a:txBody>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
                      </a:r>
                      <a:endParaRPr lang="en-US" sz="1400" dirty="0"/>
                    </a:p>
                  </a:txBody>
                  <a:tcPr/>
                </a:tc>
                <a:tc>
                  <a:txBody>
                    <a:bodyPr/>
                    <a:lstStyle/>
                    <a:p>
                      <a:r>
                        <a:rPr lang="en-US" sz="1400" dirty="0" smtClean="0"/>
                        <a:t>106</a:t>
                      </a:r>
                      <a:endParaRPr lang="en-US" sz="1400" dirty="0"/>
                    </a:p>
                  </a:txBody>
                  <a:tcPr/>
                </a:tc>
                <a:tc>
                  <a:txBody>
                    <a:bodyPr/>
                    <a:lstStyle/>
                    <a:p>
                      <a:r>
                        <a:rPr lang="en-US" sz="1400" dirty="0" smtClean="0"/>
                        <a:t>2987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bl>
          </a:graphicData>
        </a:graphic>
      </p:graphicFrame>
      <p:graphicFrame>
        <p:nvGraphicFramePr>
          <p:cNvPr id="8" name="Content Placeholder 3"/>
          <p:cNvGraphicFramePr>
            <a:graphicFrameLocks/>
          </p:cNvGraphicFramePr>
          <p:nvPr/>
        </p:nvGraphicFramePr>
        <p:xfrm>
          <a:off x="1219200" y="2286000"/>
          <a:ext cx="4648200" cy="1854200"/>
        </p:xfrm>
        <a:graphic>
          <a:graphicData uri="http://schemas.openxmlformats.org/drawingml/2006/table">
            <a:tbl>
              <a:tblPr firstRow="1" bandCol="1">
                <a:tableStyleId>{21E4AEA4-8DFA-4A89-87EB-49C32662AFE0}</a:tableStyleId>
              </a:tblPr>
              <a:tblGrid>
                <a:gridCol w="929640"/>
                <a:gridCol w="929640"/>
                <a:gridCol w="929640"/>
                <a:gridCol w="929640"/>
                <a:gridCol w="929640"/>
              </a:tblGrid>
              <a:tr h="370840">
                <a:tc>
                  <a:txBody>
                    <a:bodyPr/>
                    <a:lstStyle/>
                    <a:p>
                      <a:pPr algn="ctr"/>
                      <a:r>
                        <a:rPr lang="en-US" sz="1400" dirty="0" smtClean="0"/>
                        <a:t>S</a:t>
                      </a:r>
                      <a:endParaRPr lang="en-US" sz="1400" dirty="0"/>
                    </a:p>
                  </a:txBody>
                  <a:tcPr/>
                </a:tc>
                <a:tc>
                  <a:txBody>
                    <a:bodyPr/>
                    <a:lstStyle/>
                    <a:p>
                      <a:pPr algn="ctr"/>
                      <a:r>
                        <a:rPr lang="en-US" sz="1400" dirty="0" err="1" smtClean="0"/>
                        <a:t>S_Name</a:t>
                      </a:r>
                      <a:endParaRPr lang="en-US" sz="1400" dirty="0"/>
                    </a:p>
                  </a:txBody>
                  <a:tcPr/>
                </a:tc>
                <a:tc>
                  <a:txBody>
                    <a:bodyPr/>
                    <a:lstStyle/>
                    <a:p>
                      <a:pPr algn="ctr"/>
                      <a:r>
                        <a:rPr lang="en-US" sz="1400" u="sng" dirty="0" err="1" smtClean="0"/>
                        <a:t>S_SSN</a:t>
                      </a:r>
                      <a:endParaRPr lang="en-US" sz="1400" u="sng" dirty="0"/>
                    </a:p>
                  </a:txBody>
                  <a:tcPr/>
                </a:tc>
                <a:tc>
                  <a:txBody>
                    <a:bodyPr/>
                    <a:lstStyle/>
                    <a:p>
                      <a:pPr algn="ctr"/>
                      <a:r>
                        <a:rPr lang="en-US" sz="1400" dirty="0" err="1" smtClean="0"/>
                        <a:t>S_DOB</a:t>
                      </a:r>
                      <a:endParaRPr lang="en-US" sz="1400" dirty="0"/>
                    </a:p>
                  </a:txBody>
                  <a:tcPr/>
                </a:tc>
                <a:tc>
                  <a:txBody>
                    <a:bodyPr/>
                    <a:lstStyle/>
                    <a:p>
                      <a:pPr algn="ctr"/>
                      <a:r>
                        <a:rPr lang="en-US" sz="1400" dirty="0" err="1" smtClean="0"/>
                        <a:t>S_Grade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121</a:t>
                      </a:r>
                      <a:endParaRPr lang="en-US" sz="1400" dirty="0"/>
                    </a:p>
                  </a:txBody>
                  <a:tcPr/>
                </a:tc>
                <a:tc>
                  <a:txBody>
                    <a:bodyPr/>
                    <a:lstStyle/>
                    <a:p>
                      <a:r>
                        <a:rPr lang="en-US" sz="1400" dirty="0" smtClean="0"/>
                        <a:t>2367</a:t>
                      </a:r>
                      <a:endParaRPr lang="en-US" sz="1400" dirty="0"/>
                    </a:p>
                  </a:txBody>
                  <a:tcPr/>
                </a:tc>
                <a:tc>
                  <a:txBody>
                    <a:bodyPr/>
                    <a:lstStyle/>
                    <a:p>
                      <a:r>
                        <a:rPr lang="en-US" sz="1400" dirty="0" smtClean="0"/>
                        <a:t>2</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132</a:t>
                      </a:r>
                      <a:endParaRPr lang="en-US" sz="1400" dirty="0"/>
                    </a:p>
                  </a:txBody>
                  <a:tcPr/>
                </a:tc>
                <a:tc>
                  <a:txBody>
                    <a:bodyPr/>
                    <a:lstStyle/>
                    <a:p>
                      <a:r>
                        <a:rPr lang="en-US" sz="1400" dirty="0" smtClean="0"/>
                        <a:t>3678</a:t>
                      </a:r>
                      <a:endParaRPr lang="en-US" sz="1400" dirty="0"/>
                    </a:p>
                  </a:txBody>
                  <a:tcPr/>
                </a:tc>
                <a:tc>
                  <a:txBody>
                    <a:bodyPr/>
                    <a:lstStyle/>
                    <a:p>
                      <a:r>
                        <a:rPr lang="en-US" sz="1400" dirty="0" smtClean="0"/>
                        <a:t>3</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101</a:t>
                      </a:r>
                      <a:endParaRPr lang="en-US" sz="1400" dirty="0"/>
                    </a:p>
                  </a:txBody>
                  <a:tcPr/>
                </a:tc>
                <a:tc>
                  <a:txBody>
                    <a:bodyPr/>
                    <a:lstStyle/>
                    <a:p>
                      <a:r>
                        <a:rPr lang="en-US" sz="1400" dirty="0" smtClean="0"/>
                        <a:t>3498</a:t>
                      </a:r>
                      <a:endParaRPr lang="en-US" sz="1400" dirty="0"/>
                    </a:p>
                  </a:txBody>
                  <a:tcPr/>
                </a:tc>
                <a:tc>
                  <a:txBody>
                    <a:bodyPr/>
                    <a:lstStyle/>
                    <a:p>
                      <a:r>
                        <a:rPr lang="en-US" sz="1400" dirty="0" smtClean="0"/>
                        <a:t>4</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
                      </a:r>
                      <a:endParaRPr lang="en-US" sz="1400" dirty="0"/>
                    </a:p>
                  </a:txBody>
                  <a:tcPr/>
                </a:tc>
                <a:tc>
                  <a:txBody>
                    <a:bodyPr/>
                    <a:lstStyle/>
                    <a:p>
                      <a:r>
                        <a:rPr lang="en-US" sz="1400" dirty="0" smtClean="0"/>
                        <a:t>106</a:t>
                      </a:r>
                      <a:endParaRPr lang="en-US" sz="1400" dirty="0"/>
                    </a:p>
                  </a:txBody>
                  <a:tcPr/>
                </a:tc>
                <a:tc>
                  <a:txBody>
                    <a:bodyPr/>
                    <a:lstStyle/>
                    <a:p>
                      <a:r>
                        <a:rPr lang="en-US" sz="1400" dirty="0" smtClean="0"/>
                        <a:t>2987</a:t>
                      </a:r>
                      <a:endParaRPr lang="en-US" sz="1400" dirty="0"/>
                    </a:p>
                  </a:txBody>
                  <a:tcPr/>
                </a:tc>
                <a:tc>
                  <a:txBody>
                    <a:bodyPr/>
                    <a:lstStyle/>
                    <a:p>
                      <a:r>
                        <a:rPr lang="en-US" sz="1400" dirty="0" smtClean="0"/>
                        <a:t>2</a:t>
                      </a:r>
                      <a:endParaRPr lang="en-US" sz="1400" dirty="0"/>
                    </a:p>
                  </a:txBody>
                  <a:tcPr/>
                </a:tc>
              </a:tr>
            </a:tbl>
          </a:graphicData>
        </a:graphic>
      </p:graphicFrame>
      <p:graphicFrame>
        <p:nvGraphicFramePr>
          <p:cNvPr id="9" name="Content Placeholder 3"/>
          <p:cNvGraphicFramePr>
            <a:graphicFrameLocks/>
          </p:cNvGraphicFramePr>
          <p:nvPr/>
        </p:nvGraphicFramePr>
        <p:xfrm>
          <a:off x="6172200" y="2286000"/>
          <a:ext cx="2895600" cy="1483360"/>
        </p:xfrm>
        <a:graphic>
          <a:graphicData uri="http://schemas.openxmlformats.org/drawingml/2006/table">
            <a:tbl>
              <a:tblPr firstRow="1" bandCol="1">
                <a:tableStyleId>{21E4AEA4-8DFA-4A89-87EB-49C32662AFE0}</a:tableStyleId>
              </a:tblPr>
              <a:tblGrid>
                <a:gridCol w="965200"/>
                <a:gridCol w="965200"/>
                <a:gridCol w="965200"/>
              </a:tblGrid>
              <a:tr h="370840">
                <a:tc>
                  <a:txBody>
                    <a:bodyPr/>
                    <a:lstStyle/>
                    <a:p>
                      <a:pPr algn="ctr"/>
                      <a:r>
                        <a:rPr lang="en-US" sz="1400" u="none" dirty="0" smtClean="0"/>
                        <a:t>T</a:t>
                      </a:r>
                      <a:endParaRPr lang="en-US" sz="1400" u="none" dirty="0"/>
                    </a:p>
                  </a:txBody>
                  <a:tcPr/>
                </a:tc>
                <a:tc>
                  <a:txBody>
                    <a:bodyPr/>
                    <a:lstStyle/>
                    <a:p>
                      <a:pPr algn="ctr"/>
                      <a:r>
                        <a:rPr lang="en-US" sz="1400" u="sng" dirty="0" err="1" smtClean="0"/>
                        <a:t>T_Grade</a:t>
                      </a:r>
                      <a:endParaRPr lang="en-US" sz="1400" u="sng" dirty="0"/>
                    </a:p>
                  </a:txBody>
                  <a:tcPr/>
                </a:tc>
                <a:tc>
                  <a:txBody>
                    <a:bodyPr/>
                    <a:lstStyle/>
                    <a:p>
                      <a:pPr algn="ctr"/>
                      <a:r>
                        <a:rPr lang="en-US" sz="1400" dirty="0" err="1" smtClean="0"/>
                        <a:t>T_Salary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smtClean="0"/>
              <a:t>Discussion</a:t>
            </a:r>
          </a:p>
        </p:txBody>
      </p:sp>
      <p:sp>
        <p:nvSpPr>
          <p:cNvPr id="140291" name="Rectangle 3"/>
          <p:cNvSpPr>
            <a:spLocks noGrp="1" noChangeArrowheads="1"/>
          </p:cNvSpPr>
          <p:nvPr>
            <p:ph idx="1"/>
          </p:nvPr>
        </p:nvSpPr>
        <p:spPr/>
        <p:txBody>
          <a:bodyPr/>
          <a:lstStyle/>
          <a:p>
            <a:r>
              <a:rPr lang="en-US" smtClean="0"/>
              <a:t>In fact, both of the hypothetical instances below of the original relation EGS</a:t>
            </a:r>
          </a:p>
          <a:p>
            <a:pPr lvl="1">
              <a:buFont typeface="Symbol" pitchFamily="18" charset="2"/>
              <a:buNone/>
            </a:pPr>
            <a:r>
              <a:rPr lang="en-US" smtClean="0"/>
              <a:t> 	</a:t>
            </a:r>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buFont typeface="Symbol" pitchFamily="18" charset="2"/>
              <a:buNone/>
            </a:pPr>
            <a:endParaRPr lang="en-US" smtClean="0"/>
          </a:p>
          <a:p>
            <a:pPr>
              <a:buFont typeface="Monotype Sorts" pitchFamily="2" charset="2"/>
              <a:buNone/>
            </a:pPr>
            <a:r>
              <a:rPr lang="en-US" smtClean="0"/>
              <a:t>	produce exactly the same projected relations ES and GS, even with the same “duplications,” with (A,1) appearing twice</a:t>
            </a:r>
          </a:p>
          <a:p>
            <a:r>
              <a:rPr lang="en-US" smtClean="0"/>
              <a:t>So given correct instances of ES and GS we cannot uniquely determine what EGS was, as each one of the above would be acceptable and we cannot decide between them</a:t>
            </a:r>
          </a:p>
          <a:p>
            <a:pPr lvl="1"/>
            <a:endParaRPr lang="en-US" smtClean="0"/>
          </a:p>
        </p:txBody>
      </p:sp>
      <p:graphicFrame>
        <p:nvGraphicFramePr>
          <p:cNvPr id="4" name="Content Placeholder 3"/>
          <p:cNvGraphicFramePr>
            <a:graphicFrameLocks/>
          </p:cNvGraphicFramePr>
          <p:nvPr/>
        </p:nvGraphicFramePr>
        <p:xfrm>
          <a:off x="990600" y="2438400"/>
          <a:ext cx="4038600" cy="1854200"/>
        </p:xfrm>
        <a:graphic>
          <a:graphicData uri="http://schemas.openxmlformats.org/drawingml/2006/table">
            <a:tbl>
              <a:tblPr firstRow="1" bandCol="1">
                <a:tableStyleId>{21E4AEA4-8DFA-4A89-87EB-49C32662AFE0}</a:tableStyleId>
              </a:tblPr>
              <a:tblGrid>
                <a:gridCol w="1009650"/>
                <a:gridCol w="1009650"/>
                <a:gridCol w="1009650"/>
                <a:gridCol w="1009650"/>
              </a:tblGrid>
              <a:tr h="370840">
                <a:tc>
                  <a:txBody>
                    <a:bodyPr/>
                    <a:lstStyle/>
                    <a:p>
                      <a:pPr algn="ctr"/>
                      <a:r>
                        <a:rPr lang="en-US" dirty="0" err="1" smtClean="0"/>
                        <a:t>EGS</a:t>
                      </a:r>
                      <a:endParaRPr lang="en-US" dirty="0"/>
                    </a:p>
                  </a:txBody>
                  <a:tcPr/>
                </a:tc>
                <a:tc>
                  <a:txBody>
                    <a:bodyPr/>
                    <a:lstStyle/>
                    <a:p>
                      <a:pPr algn="ctr"/>
                      <a:r>
                        <a:rPr lang="en-US" dirty="0" smtClean="0"/>
                        <a:t>E</a:t>
                      </a:r>
                      <a:endParaRPr lang="en-US" dirty="0"/>
                    </a:p>
                  </a:txBody>
                  <a:tcPr/>
                </a:tc>
                <a:tc>
                  <a:txBody>
                    <a:bodyPr/>
                    <a:lstStyle/>
                    <a:p>
                      <a:pPr algn="ctr"/>
                      <a:r>
                        <a:rPr lang="en-US" dirty="0" smtClean="0"/>
                        <a:t>G</a:t>
                      </a:r>
                      <a:endParaRPr lang="en-US"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Beta</a:t>
                      </a:r>
                      <a:endParaRPr lang="en-US" dirty="0"/>
                    </a:p>
                  </a:txBody>
                  <a:tcPr/>
                </a:tc>
                <a:tc>
                  <a:txBody>
                    <a:bodyPr/>
                    <a:lstStyle/>
                    <a:p>
                      <a:r>
                        <a:rPr lang="en-US" sz="1400" dirty="0" smtClean="0"/>
                        <a:t>B</a:t>
                      </a:r>
                      <a:endParaRPr lang="en-US" sz="1400" dirty="0"/>
                    </a:p>
                  </a:txBody>
                  <a:tcPr/>
                </a:tc>
                <a:tc>
                  <a:txBody>
                    <a:bodyPr/>
                    <a:lstStyle/>
                    <a:p>
                      <a:r>
                        <a:rPr lang="en-US" sz="1400" dirty="0" smtClean="0"/>
                        <a:t>2</a:t>
                      </a:r>
                      <a:endParaRPr lang="en-US" sz="1400" dirty="0"/>
                    </a:p>
                  </a:txBody>
                  <a:tcPr/>
                </a:tc>
              </a:tr>
              <a:tr h="370840">
                <a:tc>
                  <a:txBody>
                    <a:bodyPr/>
                    <a:lstStyle/>
                    <a:p>
                      <a:endParaRPr lang="en-US" dirty="0"/>
                    </a:p>
                  </a:txBody>
                  <a:tcPr>
                    <a:solidFill>
                      <a:schemeClr val="bg1"/>
                    </a:solidFill>
                  </a:tcPr>
                </a:tc>
                <a:tc>
                  <a:txBody>
                    <a:bodyPr/>
                    <a:lstStyle/>
                    <a:p>
                      <a:r>
                        <a:rPr lang="en-US" dirty="0" smtClean="0"/>
                        <a:t>Gamma</a:t>
                      </a:r>
                      <a:endParaRPr lang="en-US" dirty="0"/>
                    </a:p>
                  </a:txBody>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Delta</a:t>
                      </a:r>
                      <a:endParaRPr lang="en-US" dirty="0"/>
                    </a:p>
                  </a:txBody>
                  <a:tcPr/>
                </a:tc>
                <a:tc>
                  <a:txBody>
                    <a:bodyPr/>
                    <a:lstStyle/>
                    <a:p>
                      <a:r>
                        <a:rPr lang="en-US" sz="1400" dirty="0" smtClean="0"/>
                        <a:t>C</a:t>
                      </a:r>
                      <a:endParaRPr lang="en-US" sz="1400" dirty="0"/>
                    </a:p>
                  </a:txBody>
                  <a:tcPr/>
                </a:tc>
                <a:tc>
                  <a:txBody>
                    <a:bodyPr/>
                    <a:lstStyle/>
                    <a:p>
                      <a:r>
                        <a:rPr lang="en-US" sz="1400" dirty="0" smtClean="0"/>
                        <a:t>1</a:t>
                      </a:r>
                      <a:endParaRPr lang="en-US" sz="1400" dirty="0"/>
                    </a:p>
                  </a:txBody>
                  <a:tcPr/>
                </a:tc>
              </a:tr>
            </a:tbl>
          </a:graphicData>
        </a:graphic>
      </p:graphicFrame>
      <p:graphicFrame>
        <p:nvGraphicFramePr>
          <p:cNvPr id="5" name="Content Placeholder 3"/>
          <p:cNvGraphicFramePr>
            <a:graphicFrameLocks/>
          </p:cNvGraphicFramePr>
          <p:nvPr/>
        </p:nvGraphicFramePr>
        <p:xfrm>
          <a:off x="5638800" y="2590800"/>
          <a:ext cx="4038600" cy="1849120"/>
        </p:xfrm>
        <a:graphic>
          <a:graphicData uri="http://schemas.openxmlformats.org/drawingml/2006/table">
            <a:tbl>
              <a:tblPr firstRow="1" bandCol="1">
                <a:tableStyleId>{21E4AEA4-8DFA-4A89-87EB-49C32662AFE0}</a:tableStyleId>
              </a:tblPr>
              <a:tblGrid>
                <a:gridCol w="1009650"/>
                <a:gridCol w="1009650"/>
                <a:gridCol w="1009650"/>
                <a:gridCol w="1009650"/>
              </a:tblGrid>
              <a:tr h="294640">
                <a:tc>
                  <a:txBody>
                    <a:bodyPr/>
                    <a:lstStyle/>
                    <a:p>
                      <a:pPr algn="ctr"/>
                      <a:r>
                        <a:rPr lang="en-US" dirty="0" err="1" smtClean="0"/>
                        <a:t>EGS</a:t>
                      </a:r>
                      <a:endParaRPr lang="en-US" dirty="0"/>
                    </a:p>
                  </a:txBody>
                  <a:tcPr/>
                </a:tc>
                <a:tc>
                  <a:txBody>
                    <a:bodyPr/>
                    <a:lstStyle/>
                    <a:p>
                      <a:pPr algn="ctr"/>
                      <a:r>
                        <a:rPr lang="en-US" dirty="0" smtClean="0"/>
                        <a:t>E</a:t>
                      </a:r>
                      <a:endParaRPr lang="en-US" dirty="0"/>
                    </a:p>
                  </a:txBody>
                  <a:tcPr/>
                </a:tc>
                <a:tc>
                  <a:txBody>
                    <a:bodyPr/>
                    <a:lstStyle/>
                    <a:p>
                      <a:pPr algn="ctr"/>
                      <a:r>
                        <a:rPr lang="en-US" dirty="0" smtClean="0"/>
                        <a:t>G</a:t>
                      </a:r>
                      <a:endParaRPr lang="en-US"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Beta</a:t>
                      </a:r>
                      <a:endParaRPr lang="en-US" dirty="0"/>
                    </a:p>
                  </a:txBody>
                  <a:tcPr/>
                </a:tc>
                <a:tc>
                  <a:txBody>
                    <a:bodyPr/>
                    <a:lstStyle/>
                    <a:p>
                      <a:r>
                        <a:rPr lang="en-US" sz="1400" dirty="0" smtClean="0"/>
                        <a:t>B</a:t>
                      </a:r>
                      <a:endParaRPr lang="en-US" sz="1400" dirty="0"/>
                    </a:p>
                  </a:txBody>
                  <a:tcPr/>
                </a:tc>
                <a:tc>
                  <a:txBody>
                    <a:bodyPr/>
                    <a:lstStyle/>
                    <a:p>
                      <a:r>
                        <a:rPr lang="en-US" sz="1400" dirty="0" smtClean="0"/>
                        <a:t>2</a:t>
                      </a:r>
                      <a:endParaRPr lang="en-US" sz="1400" dirty="0"/>
                    </a:p>
                  </a:txBody>
                  <a:tcPr/>
                </a:tc>
              </a:tr>
              <a:tr h="370840">
                <a:tc>
                  <a:txBody>
                    <a:bodyPr/>
                    <a:lstStyle/>
                    <a:p>
                      <a:endParaRPr lang="en-US" dirty="0"/>
                    </a:p>
                  </a:txBody>
                  <a:tcPr>
                    <a:solidFill>
                      <a:schemeClr val="bg1"/>
                    </a:solidFill>
                  </a:tcPr>
                </a:tc>
                <a:tc>
                  <a:txBody>
                    <a:bodyPr/>
                    <a:lstStyle/>
                    <a:p>
                      <a:r>
                        <a:rPr lang="en-US" dirty="0" smtClean="0"/>
                        <a:t>Gamma</a:t>
                      </a:r>
                      <a:endParaRPr lang="en-US" dirty="0"/>
                    </a:p>
                  </a:txBody>
                  <a:tcPr/>
                </a:tc>
                <a:tc>
                  <a:txBody>
                    <a:bodyPr/>
                    <a:lstStyle/>
                    <a:p>
                      <a:r>
                        <a:rPr lang="en-US" sz="1400" dirty="0" smtClean="0"/>
                        <a:t>C</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Delta</a:t>
                      </a:r>
                      <a:endParaRPr lang="en-US" dirty="0"/>
                    </a:p>
                  </a:txBody>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4131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41316" name="Rectangle 4"/>
          <p:cNvSpPr>
            <a:spLocks noGrp="1" noChangeArrowheads="1"/>
          </p:cNvSpPr>
          <p:nvPr>
            <p:ph type="title"/>
          </p:nvPr>
        </p:nvSpPr>
        <p:spPr/>
        <p:txBody>
          <a:bodyPr/>
          <a:lstStyle/>
          <a:p>
            <a:r>
              <a:rPr lang="en-US" smtClean="0"/>
              <a:t>Decompositions vs. Reconstructions</a:t>
            </a:r>
          </a:p>
        </p:txBody>
      </p:sp>
      <p:sp>
        <p:nvSpPr>
          <p:cNvPr id="141317" name="Rectangle 5"/>
          <p:cNvSpPr>
            <a:spLocks noGrp="1" noChangeArrowheads="1"/>
          </p:cNvSpPr>
          <p:nvPr>
            <p:ph idx="1"/>
          </p:nvPr>
        </p:nvSpPr>
        <p:spPr/>
        <p:txBody>
          <a:bodyPr/>
          <a:lstStyle/>
          <a:p>
            <a:r>
              <a:rPr lang="en-US" smtClean="0"/>
              <a:t>By examining the 3 decompositions we observe that:</a:t>
            </a:r>
          </a:p>
          <a:p>
            <a:pPr lvl="1"/>
            <a:r>
              <a:rPr lang="en-US" smtClean="0"/>
              <a:t>Some decompositions allow us to reconstruct the original relation.</a:t>
            </a:r>
          </a:p>
          <a:p>
            <a:pPr lvl="1"/>
            <a:r>
              <a:rPr lang="en-US" smtClean="0"/>
              <a:t>Some decompositions do not allow us to reconstruct the original relation</a:t>
            </a:r>
          </a:p>
          <a:p>
            <a:r>
              <a:rPr lang="en-US" smtClean="0"/>
              <a:t>In general, if we decompose a relation and try to reconstruct the original relation, it is not possible to do so, as many relations can give us the same “decomposed” relations.  </a:t>
            </a:r>
          </a:p>
          <a:p>
            <a:endParaRPr lang="en-US" smtClean="0"/>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4233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42340" name="Rectangle 4"/>
          <p:cNvSpPr>
            <a:spLocks noGrp="1" noChangeArrowheads="1"/>
          </p:cNvSpPr>
          <p:nvPr>
            <p:ph type="title"/>
          </p:nvPr>
        </p:nvSpPr>
        <p:spPr/>
        <p:txBody>
          <a:bodyPr/>
          <a:lstStyle/>
          <a:p>
            <a:r>
              <a:rPr lang="en-US" smtClean="0"/>
              <a:t>Decompositions</a:t>
            </a:r>
          </a:p>
        </p:txBody>
      </p:sp>
      <p:sp>
        <p:nvSpPr>
          <p:cNvPr id="142341" name="Rectangle 5"/>
          <p:cNvSpPr>
            <a:spLocks noGrp="1" noChangeArrowheads="1"/>
          </p:cNvSpPr>
          <p:nvPr>
            <p:ph idx="1"/>
          </p:nvPr>
        </p:nvSpPr>
        <p:spPr/>
        <p:txBody>
          <a:bodyPr/>
          <a:lstStyle/>
          <a:p>
            <a:r>
              <a:rPr lang="en-US" smtClean="0"/>
              <a:t>Formally we say that for a relation (schema) R, that is R with some constraints on it, some R</a:t>
            </a:r>
            <a:r>
              <a:rPr lang="en-US" baseline="-25000" smtClean="0"/>
              <a:t>1</a:t>
            </a:r>
            <a:r>
              <a:rPr lang="en-US" smtClean="0"/>
              <a:t>, ..., R</a:t>
            </a:r>
            <a:r>
              <a:rPr lang="en-US" baseline="-25000" smtClean="0"/>
              <a:t>m</a:t>
            </a:r>
            <a:r>
              <a:rPr lang="en-US" smtClean="0"/>
              <a:t>, form a </a:t>
            </a:r>
            <a:r>
              <a:rPr lang="en-US" b="1" i="1" smtClean="0">
                <a:solidFill>
                  <a:srgbClr val="FC0128"/>
                </a:solidFill>
              </a:rPr>
              <a:t>decomposition</a:t>
            </a:r>
            <a:r>
              <a:rPr lang="en-US" smtClean="0"/>
              <a:t> iff (that is if and only if)</a:t>
            </a:r>
          </a:p>
          <a:p>
            <a:pPr lvl="1"/>
            <a:r>
              <a:rPr lang="en-US" smtClean="0"/>
              <a:t>Each R</a:t>
            </a:r>
            <a:r>
              <a:rPr lang="en-US" baseline="-25000" smtClean="0"/>
              <a:t>i</a:t>
            </a:r>
            <a:r>
              <a:rPr lang="en-US" smtClean="0"/>
              <a:t> is the projection of R on some attributes </a:t>
            </a:r>
          </a:p>
          <a:p>
            <a:pPr lvl="1">
              <a:buFont typeface="Symbol" pitchFamily="18" charset="2"/>
              <a:buNone/>
            </a:pPr>
            <a:r>
              <a:rPr lang="en-US" smtClean="0"/>
              <a:t>	This means that each R</a:t>
            </a:r>
            <a:r>
              <a:rPr lang="en-US" baseline="-25000" smtClean="0"/>
              <a:t>i</a:t>
            </a:r>
            <a:r>
              <a:rPr lang="en-US" smtClean="0"/>
              <a:t>  is obtained by means of a SELECT statement choosing some columns (attributes) with the empty WHERE condition (all rows are “good”)</a:t>
            </a:r>
          </a:p>
          <a:p>
            <a:pPr lvl="1"/>
            <a:r>
              <a:rPr lang="en-US" smtClean="0"/>
              <a:t>Each attribute of R appears in at least one R</a:t>
            </a:r>
            <a:r>
              <a:rPr lang="en-US" baseline="-25000" smtClean="0"/>
              <a:t>i</a:t>
            </a:r>
            <a:r>
              <a:rPr lang="en-US" smtClean="0"/>
              <a:t> </a:t>
            </a:r>
          </a:p>
          <a:p>
            <a:pPr lvl="1">
              <a:buFont typeface="Symbol" pitchFamily="18" charset="2"/>
              <a:buNone/>
            </a:pPr>
            <a:r>
              <a:rPr lang="en-US" smtClean="0"/>
              <a:t>	This means that no column (attribute) is “forgotten”</a:t>
            </a: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4336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43364" name="Rectangle 4"/>
          <p:cNvSpPr>
            <a:spLocks noGrp="1" noChangeArrowheads="1"/>
          </p:cNvSpPr>
          <p:nvPr>
            <p:ph type="title"/>
          </p:nvPr>
        </p:nvSpPr>
        <p:spPr/>
        <p:txBody>
          <a:bodyPr/>
          <a:lstStyle/>
          <a:p>
            <a:r>
              <a:rPr lang="en-US" smtClean="0"/>
              <a:t>Our Example</a:t>
            </a:r>
          </a:p>
        </p:txBody>
      </p:sp>
      <p:sp>
        <p:nvSpPr>
          <p:cNvPr id="143365" name="Rectangle 5"/>
          <p:cNvSpPr>
            <a:spLocks noGrp="1" noChangeArrowheads="1"/>
          </p:cNvSpPr>
          <p:nvPr>
            <p:ph idx="1"/>
          </p:nvPr>
        </p:nvSpPr>
        <p:spPr/>
        <p:txBody>
          <a:bodyPr/>
          <a:lstStyle/>
          <a:p>
            <a:r>
              <a:rPr lang="en-US" smtClean="0"/>
              <a:t>In our case, the relation schema was R(EGS) with the constraints</a:t>
            </a:r>
          </a:p>
          <a:p>
            <a:pPr lvl="1"/>
            <a:r>
              <a:rPr lang="en-US" smtClean="0"/>
              <a:t>Each value of E has a single value of G associated with it</a:t>
            </a:r>
          </a:p>
          <a:p>
            <a:pPr lvl="1"/>
            <a:r>
              <a:rPr lang="en-US" smtClean="0"/>
              <a:t>Each value of E has a single value of S associated with it</a:t>
            </a:r>
          </a:p>
          <a:p>
            <a:pPr lvl="1"/>
            <a:r>
              <a:rPr lang="en-US" smtClean="0"/>
              <a:t>Each value of G has a single value of S associated with it</a:t>
            </a:r>
          </a:p>
          <a:p>
            <a:r>
              <a:rPr lang="en-US" smtClean="0"/>
              <a:t>So we did not only specify what the columns were, but also what the constraints were: together these form a schema</a:t>
            </a:r>
          </a:p>
          <a:p>
            <a:r>
              <a:rPr lang="en-US" smtClean="0"/>
              <a:t>And we considered three decompositions</a:t>
            </a:r>
          </a:p>
          <a:p>
            <a:pPr lvl="1"/>
            <a:r>
              <a:rPr lang="en-US" smtClean="0"/>
              <a:t>EG and GS</a:t>
            </a:r>
          </a:p>
          <a:p>
            <a:pPr lvl="1"/>
            <a:r>
              <a:rPr lang="en-US" smtClean="0"/>
              <a:t>EG and ES</a:t>
            </a:r>
          </a:p>
          <a:p>
            <a:pPr lvl="1"/>
            <a:r>
              <a:rPr lang="en-US" smtClean="0"/>
              <a:t>ES and GS</a:t>
            </a: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4438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44388" name="Rectangle 4"/>
          <p:cNvSpPr>
            <a:spLocks noGrp="1" noChangeArrowheads="1"/>
          </p:cNvSpPr>
          <p:nvPr>
            <p:ph type="title"/>
          </p:nvPr>
        </p:nvSpPr>
        <p:spPr/>
        <p:txBody>
          <a:bodyPr/>
          <a:lstStyle/>
          <a:p>
            <a:r>
              <a:rPr lang="en-US" smtClean="0"/>
              <a:t>Lossless Join Decompositions</a:t>
            </a:r>
          </a:p>
        </p:txBody>
      </p:sp>
      <p:sp>
        <p:nvSpPr>
          <p:cNvPr id="22533" name="Rectangle 5"/>
          <p:cNvSpPr>
            <a:spLocks noGrp="1" noChangeArrowheads="1"/>
          </p:cNvSpPr>
          <p:nvPr>
            <p:ph idx="1"/>
          </p:nvPr>
        </p:nvSpPr>
        <p:spPr/>
        <p:txBody>
          <a:bodyPr/>
          <a:lstStyle/>
          <a:p>
            <a:pPr>
              <a:defRPr/>
            </a:pPr>
            <a:r>
              <a:rPr lang="en-US" dirty="0" smtClean="0"/>
              <a:t>We say that some decomposition of a relation schema R into relations  </a:t>
            </a:r>
            <a:r>
              <a:rPr lang="en-US" dirty="0" err="1" smtClean="0"/>
              <a:t>R</a:t>
            </a:r>
            <a:r>
              <a:rPr lang="en-US" baseline="-25000" dirty="0" err="1" smtClean="0"/>
              <a:t>1</a:t>
            </a:r>
            <a:r>
              <a:rPr lang="en-US" dirty="0" smtClean="0"/>
              <a:t>, ..., </a:t>
            </a:r>
            <a:r>
              <a:rPr lang="en-US" dirty="0" err="1" smtClean="0"/>
              <a:t>R</a:t>
            </a:r>
            <a:r>
              <a:rPr lang="en-US" baseline="-25000" dirty="0" err="1" smtClean="0"/>
              <a:t>m</a:t>
            </a:r>
            <a:r>
              <a:rPr lang="en-US" baseline="-25000" dirty="0" smtClean="0"/>
              <a:t> </a:t>
            </a:r>
            <a:r>
              <a:rPr lang="en-US" dirty="0" smtClean="0"/>
              <a:t>is a </a:t>
            </a:r>
            <a:r>
              <a:rPr lang="en-US" b="1" i="1" dirty="0" smtClean="0">
                <a:solidFill>
                  <a:srgbClr val="FC0128"/>
                </a:solidFill>
              </a:rPr>
              <a:t>lossless join decomposition</a:t>
            </a:r>
            <a:r>
              <a:rPr lang="en-US" dirty="0" smtClean="0"/>
              <a:t> </a:t>
            </a:r>
            <a:r>
              <a:rPr lang="en-US" dirty="0" err="1" smtClean="0"/>
              <a:t>iff</a:t>
            </a:r>
            <a:r>
              <a:rPr lang="en-US" dirty="0" smtClean="0"/>
              <a:t> for every instance of R (that is a specific value of R, which we continue denoting R):</a:t>
            </a:r>
          </a:p>
          <a:p>
            <a:pPr>
              <a:defRPr/>
            </a:pPr>
            <a:endParaRPr lang="en-US" dirty="0" smtClean="0"/>
          </a:p>
          <a:p>
            <a:pPr>
              <a:buFont typeface="Monotype Sorts" pitchFamily="2" charset="2"/>
              <a:buNone/>
              <a:defRPr/>
            </a:pPr>
            <a:r>
              <a:rPr lang="en-US" dirty="0" smtClean="0"/>
              <a:t>		R is the natural join of </a:t>
            </a:r>
            <a:r>
              <a:rPr lang="en-US" dirty="0" err="1" smtClean="0"/>
              <a:t>R</a:t>
            </a:r>
            <a:r>
              <a:rPr lang="en-US" baseline="-25000" dirty="0" err="1" smtClean="0"/>
              <a:t>1</a:t>
            </a:r>
            <a:r>
              <a:rPr lang="en-US" dirty="0" smtClean="0"/>
              <a:t>, ..., </a:t>
            </a:r>
            <a:r>
              <a:rPr lang="en-US" dirty="0" err="1" smtClean="0"/>
              <a:t>R</a:t>
            </a:r>
            <a:r>
              <a:rPr lang="en-US" baseline="-25000" dirty="0" err="1" smtClean="0"/>
              <a:t>m</a:t>
            </a:r>
            <a:endParaRPr lang="en-US" dirty="0" smtClean="0"/>
          </a:p>
          <a:p>
            <a:pPr lvl="1">
              <a:buFont typeface="Symbol" pitchFamily="18" charset="2"/>
              <a:buNone/>
              <a:defRPr/>
            </a:pPr>
            <a:endParaRPr lang="en-US" dirty="0" smtClean="0"/>
          </a:p>
          <a:p>
            <a:pPr>
              <a:defRPr/>
            </a:pPr>
            <a:endParaRPr lang="en-US" dirty="0" smtClean="0"/>
          </a:p>
          <a:p>
            <a:pPr>
              <a:defRPr/>
            </a:pPr>
            <a:endParaRPr lang="en-US" dirty="0" smtClean="0"/>
          </a:p>
          <a:p>
            <a:pPr>
              <a:defRPr/>
            </a:pPr>
            <a:r>
              <a:rPr lang="en-US" dirty="0" smtClean="0"/>
              <a:t>We will also use the term </a:t>
            </a:r>
            <a:r>
              <a:rPr lang="en-US" dirty="0" smtClean="0">
                <a:solidFill>
                  <a:schemeClr val="accent4">
                    <a:lumMod val="75000"/>
                  </a:schemeClr>
                </a:solidFill>
              </a:rPr>
              <a:t>“</a:t>
            </a:r>
            <a:r>
              <a:rPr lang="en-US" b="1" i="1" dirty="0" smtClean="0">
                <a:solidFill>
                  <a:srgbClr val="FF0000"/>
                </a:solidFill>
              </a:rPr>
              <a:t>valid decomposition</a:t>
            </a:r>
            <a:r>
              <a:rPr lang="en-US" dirty="0" smtClean="0">
                <a:solidFill>
                  <a:schemeClr val="accent4">
                    <a:lumMod val="75000"/>
                  </a:schemeClr>
                </a:solidFill>
              </a:rPr>
              <a:t>”</a:t>
            </a:r>
            <a:r>
              <a:rPr lang="en-US" b="1" i="1" dirty="0" smtClean="0">
                <a:solidFill>
                  <a:srgbClr val="FF0000"/>
                </a:solidFill>
              </a:rPr>
              <a:t> </a:t>
            </a:r>
            <a:r>
              <a:rPr lang="en-US" dirty="0" smtClean="0"/>
              <a:t>for “lossless join decomposition”</a:t>
            </a:r>
          </a:p>
          <a:p>
            <a:pPr>
              <a:buFont typeface="Monotype Sorts" pitchFamily="2" charset="2"/>
              <a:buNone/>
              <a:defRPr/>
            </a:pPr>
            <a:r>
              <a:rPr lang="en-US" dirty="0" smtClean="0"/>
              <a:t/>
            </a:r>
            <a:br>
              <a:rPr lang="en-US" dirty="0" smtClean="0"/>
            </a:br>
            <a:endParaRPr lang="en-US" dirty="0" smtClean="0"/>
          </a:p>
          <a:p>
            <a:pPr>
              <a:defRPr/>
            </a:pPr>
            <a:endParaRPr lang="en-US" dirty="0" smtClean="0"/>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4541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45412" name="Rectangle 4"/>
          <p:cNvSpPr>
            <a:spLocks noGrp="1" noChangeArrowheads="1"/>
          </p:cNvSpPr>
          <p:nvPr>
            <p:ph type="title"/>
          </p:nvPr>
        </p:nvSpPr>
        <p:spPr/>
        <p:txBody>
          <a:bodyPr/>
          <a:lstStyle/>
          <a:p>
            <a:r>
              <a:rPr lang="en-US" smtClean="0"/>
              <a:t>Lossless Join Decompositions</a:t>
            </a:r>
          </a:p>
        </p:txBody>
      </p:sp>
      <p:sp>
        <p:nvSpPr>
          <p:cNvPr id="145413" name="Rectangle 5"/>
          <p:cNvSpPr>
            <a:spLocks noGrp="1" noChangeArrowheads="1"/>
          </p:cNvSpPr>
          <p:nvPr>
            <p:ph idx="1"/>
          </p:nvPr>
        </p:nvSpPr>
        <p:spPr/>
        <p:txBody>
          <a:bodyPr/>
          <a:lstStyle/>
          <a:p>
            <a:r>
              <a:rPr lang="en-US" smtClean="0"/>
              <a:t>A very important property:</a:t>
            </a:r>
          </a:p>
          <a:p>
            <a:pPr lvl="1"/>
            <a:r>
              <a:rPr lang="en-US" smtClean="0">
                <a:solidFill>
                  <a:schemeClr val="folHlink"/>
                </a:solidFill>
              </a:rPr>
              <a:t>Always: R </a:t>
            </a:r>
            <a:r>
              <a:rPr lang="en-US" smtClean="0">
                <a:solidFill>
                  <a:schemeClr val="folHlink"/>
                </a:solidFill>
                <a:sym typeface="Symbol" pitchFamily="18" charset="2"/>
              </a:rPr>
              <a:t> </a:t>
            </a:r>
            <a:r>
              <a:rPr lang="en-US" smtClean="0">
                <a:solidFill>
                  <a:schemeClr val="folHlink"/>
                </a:solidFill>
              </a:rPr>
              <a:t>the natural join of R</a:t>
            </a:r>
            <a:r>
              <a:rPr lang="en-US" baseline="-25000" smtClean="0">
                <a:solidFill>
                  <a:schemeClr val="folHlink"/>
                </a:solidFill>
              </a:rPr>
              <a:t>1</a:t>
            </a:r>
            <a:r>
              <a:rPr lang="en-US" smtClean="0">
                <a:solidFill>
                  <a:schemeClr val="folHlink"/>
                </a:solidFill>
              </a:rPr>
              <a:t>, ..., R</a:t>
            </a:r>
            <a:r>
              <a:rPr lang="en-US" baseline="-25000" smtClean="0">
                <a:solidFill>
                  <a:schemeClr val="folHlink"/>
                </a:solidFill>
              </a:rPr>
              <a:t>m </a:t>
            </a:r>
            <a:r>
              <a:rPr lang="en-US" smtClean="0">
                <a:solidFill>
                  <a:schemeClr val="folHlink"/>
                </a:solidFill>
              </a:rPr>
              <a:t>(Intuition: if you take things apart, and then try to put them together you always can rebuild what you had, but the “pieces” can perhaps be made to fit to create additional, “fake” originals)</a:t>
            </a:r>
            <a:endParaRPr lang="en-US" smtClean="0">
              <a:solidFill>
                <a:schemeClr val="folHlink"/>
              </a:solidFill>
              <a:sym typeface="Symbol" pitchFamily="18" charset="2"/>
            </a:endParaRPr>
          </a:p>
          <a:p>
            <a:pPr lvl="1"/>
            <a:r>
              <a:rPr lang="en-US" smtClean="0">
                <a:solidFill>
                  <a:schemeClr val="folHlink"/>
                </a:solidFill>
                <a:sym typeface="Symbol" pitchFamily="18" charset="2"/>
              </a:rPr>
              <a:t>Therefore </a:t>
            </a:r>
            <a:r>
              <a:rPr lang="en-US" b="1" i="1" smtClean="0">
                <a:solidFill>
                  <a:srgbClr val="FF0000"/>
                </a:solidFill>
                <a:sym typeface="Symbol" pitchFamily="18" charset="2"/>
              </a:rPr>
              <a:t>lossless</a:t>
            </a:r>
            <a:r>
              <a:rPr lang="en-US" smtClean="0">
                <a:solidFill>
                  <a:schemeClr val="folHlink"/>
                </a:solidFill>
                <a:sym typeface="Symbol" pitchFamily="18" charset="2"/>
              </a:rPr>
              <a:t> means: you </a:t>
            </a:r>
            <a:r>
              <a:rPr lang="en-US" b="1" i="1" smtClean="0">
                <a:solidFill>
                  <a:srgbClr val="FF0000"/>
                </a:solidFill>
                <a:sym typeface="Symbol" pitchFamily="18" charset="2"/>
              </a:rPr>
              <a:t>do not gain </a:t>
            </a:r>
            <a:r>
              <a:rPr lang="en-US" smtClean="0">
                <a:solidFill>
                  <a:schemeClr val="folHlink"/>
                </a:solidFill>
                <a:sym typeface="Symbol" pitchFamily="18" charset="2"/>
              </a:rPr>
              <a:t>spurious tuples by joining, which seems the only reasonable way to reconstruct the original relation (this can be formalized more, but we do not do it)</a:t>
            </a:r>
          </a:p>
          <a:p>
            <a:endParaRPr lang="en-US" smtClean="0"/>
          </a:p>
          <a:p>
            <a:r>
              <a:rPr lang="en-US" smtClean="0"/>
              <a:t>Note the decomposition into ES and GS caused the join to “gain” spurious tuples and therefore was not lossless</a:t>
            </a:r>
          </a:p>
          <a:p>
            <a:endParaRPr lang="en-US" smtClean="0"/>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mtClean="0"/>
              <a:t>Precise Algorithmic Techniques Exist</a:t>
            </a:r>
            <a:br>
              <a:rPr lang="en-US" smtClean="0"/>
            </a:br>
            <a:r>
              <a:rPr lang="en-US" smtClean="0"/>
              <a:t>(Avoid Ad-Hoc Approaches)</a:t>
            </a:r>
          </a:p>
        </p:txBody>
      </p:sp>
      <p:sp>
        <p:nvSpPr>
          <p:cNvPr id="146435" name="Rectangle 3"/>
          <p:cNvSpPr>
            <a:spLocks noGrp="1" noChangeArrowheads="1"/>
          </p:cNvSpPr>
          <p:nvPr>
            <p:ph idx="1"/>
          </p:nvPr>
        </p:nvSpPr>
        <p:spPr/>
        <p:txBody>
          <a:bodyPr/>
          <a:lstStyle/>
          <a:p>
            <a:r>
              <a:rPr lang="en-US" smtClean="0"/>
              <a:t>Determine whether a particular choice of relations in our database is “good”</a:t>
            </a:r>
          </a:p>
          <a:p>
            <a:r>
              <a:rPr lang="en-US" smtClean="0"/>
              <a:t>If the choice is not good, replace them by other relations, in general by decomposing some of the relations by means of projections</a:t>
            </a:r>
          </a:p>
          <a:p>
            <a:r>
              <a:rPr lang="en-US" smtClean="0"/>
              <a:t>The goal (simplified)</a:t>
            </a:r>
          </a:p>
          <a:p>
            <a:pPr lvl="1"/>
            <a:r>
              <a:rPr lang="en-US" smtClean="0"/>
              <a:t>The relations are in a “</a:t>
            </a:r>
            <a:r>
              <a:rPr lang="en-US" b="1" i="1" smtClean="0">
                <a:solidFill>
                  <a:srgbClr val="FF0000"/>
                </a:solidFill>
              </a:rPr>
              <a:t>good</a:t>
            </a:r>
            <a:r>
              <a:rPr lang="en-US" smtClean="0"/>
              <a:t>” or perhaps only “</a:t>
            </a:r>
            <a:r>
              <a:rPr lang="en-US" b="1" i="1" smtClean="0">
                <a:solidFill>
                  <a:srgbClr val="FF0000"/>
                </a:solidFill>
              </a:rPr>
              <a:t>better</a:t>
            </a:r>
            <a:r>
              <a:rPr lang="en-US" smtClean="0"/>
              <a:t>” form</a:t>
            </a:r>
          </a:p>
          <a:p>
            <a:pPr lvl="1"/>
            <a:r>
              <a:rPr lang="en-US" smtClean="0"/>
              <a:t>No information was lost (the decompositions were valid): </a:t>
            </a:r>
            <a:r>
              <a:rPr lang="en-US" b="1" i="1" smtClean="0">
                <a:solidFill>
                  <a:srgbClr val="FF0000"/>
                </a:solidFill>
              </a:rPr>
              <a:t>we must not compromise this</a:t>
            </a:r>
          </a:p>
          <a:p>
            <a:pPr lvl="1"/>
            <a:r>
              <a:rPr lang="en-US" smtClean="0"/>
              <a:t>Constraints (business rules) are well expressed and “</a:t>
            </a:r>
            <a:r>
              <a:rPr lang="en-US" b="1" i="1" smtClean="0">
                <a:solidFill>
                  <a:srgbClr val="FF0000"/>
                </a:solidFill>
              </a:rPr>
              <a:t>easy</a:t>
            </a:r>
            <a:r>
              <a:rPr lang="en-US" smtClean="0"/>
              <a:t>” (or “</a:t>
            </a:r>
            <a:r>
              <a:rPr lang="en-US" b="1" i="1" smtClean="0">
                <a:solidFill>
                  <a:srgbClr val="FF0000"/>
                </a:solidFill>
              </a:rPr>
              <a:t>easier</a:t>
            </a:r>
            <a:r>
              <a:rPr lang="en-US" smtClean="0"/>
              <a:t>”) to maintain</a:t>
            </a:r>
          </a:p>
          <a:p>
            <a:r>
              <a:rPr lang="en-US" smtClean="0"/>
              <a:t>Our techniques will be based on two formal (but very real and practical) concepts:</a:t>
            </a:r>
          </a:p>
          <a:p>
            <a:pPr lvl="1"/>
            <a:r>
              <a:rPr lang="en-US" smtClean="0"/>
              <a:t>Functional dependencies</a:t>
            </a:r>
          </a:p>
          <a:p>
            <a:pPr lvl="1"/>
            <a:r>
              <a:rPr lang="en-US" smtClean="0"/>
              <a:t>Multivalued dependencies</a:t>
            </a:r>
          </a:p>
          <a:p>
            <a:endParaRPr lang="en-US" smtClean="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4745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47460" name="Rectangle 4"/>
          <p:cNvSpPr>
            <a:spLocks noGrp="1" noChangeArrowheads="1"/>
          </p:cNvSpPr>
          <p:nvPr>
            <p:ph type="title"/>
          </p:nvPr>
        </p:nvSpPr>
        <p:spPr/>
        <p:txBody>
          <a:bodyPr/>
          <a:lstStyle/>
          <a:p>
            <a:r>
              <a:rPr lang="en-US" smtClean="0"/>
              <a:t>Functional Dependencies</a:t>
            </a:r>
          </a:p>
        </p:txBody>
      </p:sp>
      <p:sp>
        <p:nvSpPr>
          <p:cNvPr id="147461" name="Rectangle 5"/>
          <p:cNvSpPr>
            <a:spLocks noGrp="1" noChangeArrowheads="1"/>
          </p:cNvSpPr>
          <p:nvPr>
            <p:ph idx="1"/>
          </p:nvPr>
        </p:nvSpPr>
        <p:spPr/>
        <p:txBody>
          <a:bodyPr/>
          <a:lstStyle/>
          <a:p>
            <a:r>
              <a:rPr lang="en-US" smtClean="0"/>
              <a:t>Consider again the relation EGS with the semantic constraints:</a:t>
            </a:r>
          </a:p>
          <a:p>
            <a:pPr lvl="1"/>
            <a:r>
              <a:rPr lang="en-US" smtClean="0"/>
              <a:t>Each value of E has a single value of G associated with it</a:t>
            </a:r>
          </a:p>
          <a:p>
            <a:pPr lvl="1">
              <a:buFont typeface="Symbol" pitchFamily="18" charset="2"/>
              <a:buNone/>
            </a:pPr>
            <a:r>
              <a:rPr lang="en-US" smtClean="0"/>
              <a:t>	We will write this as: E </a:t>
            </a:r>
            <a:r>
              <a:rPr lang="en-US" smtClean="0">
                <a:latin typeface="Symbol" pitchFamily="18" charset="2"/>
              </a:rPr>
              <a:t>® </a:t>
            </a:r>
            <a:r>
              <a:rPr lang="en-US" smtClean="0"/>
              <a:t>G</a:t>
            </a:r>
          </a:p>
          <a:p>
            <a:pPr lvl="1"/>
            <a:r>
              <a:rPr lang="en-US" smtClean="0"/>
              <a:t>Each value of E has a single value of S associated with it</a:t>
            </a:r>
          </a:p>
          <a:p>
            <a:pPr lvl="1">
              <a:buFont typeface="Symbol" pitchFamily="18" charset="2"/>
              <a:buNone/>
            </a:pPr>
            <a:r>
              <a:rPr lang="en-US" smtClean="0"/>
              <a:t>	We will write this as: E </a:t>
            </a:r>
            <a:r>
              <a:rPr lang="en-US" smtClean="0">
                <a:latin typeface="Symbol" pitchFamily="18" charset="2"/>
              </a:rPr>
              <a:t>® </a:t>
            </a:r>
            <a:r>
              <a:rPr lang="en-US" smtClean="0"/>
              <a:t>S</a:t>
            </a:r>
          </a:p>
          <a:p>
            <a:pPr lvl="1"/>
            <a:r>
              <a:rPr lang="en-US" smtClean="0"/>
              <a:t>Each value of G has a single value of S associated with it</a:t>
            </a:r>
          </a:p>
          <a:p>
            <a:pPr lvl="1">
              <a:buFont typeface="Symbol" pitchFamily="18" charset="2"/>
              <a:buNone/>
            </a:pPr>
            <a:r>
              <a:rPr lang="en-US" smtClean="0"/>
              <a:t>	We will write this as: G </a:t>
            </a:r>
            <a:r>
              <a:rPr lang="en-US" smtClean="0">
                <a:latin typeface="Symbol" pitchFamily="18" charset="2"/>
              </a:rPr>
              <a:t>®</a:t>
            </a:r>
            <a:r>
              <a:rPr lang="en-US" smtClean="0"/>
              <a:t> S</a:t>
            </a:r>
          </a:p>
          <a:p>
            <a:r>
              <a:rPr lang="en-US" smtClean="0">
                <a:solidFill>
                  <a:srgbClr val="FF0000"/>
                </a:solidFill>
                <a:latin typeface="Symbol" pitchFamily="18" charset="2"/>
              </a:rPr>
              <a:t>®</a:t>
            </a:r>
            <a:r>
              <a:rPr lang="en-US" smtClean="0"/>
              <a:t> formalizes the notion that the right hand side is a function of the left hand side</a:t>
            </a:r>
          </a:p>
          <a:p>
            <a:r>
              <a:rPr lang="en-US" smtClean="0"/>
              <a:t>The function is not computable by a formula, but is still a function</a:t>
            </a:r>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4848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48484" name="Rectangle 4"/>
          <p:cNvSpPr>
            <a:spLocks noGrp="1" noChangeArrowheads="1"/>
          </p:cNvSpPr>
          <p:nvPr>
            <p:ph type="title"/>
          </p:nvPr>
        </p:nvSpPr>
        <p:spPr/>
        <p:txBody>
          <a:bodyPr/>
          <a:lstStyle/>
          <a:p>
            <a:r>
              <a:rPr lang="en-US" smtClean="0"/>
              <a:t>Functional Dependencies</a:t>
            </a:r>
          </a:p>
        </p:txBody>
      </p:sp>
      <p:sp>
        <p:nvSpPr>
          <p:cNvPr id="148485" name="Rectangle 5"/>
          <p:cNvSpPr>
            <a:spLocks noGrp="1" noChangeArrowheads="1"/>
          </p:cNvSpPr>
          <p:nvPr>
            <p:ph idx="1"/>
          </p:nvPr>
        </p:nvSpPr>
        <p:spPr/>
        <p:txBody>
          <a:bodyPr/>
          <a:lstStyle/>
          <a:p>
            <a:r>
              <a:rPr lang="en-US" smtClean="0"/>
              <a:t>Generally, if X and Y are sets of attributes, then X </a:t>
            </a:r>
            <a:r>
              <a:rPr lang="en-US" smtClean="0">
                <a:latin typeface="Symbol" pitchFamily="18" charset="2"/>
              </a:rPr>
              <a:t>®</a:t>
            </a:r>
            <a:r>
              <a:rPr lang="en-US" smtClean="0"/>
              <a:t> Y means:</a:t>
            </a:r>
          </a:p>
          <a:p>
            <a:pPr>
              <a:buFont typeface="Monotype Sorts" pitchFamily="2" charset="2"/>
              <a:buNone/>
            </a:pPr>
            <a:r>
              <a:rPr lang="en-US" smtClean="0"/>
              <a:t>	Any two tuples (rows) that are equal on (the vector of attributes) X</a:t>
            </a:r>
          </a:p>
          <a:p>
            <a:pPr>
              <a:buFont typeface="Monotype Sorts" pitchFamily="2" charset="2"/>
              <a:buNone/>
            </a:pPr>
            <a:r>
              <a:rPr lang="en-US" smtClean="0"/>
              <a:t>		are also </a:t>
            </a:r>
          </a:p>
          <a:p>
            <a:pPr>
              <a:buFont typeface="Monotype Sorts" pitchFamily="2" charset="2"/>
              <a:buNone/>
            </a:pPr>
            <a:r>
              <a:rPr lang="en-US" smtClean="0"/>
              <a:t>	equal on (the vector of attributes) Y</a:t>
            </a:r>
          </a:p>
          <a:p>
            <a:endParaRPr lang="en-US" smtClean="0"/>
          </a:p>
          <a:p>
            <a:r>
              <a:rPr lang="en-US" smtClean="0"/>
              <a:t>Note that this </a:t>
            </a:r>
            <a:r>
              <a:rPr lang="en-US" b="1" i="1" smtClean="0">
                <a:solidFill>
                  <a:srgbClr val="FF0000"/>
                </a:solidFill>
              </a:rPr>
              <a:t>generalizes</a:t>
            </a:r>
            <a:r>
              <a:rPr lang="en-US" smtClean="0"/>
              <a:t> the concept of a key (UNIQUE, PRIMARY KEY)</a:t>
            </a:r>
          </a:p>
          <a:p>
            <a:pPr lvl="1"/>
            <a:r>
              <a:rPr lang="en-US" smtClean="0"/>
              <a:t>We do not insist that X determines everything</a:t>
            </a:r>
          </a:p>
          <a:p>
            <a:pPr lvl="1"/>
            <a:r>
              <a:rPr lang="en-US" smtClean="0"/>
              <a:t>For instance we say that any two tuples that are equal on G are equal on S, but we </a:t>
            </a:r>
            <a:r>
              <a:rPr lang="en-US" b="1" i="1" smtClean="0"/>
              <a:t>do not </a:t>
            </a:r>
            <a:r>
              <a:rPr lang="en-US" smtClean="0"/>
              <a:t>say that any two tuples that are equal on G are “completely” equal</a:t>
            </a: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4950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49508" name="Rectangle 4"/>
          <p:cNvSpPr>
            <a:spLocks noGrp="1" noChangeArrowheads="1"/>
          </p:cNvSpPr>
          <p:nvPr>
            <p:ph type="title"/>
          </p:nvPr>
        </p:nvSpPr>
        <p:spPr/>
        <p:txBody>
          <a:bodyPr/>
          <a:lstStyle/>
          <a:p>
            <a:r>
              <a:rPr lang="en-US" smtClean="0"/>
              <a:t>An Example</a:t>
            </a:r>
          </a:p>
        </p:txBody>
      </p:sp>
      <p:sp>
        <p:nvSpPr>
          <p:cNvPr id="27653" name="Rectangle 5"/>
          <p:cNvSpPr>
            <a:spLocks noGrp="1" noChangeArrowheads="1"/>
          </p:cNvSpPr>
          <p:nvPr>
            <p:ph idx="1"/>
          </p:nvPr>
        </p:nvSpPr>
        <p:spPr/>
        <p:txBody>
          <a:bodyPr/>
          <a:lstStyle/>
          <a:p>
            <a:pPr>
              <a:defRPr/>
            </a:pPr>
            <a:r>
              <a:rPr lang="en-US" dirty="0" smtClean="0"/>
              <a:t>Functional dependencies are properties of a schema, that is, </a:t>
            </a:r>
            <a:r>
              <a:rPr lang="en-US" b="1" i="1" dirty="0" smtClean="0">
                <a:solidFill>
                  <a:srgbClr val="FF0000"/>
                </a:solidFill>
              </a:rPr>
              <a:t>all permitted </a:t>
            </a:r>
            <a:r>
              <a:rPr lang="en-US" dirty="0" smtClean="0"/>
              <a:t>instances</a:t>
            </a:r>
          </a:p>
          <a:p>
            <a:pPr>
              <a:defRPr/>
            </a:pPr>
            <a:r>
              <a:rPr lang="en-US" dirty="0" smtClean="0"/>
              <a:t>For practice, we will examine an instance</a:t>
            </a:r>
          </a:p>
          <a:p>
            <a:pPr lvl="1">
              <a:defRPr/>
            </a:pPr>
            <a:endParaRPr lang="en-US" dirty="0" smtClean="0"/>
          </a:p>
          <a:p>
            <a:pPr lvl="1">
              <a:defRPr/>
            </a:pPr>
            <a:endParaRPr lang="en-US" dirty="0" smtClean="0"/>
          </a:p>
          <a:p>
            <a:pPr lvl="1">
              <a:defRPr/>
            </a:pPr>
            <a:endParaRPr lang="en-US" dirty="0" smtClean="0"/>
          </a:p>
          <a:p>
            <a:pPr lvl="1">
              <a:defRPr/>
            </a:pPr>
            <a:endParaRPr lang="en-US" dirty="0" smtClean="0"/>
          </a:p>
          <a:p>
            <a:pPr lvl="1">
              <a:buFont typeface="Symbol" pitchFamily="18" charset="2"/>
              <a:buNone/>
              <a:defRPr/>
            </a:pPr>
            <a:r>
              <a:rPr lang="en-US" dirty="0" smtClean="0"/>
              <a:t>	</a:t>
            </a:r>
          </a:p>
          <a:p>
            <a:pPr lvl="1">
              <a:defRPr/>
            </a:pPr>
            <a:endParaRPr lang="en-US" dirty="0" smtClean="0"/>
          </a:p>
          <a:p>
            <a:pPr lvl="1">
              <a:defRPr/>
            </a:pPr>
            <a:endParaRPr lang="en-US" sz="1800" dirty="0" smtClean="0"/>
          </a:p>
          <a:p>
            <a:pPr lvl="1">
              <a:defRPr/>
            </a:pPr>
            <a:endParaRPr lang="en-US" sz="1800" dirty="0" smtClean="0"/>
          </a:p>
          <a:p>
            <a:pPr marL="895350" lvl="1" indent="-342900">
              <a:buFont typeface="+mj-lt"/>
              <a:buAutoNum type="arabicPeriod"/>
              <a:defRPr/>
            </a:pPr>
            <a:r>
              <a:rPr lang="en-US" sz="1800" dirty="0" smtClean="0"/>
              <a:t>A </a:t>
            </a:r>
            <a:r>
              <a:rPr lang="en-US" sz="1800" dirty="0" smtClean="0">
                <a:latin typeface="Symbol" pitchFamily="18" charset="2"/>
              </a:rPr>
              <a:t>®</a:t>
            </a:r>
            <a:r>
              <a:rPr lang="en-US" sz="1800" dirty="0" smtClean="0"/>
              <a:t> C           	No</a:t>
            </a:r>
          </a:p>
          <a:p>
            <a:pPr marL="895350" lvl="1" indent="-342900">
              <a:buFont typeface="+mj-lt"/>
              <a:buAutoNum type="arabicPeriod"/>
              <a:defRPr/>
            </a:pPr>
            <a:r>
              <a:rPr lang="en-US" sz="1800" dirty="0" smtClean="0"/>
              <a:t>AB </a:t>
            </a:r>
            <a:r>
              <a:rPr lang="en-US" sz="1800" dirty="0" smtClean="0">
                <a:latin typeface="Symbol" pitchFamily="18" charset="2"/>
              </a:rPr>
              <a:t>®</a:t>
            </a:r>
            <a:r>
              <a:rPr lang="en-US" sz="1800" dirty="0" smtClean="0"/>
              <a:t> C	Yes</a:t>
            </a:r>
          </a:p>
          <a:p>
            <a:pPr marL="895350" lvl="1" indent="-342900">
              <a:buFont typeface="+mj-lt"/>
              <a:buAutoNum type="arabicPeriod"/>
              <a:defRPr/>
            </a:pPr>
            <a:r>
              <a:rPr lang="en-US" sz="1800" dirty="0" smtClean="0"/>
              <a:t>E </a:t>
            </a:r>
            <a:r>
              <a:rPr lang="en-US" sz="1800" dirty="0" smtClean="0">
                <a:latin typeface="Symbol" pitchFamily="18" charset="2"/>
              </a:rPr>
              <a:t>®</a:t>
            </a:r>
            <a:r>
              <a:rPr lang="en-US" sz="1800" dirty="0" smtClean="0"/>
              <a:t> CD	Yes</a:t>
            </a:r>
          </a:p>
          <a:p>
            <a:pPr marL="895350" lvl="1" indent="-342900">
              <a:buFont typeface="+mj-lt"/>
              <a:buAutoNum type="arabicPeriod"/>
              <a:defRPr/>
            </a:pPr>
            <a:r>
              <a:rPr lang="en-US" sz="1800" dirty="0" smtClean="0"/>
              <a:t>D </a:t>
            </a:r>
            <a:r>
              <a:rPr lang="en-US" sz="1800" dirty="0" smtClean="0">
                <a:latin typeface="Symbol" pitchFamily="18" charset="2"/>
              </a:rPr>
              <a:t>®</a:t>
            </a:r>
            <a:r>
              <a:rPr lang="en-US" sz="1800" dirty="0" smtClean="0"/>
              <a:t> B	No</a:t>
            </a:r>
          </a:p>
          <a:p>
            <a:pPr marL="895350" lvl="1" indent="-342900">
              <a:buFont typeface="+mj-lt"/>
              <a:buAutoNum type="arabicPeriod"/>
              <a:defRPr/>
            </a:pPr>
            <a:r>
              <a:rPr lang="en-US" sz="1800" dirty="0" smtClean="0"/>
              <a:t>F </a:t>
            </a:r>
            <a:r>
              <a:rPr lang="en-US" sz="1800" dirty="0" smtClean="0">
                <a:latin typeface="Symbol" pitchFamily="18" charset="2"/>
              </a:rPr>
              <a:t>®</a:t>
            </a:r>
            <a:r>
              <a:rPr lang="en-US" sz="1800" dirty="0" smtClean="0"/>
              <a:t> ABC	Yes</a:t>
            </a:r>
          </a:p>
          <a:p>
            <a:pPr marL="895350" lvl="1" indent="-342900">
              <a:buFont typeface="+mj-lt"/>
              <a:buAutoNum type="arabicPeriod"/>
              <a:defRPr/>
            </a:pPr>
            <a:r>
              <a:rPr lang="en-US" sz="1800" dirty="0" smtClean="0"/>
              <a:t>H </a:t>
            </a:r>
            <a:r>
              <a:rPr lang="en-US" sz="1800" dirty="0" smtClean="0">
                <a:latin typeface="Symbol" pitchFamily="18" charset="2"/>
              </a:rPr>
              <a:t>®</a:t>
            </a:r>
            <a:r>
              <a:rPr lang="en-US" sz="1800" dirty="0" smtClean="0"/>
              <a:t> G	Yes</a:t>
            </a:r>
          </a:p>
          <a:p>
            <a:pPr marL="895350" lvl="1" indent="-342900">
              <a:buFont typeface="+mj-lt"/>
              <a:buAutoNum type="arabicPeriod"/>
              <a:defRPr/>
            </a:pPr>
            <a:r>
              <a:rPr lang="en-US" sz="1800" dirty="0" smtClean="0"/>
              <a:t>H </a:t>
            </a:r>
            <a:r>
              <a:rPr lang="en-US" sz="1800" dirty="0" smtClean="0">
                <a:latin typeface="Symbol" pitchFamily="18" charset="2"/>
              </a:rPr>
              <a:t>®</a:t>
            </a:r>
            <a:r>
              <a:rPr lang="en-US" sz="1800" dirty="0" smtClean="0"/>
              <a:t> GE	No</a:t>
            </a:r>
            <a:r>
              <a:rPr lang="en-US" dirty="0" smtClean="0"/>
              <a:t/>
            </a:r>
            <a:br>
              <a:rPr lang="en-US" dirty="0" smtClean="0"/>
            </a:br>
            <a:r>
              <a:rPr lang="en-US" dirty="0" smtClean="0"/>
              <a:t/>
            </a:r>
            <a:br>
              <a:rPr lang="en-US" dirty="0" smtClean="0"/>
            </a:br>
            <a:endParaRPr lang="en-US" dirty="0" smtClean="0"/>
          </a:p>
        </p:txBody>
      </p:sp>
      <p:graphicFrame>
        <p:nvGraphicFramePr>
          <p:cNvPr id="6" name="Table 5"/>
          <p:cNvGraphicFramePr>
            <a:graphicFrameLocks noGrp="1"/>
          </p:cNvGraphicFramePr>
          <p:nvPr/>
        </p:nvGraphicFramePr>
        <p:xfrm>
          <a:off x="3276600" y="3124200"/>
          <a:ext cx="533400" cy="533400"/>
        </p:xfrm>
        <a:graphic>
          <a:graphicData uri="http://schemas.openxmlformats.org/drawingml/2006/table">
            <a:tbl>
              <a:tblPr firstRow="1" bandRow="1">
                <a:tableStyleId>{5C22544A-7EE6-4342-B048-85BDC9FD1C3A}</a:tableStyleId>
              </a:tblPr>
              <a:tblGrid>
                <a:gridCol w="533400"/>
              </a:tblGrid>
              <a:tr h="533400">
                <a:tc>
                  <a:txBody>
                    <a:bodyPr/>
                    <a:lstStyle/>
                    <a:p>
                      <a:endParaRPr lang="en-US" dirty="0"/>
                    </a:p>
                  </a:txBody>
                  <a:tcPr/>
                </a:tc>
              </a:tr>
            </a:tbl>
          </a:graphicData>
        </a:graphic>
      </p:graphicFrame>
      <p:graphicFrame>
        <p:nvGraphicFramePr>
          <p:cNvPr id="7" name="Content Placeholder 3"/>
          <p:cNvGraphicFramePr>
            <a:graphicFrameLocks/>
          </p:cNvGraphicFramePr>
          <p:nvPr/>
        </p:nvGraphicFramePr>
        <p:xfrm>
          <a:off x="1447800" y="2438400"/>
          <a:ext cx="6637869" cy="2595880"/>
        </p:xfrm>
        <a:graphic>
          <a:graphicData uri="http://schemas.openxmlformats.org/drawingml/2006/table">
            <a:tbl>
              <a:tblPr firstRow="1" bandCol="1">
                <a:tableStyleId>{21E4AEA4-8DFA-4A89-87EB-49C32662AFE0}</a:tableStyleId>
              </a:tblPr>
              <a:tblGrid>
                <a:gridCol w="737541"/>
                <a:gridCol w="737541"/>
                <a:gridCol w="737541"/>
                <a:gridCol w="737541"/>
                <a:gridCol w="737541"/>
                <a:gridCol w="737541"/>
                <a:gridCol w="737541"/>
                <a:gridCol w="737541"/>
                <a:gridCol w="737541"/>
              </a:tblGrid>
              <a:tr h="370840">
                <a:tc>
                  <a:txBody>
                    <a:bodyPr/>
                    <a:lstStyle/>
                    <a:p>
                      <a:pPr algn="ct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dirty="0" smtClean="0"/>
                        <a:t>F</a:t>
                      </a:r>
                      <a:endParaRPr lang="en-US" dirty="0"/>
                    </a:p>
                  </a:txBody>
                  <a:tcPr/>
                </a:tc>
                <a:tc>
                  <a:txBody>
                    <a:bodyPr/>
                    <a:lstStyle/>
                    <a:p>
                      <a:pPr algn="ctr"/>
                      <a:r>
                        <a:rPr lang="en-US" dirty="0" smtClean="0"/>
                        <a:t>G</a:t>
                      </a:r>
                      <a:endParaRPr lang="en-US" dirty="0"/>
                    </a:p>
                  </a:txBody>
                  <a:tcPr/>
                </a:tc>
                <a:tc>
                  <a:txBody>
                    <a:bodyPr/>
                    <a:lstStyle/>
                    <a:p>
                      <a:pPr algn="ctr"/>
                      <a:r>
                        <a:rPr lang="en-US" dirty="0" smtClean="0"/>
                        <a:t>H</a:t>
                      </a:r>
                      <a:endParaRPr lang="en-US" dirty="0"/>
                    </a:p>
                  </a:txBody>
                  <a:tcPr/>
                </a:tc>
              </a:tr>
              <a:tr h="370840">
                <a:tc>
                  <a:txBody>
                    <a:bodyPr/>
                    <a:lstStyle/>
                    <a:p>
                      <a:endParaRPr lang="en-US" dirty="0"/>
                    </a:p>
                  </a:txBody>
                  <a:tcPr>
                    <a:solidFill>
                      <a:schemeClr val="bg1"/>
                    </a:solidFill>
                  </a:tcPr>
                </a:tc>
                <a:tc>
                  <a:txBody>
                    <a:bodyPr/>
                    <a:lstStyle/>
                    <a:p>
                      <a:r>
                        <a:rPr lang="en-US" dirty="0" err="1" smtClean="0"/>
                        <a:t>a1</a:t>
                      </a:r>
                      <a:endParaRPr lang="en-US" dirty="0"/>
                    </a:p>
                  </a:txBody>
                  <a:tcPr/>
                </a:tc>
                <a:tc>
                  <a:txBody>
                    <a:bodyPr/>
                    <a:lstStyle/>
                    <a:p>
                      <a:r>
                        <a:rPr lang="en-US" dirty="0" err="1" smtClean="0"/>
                        <a:t>b1</a:t>
                      </a:r>
                      <a:endParaRPr lang="en-US" dirty="0"/>
                    </a:p>
                  </a:txBody>
                  <a:tcPr/>
                </a:tc>
                <a:tc>
                  <a:txBody>
                    <a:bodyPr/>
                    <a:lstStyle/>
                    <a:p>
                      <a:r>
                        <a:rPr lang="en-US" dirty="0" err="1" smtClean="0"/>
                        <a:t>c1</a:t>
                      </a:r>
                      <a:endParaRPr lang="en-US" dirty="0"/>
                    </a:p>
                  </a:txBody>
                  <a:tcPr/>
                </a:tc>
                <a:tc>
                  <a:txBody>
                    <a:bodyPr/>
                    <a:lstStyle/>
                    <a:p>
                      <a:r>
                        <a:rPr lang="en-US" dirty="0" err="1" smtClean="0"/>
                        <a:t>d1</a:t>
                      </a:r>
                      <a:endParaRPr lang="en-US" dirty="0"/>
                    </a:p>
                  </a:txBody>
                  <a:tcPr/>
                </a:tc>
                <a:tc>
                  <a:txBody>
                    <a:bodyPr/>
                    <a:lstStyle/>
                    <a:p>
                      <a:r>
                        <a:rPr lang="en-US" dirty="0" err="1" smtClean="0"/>
                        <a:t>e1</a:t>
                      </a:r>
                      <a:endParaRPr lang="en-US" dirty="0"/>
                    </a:p>
                  </a:txBody>
                  <a:tcPr/>
                </a:tc>
                <a:tc>
                  <a:txBody>
                    <a:bodyPr/>
                    <a:lstStyle/>
                    <a:p>
                      <a:r>
                        <a:rPr lang="en-US" dirty="0" err="1" smtClean="0"/>
                        <a:t>f1</a:t>
                      </a:r>
                      <a:endParaRPr lang="en-US" dirty="0"/>
                    </a:p>
                  </a:txBody>
                  <a:tcPr/>
                </a:tc>
                <a:tc>
                  <a:txBody>
                    <a:bodyPr/>
                    <a:lstStyle/>
                    <a:p>
                      <a:r>
                        <a:rPr lang="en-US" dirty="0" err="1" smtClean="0"/>
                        <a:t>g1</a:t>
                      </a:r>
                      <a:endParaRPr lang="en-US" dirty="0"/>
                    </a:p>
                  </a:txBody>
                  <a:tcPr/>
                </a:tc>
                <a:tc>
                  <a:txBody>
                    <a:bodyPr/>
                    <a:lstStyle/>
                    <a:p>
                      <a:r>
                        <a:rPr lang="en-US" dirty="0" err="1" smtClean="0"/>
                        <a:t>h1</a:t>
                      </a:r>
                      <a:endParaRPr lang="en-US" dirty="0"/>
                    </a:p>
                  </a:txBody>
                  <a:tcPr/>
                </a:tc>
              </a:tr>
              <a:tr h="370840">
                <a:tc>
                  <a:txBody>
                    <a:bodyPr/>
                    <a:lstStyle/>
                    <a:p>
                      <a:endParaRPr 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a2</a:t>
                      </a:r>
                      <a:endParaRPr lang="en-US" dirty="0" smtClean="0"/>
                    </a:p>
                  </a:txBody>
                  <a:tcPr/>
                </a:tc>
                <a:tc>
                  <a:txBody>
                    <a:bodyPr/>
                    <a:lstStyle/>
                    <a:p>
                      <a:r>
                        <a:rPr lang="en-US" dirty="0" err="1" smtClean="0"/>
                        <a:t>b1</a:t>
                      </a:r>
                      <a:endParaRPr lang="en-US" dirty="0"/>
                    </a:p>
                  </a:txBody>
                  <a:tcPr/>
                </a:tc>
                <a:tc>
                  <a:txBody>
                    <a:bodyPr/>
                    <a:lstStyle/>
                    <a:p>
                      <a:r>
                        <a:rPr lang="en-US" dirty="0" err="1" smtClean="0"/>
                        <a:t>c1</a:t>
                      </a:r>
                      <a:endParaRPr lang="en-US" dirty="0"/>
                    </a:p>
                  </a:txBody>
                  <a:tcPr/>
                </a:tc>
                <a:tc>
                  <a:txBody>
                    <a:bodyPr/>
                    <a:lstStyle/>
                    <a:p>
                      <a:r>
                        <a:rPr lang="en-US" dirty="0" err="1" smtClean="0"/>
                        <a:t>d2</a:t>
                      </a:r>
                      <a:endParaRPr lang="en-US" dirty="0"/>
                    </a:p>
                  </a:txBody>
                  <a:tcPr/>
                </a:tc>
                <a:tc>
                  <a:txBody>
                    <a:bodyPr/>
                    <a:lstStyle/>
                    <a:p>
                      <a:r>
                        <a:rPr lang="en-US" dirty="0" err="1" smtClean="0"/>
                        <a:t>e2</a:t>
                      </a:r>
                      <a:endParaRPr lang="en-US" dirty="0"/>
                    </a:p>
                  </a:txBody>
                  <a:tcPr/>
                </a:tc>
                <a:tc>
                  <a:txBody>
                    <a:bodyPr/>
                    <a:lstStyle/>
                    <a:p>
                      <a:r>
                        <a:rPr lang="en-US" dirty="0" err="1" smtClean="0"/>
                        <a:t>f2</a:t>
                      </a:r>
                      <a:endParaRPr lang="en-US" dirty="0"/>
                    </a:p>
                  </a:txBody>
                  <a:tcPr/>
                </a:tc>
                <a:tc>
                  <a:txBody>
                    <a:bodyPr/>
                    <a:lstStyle/>
                    <a:p>
                      <a:r>
                        <a:rPr lang="en-US" dirty="0" err="1" smtClean="0"/>
                        <a:t>g1</a:t>
                      </a:r>
                      <a:endParaRPr lang="en-US" dirty="0"/>
                    </a:p>
                  </a:txBody>
                  <a:tcPr/>
                </a:tc>
                <a:tc>
                  <a:txBody>
                    <a:bodyPr/>
                    <a:lstStyle/>
                    <a:p>
                      <a:r>
                        <a:rPr lang="en-US" dirty="0" err="1" smtClean="0"/>
                        <a:t>h1</a:t>
                      </a:r>
                      <a:endParaRPr lang="en-US" dirty="0"/>
                    </a:p>
                  </a:txBody>
                  <a:tcPr/>
                </a:tc>
              </a:tr>
              <a:tr h="370840">
                <a:tc>
                  <a:txBody>
                    <a:bodyPr/>
                    <a:lstStyle/>
                    <a:p>
                      <a:endParaRPr lang="en-US" dirty="0"/>
                    </a:p>
                  </a:txBody>
                  <a:tcPr>
                    <a:solidFill>
                      <a:schemeClr val="bg1"/>
                    </a:solidFill>
                  </a:tcPr>
                </a:tc>
                <a:tc>
                  <a:txBody>
                    <a:bodyPr/>
                    <a:lstStyle/>
                    <a:p>
                      <a:r>
                        <a:rPr lang="en-US" dirty="0" err="1" smtClean="0"/>
                        <a:t>a2</a:t>
                      </a:r>
                      <a:endParaRPr lang="en-US" dirty="0"/>
                    </a:p>
                  </a:txBody>
                  <a:tcPr/>
                </a:tc>
                <a:tc>
                  <a:txBody>
                    <a:bodyPr/>
                    <a:lstStyle/>
                    <a:p>
                      <a:r>
                        <a:rPr lang="en-US" dirty="0" err="1" smtClean="0"/>
                        <a:t>b2</a:t>
                      </a:r>
                      <a:endParaRPr lang="en-US" dirty="0"/>
                    </a:p>
                  </a:txBody>
                  <a:tcPr/>
                </a:tc>
                <a:tc>
                  <a:txBody>
                    <a:bodyPr/>
                    <a:lstStyle/>
                    <a:p>
                      <a:r>
                        <a:rPr lang="en-US" dirty="0" err="1" smtClean="0"/>
                        <a:t>c3</a:t>
                      </a:r>
                      <a:endParaRPr lang="en-US" dirty="0"/>
                    </a:p>
                  </a:txBody>
                  <a:tcPr/>
                </a:tc>
                <a:tc>
                  <a:txBody>
                    <a:bodyPr/>
                    <a:lstStyle/>
                    <a:p>
                      <a:r>
                        <a:rPr lang="en-US" dirty="0" err="1" smtClean="0"/>
                        <a:t>d3</a:t>
                      </a:r>
                      <a:endParaRPr lang="en-US" dirty="0"/>
                    </a:p>
                  </a:txBody>
                  <a:tcPr/>
                </a:tc>
                <a:tc>
                  <a:txBody>
                    <a:bodyPr/>
                    <a:lstStyle/>
                    <a:p>
                      <a:r>
                        <a:rPr lang="en-US" dirty="0" err="1" smtClean="0"/>
                        <a:t>e3</a:t>
                      </a:r>
                      <a:endParaRPr lang="en-US" dirty="0"/>
                    </a:p>
                  </a:txBody>
                  <a:tcPr/>
                </a:tc>
                <a:tc>
                  <a:txBody>
                    <a:bodyPr/>
                    <a:lstStyle/>
                    <a:p>
                      <a:r>
                        <a:rPr lang="en-US" dirty="0" err="1" smtClean="0"/>
                        <a:t>f3</a:t>
                      </a:r>
                      <a:endParaRPr lang="en-US" dirty="0"/>
                    </a:p>
                  </a:txBody>
                  <a:tcPr/>
                </a:tc>
                <a:tc>
                  <a:txBody>
                    <a:bodyPr/>
                    <a:lstStyle/>
                    <a:p>
                      <a:r>
                        <a:rPr lang="en-US" dirty="0" err="1" smtClean="0"/>
                        <a:t>g1</a:t>
                      </a:r>
                      <a:endParaRPr lang="en-US" dirty="0"/>
                    </a:p>
                  </a:txBody>
                  <a:tcPr/>
                </a:tc>
                <a:tc>
                  <a:txBody>
                    <a:bodyPr/>
                    <a:lstStyle/>
                    <a:p>
                      <a:r>
                        <a:rPr lang="en-US" dirty="0" err="1" smtClean="0"/>
                        <a:t>h2</a:t>
                      </a:r>
                      <a:endParaRPr lang="en-US" dirty="0"/>
                    </a:p>
                  </a:txBody>
                  <a:tcPr/>
                </a:tc>
              </a:tr>
              <a:tr h="370840">
                <a:tc>
                  <a:txBody>
                    <a:bodyPr/>
                    <a:lstStyle/>
                    <a:p>
                      <a:endParaRPr 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a1</a:t>
                      </a:r>
                      <a:endParaRPr lang="en-US" dirty="0" smtClean="0"/>
                    </a:p>
                  </a:txBody>
                  <a:tcPr/>
                </a:tc>
                <a:tc>
                  <a:txBody>
                    <a:bodyPr/>
                    <a:lstStyle/>
                    <a:p>
                      <a:r>
                        <a:rPr lang="en-US" dirty="0" err="1" smtClean="0"/>
                        <a:t>b1</a:t>
                      </a:r>
                      <a:endParaRPr lang="en-US" dirty="0"/>
                    </a:p>
                  </a:txBody>
                  <a:tcPr/>
                </a:tc>
                <a:tc>
                  <a:txBody>
                    <a:bodyPr/>
                    <a:lstStyle/>
                    <a:p>
                      <a:r>
                        <a:rPr lang="en-US" dirty="0" err="1" smtClean="0"/>
                        <a:t>c1</a:t>
                      </a:r>
                      <a:endParaRPr lang="en-US" dirty="0"/>
                    </a:p>
                  </a:txBody>
                  <a:tcPr/>
                </a:tc>
                <a:tc>
                  <a:txBody>
                    <a:bodyPr/>
                    <a:lstStyle/>
                    <a:p>
                      <a:r>
                        <a:rPr lang="en-US" dirty="0" err="1" smtClean="0"/>
                        <a:t>d1</a:t>
                      </a:r>
                      <a:endParaRPr lang="en-US" dirty="0"/>
                    </a:p>
                  </a:txBody>
                  <a:tcPr/>
                </a:tc>
                <a:tc>
                  <a:txBody>
                    <a:bodyPr/>
                    <a:lstStyle/>
                    <a:p>
                      <a:r>
                        <a:rPr lang="en-US" dirty="0" err="1" smtClean="0"/>
                        <a:t>e1</a:t>
                      </a:r>
                      <a:endParaRPr lang="en-US" dirty="0"/>
                    </a:p>
                  </a:txBody>
                  <a:tcPr/>
                </a:tc>
                <a:tc>
                  <a:txBody>
                    <a:bodyPr/>
                    <a:lstStyle/>
                    <a:p>
                      <a:r>
                        <a:rPr lang="en-US" dirty="0" err="1" smtClean="0"/>
                        <a:t>f4</a:t>
                      </a:r>
                      <a:endParaRPr lang="en-US" dirty="0"/>
                    </a:p>
                  </a:txBody>
                  <a:tcPr/>
                </a:tc>
                <a:tc>
                  <a:txBody>
                    <a:bodyPr/>
                    <a:lstStyle/>
                    <a:p>
                      <a:r>
                        <a:rPr lang="en-US" dirty="0" err="1" smtClean="0"/>
                        <a:t>g2</a:t>
                      </a:r>
                      <a:endParaRPr lang="en-US" dirty="0"/>
                    </a:p>
                  </a:txBody>
                  <a:tcPr/>
                </a:tc>
                <a:tc>
                  <a:txBody>
                    <a:bodyPr/>
                    <a:lstStyle/>
                    <a:p>
                      <a:r>
                        <a:rPr lang="en-US" dirty="0" err="1" smtClean="0"/>
                        <a:t>h3</a:t>
                      </a:r>
                      <a:endParaRPr lang="en-US" dirty="0"/>
                    </a:p>
                  </a:txBody>
                  <a:tcPr/>
                </a:tc>
              </a:tr>
              <a:tr h="370840">
                <a:tc>
                  <a:txBody>
                    <a:bodyPr/>
                    <a:lstStyle/>
                    <a:p>
                      <a:endParaRPr lang="en-US"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a1</a:t>
                      </a:r>
                      <a:endParaRPr lang="en-US" dirty="0" smtClean="0"/>
                    </a:p>
                  </a:txBody>
                  <a:tcPr/>
                </a:tc>
                <a:tc>
                  <a:txBody>
                    <a:bodyPr/>
                    <a:lstStyle/>
                    <a:p>
                      <a:r>
                        <a:rPr lang="en-US" dirty="0" err="1" smtClean="0"/>
                        <a:t>b2</a:t>
                      </a:r>
                      <a:endParaRPr lang="en-US" dirty="0"/>
                    </a:p>
                  </a:txBody>
                  <a:tcPr/>
                </a:tc>
                <a:tc>
                  <a:txBody>
                    <a:bodyPr/>
                    <a:lstStyle/>
                    <a:p>
                      <a:r>
                        <a:rPr lang="en-US" dirty="0" err="1" smtClean="0"/>
                        <a:t>c2</a:t>
                      </a:r>
                      <a:endParaRPr lang="en-US" dirty="0"/>
                    </a:p>
                  </a:txBody>
                  <a:tcPr/>
                </a:tc>
                <a:tc>
                  <a:txBody>
                    <a:bodyPr/>
                    <a:lstStyle/>
                    <a:p>
                      <a:r>
                        <a:rPr lang="en-US" dirty="0" err="1" smtClean="0"/>
                        <a:t>d2</a:t>
                      </a:r>
                      <a:endParaRPr lang="en-US" dirty="0"/>
                    </a:p>
                  </a:txBody>
                  <a:tcPr/>
                </a:tc>
                <a:tc>
                  <a:txBody>
                    <a:bodyPr/>
                    <a:lstStyle/>
                    <a:p>
                      <a:r>
                        <a:rPr lang="en-US" dirty="0" err="1" smtClean="0"/>
                        <a:t>e4</a:t>
                      </a:r>
                      <a:endParaRPr lang="en-US" dirty="0"/>
                    </a:p>
                  </a:txBody>
                  <a:tcPr/>
                </a:tc>
                <a:tc>
                  <a:txBody>
                    <a:bodyPr/>
                    <a:lstStyle/>
                    <a:p>
                      <a:r>
                        <a:rPr lang="en-US" dirty="0" err="1" smtClean="0"/>
                        <a:t>f5</a:t>
                      </a:r>
                      <a:endParaRPr lang="en-US" dirty="0"/>
                    </a:p>
                  </a:txBody>
                  <a:tcPr/>
                </a:tc>
                <a:tc>
                  <a:txBody>
                    <a:bodyPr/>
                    <a:lstStyle/>
                    <a:p>
                      <a:r>
                        <a:rPr lang="en-US" dirty="0" err="1" smtClean="0"/>
                        <a:t>g2</a:t>
                      </a:r>
                      <a:endParaRPr lang="en-US" dirty="0"/>
                    </a:p>
                  </a:txBody>
                  <a:tcPr/>
                </a:tc>
                <a:tc>
                  <a:txBody>
                    <a:bodyPr/>
                    <a:lstStyle/>
                    <a:p>
                      <a:r>
                        <a:rPr lang="en-US" dirty="0" err="1" smtClean="0"/>
                        <a:t>h4</a:t>
                      </a:r>
                      <a:endParaRPr lang="en-US" dirty="0"/>
                    </a:p>
                  </a:txBody>
                  <a:tcPr/>
                </a:tc>
              </a:tr>
              <a:tr h="370840">
                <a:tc>
                  <a:txBody>
                    <a:bodyPr/>
                    <a:lstStyle/>
                    <a:p>
                      <a:endParaRPr lang="en-US" dirty="0"/>
                    </a:p>
                  </a:txBody>
                  <a:tcPr>
                    <a:solidFill>
                      <a:schemeClr val="bg1"/>
                    </a:solidFill>
                  </a:tcPr>
                </a:tc>
                <a:tc>
                  <a:txBody>
                    <a:bodyPr/>
                    <a:lstStyle/>
                    <a:p>
                      <a:r>
                        <a:rPr lang="en-US" dirty="0" err="1" smtClean="0"/>
                        <a:t>a2</a:t>
                      </a:r>
                      <a:endParaRPr lang="en-US" dirty="0"/>
                    </a:p>
                  </a:txBody>
                  <a:tcPr/>
                </a:tc>
                <a:tc>
                  <a:txBody>
                    <a:bodyPr/>
                    <a:lstStyle/>
                    <a:p>
                      <a:r>
                        <a:rPr lang="en-US" dirty="0" err="1" smtClean="0"/>
                        <a:t>b3</a:t>
                      </a:r>
                      <a:endParaRPr lang="en-US" dirty="0"/>
                    </a:p>
                  </a:txBody>
                  <a:tcPr/>
                </a:tc>
                <a:tc>
                  <a:txBody>
                    <a:bodyPr/>
                    <a:lstStyle/>
                    <a:p>
                      <a:r>
                        <a:rPr lang="en-US" dirty="0" err="1" smtClean="0"/>
                        <a:t>c3</a:t>
                      </a:r>
                      <a:endParaRPr lang="en-US" dirty="0"/>
                    </a:p>
                  </a:txBody>
                  <a:tcPr/>
                </a:tc>
                <a:tc>
                  <a:txBody>
                    <a:bodyPr/>
                    <a:lstStyle/>
                    <a:p>
                      <a:r>
                        <a:rPr lang="en-US" dirty="0" err="1" smtClean="0"/>
                        <a:t>d2</a:t>
                      </a:r>
                      <a:endParaRPr lang="en-US" dirty="0"/>
                    </a:p>
                  </a:txBody>
                  <a:tcPr/>
                </a:tc>
                <a:tc>
                  <a:txBody>
                    <a:bodyPr/>
                    <a:lstStyle/>
                    <a:p>
                      <a:r>
                        <a:rPr lang="en-US" dirty="0" err="1" smtClean="0"/>
                        <a:t>e5</a:t>
                      </a:r>
                      <a:endParaRPr lang="en-US" dirty="0"/>
                    </a:p>
                  </a:txBody>
                  <a:tcPr/>
                </a:tc>
                <a:tc>
                  <a:txBody>
                    <a:bodyPr/>
                    <a:lstStyle/>
                    <a:p>
                      <a:r>
                        <a:rPr lang="en-US" dirty="0" err="1" smtClean="0"/>
                        <a:t>f6</a:t>
                      </a:r>
                      <a:endParaRPr lang="en-US" dirty="0"/>
                    </a:p>
                  </a:txBody>
                  <a:tcPr/>
                </a:tc>
                <a:tc>
                  <a:txBody>
                    <a:bodyPr/>
                    <a:lstStyle/>
                    <a:p>
                      <a:r>
                        <a:rPr lang="en-US" dirty="0" err="1" smtClean="0"/>
                        <a:t>g2</a:t>
                      </a:r>
                      <a:endParaRPr lang="en-US" dirty="0"/>
                    </a:p>
                  </a:txBody>
                  <a:tcPr/>
                </a:tc>
                <a:tc>
                  <a:txBody>
                    <a:bodyPr/>
                    <a:lstStyle/>
                    <a:p>
                      <a:r>
                        <a:rPr lang="en-US" dirty="0" err="1" smtClean="0"/>
                        <a:t>h3</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smtClean="0"/>
              <a:t>Mathematical Notation For Natural Join</a:t>
            </a:r>
            <a:br>
              <a:rPr lang="en-US" smtClean="0"/>
            </a:br>
            <a:r>
              <a:rPr lang="en-US" smtClean="0"/>
              <a:t>(We Will Use Sparingly)</a:t>
            </a:r>
          </a:p>
        </p:txBody>
      </p:sp>
      <p:sp>
        <p:nvSpPr>
          <p:cNvPr id="1028" name="Content Placeholder 2"/>
          <p:cNvSpPr>
            <a:spLocks noGrp="1"/>
          </p:cNvSpPr>
          <p:nvPr>
            <p:ph idx="1"/>
          </p:nvPr>
        </p:nvSpPr>
        <p:spPr/>
        <p:txBody>
          <a:bodyPr/>
          <a:lstStyle/>
          <a:p>
            <a:r>
              <a:rPr lang="en-US" smtClean="0"/>
              <a:t>There is a special mathematical symbol for natural join</a:t>
            </a:r>
          </a:p>
          <a:p>
            <a:r>
              <a:rPr lang="en-US" smtClean="0"/>
              <a:t>It is not part of SQL, of course, which only allows standard ANSI font</a:t>
            </a:r>
          </a:p>
          <a:p>
            <a:endParaRPr lang="en-US" smtClean="0"/>
          </a:p>
          <a:p>
            <a:r>
              <a:rPr lang="en-US" smtClean="0"/>
              <a:t>In mathematical, relational algebra notation, natural join of two tables is denoted by     (this symbol appears only in special mathematical fonts, so we may use </a:t>
            </a:r>
            <a:r>
              <a:rPr lang="en-US" smtClean="0">
                <a:sym typeface="Symbol" pitchFamily="18" charset="2"/>
              </a:rPr>
              <a:t></a:t>
            </a:r>
            <a:r>
              <a:rPr lang="en-US" smtClean="0"/>
              <a:t> in these notes instead)</a:t>
            </a:r>
            <a:endParaRPr lang="en-US" smtClean="0">
              <a:solidFill>
                <a:srgbClr val="FF0000"/>
              </a:solidFill>
            </a:endParaRPr>
          </a:p>
          <a:p>
            <a:endParaRPr lang="en-US" smtClean="0"/>
          </a:p>
          <a:p>
            <a:r>
              <a:rPr lang="en-US" smtClean="0"/>
              <a:t>So we have: R = S </a:t>
            </a:r>
            <a:r>
              <a:rPr lang="en-US" smtClean="0">
                <a:sym typeface="Math3" pitchFamily="2" charset="2"/>
              </a:rPr>
              <a:t> </a:t>
            </a:r>
            <a:r>
              <a:rPr lang="en-US" smtClean="0"/>
              <a:t> T   </a:t>
            </a:r>
          </a:p>
          <a:p>
            <a:endParaRPr lang="en-US" smtClean="0"/>
          </a:p>
          <a:p>
            <a:endParaRPr lang="en-US" smtClean="0"/>
          </a:p>
          <a:p>
            <a:r>
              <a:rPr lang="en-US" smtClean="0"/>
              <a:t>It is used when “corresponding columns” means “equal columns”</a:t>
            </a:r>
          </a:p>
        </p:txBody>
      </p:sp>
      <p:graphicFrame>
        <p:nvGraphicFramePr>
          <p:cNvPr id="1026" name="Object 6"/>
          <p:cNvGraphicFramePr>
            <a:graphicFrameLocks noChangeAspect="1"/>
          </p:cNvGraphicFramePr>
          <p:nvPr/>
        </p:nvGraphicFramePr>
        <p:xfrm>
          <a:off x="4946650" y="2740025"/>
          <a:ext cx="114300" cy="177800"/>
        </p:xfrm>
        <a:graphic>
          <a:graphicData uri="http://schemas.openxmlformats.org/presentationml/2006/ole">
            <mc:AlternateContent xmlns:mc="http://schemas.openxmlformats.org/markup-compatibility/2006">
              <mc:Choice xmlns:v="urn:schemas-microsoft-com:vml" Requires="v">
                <p:oleObj spid="_x0000_s1039" name="Equation" r:id="rId4" imgW="114120" imgH="177480" progId="Equation.DSMT4">
                  <p:embed/>
                </p:oleObj>
              </mc:Choice>
              <mc:Fallback>
                <p:oleObj name="Equation" r:id="rId4" imgW="114120" imgH="17748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6650" y="2740025"/>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9" name="Picture 7"/>
          <p:cNvPicPr>
            <a:picLocks noChangeAspect="1" noChangeArrowheads="1"/>
          </p:cNvPicPr>
          <p:nvPr/>
        </p:nvPicPr>
        <p:blipFill>
          <a:blip r:embed="rId6" cstate="print"/>
          <a:srcRect/>
          <a:stretch>
            <a:fillRect/>
          </a:stretch>
        </p:blipFill>
        <p:spPr bwMode="auto">
          <a:xfrm>
            <a:off x="3746500" y="4648200"/>
            <a:ext cx="215900" cy="484188"/>
          </a:xfrm>
          <a:prstGeom prst="rect">
            <a:avLst/>
          </a:prstGeom>
          <a:noFill/>
          <a:ln w="12700">
            <a:noFill/>
            <a:miter lim="800000"/>
            <a:headEnd/>
            <a:tailEnd/>
          </a:ln>
        </p:spPr>
      </p:pic>
      <p:pic>
        <p:nvPicPr>
          <p:cNvPr id="1030" name="Picture 7"/>
          <p:cNvPicPr>
            <a:picLocks noChangeAspect="1" noChangeArrowheads="1"/>
          </p:cNvPicPr>
          <p:nvPr/>
        </p:nvPicPr>
        <p:blipFill>
          <a:blip r:embed="rId6" cstate="print"/>
          <a:srcRect/>
          <a:stretch>
            <a:fillRect/>
          </a:stretch>
        </p:blipFill>
        <p:spPr bwMode="auto">
          <a:xfrm>
            <a:off x="4572000" y="3124200"/>
            <a:ext cx="215900" cy="484188"/>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smtClean="0"/>
              <a:t>Relative Power Of Some FDs</a:t>
            </a:r>
            <a:br>
              <a:rPr lang="en-US" smtClean="0"/>
            </a:br>
            <a:r>
              <a:rPr lang="en-US" smtClean="0"/>
              <a:t> H </a:t>
            </a:r>
            <a:r>
              <a:rPr lang="en-US" smtClean="0">
                <a:latin typeface="Symbol" pitchFamily="18" charset="2"/>
              </a:rPr>
              <a:t>®</a:t>
            </a:r>
            <a:r>
              <a:rPr lang="en-US" smtClean="0"/>
              <a:t> G  vs. H </a:t>
            </a:r>
            <a:r>
              <a:rPr lang="en-US" smtClean="0">
                <a:latin typeface="Symbol" pitchFamily="18" charset="2"/>
              </a:rPr>
              <a:t>®</a:t>
            </a:r>
            <a:r>
              <a:rPr lang="en-US" smtClean="0"/>
              <a:t> GE</a:t>
            </a:r>
          </a:p>
        </p:txBody>
      </p:sp>
      <p:sp>
        <p:nvSpPr>
          <p:cNvPr id="27651" name="Rectangle 3"/>
          <p:cNvSpPr>
            <a:spLocks noGrp="1" noChangeArrowheads="1"/>
          </p:cNvSpPr>
          <p:nvPr>
            <p:ph idx="1"/>
          </p:nvPr>
        </p:nvSpPr>
        <p:spPr/>
        <p:txBody>
          <a:bodyPr/>
          <a:lstStyle/>
          <a:p>
            <a:pPr>
              <a:defRPr/>
            </a:pPr>
            <a:r>
              <a:rPr lang="en-US" dirty="0" smtClean="0"/>
              <a:t>Let us look at another example first</a:t>
            </a:r>
          </a:p>
          <a:p>
            <a:pPr>
              <a:defRPr/>
            </a:pPr>
            <a:r>
              <a:rPr lang="en-US" dirty="0" smtClean="0"/>
              <a:t>Consider some table talking about employees in which there are three columns:</a:t>
            </a:r>
          </a:p>
          <a:p>
            <a:pPr marL="869950" lvl="1" indent="-457200">
              <a:buFont typeface="Arial" charset="0"/>
              <a:buAutoNum type="arabicPeriod"/>
              <a:defRPr/>
            </a:pPr>
            <a:r>
              <a:rPr lang="en-US" dirty="0" smtClean="0"/>
              <a:t>Grade</a:t>
            </a:r>
          </a:p>
          <a:p>
            <a:pPr marL="869950" lvl="1" indent="-457200">
              <a:buFont typeface="Arial" charset="0"/>
              <a:buAutoNum type="arabicPeriod"/>
              <a:defRPr/>
            </a:pPr>
            <a:r>
              <a:rPr lang="en-US" dirty="0" smtClean="0"/>
              <a:t>Bonus</a:t>
            </a:r>
          </a:p>
          <a:p>
            <a:pPr marL="869950" lvl="1" indent="-457200">
              <a:buFont typeface="Arial" charset="0"/>
              <a:buAutoNum type="arabicPeriod"/>
              <a:defRPr/>
            </a:pPr>
            <a:r>
              <a:rPr lang="en-US" dirty="0" smtClean="0"/>
              <a:t>Salary</a:t>
            </a:r>
          </a:p>
          <a:p>
            <a:pPr>
              <a:defRPr/>
            </a:pPr>
            <a:r>
              <a:rPr lang="en-US" dirty="0" smtClean="0"/>
              <a:t>Consider now two possible </a:t>
            </a:r>
            <a:r>
              <a:rPr lang="en-US" dirty="0" err="1" smtClean="0"/>
              <a:t>FDs</a:t>
            </a:r>
            <a:r>
              <a:rPr lang="en-US" dirty="0" smtClean="0"/>
              <a:t> (functional dependencies)</a:t>
            </a:r>
          </a:p>
          <a:p>
            <a:pPr marL="869950" lvl="1" indent="-457200">
              <a:buFont typeface="Arial" charset="0"/>
              <a:buAutoNum type="arabicPeriod"/>
              <a:defRPr/>
            </a:pPr>
            <a:r>
              <a:rPr lang="en-US" dirty="0" smtClean="0"/>
              <a:t>Grade </a:t>
            </a:r>
            <a:r>
              <a:rPr lang="en-US" dirty="0" smtClean="0">
                <a:latin typeface="Symbol" pitchFamily="18" charset="2"/>
              </a:rPr>
              <a:t>®</a:t>
            </a:r>
            <a:r>
              <a:rPr lang="en-US" dirty="0" smtClean="0"/>
              <a:t> Bonus</a:t>
            </a:r>
          </a:p>
          <a:p>
            <a:pPr marL="869950" lvl="1" indent="-457200">
              <a:buFont typeface="Arial" charset="0"/>
              <a:buAutoNum type="arabicPeriod"/>
              <a:defRPr/>
            </a:pPr>
            <a:r>
              <a:rPr lang="en-US" dirty="0" smtClean="0"/>
              <a:t>Grade </a:t>
            </a:r>
            <a:r>
              <a:rPr lang="en-US" dirty="0" smtClean="0">
                <a:latin typeface="Symbol" pitchFamily="18" charset="2"/>
              </a:rPr>
              <a:t>®</a:t>
            </a:r>
            <a:r>
              <a:rPr lang="en-US" dirty="0" smtClean="0"/>
              <a:t> Bonus Salary</a:t>
            </a:r>
          </a:p>
          <a:p>
            <a:pPr>
              <a:defRPr/>
            </a:pPr>
            <a:r>
              <a:rPr lang="en-US" dirty="0" smtClean="0"/>
              <a:t>FD (2) is more restrictive, fewer relations will satisfy FD (2) than satisfy FD (1)</a:t>
            </a:r>
          </a:p>
          <a:p>
            <a:pPr lvl="1">
              <a:defRPr/>
            </a:pPr>
            <a:r>
              <a:rPr lang="en-US" dirty="0" smtClean="0"/>
              <a:t>So FD (2) is stronger</a:t>
            </a:r>
          </a:p>
          <a:p>
            <a:pPr lvl="1">
              <a:defRPr/>
            </a:pPr>
            <a:r>
              <a:rPr lang="en-US" dirty="0" smtClean="0"/>
              <a:t>Every relation that satisfies FD (2), must satisfy FD (1)</a:t>
            </a:r>
          </a:p>
          <a:p>
            <a:pPr lvl="1">
              <a:defRPr/>
            </a:pPr>
            <a:r>
              <a:rPr lang="en-US" dirty="0" smtClean="0"/>
              <a:t>And we know this just because {Bonus} is a proper subset of {Bonus, Salary} </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smtClean="0"/>
              <a:t>Relative Power Of Some FDs</a:t>
            </a:r>
            <a:br>
              <a:rPr lang="en-US" smtClean="0"/>
            </a:br>
            <a:r>
              <a:rPr lang="en-US" smtClean="0"/>
              <a:t> H </a:t>
            </a:r>
            <a:r>
              <a:rPr lang="en-US" smtClean="0">
                <a:latin typeface="Symbol" pitchFamily="18" charset="2"/>
              </a:rPr>
              <a:t>®</a:t>
            </a:r>
            <a:r>
              <a:rPr lang="en-US" smtClean="0"/>
              <a:t> G  vs. H </a:t>
            </a:r>
            <a:r>
              <a:rPr lang="en-US" smtClean="0">
                <a:latin typeface="Symbol" pitchFamily="18" charset="2"/>
              </a:rPr>
              <a:t>®</a:t>
            </a:r>
            <a:r>
              <a:rPr lang="en-US" smtClean="0"/>
              <a:t> GE</a:t>
            </a:r>
          </a:p>
        </p:txBody>
      </p:sp>
      <p:sp>
        <p:nvSpPr>
          <p:cNvPr id="151555" name="Rectangle 3"/>
          <p:cNvSpPr>
            <a:spLocks noGrp="1" noChangeArrowheads="1"/>
          </p:cNvSpPr>
          <p:nvPr>
            <p:ph idx="1"/>
          </p:nvPr>
        </p:nvSpPr>
        <p:spPr/>
        <p:txBody>
          <a:bodyPr/>
          <a:lstStyle/>
          <a:p>
            <a:r>
              <a:rPr lang="en-US" smtClean="0"/>
              <a:t>An important note: H </a:t>
            </a:r>
            <a:r>
              <a:rPr lang="en-US" smtClean="0">
                <a:latin typeface="Symbol" pitchFamily="18" charset="2"/>
              </a:rPr>
              <a:t>®</a:t>
            </a:r>
            <a:r>
              <a:rPr lang="en-US" smtClean="0"/>
              <a:t> GE is always at least as powerful as H </a:t>
            </a:r>
            <a:r>
              <a:rPr lang="en-US" smtClean="0">
                <a:latin typeface="Symbol" pitchFamily="18" charset="2"/>
              </a:rPr>
              <a:t>®</a:t>
            </a:r>
            <a:r>
              <a:rPr lang="en-US" smtClean="0"/>
              <a:t> G</a:t>
            </a:r>
          </a:p>
          <a:p>
            <a:pPr algn="ctr">
              <a:buFont typeface="Monotype Sorts" pitchFamily="2" charset="2"/>
              <a:buNone/>
            </a:pPr>
            <a:r>
              <a:rPr lang="en-US" smtClean="0"/>
              <a:t>that is</a:t>
            </a:r>
          </a:p>
          <a:p>
            <a:r>
              <a:rPr lang="en-US" smtClean="0"/>
              <a:t>If a relation satisfies H </a:t>
            </a:r>
            <a:r>
              <a:rPr lang="en-US" smtClean="0">
                <a:latin typeface="Symbol" pitchFamily="18" charset="2"/>
              </a:rPr>
              <a:t>®</a:t>
            </a:r>
            <a:r>
              <a:rPr lang="en-US" smtClean="0"/>
              <a:t> GE it must satisfy H </a:t>
            </a:r>
            <a:r>
              <a:rPr lang="en-US" smtClean="0">
                <a:latin typeface="Symbol" pitchFamily="18" charset="2"/>
              </a:rPr>
              <a:t>®</a:t>
            </a:r>
            <a:r>
              <a:rPr lang="en-US" smtClean="0"/>
              <a:t> G</a:t>
            </a:r>
          </a:p>
          <a:p>
            <a:endParaRPr lang="en-US" smtClean="0"/>
          </a:p>
          <a:p>
            <a:r>
              <a:rPr lang="en-US" smtClean="0"/>
              <a:t>What we are really saying is that if GE = f(H), then of course G = f(H)</a:t>
            </a:r>
          </a:p>
          <a:p>
            <a:r>
              <a:rPr lang="en-US" smtClean="0"/>
              <a:t>An informal way of saying this: if being equal on H forces to be equal on GE, then of course there is equality just on G</a:t>
            </a:r>
          </a:p>
          <a:p>
            <a:endParaRPr lang="en-US" smtClean="0"/>
          </a:p>
          <a:p>
            <a:endParaRPr lang="en-US" smtClean="0"/>
          </a:p>
          <a:p>
            <a:r>
              <a:rPr lang="en-US" smtClean="0"/>
              <a:t>More generally, if X, Y, Z, are sets of attributes and Z </a:t>
            </a:r>
            <a:r>
              <a:rPr lang="en-US" smtClean="0">
                <a:latin typeface="Symbol" pitchFamily="18" charset="2"/>
              </a:rPr>
              <a:t>Í</a:t>
            </a:r>
            <a:r>
              <a:rPr lang="en-US" smtClean="0"/>
              <a:t> Y; then if X </a:t>
            </a:r>
            <a:r>
              <a:rPr lang="en-US" smtClean="0">
                <a:latin typeface="Symbol" pitchFamily="18" charset="2"/>
              </a:rPr>
              <a:t>®</a:t>
            </a:r>
            <a:r>
              <a:rPr lang="en-US" smtClean="0"/>
              <a:t> Y is true than X </a:t>
            </a:r>
            <a:r>
              <a:rPr lang="en-US" smtClean="0">
                <a:latin typeface="Symbol" pitchFamily="18" charset="2"/>
              </a:rPr>
              <a:t>®</a:t>
            </a:r>
            <a:r>
              <a:rPr lang="en-US" smtClean="0"/>
              <a:t> Z is true </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smtClean="0"/>
              <a:t>Relative Power Of Some FDs</a:t>
            </a:r>
            <a:br>
              <a:rPr lang="en-US" smtClean="0"/>
            </a:br>
            <a:r>
              <a:rPr lang="en-US" smtClean="0"/>
              <a:t> A </a:t>
            </a:r>
            <a:r>
              <a:rPr lang="en-US" smtClean="0">
                <a:latin typeface="Symbol" pitchFamily="18" charset="2"/>
              </a:rPr>
              <a:t>®</a:t>
            </a:r>
            <a:r>
              <a:rPr lang="en-US" smtClean="0"/>
              <a:t> C  vs. AB </a:t>
            </a:r>
            <a:r>
              <a:rPr lang="en-US" smtClean="0">
                <a:latin typeface="Symbol" pitchFamily="18" charset="2"/>
              </a:rPr>
              <a:t>®</a:t>
            </a:r>
            <a:r>
              <a:rPr lang="en-US" smtClean="0"/>
              <a:t> C</a:t>
            </a:r>
          </a:p>
        </p:txBody>
      </p:sp>
      <p:sp>
        <p:nvSpPr>
          <p:cNvPr id="29699" name="Rectangle 3"/>
          <p:cNvSpPr>
            <a:spLocks noGrp="1" noChangeArrowheads="1"/>
          </p:cNvSpPr>
          <p:nvPr>
            <p:ph idx="1"/>
          </p:nvPr>
        </p:nvSpPr>
        <p:spPr/>
        <p:txBody>
          <a:bodyPr/>
          <a:lstStyle/>
          <a:p>
            <a:pPr>
              <a:defRPr/>
            </a:pPr>
            <a:r>
              <a:rPr lang="en-US" dirty="0" smtClean="0"/>
              <a:t>Let us look at another example first</a:t>
            </a:r>
          </a:p>
          <a:p>
            <a:pPr>
              <a:defRPr/>
            </a:pPr>
            <a:r>
              <a:rPr lang="en-US" dirty="0" smtClean="0"/>
              <a:t>Consider some table talking about employees in which there are three columns:</a:t>
            </a:r>
          </a:p>
          <a:p>
            <a:pPr marL="869950" lvl="1" indent="-457200">
              <a:buFont typeface="Arial" charset="0"/>
              <a:buAutoNum type="arabicPeriod"/>
              <a:defRPr/>
            </a:pPr>
            <a:r>
              <a:rPr lang="en-US" dirty="0" smtClean="0"/>
              <a:t>Grade</a:t>
            </a:r>
          </a:p>
          <a:p>
            <a:pPr marL="869950" lvl="1" indent="-457200">
              <a:buFont typeface="Arial" charset="0"/>
              <a:buAutoNum type="arabicPeriod"/>
              <a:defRPr/>
            </a:pPr>
            <a:r>
              <a:rPr lang="en-US" dirty="0" smtClean="0"/>
              <a:t>Location</a:t>
            </a:r>
          </a:p>
          <a:p>
            <a:pPr marL="869950" lvl="1" indent="-457200">
              <a:buFont typeface="Arial" charset="0"/>
              <a:buAutoNum type="arabicPeriod"/>
              <a:defRPr/>
            </a:pPr>
            <a:r>
              <a:rPr lang="en-US" dirty="0" smtClean="0"/>
              <a:t>Salary</a:t>
            </a:r>
          </a:p>
          <a:p>
            <a:pPr>
              <a:defRPr/>
            </a:pPr>
            <a:r>
              <a:rPr lang="en-US" dirty="0" smtClean="0"/>
              <a:t>Consider now two possible </a:t>
            </a:r>
            <a:r>
              <a:rPr lang="en-US" dirty="0" err="1" smtClean="0"/>
              <a:t>FDs</a:t>
            </a:r>
            <a:endParaRPr lang="en-US" dirty="0" smtClean="0"/>
          </a:p>
          <a:p>
            <a:pPr marL="869950" lvl="1" indent="-457200">
              <a:buFont typeface="Arial" charset="0"/>
              <a:buAutoNum type="arabicPeriod"/>
              <a:defRPr/>
            </a:pPr>
            <a:r>
              <a:rPr lang="en-US" dirty="0" smtClean="0"/>
              <a:t>Grade </a:t>
            </a:r>
            <a:r>
              <a:rPr lang="en-US" dirty="0" smtClean="0">
                <a:latin typeface="Symbol" pitchFamily="18" charset="2"/>
              </a:rPr>
              <a:t>®</a:t>
            </a:r>
            <a:r>
              <a:rPr lang="en-US" dirty="0" smtClean="0"/>
              <a:t> Salary</a:t>
            </a:r>
          </a:p>
          <a:p>
            <a:pPr marL="869950" lvl="1" indent="-457200">
              <a:buFont typeface="Arial" charset="0"/>
              <a:buAutoNum type="arabicPeriod"/>
              <a:defRPr/>
            </a:pPr>
            <a:r>
              <a:rPr lang="en-US" dirty="0" smtClean="0"/>
              <a:t>Grade Location </a:t>
            </a:r>
            <a:r>
              <a:rPr lang="en-US" dirty="0" smtClean="0">
                <a:latin typeface="Symbol" pitchFamily="18" charset="2"/>
              </a:rPr>
              <a:t>®</a:t>
            </a:r>
            <a:r>
              <a:rPr lang="en-US" dirty="0" smtClean="0"/>
              <a:t> Salary</a:t>
            </a:r>
          </a:p>
          <a:p>
            <a:pPr>
              <a:defRPr/>
            </a:pPr>
            <a:r>
              <a:rPr lang="en-US" dirty="0" smtClean="0"/>
              <a:t>FD (2) is less restrictive, more relations will satisfy FD (2) than satisfy FD (1)</a:t>
            </a:r>
          </a:p>
          <a:p>
            <a:pPr lvl="1">
              <a:defRPr/>
            </a:pPr>
            <a:r>
              <a:rPr lang="en-US" dirty="0" smtClean="0"/>
              <a:t>So FD (1) is stronger</a:t>
            </a:r>
          </a:p>
          <a:p>
            <a:pPr lvl="1">
              <a:defRPr/>
            </a:pPr>
            <a:r>
              <a:rPr lang="en-US" dirty="0" smtClean="0"/>
              <a:t>Every relation that satisfies FD (1), must satisfy FD (2)</a:t>
            </a:r>
          </a:p>
          <a:p>
            <a:pPr lvl="1">
              <a:defRPr/>
            </a:pPr>
            <a:r>
              <a:rPr lang="en-US" dirty="0" smtClean="0"/>
              <a:t>And we know this just because {Grade} is a proper subset of {Grade, Salary} </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smtClean="0"/>
              <a:t>Relative Power Of Some FDs</a:t>
            </a:r>
            <a:br>
              <a:rPr lang="en-US" smtClean="0"/>
            </a:br>
            <a:r>
              <a:rPr lang="en-US" smtClean="0"/>
              <a:t> A </a:t>
            </a:r>
            <a:r>
              <a:rPr lang="en-US" smtClean="0">
                <a:latin typeface="Symbol" pitchFamily="18" charset="2"/>
              </a:rPr>
              <a:t>®</a:t>
            </a:r>
            <a:r>
              <a:rPr lang="en-US" smtClean="0"/>
              <a:t> C  vs. AB </a:t>
            </a:r>
            <a:r>
              <a:rPr lang="en-US" smtClean="0">
                <a:latin typeface="Symbol" pitchFamily="18" charset="2"/>
              </a:rPr>
              <a:t>®</a:t>
            </a:r>
            <a:r>
              <a:rPr lang="en-US" smtClean="0"/>
              <a:t> C</a:t>
            </a:r>
          </a:p>
        </p:txBody>
      </p:sp>
      <p:sp>
        <p:nvSpPr>
          <p:cNvPr id="153603" name="Rectangle 3"/>
          <p:cNvSpPr>
            <a:spLocks noGrp="1" noChangeArrowheads="1"/>
          </p:cNvSpPr>
          <p:nvPr>
            <p:ph idx="1"/>
          </p:nvPr>
        </p:nvSpPr>
        <p:spPr/>
        <p:txBody>
          <a:bodyPr/>
          <a:lstStyle/>
          <a:p>
            <a:r>
              <a:rPr lang="en-US" smtClean="0"/>
              <a:t>An important note: A </a:t>
            </a:r>
            <a:r>
              <a:rPr lang="en-US" smtClean="0">
                <a:latin typeface="Symbol" pitchFamily="18" charset="2"/>
              </a:rPr>
              <a:t>®</a:t>
            </a:r>
            <a:r>
              <a:rPr lang="en-US" smtClean="0"/>
              <a:t> C is always at least as powerful as AB </a:t>
            </a:r>
            <a:r>
              <a:rPr lang="en-US" smtClean="0">
                <a:latin typeface="Symbol" pitchFamily="18" charset="2"/>
              </a:rPr>
              <a:t>®</a:t>
            </a:r>
            <a:r>
              <a:rPr lang="en-US" smtClean="0"/>
              <a:t> C</a:t>
            </a:r>
          </a:p>
          <a:p>
            <a:pPr algn="ctr">
              <a:buFont typeface="Monotype Sorts" pitchFamily="2" charset="2"/>
              <a:buNone/>
            </a:pPr>
            <a:r>
              <a:rPr lang="en-US" smtClean="0"/>
              <a:t>that is</a:t>
            </a:r>
          </a:p>
          <a:p>
            <a:r>
              <a:rPr lang="en-US" smtClean="0"/>
              <a:t>If a relation satisfies A </a:t>
            </a:r>
            <a:r>
              <a:rPr lang="en-US" smtClean="0">
                <a:latin typeface="Symbol" pitchFamily="18" charset="2"/>
              </a:rPr>
              <a:t>®</a:t>
            </a:r>
            <a:r>
              <a:rPr lang="en-US" smtClean="0"/>
              <a:t> C it must satisfy AB </a:t>
            </a:r>
            <a:r>
              <a:rPr lang="en-US" smtClean="0">
                <a:latin typeface="Symbol" pitchFamily="18" charset="2"/>
              </a:rPr>
              <a:t>®</a:t>
            </a:r>
            <a:r>
              <a:rPr lang="en-US" smtClean="0"/>
              <a:t> C</a:t>
            </a:r>
          </a:p>
          <a:p>
            <a:endParaRPr lang="en-US" smtClean="0"/>
          </a:p>
          <a:p>
            <a:r>
              <a:rPr lang="en-US" smtClean="0"/>
              <a:t>What we are really saying is that if </a:t>
            </a:r>
            <a:r>
              <a:rPr lang="en-US" i="1" smtClean="0"/>
              <a:t>C = f(A),</a:t>
            </a:r>
            <a:r>
              <a:rPr lang="en-US" smtClean="0"/>
              <a:t> then of course </a:t>
            </a:r>
            <a:r>
              <a:rPr lang="en-US" i="1" smtClean="0"/>
              <a:t>C = f(A,B)</a:t>
            </a:r>
          </a:p>
          <a:p>
            <a:r>
              <a:rPr lang="en-US" smtClean="0"/>
              <a:t>An informal way of saying this: if just being equal on A forces to be equal on C, then if we </a:t>
            </a:r>
            <a:r>
              <a:rPr lang="en-US" b="1" i="1" smtClean="0">
                <a:solidFill>
                  <a:srgbClr val="FF0000"/>
                </a:solidFill>
              </a:rPr>
              <a:t>in addition </a:t>
            </a:r>
            <a:r>
              <a:rPr lang="en-US" smtClean="0"/>
              <a:t>know that there is equality on B also, of course it is still true that there is equality on C</a:t>
            </a:r>
          </a:p>
          <a:p>
            <a:endParaRPr lang="en-US" smtClean="0"/>
          </a:p>
          <a:p>
            <a:endParaRPr lang="en-US" smtClean="0"/>
          </a:p>
          <a:p>
            <a:r>
              <a:rPr lang="en-US" smtClean="0"/>
              <a:t>More generally, if X, Y, Z, are sets of attributes and X </a:t>
            </a:r>
            <a:r>
              <a:rPr lang="en-US" smtClean="0">
                <a:latin typeface="Symbol" pitchFamily="18" charset="2"/>
              </a:rPr>
              <a:t>Í</a:t>
            </a:r>
            <a:r>
              <a:rPr lang="en-US" smtClean="0"/>
              <a:t> Y; then if X </a:t>
            </a:r>
            <a:r>
              <a:rPr lang="en-US" smtClean="0">
                <a:latin typeface="Symbol" pitchFamily="18" charset="2"/>
              </a:rPr>
              <a:t>®</a:t>
            </a:r>
            <a:r>
              <a:rPr lang="en-US" smtClean="0"/>
              <a:t> Z is true than Y </a:t>
            </a:r>
            <a:r>
              <a:rPr lang="en-US" smtClean="0">
                <a:latin typeface="Symbol" pitchFamily="18" charset="2"/>
              </a:rPr>
              <a:t>®</a:t>
            </a:r>
            <a:r>
              <a:rPr lang="en-US" smtClean="0"/>
              <a:t> Z is true </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5462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54628" name="Rectangle 4"/>
          <p:cNvSpPr>
            <a:spLocks noGrp="1" noChangeArrowheads="1"/>
          </p:cNvSpPr>
          <p:nvPr>
            <p:ph type="title"/>
          </p:nvPr>
        </p:nvSpPr>
        <p:spPr/>
        <p:txBody>
          <a:bodyPr/>
          <a:lstStyle/>
          <a:p>
            <a:r>
              <a:rPr lang="en-US" smtClean="0"/>
              <a:t>Trivial FDs</a:t>
            </a:r>
          </a:p>
        </p:txBody>
      </p:sp>
      <p:sp>
        <p:nvSpPr>
          <p:cNvPr id="154629" name="Rectangle 5"/>
          <p:cNvSpPr>
            <a:spLocks noGrp="1" noChangeArrowheads="1"/>
          </p:cNvSpPr>
          <p:nvPr>
            <p:ph idx="1"/>
          </p:nvPr>
        </p:nvSpPr>
        <p:spPr/>
        <p:txBody>
          <a:bodyPr/>
          <a:lstStyle/>
          <a:p>
            <a:r>
              <a:rPr lang="en-US" smtClean="0"/>
              <a:t>An FD X </a:t>
            </a:r>
            <a:r>
              <a:rPr lang="en-US" smtClean="0">
                <a:latin typeface="Symbol" pitchFamily="18" charset="2"/>
              </a:rPr>
              <a:t>®</a:t>
            </a:r>
            <a:r>
              <a:rPr lang="en-US" smtClean="0"/>
              <a:t> Y, where X and Y are sets of attributes is trivial </a:t>
            </a:r>
            <a:br>
              <a:rPr lang="en-US" smtClean="0"/>
            </a:br>
            <a:r>
              <a:rPr lang="en-US" smtClean="0"/>
              <a:t/>
            </a:r>
            <a:br>
              <a:rPr lang="en-US" smtClean="0"/>
            </a:br>
            <a:r>
              <a:rPr lang="en-US" smtClean="0"/>
              <a:t>if and only if </a:t>
            </a:r>
            <a:br>
              <a:rPr lang="en-US" smtClean="0"/>
            </a:br>
            <a:r>
              <a:rPr lang="en-US" smtClean="0"/>
              <a:t/>
            </a:r>
            <a:br>
              <a:rPr lang="en-US" smtClean="0"/>
            </a:br>
            <a:r>
              <a:rPr lang="en-US" smtClean="0"/>
              <a:t>Y </a:t>
            </a:r>
            <a:r>
              <a:rPr lang="en-US" smtClean="0">
                <a:latin typeface="Symbol" pitchFamily="18" charset="2"/>
              </a:rPr>
              <a:t>Í</a:t>
            </a:r>
            <a:r>
              <a:rPr lang="en-US" smtClean="0"/>
              <a:t> X </a:t>
            </a:r>
            <a:br>
              <a:rPr lang="en-US" smtClean="0"/>
            </a:br>
            <a:r>
              <a:rPr lang="en-US" smtClean="0"/>
              <a:t/>
            </a:r>
            <a:br>
              <a:rPr lang="en-US" smtClean="0"/>
            </a:br>
            <a:r>
              <a:rPr lang="en-US" smtClean="0"/>
              <a:t>(Such an FD gives no constraints, as it is always satisfied, which is easy to prove)</a:t>
            </a:r>
            <a:br>
              <a:rPr lang="en-US" smtClean="0"/>
            </a:br>
            <a:endParaRPr lang="en-US" smtClean="0"/>
          </a:p>
          <a:p>
            <a:r>
              <a:rPr lang="en-US" smtClean="0"/>
              <a:t>Example</a:t>
            </a:r>
          </a:p>
          <a:p>
            <a:pPr lvl="1"/>
            <a:r>
              <a:rPr lang="en-US" smtClean="0"/>
              <a:t>Grade, Salary </a:t>
            </a:r>
            <a:r>
              <a:rPr lang="en-US" smtClean="0">
                <a:latin typeface="Symbol" pitchFamily="18" charset="2"/>
              </a:rPr>
              <a:t>®</a:t>
            </a:r>
            <a:r>
              <a:rPr lang="en-US" smtClean="0"/>
              <a:t> Grade </a:t>
            </a:r>
            <a:br>
              <a:rPr lang="en-US" smtClean="0"/>
            </a:br>
            <a:r>
              <a:rPr lang="en-US" smtClean="0"/>
              <a:t>is trivial</a:t>
            </a:r>
          </a:p>
          <a:p>
            <a:pPr lvl="1"/>
            <a:endParaRPr lang="en-US" smtClean="0"/>
          </a:p>
          <a:p>
            <a:r>
              <a:rPr lang="en-US" smtClean="0"/>
              <a:t>A trivial FD does not provide any constraints</a:t>
            </a:r>
          </a:p>
          <a:p>
            <a:r>
              <a:rPr lang="en-US" smtClean="0"/>
              <a:t>Every relations that contains columns Grade and Salary will satisfy this FD: Grade, Salary </a:t>
            </a:r>
            <a:r>
              <a:rPr lang="en-US" smtClean="0">
                <a:latin typeface="Symbol" pitchFamily="18" charset="2"/>
              </a:rPr>
              <a:t>®</a:t>
            </a:r>
            <a:r>
              <a:rPr lang="en-US" smtClean="0"/>
              <a:t> Grade</a:t>
            </a:r>
            <a:br>
              <a:rPr lang="en-US" smtClean="0"/>
            </a:br>
            <a:r>
              <a:rPr lang="en-US" smtClean="0"/>
              <a:t/>
            </a:r>
            <a:br>
              <a:rPr lang="en-US" smtClean="0"/>
            </a:br>
            <a:r>
              <a:rPr lang="en-US" smtClean="0"/>
              <a:t/>
            </a:r>
            <a:br>
              <a:rPr lang="en-US" smtClean="0"/>
            </a:br>
            <a:endParaRPr lang="en-US" smtClean="0"/>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defTabSz="914400"/>
            <a:r>
              <a:rPr lang="en-US" smtClean="0"/>
              <a:t>Decomposition and Union of some FDs</a:t>
            </a:r>
          </a:p>
        </p:txBody>
      </p:sp>
      <p:sp>
        <p:nvSpPr>
          <p:cNvPr id="155651" name="Rectangle 3"/>
          <p:cNvSpPr>
            <a:spLocks noGrp="1" noChangeArrowheads="1"/>
          </p:cNvSpPr>
          <p:nvPr>
            <p:ph idx="1"/>
          </p:nvPr>
        </p:nvSpPr>
        <p:spPr/>
        <p:txBody>
          <a:bodyPr/>
          <a:lstStyle/>
          <a:p>
            <a:pPr marL="342900" indent="-342900" defTabSz="914400"/>
            <a:r>
              <a:rPr lang="en-US" smtClean="0"/>
              <a:t>An FD   X → A</a:t>
            </a:r>
            <a:r>
              <a:rPr lang="en-US" baseline="-25000" smtClean="0"/>
              <a:t>1</a:t>
            </a:r>
            <a:r>
              <a:rPr lang="en-US" smtClean="0"/>
              <a:t> A</a:t>
            </a:r>
            <a:r>
              <a:rPr lang="en-US" baseline="-25000" smtClean="0"/>
              <a:t>2</a:t>
            </a:r>
            <a:r>
              <a:rPr lang="en-US" smtClean="0"/>
              <a:t> ... A</a:t>
            </a:r>
            <a:r>
              <a:rPr lang="en-US" baseline="-25000" smtClean="0"/>
              <a:t>m</a:t>
            </a:r>
            <a:r>
              <a:rPr lang="en-US" smtClean="0"/>
              <a:t>,   where A</a:t>
            </a:r>
            <a:r>
              <a:rPr lang="en-US" baseline="-25000" smtClean="0"/>
              <a:t>i</a:t>
            </a:r>
            <a:r>
              <a:rPr lang="en-US" smtClean="0"/>
              <a:t>’s are individual attributes</a:t>
            </a:r>
            <a:br>
              <a:rPr lang="en-US" smtClean="0"/>
            </a:br>
            <a:r>
              <a:rPr lang="en-US" smtClean="0"/>
              <a:t/>
            </a:r>
            <a:br>
              <a:rPr lang="en-US" smtClean="0"/>
            </a:br>
            <a:r>
              <a:rPr lang="en-US" smtClean="0"/>
              <a:t> 	is equivalent to </a:t>
            </a:r>
            <a:br>
              <a:rPr lang="en-US" smtClean="0"/>
            </a:br>
            <a:r>
              <a:rPr lang="en-US" smtClean="0"/>
              <a:t/>
            </a:r>
            <a:br>
              <a:rPr lang="en-US" smtClean="0"/>
            </a:br>
            <a:r>
              <a:rPr lang="en-US" smtClean="0"/>
              <a:t>the set of FDs: </a:t>
            </a:r>
            <a:br>
              <a:rPr lang="en-US" smtClean="0"/>
            </a:br>
            <a:r>
              <a:rPr lang="en-US" smtClean="0"/>
              <a:t>X → A</a:t>
            </a:r>
            <a:r>
              <a:rPr lang="en-US" baseline="-25000" smtClean="0"/>
              <a:t>1</a:t>
            </a:r>
            <a:r>
              <a:rPr lang="en-US" smtClean="0"/>
              <a:t> </a:t>
            </a:r>
            <a:br>
              <a:rPr lang="en-US" smtClean="0"/>
            </a:br>
            <a:r>
              <a:rPr lang="en-US" smtClean="0"/>
              <a:t>X → A</a:t>
            </a:r>
            <a:r>
              <a:rPr lang="en-US" baseline="-25000" smtClean="0"/>
              <a:t>2</a:t>
            </a:r>
            <a:r>
              <a:rPr lang="en-US" smtClean="0"/>
              <a:t>  </a:t>
            </a:r>
            <a:br>
              <a:rPr lang="en-US" smtClean="0"/>
            </a:br>
            <a:r>
              <a:rPr lang="en-US" smtClean="0"/>
              <a:t>..., </a:t>
            </a:r>
            <a:br>
              <a:rPr lang="en-US" smtClean="0"/>
            </a:br>
            <a:r>
              <a:rPr lang="en-US" smtClean="0"/>
              <a:t>X →</a:t>
            </a:r>
            <a:r>
              <a:rPr lang="en-US" smtClean="0">
                <a:latin typeface="Symbol" pitchFamily="18" charset="2"/>
              </a:rPr>
              <a:t> </a:t>
            </a:r>
            <a:r>
              <a:rPr lang="en-US" smtClean="0"/>
              <a:t>A</a:t>
            </a:r>
            <a:r>
              <a:rPr lang="en-US" baseline="-25000" smtClean="0"/>
              <a:t>m</a:t>
            </a:r>
            <a:r>
              <a:rPr lang="en-US" smtClean="0"/>
              <a:t/>
            </a:r>
            <a:br>
              <a:rPr lang="en-US" smtClean="0"/>
            </a:br>
            <a:endParaRPr lang="en-US" smtClean="0"/>
          </a:p>
          <a:p>
            <a:pPr marL="342900" indent="-342900" defTabSz="914400"/>
            <a:r>
              <a:rPr lang="en-US" smtClean="0"/>
              <a:t>Example</a:t>
            </a:r>
          </a:p>
          <a:p>
            <a:pPr marL="742950" lvl="1" indent="-285750" defTabSz="914400">
              <a:buFont typeface="Symbol" pitchFamily="18" charset="2"/>
              <a:buNone/>
            </a:pPr>
            <a:r>
              <a:rPr lang="en-US" smtClean="0"/>
              <a:t>FirstName LastName → Address Salary</a:t>
            </a:r>
          </a:p>
          <a:p>
            <a:pPr marL="742950" lvl="1" indent="-285750" defTabSz="914400">
              <a:buFont typeface="Symbol" pitchFamily="18" charset="2"/>
              <a:buNone/>
            </a:pPr>
            <a:r>
              <a:rPr lang="en-US" smtClean="0"/>
              <a:t>		is equivalent to the set of the two FDs:</a:t>
            </a:r>
          </a:p>
          <a:p>
            <a:pPr marL="742950" lvl="1" indent="-285750" defTabSz="914400">
              <a:buFont typeface="Symbol" pitchFamily="18" charset="2"/>
              <a:buNone/>
            </a:pPr>
            <a:r>
              <a:rPr lang="en-US" smtClean="0"/>
              <a:t>Firstname LastName → Address</a:t>
            </a:r>
          </a:p>
          <a:p>
            <a:pPr marL="742950" lvl="1" indent="-285750" defTabSz="914400">
              <a:buFont typeface="Symbol" pitchFamily="18" charset="2"/>
              <a:buNone/>
            </a:pPr>
            <a:r>
              <a:rPr lang="en-US" smtClean="0"/>
              <a:t>Firstname LastName → Salary</a:t>
            </a:r>
          </a:p>
          <a:p>
            <a:pPr marL="342900" indent="-342900" defTabSz="914400"/>
            <a:endParaRPr lang="en-US" smtClean="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5667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56676" name="Rectangle 4"/>
          <p:cNvSpPr>
            <a:spLocks noGrp="1" noChangeArrowheads="1"/>
          </p:cNvSpPr>
          <p:nvPr>
            <p:ph type="title"/>
          </p:nvPr>
        </p:nvSpPr>
        <p:spPr/>
        <p:txBody>
          <a:bodyPr/>
          <a:lstStyle/>
          <a:p>
            <a:r>
              <a:rPr lang="en-US" smtClean="0"/>
              <a:t>Logical implications of FDs</a:t>
            </a:r>
          </a:p>
        </p:txBody>
      </p:sp>
      <p:sp>
        <p:nvSpPr>
          <p:cNvPr id="156677" name="Rectangle 5"/>
          <p:cNvSpPr>
            <a:spLocks noGrp="1" noChangeArrowheads="1"/>
          </p:cNvSpPr>
          <p:nvPr>
            <p:ph idx="1"/>
          </p:nvPr>
        </p:nvSpPr>
        <p:spPr/>
        <p:txBody>
          <a:bodyPr/>
          <a:lstStyle/>
          <a:p>
            <a:r>
              <a:rPr lang="en-US" smtClean="0"/>
              <a:t>It will be important to us to determine if a given set of FDs </a:t>
            </a:r>
            <a:r>
              <a:rPr lang="en-US" b="1" i="1" smtClean="0">
                <a:solidFill>
                  <a:srgbClr val="FF0000"/>
                </a:solidFill>
              </a:rPr>
              <a:t>forces</a:t>
            </a:r>
            <a:r>
              <a:rPr lang="en-US" smtClean="0"/>
              <a:t> some other FDs to be true </a:t>
            </a:r>
          </a:p>
          <a:p>
            <a:r>
              <a:rPr lang="en-US" smtClean="0"/>
              <a:t>Consider again the EGS relation</a:t>
            </a:r>
          </a:p>
          <a:p>
            <a:endParaRPr lang="en-US" smtClean="0"/>
          </a:p>
          <a:p>
            <a:r>
              <a:rPr lang="en-US" smtClean="0"/>
              <a:t>Which FDs are satisfied?</a:t>
            </a:r>
          </a:p>
          <a:p>
            <a:pPr lvl="1"/>
            <a:r>
              <a:rPr lang="en-US" smtClean="0"/>
              <a:t>E </a:t>
            </a:r>
            <a:r>
              <a:rPr lang="en-US" smtClean="0">
                <a:latin typeface="Symbol" pitchFamily="18" charset="2"/>
              </a:rPr>
              <a:t>®</a:t>
            </a:r>
            <a:r>
              <a:rPr lang="en-US" smtClean="0"/>
              <a:t> G, G </a:t>
            </a:r>
            <a:r>
              <a:rPr lang="en-US" smtClean="0">
                <a:latin typeface="Symbol" pitchFamily="18" charset="2"/>
              </a:rPr>
              <a:t>®</a:t>
            </a:r>
            <a:r>
              <a:rPr lang="en-US" smtClean="0"/>
              <a:t> S, E </a:t>
            </a:r>
            <a:r>
              <a:rPr lang="en-US" smtClean="0">
                <a:latin typeface="Symbol" pitchFamily="18" charset="2"/>
              </a:rPr>
              <a:t>®</a:t>
            </a:r>
            <a:r>
              <a:rPr lang="en-US" smtClean="0"/>
              <a:t> S are all true in the real world</a:t>
            </a:r>
          </a:p>
          <a:p>
            <a:endParaRPr lang="en-US" sz="2000" smtClean="0"/>
          </a:p>
          <a:p>
            <a:r>
              <a:rPr lang="en-US" smtClean="0"/>
              <a:t>If the real world tells you only:</a:t>
            </a:r>
          </a:p>
          <a:p>
            <a:pPr lvl="1"/>
            <a:r>
              <a:rPr lang="en-US" smtClean="0"/>
              <a:t>E </a:t>
            </a:r>
            <a:r>
              <a:rPr lang="en-US" smtClean="0">
                <a:latin typeface="Symbol" pitchFamily="18" charset="2"/>
              </a:rPr>
              <a:t>®</a:t>
            </a:r>
            <a:r>
              <a:rPr lang="en-US" smtClean="0"/>
              <a:t> G and G </a:t>
            </a:r>
            <a:r>
              <a:rPr lang="en-US" smtClean="0">
                <a:latin typeface="Symbol" pitchFamily="18" charset="2"/>
              </a:rPr>
              <a:t>®</a:t>
            </a:r>
            <a:r>
              <a:rPr lang="en-US" smtClean="0"/>
              <a:t> S</a:t>
            </a:r>
          </a:p>
          <a:p>
            <a:pPr>
              <a:buFont typeface="Monotype Sorts" pitchFamily="2" charset="2"/>
              <a:buNone/>
            </a:pPr>
            <a:endParaRPr lang="en-US" smtClean="0"/>
          </a:p>
          <a:p>
            <a:r>
              <a:rPr lang="en-US" smtClean="0"/>
              <a:t>Can you deduce on your own (and is it even always true?), </a:t>
            </a:r>
            <a:r>
              <a:rPr lang="en-US" b="1" i="1" smtClean="0">
                <a:solidFill>
                  <a:srgbClr val="FF0000"/>
                </a:solidFill>
              </a:rPr>
              <a:t>without understanding the semantics of the application</a:t>
            </a:r>
            <a:r>
              <a:rPr lang="en-US" smtClean="0"/>
              <a:t>, that</a:t>
            </a:r>
          </a:p>
          <a:p>
            <a:pPr lvl="1"/>
            <a:r>
              <a:rPr lang="en-US" smtClean="0"/>
              <a:t>E </a:t>
            </a:r>
            <a:r>
              <a:rPr lang="en-US" smtClean="0">
                <a:latin typeface="Symbol" pitchFamily="18" charset="2"/>
              </a:rPr>
              <a:t>®</a:t>
            </a:r>
            <a:r>
              <a:rPr lang="en-US" smtClean="0"/>
              <a:t> S?   </a:t>
            </a:r>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9700"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9701" name="Rectangle 4"/>
          <p:cNvSpPr>
            <a:spLocks noGrp="1" noChangeArrowheads="1"/>
          </p:cNvSpPr>
          <p:nvPr>
            <p:ph type="title"/>
          </p:nvPr>
        </p:nvSpPr>
        <p:spPr/>
        <p:txBody>
          <a:bodyPr/>
          <a:lstStyle/>
          <a:p>
            <a:r>
              <a:rPr lang="en-US" smtClean="0"/>
              <a:t>Logical implications of FDs</a:t>
            </a:r>
          </a:p>
        </p:txBody>
      </p:sp>
      <p:sp>
        <p:nvSpPr>
          <p:cNvPr id="29702" name="Rectangle 5"/>
          <p:cNvSpPr>
            <a:spLocks noGrp="1" noChangeArrowheads="1"/>
          </p:cNvSpPr>
          <p:nvPr>
            <p:ph idx="1"/>
          </p:nvPr>
        </p:nvSpPr>
        <p:spPr/>
        <p:txBody>
          <a:bodyPr/>
          <a:lstStyle/>
          <a:p>
            <a:pPr marL="457200" indent="-457200"/>
            <a:r>
              <a:rPr lang="en-US" smtClean="0"/>
              <a:t>Yes, by simple logical argument: transitivity</a:t>
            </a:r>
          </a:p>
          <a:p>
            <a:pPr marL="933450" lvl="1" indent="-381000">
              <a:buFont typeface="Monotype Sorts" pitchFamily="2" charset="2"/>
              <a:buAutoNum type="arabicPeriod"/>
            </a:pPr>
            <a:r>
              <a:rPr lang="en-US" smtClean="0"/>
              <a:t>Take any (set of) tuples that are equal on E</a:t>
            </a:r>
          </a:p>
          <a:p>
            <a:pPr marL="933450" lvl="1" indent="-381000">
              <a:buFont typeface="Monotype Sorts" pitchFamily="2" charset="2"/>
              <a:buAutoNum type="arabicPeriod"/>
            </a:pPr>
            <a:r>
              <a:rPr lang="en-US" smtClean="0"/>
              <a:t>Then given E </a:t>
            </a:r>
            <a:r>
              <a:rPr lang="en-US" smtClean="0">
                <a:latin typeface="Symbol" pitchFamily="18" charset="2"/>
              </a:rPr>
              <a:t>®</a:t>
            </a:r>
            <a:r>
              <a:rPr lang="en-US" smtClean="0"/>
              <a:t> G we know that they are equal on G</a:t>
            </a:r>
          </a:p>
          <a:p>
            <a:pPr marL="933450" lvl="1" indent="-381000">
              <a:buFont typeface="Monotype Sorts" pitchFamily="2" charset="2"/>
              <a:buAutoNum type="arabicPeriod"/>
            </a:pPr>
            <a:r>
              <a:rPr lang="en-US" smtClean="0"/>
              <a:t>Then given G </a:t>
            </a:r>
            <a:r>
              <a:rPr lang="en-US" smtClean="0">
                <a:latin typeface="Symbol" pitchFamily="18" charset="2"/>
              </a:rPr>
              <a:t>®</a:t>
            </a:r>
            <a:r>
              <a:rPr lang="en-US" smtClean="0"/>
              <a:t> S we know that they are equal on S</a:t>
            </a:r>
          </a:p>
          <a:p>
            <a:pPr marL="933450" lvl="1" indent="-381000">
              <a:buFont typeface="Monotype Sorts" pitchFamily="2" charset="2"/>
              <a:buAutoNum type="arabicPeriod"/>
            </a:pPr>
            <a:r>
              <a:rPr lang="en-US" smtClean="0"/>
              <a:t>So we have shown that E </a:t>
            </a:r>
            <a:r>
              <a:rPr lang="en-US" smtClean="0">
                <a:latin typeface="Symbol" pitchFamily="18" charset="2"/>
              </a:rPr>
              <a:t>®</a:t>
            </a:r>
            <a:r>
              <a:rPr lang="en-US" smtClean="0"/>
              <a:t> S must hold</a:t>
            </a:r>
          </a:p>
          <a:p>
            <a:pPr marL="457200" indent="-457200"/>
            <a:endParaRPr lang="en-US" smtClean="0"/>
          </a:p>
          <a:p>
            <a:pPr marL="457200" indent="-457200"/>
            <a:r>
              <a:rPr lang="en-US" smtClean="0"/>
              <a:t>We say that E </a:t>
            </a:r>
            <a:r>
              <a:rPr lang="en-US" smtClean="0">
                <a:latin typeface="Symbol" pitchFamily="18" charset="2"/>
              </a:rPr>
              <a:t>®</a:t>
            </a:r>
            <a:r>
              <a:rPr lang="en-US" smtClean="0"/>
              <a:t> G, G </a:t>
            </a:r>
            <a:r>
              <a:rPr lang="en-US" smtClean="0">
                <a:latin typeface="Symbol" pitchFamily="18" charset="2"/>
              </a:rPr>
              <a:t>®</a:t>
            </a:r>
            <a:r>
              <a:rPr lang="en-US" smtClean="0"/>
              <a:t> S </a:t>
            </a:r>
            <a:r>
              <a:rPr lang="en-US" b="1" i="1" smtClean="0">
                <a:solidFill>
                  <a:srgbClr val="FF0000"/>
                </a:solidFill>
              </a:rPr>
              <a:t>logically imply</a:t>
            </a:r>
            <a:r>
              <a:rPr lang="en-US" smtClean="0">
                <a:solidFill>
                  <a:srgbClr val="FF0000"/>
                </a:solidFill>
              </a:rPr>
              <a:t> </a:t>
            </a:r>
            <a:r>
              <a:rPr lang="en-US" smtClean="0"/>
              <a:t>E </a:t>
            </a:r>
            <a:r>
              <a:rPr lang="en-US" smtClean="0">
                <a:latin typeface="Symbol" pitchFamily="18" charset="2"/>
              </a:rPr>
              <a:t>®</a:t>
            </a:r>
            <a:r>
              <a:rPr lang="en-US" smtClean="0"/>
              <a:t> S and we write </a:t>
            </a:r>
          </a:p>
          <a:p>
            <a:pPr marL="457200" indent="-457200"/>
            <a:r>
              <a:rPr lang="en-US" smtClean="0"/>
              <a:t>E </a:t>
            </a:r>
            <a:r>
              <a:rPr lang="en-US" smtClean="0">
                <a:latin typeface="Symbol" pitchFamily="18" charset="2"/>
              </a:rPr>
              <a:t>®</a:t>
            </a:r>
            <a:r>
              <a:rPr lang="en-US" smtClean="0"/>
              <a:t> G,  G </a:t>
            </a:r>
            <a:r>
              <a:rPr lang="en-US" smtClean="0">
                <a:latin typeface="Symbol" pitchFamily="18" charset="2"/>
              </a:rPr>
              <a:t>®</a:t>
            </a:r>
            <a:r>
              <a:rPr lang="en-US" smtClean="0"/>
              <a:t> S  |=   E </a:t>
            </a:r>
            <a:r>
              <a:rPr lang="en-US" smtClean="0">
                <a:latin typeface="Symbol" pitchFamily="18" charset="2"/>
              </a:rPr>
              <a:t>®</a:t>
            </a:r>
            <a:r>
              <a:rPr lang="en-US" smtClean="0"/>
              <a:t> S</a:t>
            </a:r>
          </a:p>
          <a:p>
            <a:pPr marL="457200" indent="-457200"/>
            <a:endParaRPr lang="en-US" smtClean="0"/>
          </a:p>
          <a:p>
            <a:pPr marL="457200" indent="-457200"/>
            <a:r>
              <a:rPr lang="en-US" smtClean="0"/>
              <a:t>This means: </a:t>
            </a:r>
          </a:p>
          <a:p>
            <a:pPr marL="933450" lvl="1" indent="-381000">
              <a:buFont typeface="Symbol" pitchFamily="18" charset="2"/>
              <a:buNone/>
            </a:pPr>
            <a:r>
              <a:rPr lang="en-US" smtClean="0"/>
              <a:t>	If a relation satisfies E </a:t>
            </a:r>
            <a:r>
              <a:rPr lang="en-US" smtClean="0">
                <a:latin typeface="Symbol" pitchFamily="18" charset="2"/>
              </a:rPr>
              <a:t>®</a:t>
            </a:r>
            <a:r>
              <a:rPr lang="en-US" smtClean="0"/>
              <a:t> G and G </a:t>
            </a:r>
            <a:r>
              <a:rPr lang="en-US" smtClean="0">
                <a:latin typeface="Symbol" pitchFamily="18" charset="2"/>
              </a:rPr>
              <a:t>®</a:t>
            </a:r>
            <a:r>
              <a:rPr lang="en-US" smtClean="0"/>
              <a:t> S,</a:t>
            </a:r>
          </a:p>
          <a:p>
            <a:pPr marL="933450" lvl="1" indent="-381000">
              <a:buFont typeface="Symbol" pitchFamily="18" charset="2"/>
              <a:buNone/>
            </a:pPr>
            <a:r>
              <a:rPr lang="en-US" smtClean="0"/>
              <a:t>			then</a:t>
            </a:r>
          </a:p>
          <a:p>
            <a:pPr marL="933450" lvl="1" indent="-381000">
              <a:buFont typeface="Symbol" pitchFamily="18" charset="2"/>
              <a:buNone/>
            </a:pPr>
            <a:r>
              <a:rPr lang="en-US" smtClean="0"/>
              <a:t>	It must satisfy E </a:t>
            </a:r>
            <a:r>
              <a:rPr lang="en-US" smtClean="0">
                <a:latin typeface="Symbol" pitchFamily="18" charset="2"/>
              </a:rPr>
              <a:t>®</a:t>
            </a:r>
            <a:r>
              <a:rPr lang="en-US" smtClean="0"/>
              <a:t> S</a:t>
            </a:r>
          </a:p>
          <a:p>
            <a:pPr marL="457200" indent="-457200">
              <a:buFont typeface="Monotype Sorts" pitchFamily="2" charset="2"/>
              <a:buNone/>
            </a:pPr>
            <a:endParaRPr lang="en-US" smtClean="0"/>
          </a:p>
          <a:p>
            <a:pPr marL="457200" indent="-457200"/>
            <a:endParaRPr lang="en-US" smtClean="0"/>
          </a:p>
        </p:txBody>
      </p:sp>
      <p:graphicFrame>
        <p:nvGraphicFramePr>
          <p:cNvPr id="29698" name="Object 7"/>
          <p:cNvGraphicFramePr>
            <a:graphicFrameLocks noChangeAspect="1"/>
          </p:cNvGraphicFramePr>
          <p:nvPr/>
        </p:nvGraphicFramePr>
        <p:xfrm>
          <a:off x="8229600" y="7162800"/>
          <a:ext cx="169863" cy="439738"/>
        </p:xfrm>
        <a:graphic>
          <a:graphicData uri="http://schemas.openxmlformats.org/presentationml/2006/ole">
            <mc:AlternateContent xmlns:mc="http://schemas.openxmlformats.org/markup-compatibility/2006">
              <mc:Choice xmlns:v="urn:schemas-microsoft-com:vml" Requires="v">
                <p:oleObj spid="_x0000_s29711" name="Visio" r:id="rId4" imgW="170481" imgH="439871" progId="Visio.Drawing.11">
                  <p:embed/>
                </p:oleObj>
              </mc:Choice>
              <mc:Fallback>
                <p:oleObj name="Visio" r:id="rId4" imgW="170481" imgH="439871"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7162800"/>
                        <a:ext cx="169863"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smtClean="0"/>
              <a:t>Logical implications of FDs</a:t>
            </a:r>
          </a:p>
        </p:txBody>
      </p:sp>
      <p:sp>
        <p:nvSpPr>
          <p:cNvPr id="157699" name="Rectangle 3"/>
          <p:cNvSpPr>
            <a:spLocks noGrp="1" noChangeArrowheads="1"/>
          </p:cNvSpPr>
          <p:nvPr>
            <p:ph idx="1"/>
          </p:nvPr>
        </p:nvSpPr>
        <p:spPr/>
        <p:txBody>
          <a:bodyPr/>
          <a:lstStyle/>
          <a:p>
            <a:r>
              <a:rPr lang="en-US" smtClean="0"/>
              <a:t>If the real world tells you only:</a:t>
            </a:r>
          </a:p>
          <a:p>
            <a:pPr lvl="1"/>
            <a:r>
              <a:rPr lang="en-US" smtClean="0"/>
              <a:t>E </a:t>
            </a:r>
            <a:r>
              <a:rPr lang="en-US" smtClean="0">
                <a:latin typeface="Symbol" pitchFamily="18" charset="2"/>
              </a:rPr>
              <a:t>®</a:t>
            </a:r>
            <a:r>
              <a:rPr lang="en-US" smtClean="0"/>
              <a:t> G and E </a:t>
            </a:r>
            <a:r>
              <a:rPr lang="en-US" smtClean="0">
                <a:latin typeface="Symbol" pitchFamily="18" charset="2"/>
              </a:rPr>
              <a:t>®</a:t>
            </a:r>
            <a:r>
              <a:rPr lang="en-US" smtClean="0"/>
              <a:t> S,</a:t>
            </a:r>
          </a:p>
          <a:p>
            <a:r>
              <a:rPr lang="en-US" smtClean="0"/>
              <a:t>Can you deduce on your own, without understanding the application that</a:t>
            </a:r>
          </a:p>
          <a:p>
            <a:pPr lvl="1"/>
            <a:r>
              <a:rPr lang="en-US" smtClean="0"/>
              <a:t>G </a:t>
            </a:r>
            <a:r>
              <a:rPr lang="en-US" smtClean="0">
                <a:latin typeface="Symbol" pitchFamily="18" charset="2"/>
              </a:rPr>
              <a:t>®</a:t>
            </a:r>
            <a:r>
              <a:rPr lang="en-US" smtClean="0"/>
              <a:t> S</a:t>
            </a:r>
          </a:p>
          <a:p>
            <a:pPr lvl="1"/>
            <a:endParaRPr lang="en-US" smtClean="0"/>
          </a:p>
          <a:p>
            <a:r>
              <a:rPr lang="en-US" smtClean="0"/>
              <a:t>No, because of a counterexample:</a:t>
            </a:r>
          </a:p>
          <a:p>
            <a:pPr lvl="1">
              <a:buFont typeface="Symbol" pitchFamily="18" charset="2"/>
              <a:buNone/>
            </a:pPr>
            <a:endParaRPr lang="en-US" smtClean="0"/>
          </a:p>
          <a:p>
            <a:pPr lvl="1">
              <a:buFont typeface="Symbol" pitchFamily="18" charset="2"/>
              <a:buNone/>
            </a:pPr>
            <a:endParaRPr lang="en-US" smtClean="0"/>
          </a:p>
          <a:p>
            <a:pPr lvl="1">
              <a:buFont typeface="Symbol" pitchFamily="18" charset="2"/>
              <a:buNone/>
            </a:pPr>
            <a:endParaRPr lang="en-US" smtClean="0"/>
          </a:p>
          <a:p>
            <a:pPr lvl="1">
              <a:buFont typeface="Symbol" pitchFamily="18" charset="2"/>
              <a:buNone/>
            </a:pPr>
            <a:endParaRPr lang="en-US" smtClean="0"/>
          </a:p>
          <a:p>
            <a:pPr lvl="1">
              <a:buFont typeface="Symbol" pitchFamily="18" charset="2"/>
              <a:buNone/>
            </a:pPr>
            <a:endParaRPr lang="en-US" smtClean="0"/>
          </a:p>
          <a:p>
            <a:r>
              <a:rPr lang="en-US" smtClean="0"/>
              <a:t>This relation satisfies  E </a:t>
            </a:r>
            <a:r>
              <a:rPr lang="en-US" smtClean="0">
                <a:latin typeface="Symbol" pitchFamily="18" charset="2"/>
              </a:rPr>
              <a:t>®</a:t>
            </a:r>
            <a:r>
              <a:rPr lang="en-US" smtClean="0"/>
              <a:t> G and E </a:t>
            </a:r>
            <a:r>
              <a:rPr lang="en-US" smtClean="0">
                <a:latin typeface="Symbol" pitchFamily="18" charset="2"/>
              </a:rPr>
              <a:t>®</a:t>
            </a:r>
            <a:r>
              <a:rPr lang="en-US" smtClean="0"/>
              <a:t> S, but violates G </a:t>
            </a:r>
            <a:r>
              <a:rPr lang="en-US" smtClean="0">
                <a:latin typeface="Symbol" pitchFamily="18" charset="2"/>
              </a:rPr>
              <a:t>®</a:t>
            </a:r>
            <a:r>
              <a:rPr lang="en-US" smtClean="0"/>
              <a:t> S</a:t>
            </a:r>
          </a:p>
          <a:p>
            <a:r>
              <a:rPr lang="en-US" smtClean="0"/>
              <a:t>For intuitive explanation, think: G means Height and S means Weight</a:t>
            </a:r>
          </a:p>
          <a:p>
            <a:endParaRPr lang="en-US" smtClean="0"/>
          </a:p>
        </p:txBody>
      </p:sp>
      <p:graphicFrame>
        <p:nvGraphicFramePr>
          <p:cNvPr id="4" name="Table 3"/>
          <p:cNvGraphicFramePr>
            <a:graphicFrameLocks noGrp="1"/>
          </p:cNvGraphicFramePr>
          <p:nvPr/>
        </p:nvGraphicFramePr>
        <p:xfrm>
          <a:off x="2514600" y="4800600"/>
          <a:ext cx="457200" cy="406400"/>
        </p:xfrm>
        <a:graphic>
          <a:graphicData uri="http://schemas.openxmlformats.org/drawingml/2006/table">
            <a:tbl>
              <a:tblPr firstRow="1" bandRow="1">
                <a:tableStyleId>{5C22544A-7EE6-4342-B048-85BDC9FD1C3A}</a:tableStyleId>
              </a:tblPr>
              <a:tblGrid>
                <a:gridCol w="457200"/>
              </a:tblGrid>
              <a:tr h="406400">
                <a:tc>
                  <a:txBody>
                    <a:bodyPr/>
                    <a:lstStyle/>
                    <a:p>
                      <a:endParaRPr lang="en-US" dirty="0"/>
                    </a:p>
                  </a:txBody>
                  <a:tcPr/>
                </a:tc>
              </a:tr>
            </a:tbl>
          </a:graphicData>
        </a:graphic>
      </p:graphicFrame>
      <p:graphicFrame>
        <p:nvGraphicFramePr>
          <p:cNvPr id="5" name="Content Placeholder 3"/>
          <p:cNvGraphicFramePr>
            <a:graphicFrameLocks/>
          </p:cNvGraphicFramePr>
          <p:nvPr/>
        </p:nvGraphicFramePr>
        <p:xfrm>
          <a:off x="1752600" y="4572000"/>
          <a:ext cx="4038600" cy="1112520"/>
        </p:xfrm>
        <a:graphic>
          <a:graphicData uri="http://schemas.openxmlformats.org/drawingml/2006/table">
            <a:tbl>
              <a:tblPr firstRow="1" bandCol="1">
                <a:tableStyleId>{21E4AEA4-8DFA-4A89-87EB-49C32662AFE0}</a:tableStyleId>
              </a:tblPr>
              <a:tblGrid>
                <a:gridCol w="1009650"/>
                <a:gridCol w="1009650"/>
                <a:gridCol w="1009650"/>
                <a:gridCol w="1009650"/>
              </a:tblGrid>
              <a:tr h="370840">
                <a:tc>
                  <a:txBody>
                    <a:bodyPr/>
                    <a:lstStyle/>
                    <a:p>
                      <a:pPr algn="ctr"/>
                      <a:r>
                        <a:rPr lang="en-US" dirty="0" err="1" smtClean="0"/>
                        <a:t>EGS</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G</a:t>
                      </a:r>
                      <a:endParaRPr lang="en-US"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t>Beta</a:t>
                      </a:r>
                      <a:endParaRPr lang="en-US" dirty="0"/>
                    </a:p>
                  </a:txBody>
                  <a:tcPr/>
                </a:tc>
                <a:tc>
                  <a:txBody>
                    <a:bodyPr/>
                    <a:lstStyle/>
                    <a:p>
                      <a:r>
                        <a:rPr lang="en-US" sz="1400" dirty="0" smtClean="0"/>
                        <a:t>A</a:t>
                      </a:r>
                      <a:endParaRPr lang="en-US" sz="1400" dirty="0"/>
                    </a:p>
                  </a:txBody>
                  <a:tcPr/>
                </a:tc>
                <a:tc>
                  <a:txBody>
                    <a:bodyPr/>
                    <a:lstStyle/>
                    <a:p>
                      <a:r>
                        <a:rPr lang="en-US" sz="1400" dirty="0" smtClean="0"/>
                        <a:t>2</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smtClean="0"/>
              <a:t>Conclusion/Question</a:t>
            </a:r>
          </a:p>
        </p:txBody>
      </p:sp>
      <p:sp>
        <p:nvSpPr>
          <p:cNvPr id="158723" name="Rectangle 3"/>
          <p:cNvSpPr>
            <a:spLocks noGrp="1" noChangeArrowheads="1"/>
          </p:cNvSpPr>
          <p:nvPr>
            <p:ph idx="1"/>
          </p:nvPr>
        </p:nvSpPr>
        <p:spPr/>
        <p:txBody>
          <a:bodyPr/>
          <a:lstStyle/>
          <a:p>
            <a:r>
              <a:rPr lang="en-US" smtClean="0"/>
              <a:t>Consider a relation EGS for which the three constraints E </a:t>
            </a:r>
            <a:r>
              <a:rPr lang="en-US" smtClean="0">
                <a:latin typeface="Symbol" pitchFamily="18" charset="2"/>
              </a:rPr>
              <a:t>®</a:t>
            </a:r>
            <a:r>
              <a:rPr lang="en-US" smtClean="0"/>
              <a:t> G, G </a:t>
            </a:r>
            <a:r>
              <a:rPr lang="en-US" smtClean="0">
                <a:latin typeface="Symbol" pitchFamily="18" charset="2"/>
              </a:rPr>
              <a:t>®</a:t>
            </a:r>
            <a:r>
              <a:rPr lang="en-US" smtClean="0"/>
              <a:t> S, and E </a:t>
            </a:r>
            <a:r>
              <a:rPr lang="en-US" smtClean="0">
                <a:latin typeface="Symbol" pitchFamily="18" charset="2"/>
              </a:rPr>
              <a:t>®</a:t>
            </a:r>
            <a:r>
              <a:rPr lang="en-US" smtClean="0"/>
              <a:t> S </a:t>
            </a:r>
            <a:r>
              <a:rPr lang="en-US" b="1" i="1" smtClean="0">
                <a:solidFill>
                  <a:srgbClr val="FC0128"/>
                </a:solidFill>
              </a:rPr>
              <a:t>must all be obeyed</a:t>
            </a:r>
          </a:p>
          <a:p>
            <a:pPr>
              <a:buFont typeface="Monotype Sorts" pitchFamily="2" charset="2"/>
              <a:buNone/>
            </a:pPr>
            <a:endParaRPr lang="en-US" smtClean="0"/>
          </a:p>
          <a:p>
            <a:endParaRPr lang="en-US" smtClean="0"/>
          </a:p>
          <a:p>
            <a:r>
              <a:rPr lang="en-US" b="1" i="1" smtClean="0">
                <a:solidFill>
                  <a:srgbClr val="FC0128"/>
                </a:solidFill>
              </a:rPr>
              <a:t>It is enough</a:t>
            </a:r>
            <a:r>
              <a:rPr lang="en-US" smtClean="0"/>
              <a:t> to make sure that the two constraints E </a:t>
            </a:r>
            <a:r>
              <a:rPr lang="en-US" smtClean="0">
                <a:latin typeface="Symbol" pitchFamily="18" charset="2"/>
              </a:rPr>
              <a:t>®</a:t>
            </a:r>
            <a:r>
              <a:rPr lang="en-US" smtClean="0"/>
              <a:t> G and G </a:t>
            </a:r>
            <a:r>
              <a:rPr lang="en-US" smtClean="0">
                <a:latin typeface="Symbol" pitchFamily="18" charset="2"/>
              </a:rPr>
              <a:t>®</a:t>
            </a:r>
            <a:r>
              <a:rPr lang="en-US" smtClean="0"/>
              <a:t> S are not violated</a:t>
            </a:r>
          </a:p>
          <a:p>
            <a:pPr>
              <a:buFont typeface="Monotype Sorts" pitchFamily="2" charset="2"/>
              <a:buNone/>
            </a:pPr>
            <a:endParaRPr lang="en-US" smtClean="0"/>
          </a:p>
          <a:p>
            <a:r>
              <a:rPr lang="en-US" b="1" i="1" smtClean="0">
                <a:solidFill>
                  <a:srgbClr val="FC0128"/>
                </a:solidFill>
              </a:rPr>
              <a:t>It is not enough</a:t>
            </a:r>
            <a:r>
              <a:rPr lang="en-US" smtClean="0"/>
              <a:t> to make sure that the two constraints E </a:t>
            </a:r>
            <a:r>
              <a:rPr lang="en-US" smtClean="0">
                <a:latin typeface="Symbol" pitchFamily="18" charset="2"/>
              </a:rPr>
              <a:t>®</a:t>
            </a:r>
            <a:r>
              <a:rPr lang="en-US" smtClean="0"/>
              <a:t> G and E </a:t>
            </a:r>
            <a:r>
              <a:rPr lang="en-US" smtClean="0">
                <a:latin typeface="Symbol" pitchFamily="18" charset="2"/>
              </a:rPr>
              <a:t>®</a:t>
            </a:r>
            <a:r>
              <a:rPr lang="en-US" smtClean="0"/>
              <a:t> S are not violated</a:t>
            </a:r>
          </a:p>
          <a:p>
            <a:endParaRPr lang="en-US" smtClean="0"/>
          </a:p>
          <a:p>
            <a:endParaRPr lang="en-US" smtClean="0"/>
          </a:p>
          <a:p>
            <a:endParaRPr lang="en-US" smtClean="0"/>
          </a:p>
          <a:p>
            <a:r>
              <a:rPr lang="en-US" smtClean="0"/>
              <a:t>But what to do in general, large, complex cases?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Revisiting The Problem</a:t>
            </a:r>
          </a:p>
        </p:txBody>
      </p:sp>
      <p:sp>
        <p:nvSpPr>
          <p:cNvPr id="50179" name="Content Placeholder 2"/>
          <p:cNvSpPr>
            <a:spLocks noGrp="1"/>
          </p:cNvSpPr>
          <p:nvPr>
            <p:ph idx="1"/>
          </p:nvPr>
        </p:nvSpPr>
        <p:spPr/>
        <p:txBody>
          <a:bodyPr/>
          <a:lstStyle/>
          <a:p>
            <a:r>
              <a:rPr lang="en-US" smtClean="0"/>
              <a:t>Let us look at </a:t>
            </a:r>
            <a:endParaRPr lang="en-US" b="1" i="1" smtClean="0">
              <a:solidFill>
                <a:srgbClr val="FF0000"/>
              </a:solidFill>
            </a:endParaRP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The problem is </a:t>
            </a:r>
            <a:r>
              <a:rPr lang="en-US" b="1" i="1" smtClean="0">
                <a:solidFill>
                  <a:srgbClr val="FF0000"/>
                </a:solidFill>
              </a:rPr>
              <a:t>not</a:t>
            </a:r>
            <a:r>
              <a:rPr lang="en-US" smtClean="0"/>
              <a:t> that there are duplicate rows</a:t>
            </a:r>
          </a:p>
          <a:p>
            <a:r>
              <a:rPr lang="en-US" smtClean="0"/>
              <a:t>The problem is the same as before, business rule assigning Salary to Grade is written a number of time</a:t>
            </a:r>
          </a:p>
          <a:p>
            <a:endParaRPr lang="en-US" smtClean="0"/>
          </a:p>
          <a:p>
            <a:r>
              <a:rPr lang="en-US" smtClean="0"/>
              <a:t>So how can we “generalize” the problem?</a:t>
            </a:r>
          </a:p>
          <a:p>
            <a:endParaRPr lang="en-US" smtClean="0"/>
          </a:p>
          <a:p>
            <a:endParaRPr lang="en-US" smtClean="0"/>
          </a:p>
          <a:p>
            <a:endParaRPr lang="en-US" smtClean="0"/>
          </a:p>
          <a:p>
            <a:endParaRPr lang="en-US" smtClean="0"/>
          </a:p>
          <a:p>
            <a:endParaRPr lang="en-US" smtClean="0"/>
          </a:p>
          <a:p>
            <a:endParaRPr lang="en-US" smtClean="0"/>
          </a:p>
          <a:p>
            <a:pPr>
              <a:buFont typeface="Monotype Sorts" pitchFamily="2" charset="2"/>
              <a:buNone/>
            </a:pPr>
            <a:r>
              <a:rPr lang="en-US" smtClean="0"/>
              <a:t>	</a:t>
            </a:r>
          </a:p>
          <a:p>
            <a:pPr>
              <a:buFont typeface="Monotype Sorts" pitchFamily="2" charset="2"/>
              <a:buNone/>
            </a:pPr>
            <a:endParaRPr lang="en-US" smtClean="0"/>
          </a:p>
          <a:p>
            <a:pPr>
              <a:buFont typeface="Monotype Sorts" pitchFamily="2" charset="2"/>
              <a:buNone/>
            </a:pPr>
            <a:endParaRPr lang="en-US" smtClean="0"/>
          </a:p>
        </p:txBody>
      </p:sp>
      <p:graphicFrame>
        <p:nvGraphicFramePr>
          <p:cNvPr id="5" name="Content Placeholder 3"/>
          <p:cNvGraphicFramePr>
            <a:graphicFrameLocks/>
          </p:cNvGraphicFramePr>
          <p:nvPr/>
        </p:nvGraphicFramePr>
        <p:xfrm>
          <a:off x="1905000" y="1752600"/>
          <a:ext cx="4419600" cy="2595880"/>
        </p:xfrm>
        <a:graphic>
          <a:graphicData uri="http://schemas.openxmlformats.org/drawingml/2006/table">
            <a:tbl>
              <a:tblPr firstRow="1" bandCol="1">
                <a:tableStyleId>{21E4AEA4-8DFA-4A89-87EB-49C32662AFE0}</a:tableStyleId>
              </a:tblPr>
              <a:tblGrid>
                <a:gridCol w="736600"/>
                <a:gridCol w="736600"/>
                <a:gridCol w="736600"/>
                <a:gridCol w="736600"/>
                <a:gridCol w="736600"/>
                <a:gridCol w="736600"/>
              </a:tblGrid>
              <a:tr h="370840">
                <a:tc>
                  <a:txBody>
                    <a:bodyPr/>
                    <a:lstStyle/>
                    <a:p>
                      <a:pPr algn="ctr"/>
                      <a:r>
                        <a:rPr lang="en-US" sz="1400" dirty="0" smtClean="0"/>
                        <a:t>R</a:t>
                      </a:r>
                      <a:endParaRPr lang="en-US" sz="1400" dirty="0"/>
                    </a:p>
                  </a:txBody>
                  <a:tcPr/>
                </a:tc>
                <a:tc>
                  <a:txBody>
                    <a:bodyPr/>
                    <a:lstStyle/>
                    <a:p>
                      <a:pPr algn="ctr"/>
                      <a:r>
                        <a:rPr lang="en-US" sz="1400" dirty="0" smtClean="0"/>
                        <a:t>Name</a:t>
                      </a:r>
                      <a:endParaRPr lang="en-US" sz="1400" dirty="0"/>
                    </a:p>
                  </a:txBody>
                  <a:tcPr/>
                </a:tc>
                <a:tc>
                  <a:txBody>
                    <a:bodyPr/>
                    <a:lstStyle/>
                    <a:p>
                      <a:pPr algn="ctr"/>
                      <a:r>
                        <a:rPr lang="en-US" sz="1400" u="sng" dirty="0" err="1" smtClean="0"/>
                        <a:t>SSN</a:t>
                      </a:r>
                      <a:endParaRPr lang="en-US" sz="1400" u="sng" dirty="0"/>
                    </a:p>
                  </a:txBody>
                  <a:tcPr/>
                </a:tc>
                <a:tc>
                  <a:txBody>
                    <a:bodyPr/>
                    <a:lstStyle/>
                    <a:p>
                      <a:pPr algn="ctr"/>
                      <a:r>
                        <a:rPr lang="en-US" sz="1400" dirty="0" smtClean="0"/>
                        <a:t>DOB</a:t>
                      </a:r>
                      <a:endParaRPr lang="en-US" sz="1400" dirty="0"/>
                    </a:p>
                  </a:txBody>
                  <a:tcPr/>
                </a:tc>
                <a:tc>
                  <a:txBody>
                    <a:bodyPr/>
                    <a:lstStyle/>
                    <a:p>
                      <a:pPr algn="ctr"/>
                      <a:r>
                        <a:rPr lang="en-US" sz="1400" dirty="0" smtClean="0"/>
                        <a:t>Grade</a:t>
                      </a:r>
                      <a:endParaRPr lang="en-US" sz="1400" dirty="0"/>
                    </a:p>
                  </a:txBody>
                  <a:tcPr/>
                </a:tc>
                <a:tc>
                  <a:txBody>
                    <a:bodyPr/>
                    <a:lstStyle/>
                    <a:p>
                      <a:pPr algn="ctr"/>
                      <a:r>
                        <a:rPr lang="en-US" sz="1400" dirty="0" smtClean="0"/>
                        <a:t>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121</a:t>
                      </a:r>
                      <a:endParaRPr lang="en-US" sz="1400" dirty="0"/>
                    </a:p>
                  </a:txBody>
                  <a:tcPr/>
                </a:tc>
                <a:tc>
                  <a:txBody>
                    <a:bodyPr/>
                    <a:lstStyle/>
                    <a:p>
                      <a:r>
                        <a:rPr lang="en-US" sz="1400" dirty="0" smtClean="0"/>
                        <a:t>2367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132</a:t>
                      </a:r>
                      <a:endParaRPr lang="en-US" sz="1400" dirty="0"/>
                    </a:p>
                  </a:txBody>
                  <a:tcPr/>
                </a:tc>
                <a:tc>
                  <a:txBody>
                    <a:bodyPr/>
                    <a:lstStyle/>
                    <a:p>
                      <a:r>
                        <a:rPr lang="en-US" sz="1400" dirty="0" smtClean="0"/>
                        <a:t>3678</a:t>
                      </a:r>
                      <a:endParaRPr lang="en-US" sz="1400" dirty="0"/>
                    </a:p>
                  </a:txBody>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101</a:t>
                      </a:r>
                      <a:endParaRPr lang="en-US" sz="1400" dirty="0"/>
                    </a:p>
                  </a:txBody>
                  <a:tcPr/>
                </a:tc>
                <a:tc>
                  <a:txBody>
                    <a:bodyPr/>
                    <a:lstStyle/>
                    <a:p>
                      <a:r>
                        <a:rPr lang="en-US" sz="1400" dirty="0" smtClean="0"/>
                        <a:t>3498</a:t>
                      </a:r>
                      <a:endParaRPr lang="en-US" sz="1400" dirty="0"/>
                    </a:p>
                  </a:txBody>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
                      </a:r>
                      <a:endParaRPr lang="en-US" sz="1400" dirty="0"/>
                    </a:p>
                  </a:txBody>
                  <a:tcPr/>
                </a:tc>
                <a:tc>
                  <a:txBody>
                    <a:bodyPr/>
                    <a:lstStyle/>
                    <a:p>
                      <a:r>
                        <a:rPr lang="en-US" sz="1400" dirty="0" smtClean="0"/>
                        <a:t>106</a:t>
                      </a:r>
                      <a:endParaRPr lang="en-US" sz="1400" dirty="0"/>
                    </a:p>
                  </a:txBody>
                  <a:tcPr/>
                </a:tc>
                <a:tc>
                  <a:txBody>
                    <a:bodyPr/>
                    <a:lstStyle/>
                    <a:p>
                      <a:r>
                        <a:rPr lang="en-US" sz="1400" dirty="0" smtClean="0"/>
                        <a:t>2987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132</a:t>
                      </a:r>
                      <a:endParaRPr lang="en-US" sz="1400" dirty="0"/>
                    </a:p>
                  </a:txBody>
                  <a:tcPr/>
                </a:tc>
                <a:tc>
                  <a:txBody>
                    <a:bodyPr/>
                    <a:lstStyle/>
                    <a:p>
                      <a:r>
                        <a:rPr lang="en-US" sz="1400" dirty="0" smtClean="0"/>
                        <a:t>3678</a:t>
                      </a:r>
                      <a:endParaRPr lang="en-US" sz="1400" dirty="0"/>
                    </a:p>
                  </a:txBody>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101</a:t>
                      </a:r>
                      <a:endParaRPr lang="en-US" sz="1400" dirty="0"/>
                    </a:p>
                  </a:txBody>
                  <a:tcPr/>
                </a:tc>
                <a:tc>
                  <a:txBody>
                    <a:bodyPr/>
                    <a:lstStyle/>
                    <a:p>
                      <a:r>
                        <a:rPr lang="en-US" sz="1400" dirty="0" smtClean="0"/>
                        <a:t>3498</a:t>
                      </a:r>
                      <a:endParaRPr lang="en-US" sz="1400" dirty="0"/>
                    </a:p>
                  </a:txBody>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smtClean="0"/>
              <a:t>Convention</a:t>
            </a:r>
          </a:p>
        </p:txBody>
      </p:sp>
      <p:sp>
        <p:nvSpPr>
          <p:cNvPr id="159747" name="Rectangle 3"/>
          <p:cNvSpPr>
            <a:spLocks noGrp="1" noChangeArrowheads="1"/>
          </p:cNvSpPr>
          <p:nvPr>
            <p:ph idx="1"/>
          </p:nvPr>
        </p:nvSpPr>
        <p:spPr/>
        <p:txBody>
          <a:bodyPr/>
          <a:lstStyle/>
          <a:p>
            <a:r>
              <a:rPr lang="en-US" smtClean="0"/>
              <a:t>We will use the letters P, …, Z, unless stated otherwise, to indicate sets of attributes and therefore also relations schema</a:t>
            </a:r>
          </a:p>
          <a:p>
            <a:r>
              <a:rPr lang="en-US" smtClean="0"/>
              <a:t>We will use the letter F, unless stated otherwise, to indicate a set of functional dependencies</a:t>
            </a:r>
          </a:p>
          <a:p>
            <a:r>
              <a:rPr lang="en-US" smtClean="0"/>
              <a:t>Other letters, unless stated otherwise, will indicate individual attributes</a:t>
            </a:r>
          </a:p>
          <a:p>
            <a:r>
              <a:rPr lang="en-US" smtClean="0"/>
              <a:t>We will use “FD” for “functional dependency” if it does not confuse with the above usage of “F”</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smtClean="0"/>
              <a:t>Closures Of Sets Of Attributes</a:t>
            </a:r>
          </a:p>
        </p:txBody>
      </p:sp>
      <p:sp>
        <p:nvSpPr>
          <p:cNvPr id="160771" name="Rectangle 3"/>
          <p:cNvSpPr>
            <a:spLocks noGrp="1" noChangeArrowheads="1"/>
          </p:cNvSpPr>
          <p:nvPr>
            <p:ph idx="1"/>
          </p:nvPr>
        </p:nvSpPr>
        <p:spPr/>
        <p:txBody>
          <a:bodyPr/>
          <a:lstStyle/>
          <a:p>
            <a:r>
              <a:rPr lang="en-US" smtClean="0"/>
              <a:t>We consider some relation schema, which is a set of attributes, R (say EGS, which could also write as R(EGS))</a:t>
            </a:r>
          </a:p>
          <a:p>
            <a:r>
              <a:rPr lang="en-US" smtClean="0"/>
              <a:t>A set F of FDS for this schema (say E </a:t>
            </a:r>
            <a:r>
              <a:rPr lang="en-US" smtClean="0">
                <a:sym typeface="Symbol" pitchFamily="18" charset="2"/>
              </a:rPr>
              <a:t></a:t>
            </a:r>
            <a:r>
              <a:rPr lang="en-US" smtClean="0">
                <a:sym typeface="Monotype Sorts" pitchFamily="2" charset="2"/>
              </a:rPr>
              <a:t> G and  G </a:t>
            </a:r>
            <a:r>
              <a:rPr lang="en-US" smtClean="0">
                <a:sym typeface="Symbol" pitchFamily="18" charset="2"/>
              </a:rPr>
              <a:t></a:t>
            </a:r>
            <a:r>
              <a:rPr lang="en-US" smtClean="0">
                <a:sym typeface="Monotype Sorts" pitchFamily="2" charset="2"/>
              </a:rPr>
              <a:t> S)</a:t>
            </a:r>
          </a:p>
          <a:p>
            <a:r>
              <a:rPr lang="en-US" smtClean="0">
                <a:sym typeface="Monotype Sorts" pitchFamily="2" charset="2"/>
              </a:rPr>
              <a:t>We take some X </a:t>
            </a:r>
            <a:r>
              <a:rPr lang="en-US" smtClean="0">
                <a:sym typeface="Symbol" pitchFamily="18" charset="2"/>
              </a:rPr>
              <a:t> R (Say  just the attribute E)</a:t>
            </a:r>
          </a:p>
          <a:p>
            <a:r>
              <a:rPr lang="en-US" smtClean="0">
                <a:sym typeface="Symbol" pitchFamily="18" charset="2"/>
              </a:rPr>
              <a:t>We ask if two tuples are equal on X, what is the largest set of attributes on which they must be equal</a:t>
            </a:r>
          </a:p>
          <a:p>
            <a:r>
              <a:rPr lang="en-US" smtClean="0">
                <a:sym typeface="Symbol" pitchFamily="18" charset="2"/>
              </a:rPr>
              <a:t>We call this set </a:t>
            </a:r>
            <a:r>
              <a:rPr lang="en-US" b="1" i="1" smtClean="0">
                <a:solidFill>
                  <a:srgbClr val="FC0128"/>
                </a:solidFill>
                <a:sym typeface="Symbol" pitchFamily="18" charset="2"/>
              </a:rPr>
              <a:t>the closure of </a:t>
            </a:r>
            <a:r>
              <a:rPr lang="en-US" b="1" smtClean="0">
                <a:solidFill>
                  <a:srgbClr val="FC0128"/>
                </a:solidFill>
                <a:sym typeface="Symbol" pitchFamily="18" charset="2"/>
              </a:rPr>
              <a:t>X</a:t>
            </a:r>
            <a:r>
              <a:rPr lang="en-US" b="1" i="1" smtClean="0">
                <a:solidFill>
                  <a:srgbClr val="FC0128"/>
                </a:solidFill>
                <a:sym typeface="Symbol" pitchFamily="18" charset="2"/>
              </a:rPr>
              <a:t> with respect to </a:t>
            </a:r>
            <a:r>
              <a:rPr lang="en-US" b="1" smtClean="0">
                <a:solidFill>
                  <a:srgbClr val="FC0128"/>
                </a:solidFill>
                <a:sym typeface="Symbol" pitchFamily="18" charset="2"/>
              </a:rPr>
              <a:t>F</a:t>
            </a:r>
            <a:r>
              <a:rPr lang="en-US" smtClean="0">
                <a:sym typeface="Symbol" pitchFamily="18" charset="2"/>
              </a:rPr>
              <a:t> and denote it by </a:t>
            </a:r>
            <a:r>
              <a:rPr lang="en-US" b="1" smtClean="0">
                <a:solidFill>
                  <a:srgbClr val="FC0128"/>
                </a:solidFill>
                <a:sym typeface="Symbol" pitchFamily="18" charset="2"/>
              </a:rPr>
              <a:t>X</a:t>
            </a:r>
            <a:r>
              <a:rPr lang="en-US" b="1" baseline="-25000" smtClean="0">
                <a:solidFill>
                  <a:srgbClr val="FC0128"/>
                </a:solidFill>
                <a:sym typeface="Symbol" pitchFamily="18" charset="2"/>
              </a:rPr>
              <a:t>F</a:t>
            </a:r>
            <a:r>
              <a:rPr lang="en-US" b="1" baseline="30000" smtClean="0">
                <a:solidFill>
                  <a:srgbClr val="FC0128"/>
                </a:solidFill>
                <a:sym typeface="Symbol" pitchFamily="18" charset="2"/>
              </a:rPr>
              <a:t>+</a:t>
            </a:r>
            <a:r>
              <a:rPr lang="en-US" smtClean="0">
                <a:solidFill>
                  <a:schemeClr val="folHlink"/>
                </a:solidFill>
                <a:sym typeface="Symbol" pitchFamily="18" charset="2"/>
              </a:rPr>
              <a:t> </a:t>
            </a:r>
            <a:r>
              <a:rPr lang="en-US" smtClean="0">
                <a:sym typeface="Symbol" pitchFamily="18" charset="2"/>
              </a:rPr>
              <a:t>(in our case E</a:t>
            </a:r>
            <a:r>
              <a:rPr lang="en-US" baseline="-25000" smtClean="0">
                <a:sym typeface="Symbol" pitchFamily="18" charset="2"/>
              </a:rPr>
              <a:t>F</a:t>
            </a:r>
            <a:r>
              <a:rPr lang="en-US" baseline="30000" smtClean="0">
                <a:sym typeface="Symbol" pitchFamily="18" charset="2"/>
              </a:rPr>
              <a:t>+</a:t>
            </a:r>
            <a:r>
              <a:rPr lang="en-US" smtClean="0">
                <a:sym typeface="Symbol" pitchFamily="18" charset="2"/>
              </a:rPr>
              <a:t> = EGS and S</a:t>
            </a:r>
            <a:r>
              <a:rPr lang="en-US" baseline="-25000" smtClean="0">
                <a:sym typeface="Symbol" pitchFamily="18" charset="2"/>
              </a:rPr>
              <a:t>F</a:t>
            </a:r>
            <a:r>
              <a:rPr lang="en-US" baseline="30000" smtClean="0">
                <a:sym typeface="Symbol" pitchFamily="18" charset="2"/>
              </a:rPr>
              <a:t>+</a:t>
            </a:r>
            <a:r>
              <a:rPr lang="en-US" smtClean="0">
                <a:sym typeface="Symbol" pitchFamily="18" charset="2"/>
              </a:rPr>
              <a:t> = S, as is easily seen)</a:t>
            </a:r>
          </a:p>
          <a:p>
            <a:r>
              <a:rPr lang="en-US" smtClean="0">
                <a:sym typeface="Symbol" pitchFamily="18" charset="2"/>
              </a:rPr>
              <a:t>If it is understood what F is, we can write just </a:t>
            </a:r>
            <a:r>
              <a:rPr lang="en-US" b="1" smtClean="0">
                <a:solidFill>
                  <a:srgbClr val="FC0128"/>
                </a:solidFill>
                <a:sym typeface="Symbol" pitchFamily="18" charset="2"/>
              </a:rPr>
              <a:t>X</a:t>
            </a:r>
            <a:r>
              <a:rPr lang="en-US" b="1" baseline="30000" smtClean="0">
                <a:solidFill>
                  <a:srgbClr val="FC0128"/>
                </a:solidFill>
                <a:sym typeface="Symbol" pitchFamily="18" charset="2"/>
              </a:rPr>
              <a:t>+</a:t>
            </a:r>
            <a:endParaRPr lang="en-US" b="1" baseline="30000" smtClean="0">
              <a:solidFill>
                <a:srgbClr val="FC0128"/>
              </a:solidFill>
              <a:sym typeface="Monotype Sorts" pitchFamily="2" charset="2"/>
            </a:endParaRPr>
          </a:p>
          <a:p>
            <a:pPr>
              <a:buFont typeface="Monotype Sorts" pitchFamily="2" charset="2"/>
              <a:buNone/>
            </a:pPr>
            <a:endParaRPr lang="en-US" smtClean="0"/>
          </a:p>
          <a:p>
            <a:endParaRPr lang="en-US" smtClean="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smtClean="0"/>
              <a:t>Closures Of Sets Of Attributes</a:t>
            </a:r>
          </a:p>
        </p:txBody>
      </p:sp>
      <p:sp>
        <p:nvSpPr>
          <p:cNvPr id="41987" name="Rectangle 3"/>
          <p:cNvSpPr>
            <a:spLocks noGrp="1" noChangeArrowheads="1"/>
          </p:cNvSpPr>
          <p:nvPr>
            <p:ph idx="1"/>
          </p:nvPr>
        </p:nvSpPr>
        <p:spPr/>
        <p:txBody>
          <a:bodyPr/>
          <a:lstStyle/>
          <a:p>
            <a:pPr marL="457200" indent="-457200">
              <a:defRPr/>
            </a:pPr>
            <a:r>
              <a:rPr lang="en-US" dirty="0" smtClean="0"/>
              <a:t>There is a very simple algorithm to compute X</a:t>
            </a:r>
            <a:r>
              <a:rPr lang="en-US" baseline="30000" dirty="0" smtClean="0"/>
              <a:t>+</a:t>
            </a:r>
          </a:p>
          <a:p>
            <a:pPr marL="457200" indent="-457200">
              <a:buFont typeface="Monotype Sorts" pitchFamily="2" charset="2"/>
              <a:buNone/>
              <a:defRPr/>
            </a:pPr>
            <a:r>
              <a:rPr lang="en-US" dirty="0" smtClean="0"/>
              <a:t> </a:t>
            </a:r>
          </a:p>
          <a:p>
            <a:pPr marL="869950" lvl="1" indent="-457200">
              <a:buFont typeface="Monotype Sorts" pitchFamily="2" charset="2"/>
              <a:buNone/>
              <a:defRPr/>
            </a:pPr>
            <a:r>
              <a:rPr lang="en-US" sz="2400" dirty="0" smtClean="0"/>
              <a:t>1.</a:t>
            </a:r>
            <a:r>
              <a:rPr lang="en-US" dirty="0" smtClean="0"/>
              <a:t> </a:t>
            </a:r>
            <a:r>
              <a:rPr lang="en-US" sz="2400" dirty="0" smtClean="0"/>
              <a:t>Let Y = X</a:t>
            </a:r>
          </a:p>
          <a:p>
            <a:pPr marL="869950" lvl="1" indent="-457200">
              <a:buFont typeface="Monotype Sorts" pitchFamily="2" charset="2"/>
              <a:buNone/>
              <a:defRPr/>
            </a:pPr>
            <a:r>
              <a:rPr lang="en-US" sz="2400" dirty="0" smtClean="0"/>
              <a:t>2. Whenever there is an FD in F, say V </a:t>
            </a:r>
            <a:r>
              <a:rPr lang="en-US" sz="2400" dirty="0" smtClean="0">
                <a:sym typeface="Symbol" pitchFamily="18" charset="2"/>
              </a:rPr>
              <a:t></a:t>
            </a:r>
            <a:r>
              <a:rPr lang="en-US" sz="2400" dirty="0" smtClean="0">
                <a:sym typeface="Monotype Sorts" pitchFamily="2" charset="2"/>
              </a:rPr>
              <a:t> W, such that</a:t>
            </a:r>
          </a:p>
          <a:p>
            <a:pPr marL="1238250" lvl="2" indent="-381000">
              <a:buFont typeface="Monotype Sorts" pitchFamily="2" charset="2"/>
              <a:buNone/>
              <a:defRPr/>
            </a:pPr>
            <a:r>
              <a:rPr lang="en-US" sz="2400" dirty="0" smtClean="0">
                <a:sym typeface="Monotype Sorts" pitchFamily="2" charset="2"/>
              </a:rPr>
              <a:t>1. V </a:t>
            </a:r>
            <a:r>
              <a:rPr lang="en-US" sz="2400" dirty="0" smtClean="0">
                <a:sym typeface="Symbol" pitchFamily="18" charset="2"/>
              </a:rPr>
              <a:t> Y, and</a:t>
            </a:r>
          </a:p>
          <a:p>
            <a:pPr marL="1238250" lvl="2" indent="-381000">
              <a:buFont typeface="Monotype Sorts" pitchFamily="2" charset="2"/>
              <a:buNone/>
              <a:defRPr/>
            </a:pPr>
            <a:r>
              <a:rPr lang="en-US" sz="2400" dirty="0" smtClean="0">
                <a:sym typeface="Monotype Sorts" pitchFamily="2" charset="2"/>
              </a:rPr>
              <a:t> 2. W </a:t>
            </a:r>
            <a:r>
              <a:rPr lang="en-US" sz="2400" dirty="0" smtClean="0">
                <a:cs typeface="Arial" charset="0"/>
                <a:sym typeface="Monotype Sorts" pitchFamily="2" charset="2"/>
              </a:rPr>
              <a:t>− Y is not empty</a:t>
            </a:r>
          </a:p>
          <a:p>
            <a:pPr marL="869950" lvl="1" indent="-457200">
              <a:buFont typeface="Monotype Sorts" pitchFamily="2" charset="2"/>
              <a:buNone/>
              <a:defRPr/>
            </a:pPr>
            <a:r>
              <a:rPr lang="en-US" sz="2400" dirty="0" smtClean="0">
                <a:cs typeface="Arial" charset="0"/>
                <a:sym typeface="Monotype Sorts" pitchFamily="2" charset="2"/>
              </a:rPr>
              <a:t>	add </a:t>
            </a:r>
            <a:r>
              <a:rPr lang="en-US" sz="2400" dirty="0" smtClean="0">
                <a:sym typeface="Monotype Sorts" pitchFamily="2" charset="2"/>
              </a:rPr>
              <a:t>W </a:t>
            </a:r>
            <a:r>
              <a:rPr lang="en-US" sz="2400" dirty="0" smtClean="0">
                <a:cs typeface="Arial" charset="0"/>
                <a:sym typeface="Monotype Sorts" pitchFamily="2" charset="2"/>
              </a:rPr>
              <a:t>− Y to Y</a:t>
            </a:r>
          </a:p>
          <a:p>
            <a:pPr marL="869950" lvl="1" indent="-457200">
              <a:buFont typeface="Monotype Sorts" pitchFamily="2" charset="2"/>
              <a:buNone/>
              <a:defRPr/>
            </a:pPr>
            <a:r>
              <a:rPr lang="en-US" sz="2400" dirty="0" smtClean="0">
                <a:sym typeface="Monotype Sorts" pitchFamily="2" charset="2"/>
              </a:rPr>
              <a:t>3. At termination Y = </a:t>
            </a:r>
            <a:r>
              <a:rPr lang="en-US" sz="2400" dirty="0" smtClean="0"/>
              <a:t>X</a:t>
            </a:r>
            <a:r>
              <a:rPr lang="en-US" sz="2400" baseline="30000" dirty="0" smtClean="0"/>
              <a:t>+</a:t>
            </a:r>
            <a:endParaRPr lang="en-US" sz="2400" dirty="0" smtClean="0">
              <a:sym typeface="Monotype Sorts" pitchFamily="2" charset="2"/>
            </a:endParaRPr>
          </a:p>
          <a:p>
            <a:pPr marL="457200" indent="-457200">
              <a:defRPr/>
            </a:pPr>
            <a:endParaRPr lang="en-US" dirty="0" smtClean="0">
              <a:sym typeface="Monotype Sorts" pitchFamily="2" charset="2"/>
            </a:endParaRPr>
          </a:p>
          <a:p>
            <a:pPr marL="457200" indent="-457200">
              <a:defRPr/>
            </a:pPr>
            <a:r>
              <a:rPr lang="en-US" dirty="0" smtClean="0">
                <a:sym typeface="Monotype Sorts" pitchFamily="2" charset="2"/>
              </a:rPr>
              <a:t>The algorithm is very efficient</a:t>
            </a:r>
          </a:p>
          <a:p>
            <a:pPr marL="457200" indent="-457200">
              <a:defRPr/>
            </a:pPr>
            <a:r>
              <a:rPr lang="en-US" dirty="0" smtClean="0">
                <a:cs typeface="Arial" charset="0"/>
                <a:sym typeface="Monotype Sorts" pitchFamily="2" charset="2"/>
              </a:rPr>
              <a:t>Each time we look at all the </a:t>
            </a:r>
            <a:r>
              <a:rPr lang="en-US" dirty="0" err="1" smtClean="0">
                <a:cs typeface="Arial" charset="0"/>
                <a:sym typeface="Monotype Sorts" pitchFamily="2" charset="2"/>
              </a:rPr>
              <a:t>FDs</a:t>
            </a:r>
            <a:endParaRPr lang="en-US" dirty="0" smtClean="0">
              <a:cs typeface="Arial" charset="0"/>
              <a:sym typeface="Monotype Sorts" pitchFamily="2" charset="2"/>
            </a:endParaRPr>
          </a:p>
          <a:p>
            <a:pPr marL="933450" lvl="1" indent="-381000">
              <a:defRPr/>
            </a:pPr>
            <a:r>
              <a:rPr lang="en-US" dirty="0" smtClean="0">
                <a:cs typeface="Arial" charset="0"/>
                <a:sym typeface="Monotype Sorts" pitchFamily="2" charset="2"/>
              </a:rPr>
              <a:t>Either we can apply at least one and make Y bigger (the biggest it can be are all attributes), or</a:t>
            </a:r>
          </a:p>
          <a:p>
            <a:pPr marL="933450" lvl="1" indent="-381000">
              <a:defRPr/>
            </a:pPr>
            <a:r>
              <a:rPr lang="en-US" dirty="0" smtClean="0">
                <a:cs typeface="Arial" charset="0"/>
                <a:sym typeface="Monotype Sorts" pitchFamily="2" charset="2"/>
              </a:rPr>
              <a:t>We are finished</a:t>
            </a:r>
          </a:p>
          <a:p>
            <a:pPr marL="457200" indent="-457200">
              <a:buFont typeface="Monotype Sorts" pitchFamily="2" charset="2"/>
              <a:buAutoNum type="arabicPeriod"/>
              <a:defRPr/>
            </a:pPr>
            <a:endParaRPr lang="en-US" dirty="0" smtClean="0">
              <a:cs typeface="Arial" charset="0"/>
              <a:sym typeface="Monotype Sorts" pitchFamily="2" charset="2"/>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smtClean="0"/>
              <a:t>Closures Of Sets Of Attributes</a:t>
            </a:r>
          </a:p>
        </p:txBody>
      </p:sp>
      <p:sp>
        <p:nvSpPr>
          <p:cNvPr id="162819" name="Rectangle 3"/>
          <p:cNvSpPr>
            <a:spLocks noGrp="1" noChangeArrowheads="1"/>
          </p:cNvSpPr>
          <p:nvPr>
            <p:ph idx="1"/>
          </p:nvPr>
        </p:nvSpPr>
        <p:spPr/>
        <p:txBody>
          <a:bodyPr/>
          <a:lstStyle/>
          <a:p>
            <a:r>
              <a:rPr lang="en-US" smtClean="0"/>
              <a:t>The algorithm is correct</a:t>
            </a:r>
          </a:p>
          <a:p>
            <a:r>
              <a:rPr lang="en-US" smtClean="0"/>
              <a:t>We do not prove it, an easy proof by induction exists</a:t>
            </a:r>
          </a:p>
          <a:p>
            <a:r>
              <a:rPr lang="en-US" smtClean="0"/>
              <a:t>Intuitively, we “prove” using the algorithm that whenever equality on some attribute must exist, we add that attribute to the answer</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smtClean="0"/>
              <a:t>Example</a:t>
            </a:r>
          </a:p>
        </p:txBody>
      </p:sp>
      <p:sp>
        <p:nvSpPr>
          <p:cNvPr id="38915" name="Rectangle 3"/>
          <p:cNvSpPr>
            <a:spLocks noGrp="1" noChangeArrowheads="1"/>
          </p:cNvSpPr>
          <p:nvPr>
            <p:ph idx="1"/>
          </p:nvPr>
        </p:nvSpPr>
        <p:spPr/>
        <p:txBody>
          <a:bodyPr/>
          <a:lstStyle/>
          <a:p>
            <a:pPr>
              <a:defRPr/>
            </a:pPr>
            <a:r>
              <a:rPr lang="en-US" dirty="0" smtClean="0"/>
              <a:t>Let R = </a:t>
            </a:r>
            <a:r>
              <a:rPr lang="en-US" dirty="0" err="1" smtClean="0"/>
              <a:t>ABCDEGHIJK</a:t>
            </a:r>
            <a:endParaRPr lang="en-US" dirty="0" smtClean="0"/>
          </a:p>
          <a:p>
            <a:pPr>
              <a:defRPr/>
            </a:pPr>
            <a:r>
              <a:rPr lang="en-US" dirty="0" smtClean="0"/>
              <a:t>Given </a:t>
            </a:r>
            <a:r>
              <a:rPr lang="en-US" dirty="0" err="1" smtClean="0"/>
              <a:t>FDs</a:t>
            </a:r>
            <a:r>
              <a:rPr lang="en-US" dirty="0" smtClean="0"/>
              <a:t>:</a:t>
            </a:r>
          </a:p>
          <a:p>
            <a:pPr marL="1009650" lvl="1" indent="-457200">
              <a:buFont typeface="+mj-lt"/>
              <a:buAutoNum type="arabicPeriod"/>
              <a:defRPr/>
            </a:pPr>
            <a:r>
              <a:rPr lang="en-US" dirty="0" smtClean="0"/>
              <a:t>K </a:t>
            </a:r>
            <a:r>
              <a:rPr lang="en-US" dirty="0" smtClean="0">
                <a:latin typeface="Symbol" pitchFamily="18" charset="2"/>
              </a:rPr>
              <a:t>®</a:t>
            </a:r>
            <a:r>
              <a:rPr lang="en-US" dirty="0" smtClean="0"/>
              <a:t> BG </a:t>
            </a:r>
          </a:p>
          <a:p>
            <a:pPr marL="1009650" lvl="1" indent="-457200">
              <a:buFont typeface="+mj-lt"/>
              <a:buAutoNum type="arabicPeriod"/>
              <a:defRPr/>
            </a:pPr>
            <a:r>
              <a:rPr lang="en-US" dirty="0" smtClean="0"/>
              <a:t>A </a:t>
            </a:r>
            <a:r>
              <a:rPr lang="en-US" dirty="0" smtClean="0">
                <a:latin typeface="Symbol" pitchFamily="18" charset="2"/>
              </a:rPr>
              <a:t>®</a:t>
            </a:r>
            <a:r>
              <a:rPr lang="en-US" dirty="0" smtClean="0"/>
              <a:t> DE</a:t>
            </a:r>
          </a:p>
          <a:p>
            <a:pPr marL="1009650" lvl="1" indent="-457200">
              <a:buFont typeface="+mj-lt"/>
              <a:buAutoNum type="arabicPeriod"/>
              <a:defRPr/>
            </a:pPr>
            <a:r>
              <a:rPr lang="en-US" dirty="0" smtClean="0"/>
              <a:t>H </a:t>
            </a:r>
            <a:r>
              <a:rPr lang="en-US" dirty="0" smtClean="0">
                <a:latin typeface="Symbol" pitchFamily="18" charset="2"/>
              </a:rPr>
              <a:t>®</a:t>
            </a:r>
            <a:r>
              <a:rPr lang="en-US" dirty="0" smtClean="0"/>
              <a:t> AI</a:t>
            </a:r>
          </a:p>
          <a:p>
            <a:pPr marL="1009650" lvl="1" indent="-457200">
              <a:buFont typeface="+mj-lt"/>
              <a:buAutoNum type="arabicPeriod"/>
              <a:defRPr/>
            </a:pPr>
            <a:r>
              <a:rPr lang="en-US" dirty="0" smtClean="0"/>
              <a:t>B </a:t>
            </a:r>
            <a:r>
              <a:rPr lang="en-US" dirty="0" smtClean="0">
                <a:latin typeface="Symbol" pitchFamily="18" charset="2"/>
              </a:rPr>
              <a:t>®</a:t>
            </a:r>
            <a:r>
              <a:rPr lang="en-US" dirty="0" smtClean="0"/>
              <a:t> D</a:t>
            </a:r>
          </a:p>
          <a:p>
            <a:pPr marL="1009650" lvl="1" indent="-457200">
              <a:buFont typeface="+mj-lt"/>
              <a:buAutoNum type="arabicPeriod"/>
              <a:defRPr/>
            </a:pPr>
            <a:r>
              <a:rPr lang="en-US" dirty="0" smtClean="0"/>
              <a:t>J </a:t>
            </a:r>
            <a:r>
              <a:rPr lang="en-US" dirty="0" smtClean="0">
                <a:latin typeface="Symbol" pitchFamily="18" charset="2"/>
              </a:rPr>
              <a:t>®</a:t>
            </a:r>
            <a:r>
              <a:rPr lang="en-US" dirty="0" smtClean="0"/>
              <a:t> </a:t>
            </a:r>
            <a:r>
              <a:rPr lang="en-US" dirty="0" err="1" smtClean="0"/>
              <a:t>IH</a:t>
            </a:r>
            <a:endParaRPr lang="en-US" dirty="0" smtClean="0"/>
          </a:p>
          <a:p>
            <a:pPr marL="1009650" lvl="1" indent="-457200">
              <a:buFont typeface="+mj-lt"/>
              <a:buAutoNum type="arabicPeriod"/>
              <a:defRPr/>
            </a:pPr>
            <a:r>
              <a:rPr lang="en-US" dirty="0" smtClean="0"/>
              <a:t>C </a:t>
            </a:r>
            <a:r>
              <a:rPr lang="en-US" dirty="0" smtClean="0">
                <a:latin typeface="Symbol" pitchFamily="18" charset="2"/>
              </a:rPr>
              <a:t>®</a:t>
            </a:r>
            <a:r>
              <a:rPr lang="en-US" dirty="0" smtClean="0"/>
              <a:t> K</a:t>
            </a:r>
          </a:p>
          <a:p>
            <a:pPr marL="1009650" lvl="1" indent="-457200">
              <a:buFont typeface="+mj-lt"/>
              <a:buAutoNum type="arabicPeriod"/>
              <a:defRPr/>
            </a:pPr>
            <a:r>
              <a:rPr lang="en-US" dirty="0" smtClean="0"/>
              <a:t>I </a:t>
            </a:r>
            <a:r>
              <a:rPr lang="en-US" dirty="0" smtClean="0">
                <a:latin typeface="Symbol" pitchFamily="18" charset="2"/>
              </a:rPr>
              <a:t>®</a:t>
            </a:r>
            <a:r>
              <a:rPr lang="en-US" dirty="0" smtClean="0"/>
              <a:t> J</a:t>
            </a:r>
          </a:p>
          <a:p>
            <a:pPr>
              <a:defRPr/>
            </a:pPr>
            <a:r>
              <a:rPr lang="en-US" dirty="0" smtClean="0"/>
              <a:t>We will compute: ABC</a:t>
            </a:r>
            <a:r>
              <a:rPr lang="en-US" baseline="30000" dirty="0" smtClean="0"/>
              <a:t>+</a:t>
            </a:r>
          </a:p>
          <a:p>
            <a:pPr marL="869950" lvl="1" indent="-457200">
              <a:buFont typeface="+mj-lt"/>
              <a:buAutoNum type="arabicPeriod"/>
              <a:defRPr/>
            </a:pPr>
            <a:r>
              <a:rPr lang="en-US" dirty="0" smtClean="0"/>
              <a:t>We start with ABC</a:t>
            </a:r>
            <a:r>
              <a:rPr lang="en-US" baseline="30000" dirty="0" smtClean="0"/>
              <a:t>+</a:t>
            </a:r>
            <a:r>
              <a:rPr lang="en-US" dirty="0" smtClean="0"/>
              <a:t> = ABC</a:t>
            </a:r>
          </a:p>
          <a:p>
            <a:pPr marL="869950" lvl="1" indent="-457200">
              <a:buFont typeface="+mj-lt"/>
              <a:buAutoNum type="arabicPeriod"/>
              <a:defRPr/>
            </a:pPr>
            <a:r>
              <a:rPr lang="en-US" dirty="0" smtClean="0"/>
              <a:t>Using FD number 2, we now have: ABC</a:t>
            </a:r>
            <a:r>
              <a:rPr lang="en-US" baseline="30000" dirty="0" smtClean="0"/>
              <a:t>+</a:t>
            </a:r>
            <a:r>
              <a:rPr lang="en-US" dirty="0" smtClean="0"/>
              <a:t> = </a:t>
            </a:r>
            <a:r>
              <a:rPr lang="en-US" dirty="0" err="1" smtClean="0"/>
              <a:t>ABCDE</a:t>
            </a:r>
            <a:endParaRPr lang="en-US" dirty="0" smtClean="0"/>
          </a:p>
          <a:p>
            <a:pPr marL="869950" lvl="1" indent="-457200">
              <a:buFont typeface="+mj-lt"/>
              <a:buAutoNum type="arabicPeriod"/>
              <a:defRPr/>
            </a:pPr>
            <a:r>
              <a:rPr lang="en-US" dirty="0" smtClean="0"/>
              <a:t>Using FD number 6, we now have ABC</a:t>
            </a:r>
            <a:r>
              <a:rPr lang="en-US" baseline="30000" dirty="0" smtClean="0"/>
              <a:t>+</a:t>
            </a:r>
            <a:r>
              <a:rPr lang="en-US" dirty="0" smtClean="0"/>
              <a:t> = </a:t>
            </a:r>
            <a:r>
              <a:rPr lang="en-US" dirty="0" err="1" smtClean="0"/>
              <a:t>ABCDEK</a:t>
            </a:r>
            <a:endParaRPr lang="en-US" dirty="0" smtClean="0"/>
          </a:p>
          <a:p>
            <a:pPr marL="869950" lvl="1" indent="-457200">
              <a:buFont typeface="+mj-lt"/>
              <a:buAutoNum type="arabicPeriod"/>
              <a:defRPr/>
            </a:pPr>
            <a:r>
              <a:rPr lang="en-US" dirty="0" smtClean="0"/>
              <a:t>Using FD number 1, we now have ABC</a:t>
            </a:r>
            <a:r>
              <a:rPr lang="en-US" baseline="30000" dirty="0" smtClean="0"/>
              <a:t>+</a:t>
            </a:r>
            <a:r>
              <a:rPr lang="en-US" dirty="0" smtClean="0"/>
              <a:t> = </a:t>
            </a:r>
            <a:r>
              <a:rPr lang="en-US" dirty="0" err="1" smtClean="0"/>
              <a:t>ABCDEKG</a:t>
            </a:r>
            <a:endParaRPr lang="en-US" dirty="0" smtClean="0"/>
          </a:p>
          <a:p>
            <a:pPr marL="869950" lvl="1" indent="-457200">
              <a:buFont typeface="Symbol" pitchFamily="18" charset="2"/>
              <a:buNone/>
              <a:defRPr/>
            </a:pPr>
            <a:r>
              <a:rPr lang="en-US" dirty="0" smtClean="0"/>
              <a:t>No FD can be applied productively </a:t>
            </a:r>
            <a:r>
              <a:rPr lang="en-US" dirty="0" err="1" smtClean="0"/>
              <a:t>any more</a:t>
            </a:r>
            <a:r>
              <a:rPr lang="en-US" dirty="0" smtClean="0"/>
              <a:t> and we are done</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smtClean="0"/>
              <a:t>Example</a:t>
            </a:r>
          </a:p>
        </p:txBody>
      </p:sp>
      <p:sp>
        <p:nvSpPr>
          <p:cNvPr id="44035" name="Rectangle 3"/>
          <p:cNvSpPr>
            <a:spLocks noGrp="1" noChangeArrowheads="1"/>
          </p:cNvSpPr>
          <p:nvPr>
            <p:ph idx="1"/>
          </p:nvPr>
        </p:nvSpPr>
        <p:spPr/>
        <p:txBody>
          <a:bodyPr/>
          <a:lstStyle/>
          <a:p>
            <a:pPr marL="457200" indent="-457200">
              <a:defRPr/>
            </a:pPr>
            <a:r>
              <a:rPr lang="en-US" dirty="0" smtClean="0"/>
              <a:t>R = </a:t>
            </a:r>
            <a:r>
              <a:rPr lang="en-US" dirty="0" err="1" smtClean="0"/>
              <a:t>ABCDEGHIJK</a:t>
            </a:r>
            <a:r>
              <a:rPr lang="en-US" dirty="0" smtClean="0"/>
              <a:t> with </a:t>
            </a:r>
            <a:r>
              <a:rPr lang="en-US" dirty="0" err="1" smtClean="0"/>
              <a:t>FDs</a:t>
            </a:r>
            <a:endParaRPr lang="en-US" dirty="0" smtClean="0"/>
          </a:p>
          <a:p>
            <a:pPr marL="1270000" lvl="2" indent="-304800">
              <a:buFont typeface="Symbol" pitchFamily="18" charset="2"/>
              <a:buAutoNum type="arabicPeriod"/>
              <a:defRPr/>
            </a:pPr>
            <a:r>
              <a:rPr lang="en-US" sz="1800" dirty="0" smtClean="0"/>
              <a:t>K </a:t>
            </a:r>
            <a:r>
              <a:rPr lang="en-US" dirty="0" smtClean="0">
                <a:latin typeface="Symbol" pitchFamily="18" charset="2"/>
              </a:rPr>
              <a:t>®</a:t>
            </a:r>
            <a:r>
              <a:rPr lang="en-US" sz="1800" dirty="0" smtClean="0"/>
              <a:t> BG </a:t>
            </a:r>
          </a:p>
          <a:p>
            <a:pPr marL="1270000" lvl="2" indent="-304800">
              <a:buFont typeface="Symbol" pitchFamily="18" charset="2"/>
              <a:buAutoNum type="arabicPeriod"/>
              <a:defRPr/>
            </a:pPr>
            <a:r>
              <a:rPr lang="en-US" sz="1800" dirty="0" smtClean="0"/>
              <a:t>A </a:t>
            </a:r>
            <a:r>
              <a:rPr lang="en-US" dirty="0" smtClean="0">
                <a:latin typeface="Symbol" pitchFamily="18" charset="2"/>
              </a:rPr>
              <a:t>®</a:t>
            </a:r>
            <a:r>
              <a:rPr lang="en-US" sz="1800" dirty="0" smtClean="0"/>
              <a:t> DE</a:t>
            </a:r>
          </a:p>
          <a:p>
            <a:pPr marL="1270000" lvl="2" indent="-304800">
              <a:buFont typeface="Symbol" pitchFamily="18" charset="2"/>
              <a:buAutoNum type="arabicPeriod"/>
              <a:defRPr/>
            </a:pPr>
            <a:r>
              <a:rPr lang="en-US" sz="1800" dirty="0" smtClean="0"/>
              <a:t>H </a:t>
            </a:r>
            <a:r>
              <a:rPr lang="en-US" dirty="0" smtClean="0">
                <a:latin typeface="Symbol" pitchFamily="18" charset="2"/>
              </a:rPr>
              <a:t>®</a:t>
            </a:r>
            <a:r>
              <a:rPr lang="en-US" sz="1800" dirty="0" smtClean="0"/>
              <a:t> AI</a:t>
            </a:r>
          </a:p>
          <a:p>
            <a:pPr marL="1270000" lvl="2" indent="-304800">
              <a:buFont typeface="Symbol" pitchFamily="18" charset="2"/>
              <a:buAutoNum type="arabicPeriod"/>
              <a:defRPr/>
            </a:pPr>
            <a:r>
              <a:rPr lang="en-US" sz="1800" dirty="0" smtClean="0"/>
              <a:t>B </a:t>
            </a:r>
            <a:r>
              <a:rPr lang="en-US" dirty="0" smtClean="0">
                <a:latin typeface="Symbol" pitchFamily="18" charset="2"/>
              </a:rPr>
              <a:t>®</a:t>
            </a:r>
            <a:r>
              <a:rPr lang="en-US" sz="1800" dirty="0" smtClean="0"/>
              <a:t> D</a:t>
            </a:r>
          </a:p>
          <a:p>
            <a:pPr marL="1270000" lvl="2" indent="-304800">
              <a:buFont typeface="Symbol" pitchFamily="18" charset="2"/>
              <a:buAutoNum type="arabicPeriod"/>
              <a:defRPr/>
            </a:pPr>
            <a:r>
              <a:rPr lang="en-US" sz="1800" dirty="0" smtClean="0"/>
              <a:t>J </a:t>
            </a:r>
            <a:r>
              <a:rPr lang="en-US" dirty="0" smtClean="0">
                <a:latin typeface="Symbol" pitchFamily="18" charset="2"/>
              </a:rPr>
              <a:t>®</a:t>
            </a:r>
            <a:r>
              <a:rPr lang="en-US" sz="1800" dirty="0" smtClean="0"/>
              <a:t> </a:t>
            </a:r>
            <a:r>
              <a:rPr lang="en-US" sz="1800" dirty="0" err="1" smtClean="0"/>
              <a:t>IH</a:t>
            </a:r>
            <a:endParaRPr lang="en-US" sz="1800" dirty="0" smtClean="0"/>
          </a:p>
          <a:p>
            <a:pPr marL="1270000" lvl="2" indent="-304800">
              <a:buFont typeface="Symbol" pitchFamily="18" charset="2"/>
              <a:buAutoNum type="arabicPeriod"/>
              <a:defRPr/>
            </a:pPr>
            <a:r>
              <a:rPr lang="en-US" sz="1800" dirty="0" smtClean="0"/>
              <a:t>C </a:t>
            </a:r>
            <a:r>
              <a:rPr lang="en-US" dirty="0" smtClean="0">
                <a:latin typeface="Symbol" pitchFamily="18" charset="2"/>
              </a:rPr>
              <a:t>®</a:t>
            </a:r>
            <a:r>
              <a:rPr lang="en-US" sz="1800" dirty="0" smtClean="0"/>
              <a:t> K</a:t>
            </a:r>
          </a:p>
          <a:p>
            <a:pPr marL="1270000" lvl="2" indent="-304800">
              <a:buFont typeface="Symbol" pitchFamily="18" charset="2"/>
              <a:buAutoNum type="arabicPeriod"/>
              <a:defRPr/>
            </a:pPr>
            <a:r>
              <a:rPr lang="en-US" sz="1800" dirty="0" smtClean="0"/>
              <a:t>I </a:t>
            </a:r>
            <a:r>
              <a:rPr lang="en-US" dirty="0" smtClean="0">
                <a:latin typeface="Symbol" pitchFamily="18" charset="2"/>
              </a:rPr>
              <a:t>®</a:t>
            </a:r>
            <a:r>
              <a:rPr lang="en-US" sz="1800" dirty="0" smtClean="0"/>
              <a:t> J</a:t>
            </a:r>
          </a:p>
          <a:p>
            <a:pPr marL="457200" indent="-457200">
              <a:defRPr/>
            </a:pPr>
            <a:r>
              <a:rPr lang="en-US" dirty="0" smtClean="0"/>
              <a:t>Then applying FD when possible</a:t>
            </a:r>
          </a:p>
          <a:p>
            <a:pPr marL="933450" lvl="1" indent="-381000">
              <a:defRPr/>
            </a:pPr>
            <a:r>
              <a:rPr lang="en-US" dirty="0" smtClean="0"/>
              <a:t>Because of 2, any two tuples that are equal on ABC must be equal on </a:t>
            </a:r>
            <a:r>
              <a:rPr lang="en-US" dirty="0" err="1" smtClean="0"/>
              <a:t>ABCDE</a:t>
            </a:r>
            <a:endParaRPr lang="en-US" dirty="0" smtClean="0"/>
          </a:p>
          <a:p>
            <a:pPr marL="933450" lvl="1" indent="-381000">
              <a:defRPr/>
            </a:pPr>
            <a:r>
              <a:rPr lang="en-US" dirty="0" smtClean="0"/>
              <a:t>Because of 6, any two tuples that are equal on </a:t>
            </a:r>
            <a:r>
              <a:rPr lang="en-US" dirty="0" err="1" smtClean="0"/>
              <a:t>ABCDE</a:t>
            </a:r>
            <a:r>
              <a:rPr lang="en-US" dirty="0" smtClean="0"/>
              <a:t> must be equal on  </a:t>
            </a:r>
            <a:r>
              <a:rPr lang="en-US" dirty="0" err="1" smtClean="0"/>
              <a:t>ABCDEK</a:t>
            </a:r>
            <a:endParaRPr lang="en-US" dirty="0" smtClean="0"/>
          </a:p>
          <a:p>
            <a:pPr marL="933450" lvl="1" indent="-381000">
              <a:defRPr/>
            </a:pPr>
            <a:r>
              <a:rPr lang="en-US" dirty="0" smtClean="0"/>
              <a:t>Because of 1, any two tuples that are equal on </a:t>
            </a:r>
            <a:r>
              <a:rPr lang="en-US" dirty="0" err="1" smtClean="0"/>
              <a:t>ABCDEK</a:t>
            </a:r>
            <a:r>
              <a:rPr lang="en-US" dirty="0" smtClean="0"/>
              <a:t>, must be equal on </a:t>
            </a:r>
            <a:r>
              <a:rPr lang="en-US" dirty="0" err="1" smtClean="0"/>
              <a:t>ABCDEKG</a:t>
            </a:r>
            <a:r>
              <a:rPr lang="en-US" dirty="0" smtClean="0"/>
              <a:t>; note: we could not apply 1 earlier!</a:t>
            </a:r>
          </a:p>
          <a:p>
            <a:pPr marL="933450" lvl="1" indent="-381000">
              <a:defRPr/>
            </a:pPr>
            <a:r>
              <a:rPr lang="en-US" dirty="0" smtClean="0"/>
              <a:t>We cannot apply any more </a:t>
            </a:r>
            <a:r>
              <a:rPr lang="en-US" dirty="0" err="1" smtClean="0"/>
              <a:t>FDs</a:t>
            </a:r>
            <a:r>
              <a:rPr lang="en-US" dirty="0" smtClean="0"/>
              <a:t> productively</a:t>
            </a:r>
          </a:p>
          <a:p>
            <a:pPr marL="520700" indent="-381000">
              <a:defRPr/>
            </a:pPr>
            <a:r>
              <a:rPr lang="en-US" dirty="0" smtClean="0"/>
              <a:t>Therefore ABC </a:t>
            </a:r>
            <a:r>
              <a:rPr lang="en-US" dirty="0" smtClean="0">
                <a:sym typeface="Symbol" pitchFamily="18" charset="2"/>
              </a:rPr>
              <a:t></a:t>
            </a:r>
            <a:r>
              <a:rPr lang="en-US" dirty="0" smtClean="0">
                <a:sym typeface="Monotype Sorts" pitchFamily="2" charset="2"/>
              </a:rPr>
              <a:t> Z is true </a:t>
            </a:r>
            <a:r>
              <a:rPr lang="en-US" dirty="0" err="1" smtClean="0">
                <a:sym typeface="Monotype Sorts" pitchFamily="2" charset="2"/>
              </a:rPr>
              <a:t>iff</a:t>
            </a:r>
            <a:r>
              <a:rPr lang="en-US" dirty="0" smtClean="0">
                <a:sym typeface="Monotype Sorts" pitchFamily="2" charset="2"/>
              </a:rPr>
              <a:t> Z contains only attributes from </a:t>
            </a:r>
            <a:r>
              <a:rPr lang="en-US" dirty="0" err="1" smtClean="0"/>
              <a:t>ABCDEKG</a:t>
            </a:r>
            <a:endParaRPr lang="en-US" dirty="0" smtClean="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smtClean="0"/>
              <a:t>Example</a:t>
            </a:r>
          </a:p>
        </p:txBody>
      </p:sp>
      <p:sp>
        <p:nvSpPr>
          <p:cNvPr id="38915" name="Rectangle 3"/>
          <p:cNvSpPr>
            <a:spLocks noGrp="1" noChangeArrowheads="1"/>
          </p:cNvSpPr>
          <p:nvPr>
            <p:ph idx="1"/>
          </p:nvPr>
        </p:nvSpPr>
        <p:spPr/>
        <p:txBody>
          <a:bodyPr/>
          <a:lstStyle/>
          <a:p>
            <a:pPr>
              <a:defRPr/>
            </a:pPr>
            <a:r>
              <a:rPr lang="en-US" dirty="0" smtClean="0"/>
              <a:t>Let R = </a:t>
            </a:r>
            <a:r>
              <a:rPr lang="en-US" dirty="0" err="1" smtClean="0"/>
              <a:t>ABCDEGHIJK</a:t>
            </a:r>
            <a:endParaRPr lang="en-US" dirty="0" smtClean="0"/>
          </a:p>
          <a:p>
            <a:pPr>
              <a:defRPr/>
            </a:pPr>
            <a:r>
              <a:rPr lang="en-US" dirty="0" smtClean="0"/>
              <a:t>Given </a:t>
            </a:r>
            <a:r>
              <a:rPr lang="en-US" dirty="0" err="1" smtClean="0"/>
              <a:t>FDs</a:t>
            </a:r>
            <a:r>
              <a:rPr lang="en-US" dirty="0" smtClean="0"/>
              <a:t>:</a:t>
            </a:r>
          </a:p>
          <a:p>
            <a:pPr marL="1009650" lvl="1" indent="-457200">
              <a:buFont typeface="+mj-lt"/>
              <a:buAutoNum type="arabicPeriod"/>
              <a:defRPr/>
            </a:pPr>
            <a:r>
              <a:rPr lang="en-US" dirty="0" smtClean="0"/>
              <a:t>K </a:t>
            </a:r>
            <a:r>
              <a:rPr lang="en-US" dirty="0" smtClean="0">
                <a:latin typeface="Symbol" pitchFamily="18" charset="2"/>
              </a:rPr>
              <a:t>®</a:t>
            </a:r>
            <a:r>
              <a:rPr lang="en-US" dirty="0" smtClean="0"/>
              <a:t> BG </a:t>
            </a:r>
          </a:p>
          <a:p>
            <a:pPr marL="1009650" lvl="1" indent="-457200">
              <a:buFont typeface="+mj-lt"/>
              <a:buAutoNum type="arabicPeriod"/>
              <a:defRPr/>
            </a:pPr>
            <a:r>
              <a:rPr lang="en-US" dirty="0" smtClean="0"/>
              <a:t>A </a:t>
            </a:r>
            <a:r>
              <a:rPr lang="en-US" dirty="0" smtClean="0">
                <a:latin typeface="Symbol" pitchFamily="18" charset="2"/>
              </a:rPr>
              <a:t>®</a:t>
            </a:r>
            <a:r>
              <a:rPr lang="en-US" dirty="0" smtClean="0"/>
              <a:t> DE</a:t>
            </a:r>
          </a:p>
          <a:p>
            <a:pPr marL="1009650" lvl="1" indent="-457200">
              <a:buFont typeface="+mj-lt"/>
              <a:buAutoNum type="arabicPeriod"/>
              <a:defRPr/>
            </a:pPr>
            <a:r>
              <a:rPr lang="en-US" dirty="0" smtClean="0"/>
              <a:t>H </a:t>
            </a:r>
            <a:r>
              <a:rPr lang="en-US" dirty="0" smtClean="0">
                <a:latin typeface="Symbol" pitchFamily="18" charset="2"/>
              </a:rPr>
              <a:t>®</a:t>
            </a:r>
            <a:r>
              <a:rPr lang="en-US" dirty="0" smtClean="0"/>
              <a:t> AI</a:t>
            </a:r>
          </a:p>
          <a:p>
            <a:pPr marL="1009650" lvl="1" indent="-457200">
              <a:buFont typeface="+mj-lt"/>
              <a:buAutoNum type="arabicPeriod"/>
              <a:defRPr/>
            </a:pPr>
            <a:r>
              <a:rPr lang="en-US" dirty="0" smtClean="0"/>
              <a:t>B </a:t>
            </a:r>
            <a:r>
              <a:rPr lang="en-US" dirty="0" smtClean="0">
                <a:latin typeface="Symbol" pitchFamily="18" charset="2"/>
              </a:rPr>
              <a:t>®</a:t>
            </a:r>
            <a:r>
              <a:rPr lang="en-US" dirty="0" smtClean="0"/>
              <a:t> D</a:t>
            </a:r>
          </a:p>
          <a:p>
            <a:pPr marL="1009650" lvl="1" indent="-457200">
              <a:buFont typeface="+mj-lt"/>
              <a:buAutoNum type="arabicPeriod"/>
              <a:defRPr/>
            </a:pPr>
            <a:r>
              <a:rPr lang="en-US" dirty="0" smtClean="0"/>
              <a:t>J </a:t>
            </a:r>
            <a:r>
              <a:rPr lang="en-US" dirty="0" smtClean="0">
                <a:latin typeface="Symbol" pitchFamily="18" charset="2"/>
              </a:rPr>
              <a:t>®</a:t>
            </a:r>
            <a:r>
              <a:rPr lang="en-US" dirty="0" smtClean="0"/>
              <a:t> </a:t>
            </a:r>
            <a:r>
              <a:rPr lang="en-US" dirty="0" err="1" smtClean="0"/>
              <a:t>IH</a:t>
            </a:r>
            <a:endParaRPr lang="en-US" dirty="0" smtClean="0"/>
          </a:p>
          <a:p>
            <a:pPr marL="1009650" lvl="1" indent="-457200">
              <a:buFont typeface="+mj-lt"/>
              <a:buAutoNum type="arabicPeriod"/>
              <a:defRPr/>
            </a:pPr>
            <a:r>
              <a:rPr lang="en-US" dirty="0" smtClean="0"/>
              <a:t>C </a:t>
            </a:r>
            <a:r>
              <a:rPr lang="en-US" dirty="0" smtClean="0">
                <a:latin typeface="Symbol" pitchFamily="18" charset="2"/>
              </a:rPr>
              <a:t>®</a:t>
            </a:r>
            <a:r>
              <a:rPr lang="en-US" dirty="0" smtClean="0"/>
              <a:t> K</a:t>
            </a:r>
          </a:p>
          <a:p>
            <a:pPr marL="1009650" lvl="1" indent="-457200">
              <a:buFont typeface="+mj-lt"/>
              <a:buAutoNum type="arabicPeriod"/>
              <a:defRPr/>
            </a:pPr>
            <a:r>
              <a:rPr lang="en-US" dirty="0" smtClean="0"/>
              <a:t>I </a:t>
            </a:r>
            <a:r>
              <a:rPr lang="en-US" dirty="0" smtClean="0">
                <a:latin typeface="Symbol" pitchFamily="18" charset="2"/>
              </a:rPr>
              <a:t>®</a:t>
            </a:r>
            <a:r>
              <a:rPr lang="en-US" dirty="0" smtClean="0"/>
              <a:t> J</a:t>
            </a:r>
          </a:p>
          <a:p>
            <a:pPr>
              <a:defRPr/>
            </a:pPr>
            <a:r>
              <a:rPr lang="en-US" dirty="0" smtClean="0"/>
              <a:t>Then</a:t>
            </a:r>
          </a:p>
          <a:p>
            <a:pPr lvl="1">
              <a:defRPr/>
            </a:pPr>
            <a:r>
              <a:rPr lang="en-US" dirty="0" smtClean="0"/>
              <a:t>ABC</a:t>
            </a:r>
            <a:r>
              <a:rPr lang="en-US" baseline="30000" dirty="0" smtClean="0"/>
              <a:t>+ </a:t>
            </a:r>
            <a:r>
              <a:rPr lang="en-US" dirty="0" smtClean="0"/>
              <a:t>= </a:t>
            </a:r>
            <a:r>
              <a:rPr lang="en-US" dirty="0" err="1" smtClean="0"/>
              <a:t>ABCDEGK</a:t>
            </a:r>
            <a:endParaRPr lang="en-US" dirty="0" smtClean="0"/>
          </a:p>
          <a:p>
            <a:pPr lvl="1">
              <a:defRPr/>
            </a:pPr>
            <a:r>
              <a:rPr lang="en-US" dirty="0" smtClean="0"/>
              <a:t>and ABC </a:t>
            </a:r>
            <a:r>
              <a:rPr lang="en-US" dirty="0" smtClean="0">
                <a:latin typeface="Symbol" pitchFamily="18" charset="2"/>
              </a:rPr>
              <a:t>®</a:t>
            </a:r>
            <a:r>
              <a:rPr lang="en-US" dirty="0" smtClean="0"/>
              <a:t> Z if and only if Z </a:t>
            </a:r>
            <a:r>
              <a:rPr lang="en-US" dirty="0" smtClean="0">
                <a:latin typeface="Symbol" pitchFamily="18" charset="2"/>
              </a:rPr>
              <a:t>Í</a:t>
            </a:r>
            <a:r>
              <a:rPr lang="en-US" dirty="0" smtClean="0"/>
              <a:t> </a:t>
            </a:r>
            <a:r>
              <a:rPr lang="en-US" dirty="0" err="1" smtClean="0"/>
              <a:t>ABCDEGK</a:t>
            </a:r>
            <a:endParaRPr lang="en-US" dirty="0" smtClean="0"/>
          </a:p>
          <a:p>
            <a:pPr>
              <a:defRPr/>
            </a:pPr>
            <a:r>
              <a:rPr lang="en-US" dirty="0" smtClean="0"/>
              <a:t>Therefore, for example:</a:t>
            </a:r>
          </a:p>
          <a:p>
            <a:pPr lvl="1">
              <a:defRPr/>
            </a:pPr>
            <a:r>
              <a:rPr lang="en-US" dirty="0" smtClean="0"/>
              <a:t>ABC </a:t>
            </a:r>
            <a:r>
              <a:rPr lang="en-US" dirty="0" smtClean="0">
                <a:latin typeface="Symbol" pitchFamily="18" charset="2"/>
              </a:rPr>
              <a:t>® </a:t>
            </a:r>
            <a:r>
              <a:rPr lang="en-US" dirty="0" smtClean="0"/>
              <a:t>CK is true</a:t>
            </a:r>
          </a:p>
          <a:p>
            <a:pPr lvl="1">
              <a:defRPr/>
            </a:pPr>
            <a:r>
              <a:rPr lang="en-US" dirty="0" smtClean="0"/>
              <a:t>ABC </a:t>
            </a:r>
            <a:r>
              <a:rPr lang="en-US" dirty="0" smtClean="0">
                <a:latin typeface="Symbol" pitchFamily="18" charset="2"/>
              </a:rPr>
              <a:t>® </a:t>
            </a:r>
            <a:r>
              <a:rPr lang="en-US" dirty="0" smtClean="0"/>
              <a:t>IC is false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smtClean="0"/>
              <a:t>EGS again</a:t>
            </a:r>
          </a:p>
        </p:txBody>
      </p:sp>
      <p:sp>
        <p:nvSpPr>
          <p:cNvPr id="166915" name="Rectangle 3"/>
          <p:cNvSpPr>
            <a:spLocks noGrp="1" noChangeArrowheads="1"/>
          </p:cNvSpPr>
          <p:nvPr>
            <p:ph idx="1"/>
          </p:nvPr>
        </p:nvSpPr>
        <p:spPr/>
        <p:txBody>
          <a:bodyPr/>
          <a:lstStyle/>
          <a:p>
            <a:r>
              <a:rPr lang="en-US" smtClean="0"/>
              <a:t>Using the algorithm, we immediately see that</a:t>
            </a:r>
          </a:p>
          <a:p>
            <a:pPr lvl="1"/>
            <a:r>
              <a:rPr lang="en-US" sz="2400" smtClean="0"/>
              <a:t>E </a:t>
            </a:r>
            <a:r>
              <a:rPr lang="en-US" smtClean="0">
                <a:latin typeface="Symbol" pitchFamily="18" charset="2"/>
              </a:rPr>
              <a:t>®</a:t>
            </a:r>
            <a:r>
              <a:rPr lang="en-US" sz="2400" smtClean="0"/>
              <a:t> G, G </a:t>
            </a:r>
            <a:r>
              <a:rPr lang="en-US" smtClean="0">
                <a:latin typeface="Symbol" pitchFamily="18" charset="2"/>
              </a:rPr>
              <a:t>®</a:t>
            </a:r>
            <a:r>
              <a:rPr lang="en-US" sz="2400" smtClean="0"/>
              <a:t> S |= E </a:t>
            </a:r>
            <a:r>
              <a:rPr lang="en-US" smtClean="0">
                <a:latin typeface="Symbol" pitchFamily="18" charset="2"/>
              </a:rPr>
              <a:t>®</a:t>
            </a:r>
            <a:r>
              <a:rPr lang="en-US" sz="2400" smtClean="0"/>
              <a:t> S</a:t>
            </a:r>
          </a:p>
          <a:p>
            <a:pPr lvl="1"/>
            <a:r>
              <a:rPr lang="en-US" sz="2400" smtClean="0"/>
              <a:t>E </a:t>
            </a:r>
            <a:r>
              <a:rPr lang="en-US" smtClean="0">
                <a:latin typeface="Symbol" pitchFamily="18" charset="2"/>
              </a:rPr>
              <a:t>®</a:t>
            </a:r>
            <a:r>
              <a:rPr lang="en-US" sz="2400" smtClean="0"/>
              <a:t> G, E </a:t>
            </a:r>
            <a:r>
              <a:rPr lang="en-US" smtClean="0">
                <a:latin typeface="Symbol" pitchFamily="18" charset="2"/>
              </a:rPr>
              <a:t>®</a:t>
            </a:r>
            <a:r>
              <a:rPr lang="en-US" sz="2400" smtClean="0"/>
              <a:t> S  does not |= G </a:t>
            </a:r>
            <a:r>
              <a:rPr lang="en-US" smtClean="0">
                <a:latin typeface="Symbol" pitchFamily="18" charset="2"/>
              </a:rPr>
              <a:t>®</a:t>
            </a:r>
            <a:r>
              <a:rPr lang="en-US" sz="2400" smtClean="0"/>
              <a:t> S</a:t>
            </a:r>
          </a:p>
          <a:p>
            <a:pPr lvl="1">
              <a:buFont typeface="Symbol" pitchFamily="18" charset="2"/>
              <a:buNone/>
            </a:pPr>
            <a:endParaRPr lang="en-US" sz="2400" smtClean="0"/>
          </a:p>
          <a:p>
            <a:pPr lvl="1">
              <a:buFont typeface="Symbol" pitchFamily="18" charset="2"/>
              <a:buNone/>
            </a:pPr>
            <a:endParaRPr lang="en-US" sz="2400" smtClean="0"/>
          </a:p>
          <a:p>
            <a:r>
              <a:rPr lang="en-US" sz="2800" smtClean="0"/>
              <a:t>So what we did in an ad-hoc manner previously, is now a trivial algorithmic procedure!</a:t>
            </a:r>
          </a:p>
          <a:p>
            <a:endParaRPr lang="en-US" smtClean="0"/>
          </a:p>
          <a:p>
            <a:pPr>
              <a:buFont typeface="Monotype Sorts" pitchFamily="2" charset="2"/>
              <a:buNone/>
            </a:pPr>
            <a:endParaRPr lang="en-US" smtClean="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6793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67940" name="Rectangle 4"/>
          <p:cNvSpPr>
            <a:spLocks noGrp="1" noChangeArrowheads="1"/>
          </p:cNvSpPr>
          <p:nvPr>
            <p:ph type="title"/>
          </p:nvPr>
        </p:nvSpPr>
        <p:spPr/>
        <p:txBody>
          <a:bodyPr/>
          <a:lstStyle/>
          <a:p>
            <a:r>
              <a:rPr lang="en-US" smtClean="0"/>
              <a:t>Superkeys And Keys Of Relations</a:t>
            </a:r>
          </a:p>
        </p:txBody>
      </p:sp>
      <p:sp>
        <p:nvSpPr>
          <p:cNvPr id="167941" name="Rectangle 5"/>
          <p:cNvSpPr>
            <a:spLocks noGrp="1" noChangeArrowheads="1"/>
          </p:cNvSpPr>
          <p:nvPr>
            <p:ph idx="1"/>
          </p:nvPr>
        </p:nvSpPr>
        <p:spPr/>
        <p:txBody>
          <a:bodyPr/>
          <a:lstStyle/>
          <a:p>
            <a:r>
              <a:rPr lang="en-US" smtClean="0"/>
              <a:t>The notion of an FD allows us to formally define superkeys and keys</a:t>
            </a:r>
          </a:p>
          <a:p>
            <a:r>
              <a:rPr lang="en-US" smtClean="0"/>
              <a:t>Given R, satisfying a set of FDs, a set of attributes X of R is a superkey, if and only if:</a:t>
            </a:r>
          </a:p>
          <a:p>
            <a:pPr lvl="1"/>
            <a:r>
              <a:rPr lang="en-US" smtClean="0"/>
              <a:t>X</a:t>
            </a:r>
            <a:r>
              <a:rPr lang="en-US" baseline="30000" smtClean="0"/>
              <a:t>+</a:t>
            </a:r>
            <a:r>
              <a:rPr lang="en-US" smtClean="0"/>
              <a:t> = R.</a:t>
            </a:r>
          </a:p>
          <a:p>
            <a:r>
              <a:rPr lang="en-US" smtClean="0"/>
              <a:t>Given R, satisfying a set of FDs, a set of attributes X of R is a key, if and only if:</a:t>
            </a:r>
          </a:p>
          <a:p>
            <a:pPr lvl="1"/>
            <a:r>
              <a:rPr lang="en-US" smtClean="0"/>
              <a:t>X</a:t>
            </a:r>
            <a:r>
              <a:rPr lang="en-US" baseline="30000" smtClean="0"/>
              <a:t>+</a:t>
            </a:r>
            <a:r>
              <a:rPr lang="en-US" smtClean="0"/>
              <a:t> = R.</a:t>
            </a:r>
          </a:p>
          <a:p>
            <a:pPr lvl="1"/>
            <a:r>
              <a:rPr lang="en-US" smtClean="0"/>
              <a:t>For any Y </a:t>
            </a:r>
            <a:r>
              <a:rPr lang="en-US" smtClean="0">
                <a:latin typeface="Symbol" pitchFamily="18" charset="2"/>
              </a:rPr>
              <a:t>Í</a:t>
            </a:r>
            <a:r>
              <a:rPr lang="en-US" smtClean="0"/>
              <a:t> X such that Y </a:t>
            </a:r>
            <a:r>
              <a:rPr lang="en-US" smtClean="0">
                <a:latin typeface="Symbol" pitchFamily="18" charset="2"/>
              </a:rPr>
              <a:t>¹ </a:t>
            </a:r>
            <a:r>
              <a:rPr lang="en-US" smtClean="0"/>
              <a:t>X, we have Y</a:t>
            </a:r>
            <a:r>
              <a:rPr lang="en-US" baseline="30000" smtClean="0"/>
              <a:t>+</a:t>
            </a:r>
            <a:r>
              <a:rPr lang="en-US" smtClean="0">
                <a:latin typeface="Symbol" pitchFamily="18" charset="2"/>
              </a:rPr>
              <a:t> ¹ </a:t>
            </a:r>
            <a:r>
              <a:rPr lang="en-US" smtClean="0"/>
              <a:t>R.</a:t>
            </a:r>
          </a:p>
          <a:p>
            <a:r>
              <a:rPr lang="en-US" smtClean="0"/>
              <a:t>Note that if R does not satisfy any (nontrivial) FDs, then R is the only key of R.</a:t>
            </a:r>
          </a:p>
          <a:p>
            <a:r>
              <a:rPr lang="en-US" smtClean="0"/>
              <a:t>In our example </a:t>
            </a:r>
          </a:p>
          <a:p>
            <a:pPr lvl="1"/>
            <a:r>
              <a:rPr lang="en-US" smtClean="0"/>
              <a:t>E </a:t>
            </a:r>
            <a:r>
              <a:rPr lang="en-US" smtClean="0">
                <a:latin typeface="Symbol" pitchFamily="18" charset="2"/>
              </a:rPr>
              <a:t>®</a:t>
            </a:r>
            <a:r>
              <a:rPr lang="en-US" smtClean="0"/>
              <a:t> G, G </a:t>
            </a:r>
            <a:r>
              <a:rPr lang="en-US" smtClean="0">
                <a:latin typeface="Symbol" pitchFamily="18" charset="2"/>
              </a:rPr>
              <a:t>®</a:t>
            </a:r>
            <a:r>
              <a:rPr lang="en-US" smtClean="0"/>
              <a:t> S, E </a:t>
            </a:r>
            <a:r>
              <a:rPr lang="en-US" smtClean="0">
                <a:latin typeface="Symbol" pitchFamily="18" charset="2"/>
              </a:rPr>
              <a:t>®</a:t>
            </a:r>
            <a:r>
              <a:rPr lang="en-US" smtClean="0"/>
              <a:t> S </a:t>
            </a:r>
          </a:p>
          <a:p>
            <a:pPr lvl="1"/>
            <a:r>
              <a:rPr lang="en-US" smtClean="0"/>
              <a:t>E was the only key of EGS.</a:t>
            </a:r>
          </a:p>
          <a:p>
            <a:endParaRPr lang="en-US" smtClean="0"/>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smtClean="0"/>
              <a:t>Example</a:t>
            </a:r>
          </a:p>
        </p:txBody>
      </p:sp>
      <p:sp>
        <p:nvSpPr>
          <p:cNvPr id="47107" name="Rectangle 3"/>
          <p:cNvSpPr>
            <a:spLocks noGrp="1" noChangeArrowheads="1"/>
          </p:cNvSpPr>
          <p:nvPr>
            <p:ph idx="1"/>
          </p:nvPr>
        </p:nvSpPr>
        <p:spPr/>
        <p:txBody>
          <a:bodyPr/>
          <a:lstStyle/>
          <a:p>
            <a:pPr>
              <a:defRPr/>
            </a:pPr>
            <a:r>
              <a:rPr lang="en-US" dirty="0" smtClean="0"/>
              <a:t>Let R = </a:t>
            </a:r>
            <a:r>
              <a:rPr lang="en-US" dirty="0" err="1" smtClean="0"/>
              <a:t>ABCDEKGHIJ</a:t>
            </a:r>
            <a:endParaRPr lang="en-US" dirty="0" smtClean="0"/>
          </a:p>
          <a:p>
            <a:pPr>
              <a:defRPr/>
            </a:pPr>
            <a:r>
              <a:rPr lang="en-US" dirty="0" smtClean="0"/>
              <a:t>Given </a:t>
            </a:r>
            <a:r>
              <a:rPr lang="en-US" dirty="0" err="1" smtClean="0"/>
              <a:t>FDs</a:t>
            </a:r>
            <a:r>
              <a:rPr lang="en-US" dirty="0" smtClean="0"/>
              <a:t>:</a:t>
            </a:r>
          </a:p>
          <a:p>
            <a:pPr marL="1009650" lvl="1" indent="-457200">
              <a:buFont typeface="+mj-lt"/>
              <a:buAutoNum type="arabicPeriod"/>
              <a:defRPr/>
            </a:pPr>
            <a:r>
              <a:rPr lang="en-US" sz="2400" dirty="0" smtClean="0"/>
              <a:t>K </a:t>
            </a:r>
            <a:r>
              <a:rPr lang="en-US" dirty="0" smtClean="0">
                <a:latin typeface="Symbol" pitchFamily="18" charset="2"/>
              </a:rPr>
              <a:t>®</a:t>
            </a:r>
            <a:r>
              <a:rPr lang="en-US" sz="2400" dirty="0" smtClean="0"/>
              <a:t> BG </a:t>
            </a:r>
          </a:p>
          <a:p>
            <a:pPr marL="1009650" lvl="1" indent="-457200">
              <a:buFont typeface="+mj-lt"/>
              <a:buAutoNum type="arabicPeriod"/>
              <a:defRPr/>
            </a:pPr>
            <a:r>
              <a:rPr lang="en-US" sz="2400" dirty="0" smtClean="0"/>
              <a:t>A </a:t>
            </a:r>
            <a:r>
              <a:rPr lang="en-US" dirty="0" smtClean="0">
                <a:latin typeface="Symbol" pitchFamily="18" charset="2"/>
              </a:rPr>
              <a:t>®</a:t>
            </a:r>
            <a:r>
              <a:rPr lang="en-US" sz="2400" dirty="0" smtClean="0"/>
              <a:t> DE</a:t>
            </a:r>
          </a:p>
          <a:p>
            <a:pPr marL="1009650" lvl="1" indent="-457200">
              <a:buFont typeface="+mj-lt"/>
              <a:buAutoNum type="arabicPeriod"/>
              <a:defRPr/>
            </a:pPr>
            <a:r>
              <a:rPr lang="en-US" sz="2400" dirty="0" smtClean="0"/>
              <a:t>H </a:t>
            </a:r>
            <a:r>
              <a:rPr lang="en-US" dirty="0" smtClean="0">
                <a:latin typeface="Symbol" pitchFamily="18" charset="2"/>
              </a:rPr>
              <a:t>®</a:t>
            </a:r>
            <a:r>
              <a:rPr lang="en-US" sz="2400" dirty="0" smtClean="0"/>
              <a:t> AI</a:t>
            </a:r>
          </a:p>
          <a:p>
            <a:pPr marL="1009650" lvl="1" indent="-457200">
              <a:buFont typeface="+mj-lt"/>
              <a:buAutoNum type="arabicPeriod"/>
              <a:defRPr/>
            </a:pPr>
            <a:r>
              <a:rPr lang="en-US" sz="2400" dirty="0" smtClean="0"/>
              <a:t>B </a:t>
            </a:r>
            <a:r>
              <a:rPr lang="en-US" dirty="0" smtClean="0">
                <a:latin typeface="Symbol" pitchFamily="18" charset="2"/>
              </a:rPr>
              <a:t>®</a:t>
            </a:r>
            <a:r>
              <a:rPr lang="en-US" sz="2400" dirty="0" smtClean="0"/>
              <a:t> D</a:t>
            </a:r>
          </a:p>
          <a:p>
            <a:pPr marL="1009650" lvl="1" indent="-457200">
              <a:buFont typeface="+mj-lt"/>
              <a:buAutoNum type="arabicPeriod"/>
              <a:defRPr/>
            </a:pPr>
            <a:r>
              <a:rPr lang="en-US" sz="2400" dirty="0" smtClean="0"/>
              <a:t>J </a:t>
            </a:r>
            <a:r>
              <a:rPr lang="en-US" dirty="0" smtClean="0">
                <a:latin typeface="Symbol" pitchFamily="18" charset="2"/>
              </a:rPr>
              <a:t>®</a:t>
            </a:r>
            <a:r>
              <a:rPr lang="en-US" sz="2400" dirty="0" smtClean="0"/>
              <a:t> </a:t>
            </a:r>
            <a:r>
              <a:rPr lang="en-US" sz="2400" dirty="0" err="1" smtClean="0"/>
              <a:t>IH</a:t>
            </a:r>
            <a:endParaRPr lang="en-US" sz="2400" dirty="0" smtClean="0"/>
          </a:p>
          <a:p>
            <a:pPr marL="1009650" lvl="1" indent="-457200">
              <a:buFont typeface="+mj-lt"/>
              <a:buAutoNum type="arabicPeriod"/>
              <a:defRPr/>
            </a:pPr>
            <a:r>
              <a:rPr lang="en-US" sz="2400" dirty="0" smtClean="0"/>
              <a:t>C </a:t>
            </a:r>
            <a:r>
              <a:rPr lang="en-US" dirty="0" smtClean="0">
                <a:latin typeface="Symbol" pitchFamily="18" charset="2"/>
              </a:rPr>
              <a:t>®</a:t>
            </a:r>
            <a:r>
              <a:rPr lang="en-US" sz="2400" dirty="0" smtClean="0"/>
              <a:t> K</a:t>
            </a:r>
          </a:p>
          <a:p>
            <a:pPr marL="1009650" lvl="1" indent="-457200">
              <a:buFont typeface="+mj-lt"/>
              <a:buAutoNum type="arabicPeriod"/>
              <a:defRPr/>
            </a:pPr>
            <a:r>
              <a:rPr lang="en-US" sz="2400" dirty="0" smtClean="0"/>
              <a:t>I </a:t>
            </a:r>
            <a:r>
              <a:rPr lang="en-US" dirty="0" smtClean="0">
                <a:latin typeface="Symbol" pitchFamily="18" charset="2"/>
              </a:rPr>
              <a:t>®</a:t>
            </a:r>
            <a:r>
              <a:rPr lang="en-US" sz="2400" dirty="0" smtClean="0"/>
              <a:t> J</a:t>
            </a:r>
          </a:p>
          <a:p>
            <a:pPr>
              <a:defRPr/>
            </a:pPr>
            <a:r>
              <a:rPr lang="en-US" dirty="0" smtClean="0"/>
              <a:t>Then</a:t>
            </a:r>
          </a:p>
          <a:p>
            <a:pPr lvl="1">
              <a:defRPr/>
            </a:pPr>
            <a:r>
              <a:rPr lang="en-US" dirty="0" err="1" smtClean="0"/>
              <a:t>ABCH</a:t>
            </a:r>
            <a:r>
              <a:rPr lang="en-US" baseline="30000" dirty="0" smtClean="0"/>
              <a:t>+ </a:t>
            </a:r>
            <a:r>
              <a:rPr lang="en-US" dirty="0" smtClean="0"/>
              <a:t>= </a:t>
            </a:r>
            <a:r>
              <a:rPr lang="en-US" dirty="0" err="1" smtClean="0"/>
              <a:t>ABCDEGHIJK</a:t>
            </a:r>
            <a:endParaRPr lang="en-US" dirty="0" smtClean="0"/>
          </a:p>
          <a:p>
            <a:pPr lvl="1">
              <a:defRPr/>
            </a:pPr>
            <a:r>
              <a:rPr lang="en-US" dirty="0" smtClean="0"/>
              <a:t>And </a:t>
            </a:r>
            <a:r>
              <a:rPr lang="en-US" dirty="0" err="1" smtClean="0"/>
              <a:t>ABCH</a:t>
            </a:r>
            <a:r>
              <a:rPr lang="en-US" dirty="0" smtClean="0"/>
              <a:t> is a </a:t>
            </a:r>
            <a:r>
              <a:rPr lang="en-US" dirty="0" err="1" smtClean="0"/>
              <a:t>superkey</a:t>
            </a:r>
            <a:r>
              <a:rPr lang="en-US" dirty="0" smtClean="0"/>
              <a:t> for R and maybe also a key</a:t>
            </a:r>
          </a:p>
          <a:p>
            <a:pPr lvl="1">
              <a:defRPr/>
            </a:pPr>
            <a:r>
              <a:rPr lang="en-US" dirty="0" smtClean="0"/>
              <a:t>We could check whether </a:t>
            </a:r>
            <a:r>
              <a:rPr lang="en-US" dirty="0" err="1" smtClean="0"/>
              <a:t>ABCH</a:t>
            </a:r>
            <a:r>
              <a:rPr lang="en-US" dirty="0" smtClean="0"/>
              <a:t> is minimal by computing ABC</a:t>
            </a:r>
            <a:r>
              <a:rPr lang="en-US" baseline="30000" dirty="0" smtClean="0"/>
              <a:t>+</a:t>
            </a:r>
            <a:r>
              <a:rPr lang="en-US" dirty="0" smtClean="0"/>
              <a:t>, </a:t>
            </a:r>
            <a:r>
              <a:rPr lang="en-US" dirty="0" err="1" smtClean="0"/>
              <a:t>ABH</a:t>
            </a:r>
            <a:r>
              <a:rPr lang="en-US" baseline="30000" dirty="0" smtClean="0"/>
              <a:t>+</a:t>
            </a:r>
            <a:r>
              <a:rPr lang="en-US" dirty="0" smtClean="0"/>
              <a:t>, ACH</a:t>
            </a:r>
            <a:r>
              <a:rPr lang="en-US" baseline="30000" dirty="0" smtClean="0"/>
              <a:t>+</a:t>
            </a:r>
            <a:r>
              <a:rPr lang="en-US" dirty="0" smtClean="0"/>
              <a:t>, BCH</a:t>
            </a:r>
            <a:r>
              <a:rPr lang="en-US" baseline="30000" dirty="0" smtClean="0"/>
              <a:t>+</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Stating The Problem In General</a:t>
            </a:r>
          </a:p>
        </p:txBody>
      </p:sp>
      <p:sp>
        <p:nvSpPr>
          <p:cNvPr id="34819" name="Content Placeholder 2"/>
          <p:cNvSpPr>
            <a:spLocks noGrp="1"/>
          </p:cNvSpPr>
          <p:nvPr>
            <p:ph idx="1"/>
          </p:nvPr>
        </p:nvSpPr>
        <p:spPr/>
        <p:txBody>
          <a:bodyPr/>
          <a:lstStyle/>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r>
              <a:rPr lang="en-US" dirty="0" smtClean="0"/>
              <a:t>We have a problem whenever we have two sets of columns X and Y (here X is just Grade and Y is just Salary), such that</a:t>
            </a:r>
          </a:p>
          <a:p>
            <a:pPr marL="1009650" lvl="1" indent="-457200">
              <a:buFont typeface="Arial" charset="0"/>
              <a:buAutoNum type="arabicPeriod"/>
              <a:defRPr/>
            </a:pPr>
            <a:r>
              <a:rPr lang="en-US" b="1" dirty="0" smtClean="0">
                <a:solidFill>
                  <a:srgbClr val="FF0000"/>
                </a:solidFill>
              </a:rPr>
              <a:t>X does not contain a key either primary or unique </a:t>
            </a:r>
            <a:r>
              <a:rPr lang="en-US" dirty="0" smtClean="0"/>
              <a:t>(thus there could be several/many </a:t>
            </a:r>
            <a:r>
              <a:rPr lang="en-US" b="1" dirty="0" smtClean="0">
                <a:solidFill>
                  <a:srgbClr val="FF0000"/>
                </a:solidFill>
              </a:rPr>
              <a:t>non-identical</a:t>
            </a:r>
            <a:r>
              <a:rPr lang="en-US" dirty="0" smtClean="0"/>
              <a:t> rows with the same value of X)</a:t>
            </a:r>
          </a:p>
          <a:p>
            <a:pPr marL="1009650" lvl="1" indent="-457200">
              <a:buFont typeface="Arial" charset="0"/>
              <a:buAutoNum type="arabicPeriod"/>
              <a:defRPr/>
            </a:pPr>
            <a:r>
              <a:rPr lang="en-US" b="1" dirty="0" smtClean="0">
                <a:solidFill>
                  <a:srgbClr val="FF0000"/>
                </a:solidFill>
              </a:rPr>
              <a:t>Whenever two rows are equal on X, they must be equal on Y</a:t>
            </a:r>
          </a:p>
          <a:p>
            <a:pPr>
              <a:defRPr/>
            </a:pPr>
            <a:r>
              <a:rPr lang="en-US" dirty="0" smtClean="0"/>
              <a:t>Why a problem: the business rule specifying how X “forces” Y is “embedded” in different rows and therefore</a:t>
            </a:r>
          </a:p>
          <a:p>
            <a:pPr lvl="1">
              <a:defRPr/>
            </a:pPr>
            <a:r>
              <a:rPr lang="en-US" dirty="0" smtClean="0"/>
              <a:t>Inherently written redundantly</a:t>
            </a:r>
          </a:p>
          <a:p>
            <a:pPr lvl="1">
              <a:defRPr/>
            </a:pPr>
            <a:r>
              <a:rPr lang="en-US" dirty="0" smtClean="0"/>
              <a:t>Cannot be stored by itself</a:t>
            </a:r>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buFont typeface="Monotype Sorts" pitchFamily="2" charset="2"/>
              <a:buNone/>
              <a:defRPr/>
            </a:pPr>
            <a:r>
              <a:rPr lang="en-US" dirty="0" smtClean="0"/>
              <a:t>	</a:t>
            </a:r>
          </a:p>
          <a:p>
            <a:pPr>
              <a:buFont typeface="Monotype Sorts" pitchFamily="2" charset="2"/>
              <a:buNone/>
              <a:defRPr/>
            </a:pPr>
            <a:endParaRPr lang="en-US" dirty="0" smtClean="0"/>
          </a:p>
          <a:p>
            <a:pPr>
              <a:buFont typeface="Monotype Sorts" pitchFamily="2" charset="2"/>
              <a:buNone/>
              <a:defRPr/>
            </a:pPr>
            <a:endParaRPr lang="en-US" dirty="0" smtClean="0"/>
          </a:p>
        </p:txBody>
      </p:sp>
      <p:graphicFrame>
        <p:nvGraphicFramePr>
          <p:cNvPr id="5" name="Content Placeholder 3"/>
          <p:cNvGraphicFramePr>
            <a:graphicFrameLocks/>
          </p:cNvGraphicFramePr>
          <p:nvPr/>
        </p:nvGraphicFramePr>
        <p:xfrm>
          <a:off x="1905000" y="1219200"/>
          <a:ext cx="4419600" cy="2595880"/>
        </p:xfrm>
        <a:graphic>
          <a:graphicData uri="http://schemas.openxmlformats.org/drawingml/2006/table">
            <a:tbl>
              <a:tblPr firstRow="1" bandCol="1">
                <a:tableStyleId>{21E4AEA4-8DFA-4A89-87EB-49C32662AFE0}</a:tableStyleId>
              </a:tblPr>
              <a:tblGrid>
                <a:gridCol w="736600"/>
                <a:gridCol w="736600"/>
                <a:gridCol w="736600"/>
                <a:gridCol w="736600"/>
                <a:gridCol w="736600"/>
                <a:gridCol w="736600"/>
              </a:tblGrid>
              <a:tr h="370840">
                <a:tc>
                  <a:txBody>
                    <a:bodyPr/>
                    <a:lstStyle/>
                    <a:p>
                      <a:pPr algn="ctr"/>
                      <a:r>
                        <a:rPr lang="en-US" sz="1400" dirty="0" smtClean="0"/>
                        <a:t>R</a:t>
                      </a:r>
                      <a:endParaRPr lang="en-US" sz="1400" dirty="0"/>
                    </a:p>
                  </a:txBody>
                  <a:tcPr/>
                </a:tc>
                <a:tc>
                  <a:txBody>
                    <a:bodyPr/>
                    <a:lstStyle/>
                    <a:p>
                      <a:pPr algn="ctr"/>
                      <a:r>
                        <a:rPr lang="en-US" sz="1400" dirty="0" smtClean="0"/>
                        <a:t>Name</a:t>
                      </a:r>
                      <a:endParaRPr lang="en-US" sz="1400" dirty="0"/>
                    </a:p>
                  </a:txBody>
                  <a:tcPr/>
                </a:tc>
                <a:tc>
                  <a:txBody>
                    <a:bodyPr/>
                    <a:lstStyle/>
                    <a:p>
                      <a:pPr algn="ctr"/>
                      <a:r>
                        <a:rPr lang="en-US" sz="1400" u="sng" dirty="0" err="1" smtClean="0"/>
                        <a:t>SSN</a:t>
                      </a:r>
                      <a:endParaRPr lang="en-US" sz="1400" u="sng" dirty="0"/>
                    </a:p>
                  </a:txBody>
                  <a:tcPr/>
                </a:tc>
                <a:tc>
                  <a:txBody>
                    <a:bodyPr/>
                    <a:lstStyle/>
                    <a:p>
                      <a:pPr algn="ctr"/>
                      <a:r>
                        <a:rPr lang="en-US" sz="1400" dirty="0" smtClean="0"/>
                        <a:t>DOB</a:t>
                      </a:r>
                      <a:endParaRPr lang="en-US" sz="1400" dirty="0"/>
                    </a:p>
                  </a:txBody>
                  <a:tcPr/>
                </a:tc>
                <a:tc>
                  <a:txBody>
                    <a:bodyPr/>
                    <a:lstStyle/>
                    <a:p>
                      <a:pPr algn="ctr"/>
                      <a:r>
                        <a:rPr lang="en-US" sz="1400" dirty="0" smtClean="0"/>
                        <a:t>Grade</a:t>
                      </a:r>
                      <a:endParaRPr lang="en-US" sz="1400" dirty="0"/>
                    </a:p>
                  </a:txBody>
                  <a:tcPr/>
                </a:tc>
                <a:tc>
                  <a:txBody>
                    <a:bodyPr/>
                    <a:lstStyle/>
                    <a:p>
                      <a:pPr algn="ctr"/>
                      <a:r>
                        <a:rPr lang="en-US" sz="1400" dirty="0" smtClean="0"/>
                        <a:t>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121</a:t>
                      </a:r>
                      <a:endParaRPr lang="en-US" sz="1400" dirty="0"/>
                    </a:p>
                  </a:txBody>
                  <a:tcPr/>
                </a:tc>
                <a:tc>
                  <a:txBody>
                    <a:bodyPr/>
                    <a:lstStyle/>
                    <a:p>
                      <a:r>
                        <a:rPr lang="en-US" sz="1400" dirty="0" smtClean="0"/>
                        <a:t>2367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132</a:t>
                      </a:r>
                      <a:endParaRPr lang="en-US" sz="1400" dirty="0"/>
                    </a:p>
                  </a:txBody>
                  <a:tcPr/>
                </a:tc>
                <a:tc>
                  <a:txBody>
                    <a:bodyPr/>
                    <a:lstStyle/>
                    <a:p>
                      <a:r>
                        <a:rPr lang="en-US" sz="1400" dirty="0" smtClean="0"/>
                        <a:t>3678</a:t>
                      </a:r>
                      <a:endParaRPr lang="en-US" sz="1400" dirty="0"/>
                    </a:p>
                  </a:txBody>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101</a:t>
                      </a:r>
                      <a:endParaRPr lang="en-US" sz="1400" dirty="0"/>
                    </a:p>
                  </a:txBody>
                  <a:tcPr/>
                </a:tc>
                <a:tc>
                  <a:txBody>
                    <a:bodyPr/>
                    <a:lstStyle/>
                    <a:p>
                      <a:r>
                        <a:rPr lang="en-US" sz="1400" dirty="0" smtClean="0"/>
                        <a:t>3498</a:t>
                      </a:r>
                      <a:endParaRPr lang="en-US" sz="1400" dirty="0"/>
                    </a:p>
                  </a:txBody>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
                      </a:r>
                      <a:endParaRPr lang="en-US" sz="1400" dirty="0"/>
                    </a:p>
                  </a:txBody>
                  <a:tcPr/>
                </a:tc>
                <a:tc>
                  <a:txBody>
                    <a:bodyPr/>
                    <a:lstStyle/>
                    <a:p>
                      <a:r>
                        <a:rPr lang="en-US" sz="1400" dirty="0" smtClean="0"/>
                        <a:t>106</a:t>
                      </a:r>
                      <a:endParaRPr lang="en-US" sz="1400" dirty="0"/>
                    </a:p>
                  </a:txBody>
                  <a:tcPr/>
                </a:tc>
                <a:tc>
                  <a:txBody>
                    <a:bodyPr/>
                    <a:lstStyle/>
                    <a:p>
                      <a:r>
                        <a:rPr lang="en-US" sz="1400" dirty="0" smtClean="0"/>
                        <a:t>2987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132</a:t>
                      </a:r>
                      <a:endParaRPr lang="en-US" sz="1400" dirty="0"/>
                    </a:p>
                  </a:txBody>
                  <a:tcPr/>
                </a:tc>
                <a:tc>
                  <a:txBody>
                    <a:bodyPr/>
                    <a:lstStyle/>
                    <a:p>
                      <a:r>
                        <a:rPr lang="en-US" sz="1400" dirty="0" smtClean="0"/>
                        <a:t>3678</a:t>
                      </a:r>
                      <a:endParaRPr lang="en-US" sz="1400" dirty="0"/>
                    </a:p>
                  </a:txBody>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101</a:t>
                      </a:r>
                      <a:endParaRPr lang="en-US" sz="1400" dirty="0"/>
                    </a:p>
                  </a:txBody>
                  <a:tcPr/>
                </a:tc>
                <a:tc>
                  <a:txBody>
                    <a:bodyPr/>
                    <a:lstStyle/>
                    <a:p>
                      <a:r>
                        <a:rPr lang="en-US" sz="1400" dirty="0" smtClean="0"/>
                        <a:t>3498</a:t>
                      </a:r>
                      <a:endParaRPr lang="en-US" sz="1400" dirty="0"/>
                    </a:p>
                  </a:txBody>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6998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69988" name="Rectangle 4"/>
          <p:cNvSpPr>
            <a:spLocks noGrp="1" noChangeArrowheads="1"/>
          </p:cNvSpPr>
          <p:nvPr>
            <p:ph type="title"/>
          </p:nvPr>
        </p:nvSpPr>
        <p:spPr/>
        <p:txBody>
          <a:bodyPr/>
          <a:lstStyle/>
          <a:p>
            <a:r>
              <a:rPr lang="en-US" smtClean="0"/>
              <a:t>Example: Airline Scheduling</a:t>
            </a:r>
          </a:p>
        </p:txBody>
      </p:sp>
      <p:sp>
        <p:nvSpPr>
          <p:cNvPr id="169989" name="Rectangle 5"/>
          <p:cNvSpPr>
            <a:spLocks noGrp="1" noChangeArrowheads="1"/>
          </p:cNvSpPr>
          <p:nvPr>
            <p:ph idx="1"/>
          </p:nvPr>
        </p:nvSpPr>
        <p:spPr/>
        <p:txBody>
          <a:bodyPr/>
          <a:lstStyle/>
          <a:p>
            <a:r>
              <a:rPr lang="en-US" smtClean="0"/>
              <a:t>We have a relation PFDT, where</a:t>
            </a:r>
          </a:p>
          <a:p>
            <a:pPr lvl="1"/>
            <a:r>
              <a:rPr lang="en-US" b="1" smtClean="0"/>
              <a:t>P</a:t>
            </a:r>
            <a:r>
              <a:rPr lang="en-US" smtClean="0"/>
              <a:t>ILOT</a:t>
            </a:r>
          </a:p>
          <a:p>
            <a:pPr lvl="1"/>
            <a:r>
              <a:rPr lang="en-US" b="1" smtClean="0"/>
              <a:t>F</a:t>
            </a:r>
            <a:r>
              <a:rPr lang="en-US" smtClean="0"/>
              <a:t>LIGHT NUMBER</a:t>
            </a:r>
          </a:p>
          <a:p>
            <a:pPr lvl="1"/>
            <a:r>
              <a:rPr lang="en-US" b="1" smtClean="0"/>
              <a:t>D</a:t>
            </a:r>
            <a:r>
              <a:rPr lang="en-US" smtClean="0"/>
              <a:t>ATE</a:t>
            </a:r>
          </a:p>
          <a:p>
            <a:pPr lvl="1"/>
            <a:r>
              <a:rPr lang="en-US" smtClean="0"/>
              <a:t>SCHEDULED_</a:t>
            </a:r>
            <a:r>
              <a:rPr lang="en-US" b="1" smtClean="0"/>
              <a:t>T</a:t>
            </a:r>
            <a:r>
              <a:rPr lang="en-US" smtClean="0"/>
              <a:t>IME_of_DEPARTURE</a:t>
            </a:r>
            <a:br>
              <a:rPr lang="en-US" smtClean="0"/>
            </a:br>
            <a:endParaRPr lang="en-US" smtClean="0"/>
          </a:p>
          <a:p>
            <a:pPr lvl="1">
              <a:buFont typeface="Symbol" pitchFamily="18" charset="2"/>
              <a:buNone/>
            </a:pPr>
            <a:r>
              <a:rPr lang="en-US" smtClean="0"/>
              <a:t>	and the relation satisfies the FDs (F is an attribute not set of FDs):</a:t>
            </a:r>
            <a:br>
              <a:rPr lang="en-US" smtClean="0"/>
            </a:br>
            <a:endParaRPr lang="en-US" smtClean="0"/>
          </a:p>
          <a:p>
            <a:pPr lvl="1"/>
            <a:r>
              <a:rPr lang="en-US" smtClean="0"/>
              <a:t>F </a:t>
            </a:r>
            <a:r>
              <a:rPr lang="en-US" smtClean="0">
                <a:latin typeface="Symbol" pitchFamily="18" charset="2"/>
              </a:rPr>
              <a:t>®</a:t>
            </a:r>
            <a:r>
              <a:rPr lang="en-US" smtClean="0"/>
              <a:t> T</a:t>
            </a:r>
          </a:p>
          <a:p>
            <a:pPr lvl="1"/>
            <a:r>
              <a:rPr lang="en-US" smtClean="0"/>
              <a:t>PDT </a:t>
            </a:r>
            <a:r>
              <a:rPr lang="en-US" smtClean="0">
                <a:latin typeface="Symbol" pitchFamily="18" charset="2"/>
              </a:rPr>
              <a:t>®</a:t>
            </a:r>
            <a:r>
              <a:rPr lang="en-US" smtClean="0"/>
              <a:t> F</a:t>
            </a:r>
          </a:p>
          <a:p>
            <a:pPr lvl="1"/>
            <a:r>
              <a:rPr lang="en-US" smtClean="0"/>
              <a:t>FD </a:t>
            </a:r>
            <a:r>
              <a:rPr lang="en-US" smtClean="0">
                <a:latin typeface="Symbol" pitchFamily="18" charset="2"/>
              </a:rPr>
              <a:t>® </a:t>
            </a:r>
            <a:r>
              <a:rPr lang="en-US" smtClean="0"/>
              <a:t>P</a:t>
            </a:r>
            <a:br>
              <a:rPr lang="en-US" smtClean="0"/>
            </a:br>
            <a:endParaRPr lang="en-US" smtClean="0"/>
          </a:p>
          <a:p>
            <a:r>
              <a:rPr lang="en-US" smtClean="0"/>
              <a:t>Note that we have a problem with PFDT, similar to the one we had with EGS</a:t>
            </a:r>
          </a:p>
          <a:p>
            <a:r>
              <a:rPr lang="en-US" smtClean="0"/>
              <a:t>Any two tuples that are equal on F must be equal on T, and there could be many such tuples</a:t>
            </a:r>
          </a:p>
          <a:p>
            <a:endParaRPr lang="en-US" smtClean="0"/>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itle 1"/>
          <p:cNvSpPr>
            <a:spLocks noGrp="1"/>
          </p:cNvSpPr>
          <p:nvPr>
            <p:ph type="title"/>
          </p:nvPr>
        </p:nvSpPr>
        <p:spPr/>
        <p:txBody>
          <a:bodyPr/>
          <a:lstStyle/>
          <a:p>
            <a:r>
              <a:rPr lang="en-US" smtClean="0"/>
              <a:t>Computing Keys</a:t>
            </a:r>
          </a:p>
        </p:txBody>
      </p:sp>
      <p:sp>
        <p:nvSpPr>
          <p:cNvPr id="171011" name="Content Placeholder 2"/>
          <p:cNvSpPr>
            <a:spLocks noGrp="1"/>
          </p:cNvSpPr>
          <p:nvPr>
            <p:ph idx="1"/>
          </p:nvPr>
        </p:nvSpPr>
        <p:spPr/>
        <p:txBody>
          <a:bodyPr/>
          <a:lstStyle/>
          <a:p>
            <a:r>
              <a:rPr lang="en-US" smtClean="0"/>
              <a:t>We will compute all the keys of the relation</a:t>
            </a:r>
          </a:p>
          <a:p>
            <a:r>
              <a:rPr lang="en-US" smtClean="0"/>
              <a:t>In general, this will be an exponential-time algorithm in the size of the problem</a:t>
            </a:r>
          </a:p>
          <a:p>
            <a:r>
              <a:rPr lang="en-US" smtClean="0"/>
              <a:t>But there will be useful heuristic making this problem tractable in practice</a:t>
            </a:r>
          </a:p>
          <a:p>
            <a:r>
              <a:rPr lang="en-US" smtClean="0"/>
              <a:t>We will introduce some heuristics here and additional ones later</a:t>
            </a:r>
          </a:p>
          <a:p>
            <a:endParaRPr lang="en-US" smtClean="0"/>
          </a:p>
          <a:p>
            <a:r>
              <a:rPr lang="en-US" smtClean="0"/>
              <a:t>We note that if some subset of attributes is a key, then no proper superset of it can be a key as it would not be minimal and would have superfluous attributes</a:t>
            </a:r>
          </a:p>
          <a:p>
            <a:endParaRPr lang="en-US" smtClean="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itle 1"/>
          <p:cNvSpPr>
            <a:spLocks noGrp="1"/>
          </p:cNvSpPr>
          <p:nvPr>
            <p:ph type="title"/>
          </p:nvPr>
        </p:nvSpPr>
        <p:spPr/>
        <p:txBody>
          <a:bodyPr/>
          <a:lstStyle/>
          <a:p>
            <a:r>
              <a:rPr lang="en-US" smtClean="0"/>
              <a:t>Lattice Of Sets Of Attributes</a:t>
            </a:r>
          </a:p>
        </p:txBody>
      </p:sp>
      <p:sp>
        <p:nvSpPr>
          <p:cNvPr id="172035" name="Content Placeholder 2"/>
          <p:cNvSpPr>
            <a:spLocks noGrp="1"/>
          </p:cNvSpPr>
          <p:nvPr>
            <p:ph idx="1"/>
          </p:nvPr>
        </p:nvSpPr>
        <p:spPr/>
        <p:txBody>
          <a:bodyPr/>
          <a:lstStyle/>
          <a:p>
            <a:r>
              <a:rPr lang="en-US" smtClean="0"/>
              <a:t>There is a natural structure (technically a lattice) to all the nonempty subsets of attributes</a:t>
            </a:r>
          </a:p>
          <a:p>
            <a:r>
              <a:rPr lang="en-US" smtClean="0"/>
              <a:t>I will draw the lattice here, in practice this is not done</a:t>
            </a:r>
          </a:p>
          <a:p>
            <a:pPr lvl="1"/>
            <a:r>
              <a:rPr lang="en-US" smtClean="0"/>
              <a:t>Not necessary and too big</a:t>
            </a:r>
          </a:p>
          <a:p>
            <a:r>
              <a:rPr lang="en-US" smtClean="0"/>
              <a:t>We will look at all the non-empty subsets of attributes</a:t>
            </a:r>
          </a:p>
          <a:p>
            <a:r>
              <a:rPr lang="en-US" smtClean="0"/>
              <a:t>There are 15 of them: 2</a:t>
            </a:r>
            <a:r>
              <a:rPr lang="en-US" baseline="30000" smtClean="0"/>
              <a:t>4</a:t>
            </a:r>
            <a:r>
              <a:rPr lang="en-US" smtClean="0"/>
              <a:t> − 1</a:t>
            </a:r>
          </a:p>
          <a:p>
            <a:endParaRPr lang="en-US" smtClean="0"/>
          </a:p>
          <a:p>
            <a:r>
              <a:rPr lang="en-US" smtClean="0"/>
              <a:t>The structure is clear from the drawing</a:t>
            </a:r>
          </a:p>
          <a:p>
            <a:endParaRPr lang="en-US" smtClean="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p:txBody>
          <a:bodyPr/>
          <a:lstStyle/>
          <a:p>
            <a:r>
              <a:rPr lang="en-US" smtClean="0"/>
              <a:t>Lattice Of Nonempty Subsets</a:t>
            </a:r>
          </a:p>
        </p:txBody>
      </p:sp>
      <p:sp>
        <p:nvSpPr>
          <p:cNvPr id="30724" name="Content Placeholder 2"/>
          <p:cNvSpPr>
            <a:spLocks noGrp="1"/>
          </p:cNvSpPr>
          <p:nvPr>
            <p:ph idx="1"/>
          </p:nvPr>
        </p:nvSpPr>
        <p:spPr/>
        <p:txBody>
          <a:bodyPr/>
          <a:lstStyle/>
          <a:p>
            <a:endParaRPr lang="en-US" smtClean="0"/>
          </a:p>
        </p:txBody>
      </p:sp>
      <p:graphicFrame>
        <p:nvGraphicFramePr>
          <p:cNvPr id="30722" name="Object 2"/>
          <p:cNvGraphicFramePr>
            <a:graphicFrameLocks noChangeAspect="1"/>
          </p:cNvGraphicFramePr>
          <p:nvPr/>
        </p:nvGraphicFramePr>
        <p:xfrm>
          <a:off x="1427163" y="1638300"/>
          <a:ext cx="7205662" cy="4495800"/>
        </p:xfrm>
        <a:graphic>
          <a:graphicData uri="http://schemas.openxmlformats.org/presentationml/2006/ole">
            <mc:AlternateContent xmlns:mc="http://schemas.openxmlformats.org/markup-compatibility/2006">
              <mc:Choice xmlns:v="urn:schemas-microsoft-com:vml" Requires="v">
                <p:oleObj spid="_x0000_s30735" name="Visio" r:id="rId4" imgW="7205605" imgH="4495308" progId="Visio.Drawing.11">
                  <p:embed/>
                </p:oleObj>
              </mc:Choice>
              <mc:Fallback>
                <p:oleObj name="Visio" r:id="rId4" imgW="7205605" imgH="4495308"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7163" y="1638300"/>
                        <a:ext cx="720566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smtClean="0"/>
              <a:t>Keys Of PFDT</a:t>
            </a:r>
          </a:p>
        </p:txBody>
      </p:sp>
      <p:sp>
        <p:nvSpPr>
          <p:cNvPr id="173059" name="Rectangle 3"/>
          <p:cNvSpPr>
            <a:spLocks noGrp="1" noChangeArrowheads="1"/>
          </p:cNvSpPr>
          <p:nvPr>
            <p:ph idx="1"/>
          </p:nvPr>
        </p:nvSpPr>
        <p:spPr/>
        <p:txBody>
          <a:bodyPr/>
          <a:lstStyle/>
          <a:p>
            <a:r>
              <a:rPr lang="en-US" smtClean="0"/>
              <a:t>The algorithm proceeds from bottom to top</a:t>
            </a:r>
          </a:p>
          <a:p>
            <a:r>
              <a:rPr lang="en-US" smtClean="0"/>
              <a:t>We first try all potential 1-attribute keys, by examining all 1-attribute sets of attributes</a:t>
            </a:r>
          </a:p>
          <a:p>
            <a:pPr lvl="1"/>
            <a:r>
              <a:rPr lang="en-US" smtClean="0"/>
              <a:t>P</a:t>
            </a:r>
            <a:r>
              <a:rPr lang="en-US" baseline="30000" smtClean="0"/>
              <a:t>+ </a:t>
            </a:r>
            <a:r>
              <a:rPr lang="en-US" smtClean="0"/>
              <a:t>= P</a:t>
            </a:r>
          </a:p>
          <a:p>
            <a:pPr lvl="1"/>
            <a:r>
              <a:rPr lang="en-US" smtClean="0"/>
              <a:t>F</a:t>
            </a:r>
            <a:r>
              <a:rPr lang="en-US" baseline="30000" smtClean="0"/>
              <a:t>+ </a:t>
            </a:r>
            <a:r>
              <a:rPr lang="en-US" smtClean="0"/>
              <a:t>= FT</a:t>
            </a:r>
          </a:p>
          <a:p>
            <a:pPr lvl="1"/>
            <a:r>
              <a:rPr lang="en-US" smtClean="0"/>
              <a:t>D</a:t>
            </a:r>
            <a:r>
              <a:rPr lang="en-US" baseline="30000" smtClean="0"/>
              <a:t>+ </a:t>
            </a:r>
            <a:r>
              <a:rPr lang="en-US" smtClean="0"/>
              <a:t>= D</a:t>
            </a:r>
          </a:p>
          <a:p>
            <a:pPr lvl="1"/>
            <a:r>
              <a:rPr lang="en-US" smtClean="0"/>
              <a:t>T</a:t>
            </a:r>
            <a:r>
              <a:rPr lang="en-US" baseline="30000" smtClean="0"/>
              <a:t>+ </a:t>
            </a:r>
            <a:r>
              <a:rPr lang="en-US" smtClean="0"/>
              <a:t>= T</a:t>
            </a:r>
          </a:p>
          <a:p>
            <a:pPr>
              <a:buFont typeface="Monotype Sorts" pitchFamily="2" charset="2"/>
              <a:buNone/>
            </a:pPr>
            <a:r>
              <a:rPr lang="en-US" smtClean="0"/>
              <a:t>	There are no 1-attribute keys</a:t>
            </a:r>
          </a:p>
          <a:p>
            <a:endParaRPr lang="en-US" smtClean="0"/>
          </a:p>
          <a:p>
            <a:r>
              <a:rPr lang="en-US" smtClean="0"/>
              <a:t>Note, that the it is impossible for a key to have </a:t>
            </a:r>
            <a:r>
              <a:rPr lang="en-US" b="1" i="1" smtClean="0"/>
              <a:t>both</a:t>
            </a:r>
            <a:r>
              <a:rPr lang="en-US" smtClean="0"/>
              <a:t> F and T</a:t>
            </a:r>
          </a:p>
          <a:p>
            <a:pPr lvl="1"/>
            <a:r>
              <a:rPr lang="en-US" smtClean="0"/>
              <a:t>Because if F is in a key, T will be automatically determined as it is included in the closure of F</a:t>
            </a:r>
          </a:p>
          <a:p>
            <a:r>
              <a:rPr lang="en-US" smtClean="0"/>
              <a:t>Therefore, we can prune our lattice</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r>
              <a:rPr lang="en-US" smtClean="0"/>
              <a:t>Pruned Lattice</a:t>
            </a:r>
          </a:p>
        </p:txBody>
      </p:sp>
      <p:sp>
        <p:nvSpPr>
          <p:cNvPr id="31748" name="Content Placeholder 2"/>
          <p:cNvSpPr>
            <a:spLocks noGrp="1"/>
          </p:cNvSpPr>
          <p:nvPr>
            <p:ph idx="1"/>
          </p:nvPr>
        </p:nvSpPr>
        <p:spPr/>
        <p:txBody>
          <a:bodyPr/>
          <a:lstStyle/>
          <a:p>
            <a:endParaRPr lang="en-US" smtClean="0"/>
          </a:p>
        </p:txBody>
      </p:sp>
      <p:graphicFrame>
        <p:nvGraphicFramePr>
          <p:cNvPr id="31746" name="Object 2"/>
          <p:cNvGraphicFramePr>
            <a:graphicFrameLocks noChangeAspect="1"/>
          </p:cNvGraphicFramePr>
          <p:nvPr/>
        </p:nvGraphicFramePr>
        <p:xfrm>
          <a:off x="1428750" y="2190750"/>
          <a:ext cx="7202488" cy="3390900"/>
        </p:xfrm>
        <a:graphic>
          <a:graphicData uri="http://schemas.openxmlformats.org/presentationml/2006/ole">
            <mc:AlternateContent xmlns:mc="http://schemas.openxmlformats.org/markup-compatibility/2006">
              <mc:Choice xmlns:v="urn:schemas-microsoft-com:vml" Requires="v">
                <p:oleObj spid="_x0000_s31759" name="Visio" r:id="rId4" imgW="7202653" imgH="3390654" progId="Visio.Drawing.11">
                  <p:embed/>
                </p:oleObj>
              </mc:Choice>
              <mc:Fallback>
                <p:oleObj name="Visio" r:id="rId4" imgW="7202653" imgH="3390654"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2190750"/>
                        <a:ext cx="7202488"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smtClean="0"/>
              <a:t>Keys Of PFDT</a:t>
            </a:r>
          </a:p>
        </p:txBody>
      </p:sp>
      <p:sp>
        <p:nvSpPr>
          <p:cNvPr id="174083" name="Rectangle 3"/>
          <p:cNvSpPr>
            <a:spLocks noGrp="1" noChangeArrowheads="1"/>
          </p:cNvSpPr>
          <p:nvPr>
            <p:ph idx="1"/>
          </p:nvPr>
        </p:nvSpPr>
        <p:spPr/>
        <p:txBody>
          <a:bodyPr/>
          <a:lstStyle/>
          <a:p>
            <a:r>
              <a:rPr lang="en-US" smtClean="0"/>
              <a:t>We try all potential 2-attribute keys</a:t>
            </a:r>
          </a:p>
          <a:p>
            <a:pPr lvl="1"/>
            <a:r>
              <a:rPr lang="en-US" smtClean="0"/>
              <a:t>PF</a:t>
            </a:r>
            <a:r>
              <a:rPr lang="en-US" baseline="30000" smtClean="0"/>
              <a:t>+ </a:t>
            </a:r>
            <a:r>
              <a:rPr lang="en-US" smtClean="0"/>
              <a:t>= PFT</a:t>
            </a:r>
          </a:p>
          <a:p>
            <a:pPr lvl="1"/>
            <a:r>
              <a:rPr lang="en-US" smtClean="0"/>
              <a:t>PD</a:t>
            </a:r>
            <a:r>
              <a:rPr lang="en-US" baseline="30000" smtClean="0"/>
              <a:t>+ </a:t>
            </a:r>
            <a:r>
              <a:rPr lang="en-US" smtClean="0"/>
              <a:t>= PD</a:t>
            </a:r>
          </a:p>
          <a:p>
            <a:pPr lvl="1"/>
            <a:r>
              <a:rPr lang="en-US" smtClean="0"/>
              <a:t>PT</a:t>
            </a:r>
            <a:r>
              <a:rPr lang="en-US" baseline="30000" smtClean="0"/>
              <a:t>+ </a:t>
            </a:r>
            <a:r>
              <a:rPr lang="en-US" smtClean="0"/>
              <a:t>= PT</a:t>
            </a:r>
          </a:p>
          <a:p>
            <a:pPr lvl="1"/>
            <a:r>
              <a:rPr lang="en-US" smtClean="0"/>
              <a:t>FD+ = FDPT</a:t>
            </a:r>
          </a:p>
          <a:p>
            <a:pPr lvl="1"/>
            <a:r>
              <a:rPr lang="en-US" smtClean="0"/>
              <a:t>DT+ = DT</a:t>
            </a:r>
          </a:p>
          <a:p>
            <a:pPr>
              <a:buFont typeface="Monotype Sorts" pitchFamily="2" charset="2"/>
              <a:buNone/>
            </a:pPr>
            <a:r>
              <a:rPr lang="en-US" smtClean="0"/>
              <a:t>	There is one 2-attribute key: FD</a:t>
            </a:r>
          </a:p>
          <a:p>
            <a:pPr>
              <a:buFont typeface="Monotype Sorts" pitchFamily="2" charset="2"/>
              <a:buNone/>
            </a:pPr>
            <a:endParaRPr lang="en-US" smtClean="0"/>
          </a:p>
          <a:p>
            <a:pPr>
              <a:buFont typeface="Monotype Sorts" pitchFamily="2" charset="2"/>
              <a:buNone/>
            </a:pPr>
            <a:endParaRPr lang="en-US" smtClean="0"/>
          </a:p>
          <a:p>
            <a:pPr>
              <a:buFont typeface="Monotype Sorts" pitchFamily="2" charset="2"/>
              <a:buNone/>
            </a:pPr>
            <a:r>
              <a:rPr lang="en-US" smtClean="0"/>
              <a:t>We can mark the tree and we can prune the lattice</a:t>
            </a:r>
          </a:p>
          <a:p>
            <a:pPr>
              <a:buFont typeface="Monotype Sorts" pitchFamily="2" charset="2"/>
              <a:buNone/>
            </a:pPr>
            <a:endParaRPr lang="en-US" smtClean="0"/>
          </a:p>
          <a:p>
            <a:pPr>
              <a:buFont typeface="Monotype Sorts" pitchFamily="2" charset="2"/>
              <a:buNone/>
            </a:pPr>
            <a:r>
              <a:rPr lang="en-US" smtClean="0"/>
              <a:t>We can prune the lattice</a:t>
            </a:r>
          </a:p>
          <a:p>
            <a:pPr lvl="1"/>
            <a:endParaRPr lang="en-US" smtClean="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p:cNvSpPr>
            <a:spLocks noGrp="1"/>
          </p:cNvSpPr>
          <p:nvPr>
            <p:ph type="title"/>
          </p:nvPr>
        </p:nvSpPr>
        <p:spPr/>
        <p:txBody>
          <a:bodyPr/>
          <a:lstStyle/>
          <a:p>
            <a:r>
              <a:rPr lang="en-US" smtClean="0"/>
              <a:t>Pruned Lattice</a:t>
            </a:r>
          </a:p>
        </p:txBody>
      </p:sp>
      <p:sp>
        <p:nvSpPr>
          <p:cNvPr id="32772" name="Content Placeholder 2"/>
          <p:cNvSpPr>
            <a:spLocks noGrp="1"/>
          </p:cNvSpPr>
          <p:nvPr>
            <p:ph idx="1"/>
          </p:nvPr>
        </p:nvSpPr>
        <p:spPr/>
        <p:txBody>
          <a:bodyPr/>
          <a:lstStyle/>
          <a:p>
            <a:endParaRPr lang="en-US" smtClean="0"/>
          </a:p>
        </p:txBody>
      </p:sp>
      <p:graphicFrame>
        <p:nvGraphicFramePr>
          <p:cNvPr id="32770" name="Object 2"/>
          <p:cNvGraphicFramePr>
            <a:graphicFrameLocks noChangeAspect="1"/>
          </p:cNvGraphicFramePr>
          <p:nvPr/>
        </p:nvGraphicFramePr>
        <p:xfrm>
          <a:off x="1430338" y="2190750"/>
          <a:ext cx="7199312" cy="3390900"/>
        </p:xfrm>
        <a:graphic>
          <a:graphicData uri="http://schemas.openxmlformats.org/presentationml/2006/ole">
            <mc:AlternateContent xmlns:mc="http://schemas.openxmlformats.org/markup-compatibility/2006">
              <mc:Choice xmlns:v="urn:schemas-microsoft-com:vml" Requires="v">
                <p:oleObj spid="_x0000_s32783" name="Visio" r:id="rId4" imgW="7199701" imgH="3390654" progId="Visio.Drawing.11">
                  <p:embed/>
                </p:oleObj>
              </mc:Choice>
              <mc:Fallback>
                <p:oleObj name="Visio" r:id="rId4" imgW="7199701" imgH="3390654"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0338" y="2190750"/>
                        <a:ext cx="7199312"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smtClean="0"/>
              <a:t>Keys Of PFDT</a:t>
            </a:r>
          </a:p>
        </p:txBody>
      </p:sp>
      <p:sp>
        <p:nvSpPr>
          <p:cNvPr id="175107" name="Rectangle 3"/>
          <p:cNvSpPr>
            <a:spLocks noGrp="1" noChangeArrowheads="1"/>
          </p:cNvSpPr>
          <p:nvPr>
            <p:ph idx="1"/>
          </p:nvPr>
        </p:nvSpPr>
        <p:spPr/>
        <p:txBody>
          <a:bodyPr/>
          <a:lstStyle/>
          <a:p>
            <a:r>
              <a:rPr lang="en-US" smtClean="0"/>
              <a:t>We try all potential 3-attribute keys</a:t>
            </a:r>
          </a:p>
          <a:p>
            <a:pPr lvl="1"/>
            <a:r>
              <a:rPr lang="en-US" smtClean="0"/>
              <a:t>PDT</a:t>
            </a:r>
            <a:r>
              <a:rPr lang="en-US" baseline="30000" smtClean="0"/>
              <a:t>+</a:t>
            </a:r>
            <a:r>
              <a:rPr lang="en-US" smtClean="0"/>
              <a:t> = PDTF</a:t>
            </a:r>
          </a:p>
          <a:p>
            <a:pPr>
              <a:buFont typeface="Monotype Sorts" pitchFamily="2" charset="2"/>
              <a:buNone/>
            </a:pPr>
            <a:r>
              <a:rPr lang="en-US" smtClean="0"/>
              <a:t>	There is one 3-attribute key: PDT</a:t>
            </a:r>
          </a:p>
          <a:p>
            <a:pPr>
              <a:buFont typeface="Monotype Sorts" pitchFamily="2" charset="2"/>
              <a:buNone/>
            </a:pPr>
            <a:endParaRPr lang="en-US" smtClean="0"/>
          </a:p>
          <a:p>
            <a:pPr>
              <a:buFont typeface="Monotype Sorts" pitchFamily="2" charset="2"/>
              <a:buNone/>
            </a:pPr>
            <a:endParaRPr lang="en-US" smtClean="0"/>
          </a:p>
          <a:p>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1"/>
          <p:cNvSpPr>
            <a:spLocks noGrp="1"/>
          </p:cNvSpPr>
          <p:nvPr>
            <p:ph type="title"/>
          </p:nvPr>
        </p:nvSpPr>
        <p:spPr/>
        <p:txBody>
          <a:bodyPr/>
          <a:lstStyle/>
          <a:p>
            <a:r>
              <a:rPr lang="en-US" smtClean="0"/>
              <a:t>Final Lattice</a:t>
            </a:r>
            <a:br>
              <a:rPr lang="en-US" smtClean="0"/>
            </a:br>
            <a:r>
              <a:rPr lang="en-US" smtClean="0"/>
              <a:t>We Only Care About The Keys</a:t>
            </a:r>
          </a:p>
        </p:txBody>
      </p:sp>
      <p:sp>
        <p:nvSpPr>
          <p:cNvPr id="33796" name="Content Placeholder 2"/>
          <p:cNvSpPr>
            <a:spLocks noGrp="1"/>
          </p:cNvSpPr>
          <p:nvPr>
            <p:ph idx="1"/>
          </p:nvPr>
        </p:nvSpPr>
        <p:spPr/>
        <p:txBody>
          <a:bodyPr/>
          <a:lstStyle/>
          <a:p>
            <a:endParaRPr lang="en-US" smtClean="0"/>
          </a:p>
        </p:txBody>
      </p:sp>
      <p:graphicFrame>
        <p:nvGraphicFramePr>
          <p:cNvPr id="33794" name="Object 2"/>
          <p:cNvGraphicFramePr>
            <a:graphicFrameLocks noChangeAspect="1"/>
          </p:cNvGraphicFramePr>
          <p:nvPr/>
        </p:nvGraphicFramePr>
        <p:xfrm>
          <a:off x="1430338" y="2185988"/>
          <a:ext cx="7199312" cy="3398837"/>
        </p:xfrm>
        <a:graphic>
          <a:graphicData uri="http://schemas.openxmlformats.org/presentationml/2006/ole">
            <mc:AlternateContent xmlns:mc="http://schemas.openxmlformats.org/markup-compatibility/2006">
              <mc:Choice xmlns:v="urn:schemas-microsoft-com:vml" Requires="v">
                <p:oleObj spid="_x0000_s33807" name="Visio" r:id="rId4" imgW="7199701" imgH="3399503" progId="Visio.Drawing.11">
                  <p:embed/>
                </p:oleObj>
              </mc:Choice>
              <mc:Fallback>
                <p:oleObj name="Visio" r:id="rId4" imgW="7199701" imgH="3399503"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0338" y="2185988"/>
                        <a:ext cx="7199312" cy="339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p:txBody>
          <a:bodyPr/>
          <a:lstStyle/>
          <a:p>
            <a:r>
              <a:rPr lang="en-US" smtClean="0"/>
              <a:t>What Did We Do?</a:t>
            </a:r>
            <a:br>
              <a:rPr lang="en-US" smtClean="0"/>
            </a:br>
            <a:r>
              <a:rPr lang="en-US" smtClean="0"/>
              <a:t>Think X = Grade And Y = Salary</a:t>
            </a:r>
          </a:p>
        </p:txBody>
      </p:sp>
      <p:sp>
        <p:nvSpPr>
          <p:cNvPr id="2053" name="Content Placeholder 2"/>
          <p:cNvSpPr>
            <a:spLocks noGrp="1"/>
          </p:cNvSpPr>
          <p:nvPr>
            <p:ph idx="1"/>
          </p:nvPr>
        </p:nvSpPr>
        <p:spPr/>
        <p:txBody>
          <a:bodyPr/>
          <a:lstStyle/>
          <a:p>
            <a:r>
              <a:rPr lang="en-US" smtClean="0"/>
              <a:t>We had a table</a:t>
            </a:r>
          </a:p>
          <a:p>
            <a:endParaRPr lang="en-US" smtClean="0"/>
          </a:p>
          <a:p>
            <a:endParaRPr lang="en-US" smtClean="0"/>
          </a:p>
          <a:p>
            <a:endParaRPr lang="en-US" smtClean="0"/>
          </a:p>
          <a:p>
            <a:endParaRPr lang="en-US" smtClean="0"/>
          </a:p>
          <a:p>
            <a:endParaRPr lang="en-US" smtClean="0"/>
          </a:p>
          <a:p>
            <a:r>
              <a:rPr lang="en-US" smtClean="0"/>
              <a:t>We replaced this one table by two tables</a:t>
            </a:r>
          </a:p>
        </p:txBody>
      </p:sp>
      <p:graphicFrame>
        <p:nvGraphicFramePr>
          <p:cNvPr id="2050" name="Object 3"/>
          <p:cNvGraphicFramePr>
            <a:graphicFrameLocks noChangeAspect="1"/>
          </p:cNvGraphicFramePr>
          <p:nvPr/>
        </p:nvGraphicFramePr>
        <p:xfrm>
          <a:off x="990600" y="5105400"/>
          <a:ext cx="8153400" cy="495300"/>
        </p:xfrm>
        <a:graphic>
          <a:graphicData uri="http://schemas.openxmlformats.org/presentationml/2006/ole">
            <mc:AlternateContent xmlns:mc="http://schemas.openxmlformats.org/markup-compatibility/2006">
              <mc:Choice xmlns:v="urn:schemas-microsoft-com:vml" Requires="v">
                <p:oleObj spid="_x0000_s2076" name="Visio" r:id="rId4" imgW="8152846" imgH="494808" progId="Visio.Drawing.11">
                  <p:embed/>
                </p:oleObj>
              </mc:Choice>
              <mc:Fallback>
                <p:oleObj name="Visio" r:id="rId4" imgW="8152846" imgH="494808"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105400"/>
                        <a:ext cx="8153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6"/>
          <p:cNvGraphicFramePr>
            <a:graphicFrameLocks noChangeAspect="1"/>
          </p:cNvGraphicFramePr>
          <p:nvPr/>
        </p:nvGraphicFramePr>
        <p:xfrm>
          <a:off x="1600200" y="2286000"/>
          <a:ext cx="6210300" cy="841375"/>
        </p:xfrm>
        <a:graphic>
          <a:graphicData uri="http://schemas.openxmlformats.org/presentationml/2006/ole">
            <mc:AlternateContent xmlns:mc="http://schemas.openxmlformats.org/markup-compatibility/2006">
              <mc:Choice xmlns:v="urn:schemas-microsoft-com:vml" Requires="v">
                <p:oleObj spid="_x0000_s2077" name="Visio" r:id="rId6" imgW="6210023" imgH="841027" progId="Visio.Drawing.11">
                  <p:embed/>
                </p:oleObj>
              </mc:Choice>
              <mc:Fallback>
                <p:oleObj name="Visio" r:id="rId6" imgW="6210023" imgH="841027"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2286000"/>
                        <a:ext cx="6210300"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7613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76132" name="Rectangle 4"/>
          <p:cNvSpPr>
            <a:spLocks noGrp="1" noChangeArrowheads="1"/>
          </p:cNvSpPr>
          <p:nvPr>
            <p:ph type="title"/>
          </p:nvPr>
        </p:nvSpPr>
        <p:spPr/>
        <p:txBody>
          <a:bodyPr/>
          <a:lstStyle/>
          <a:p>
            <a:r>
              <a:rPr lang="en-US" smtClean="0"/>
              <a:t>Example: Airline Scheduling</a:t>
            </a:r>
            <a:br>
              <a:rPr lang="en-US" smtClean="0"/>
            </a:br>
            <a:r>
              <a:rPr lang="en-US" smtClean="0"/>
              <a:t>The Anomaly</a:t>
            </a:r>
          </a:p>
        </p:txBody>
      </p:sp>
      <p:sp>
        <p:nvSpPr>
          <p:cNvPr id="176133" name="Rectangle 5"/>
          <p:cNvSpPr>
            <a:spLocks noGrp="1" noChangeArrowheads="1"/>
          </p:cNvSpPr>
          <p:nvPr>
            <p:ph idx="1"/>
          </p:nvPr>
        </p:nvSpPr>
        <p:spPr/>
        <p:txBody>
          <a:bodyPr/>
          <a:lstStyle/>
          <a:p>
            <a:r>
              <a:rPr lang="en-US" smtClean="0"/>
              <a:t>In our design, we have “combined” several types of information in one relation:</a:t>
            </a:r>
          </a:p>
          <a:p>
            <a:pPr lvl="1"/>
            <a:r>
              <a:rPr lang="en-US" smtClean="0"/>
              <a:t>Information about the flights in the schedule handed out to passengers, that is, which flights operate at what times of day</a:t>
            </a:r>
          </a:p>
          <a:p>
            <a:pPr lvl="1"/>
            <a:r>
              <a:rPr lang="en-US" smtClean="0"/>
              <a:t>Information about assignments of pilots to flights and dates combinations.</a:t>
            </a:r>
          </a:p>
          <a:p>
            <a:r>
              <a:rPr lang="en-US" smtClean="0"/>
              <a:t>The functional dependency F </a:t>
            </a:r>
            <a:r>
              <a:rPr lang="en-US" smtClean="0">
                <a:latin typeface="Symbol" pitchFamily="18" charset="2"/>
              </a:rPr>
              <a:t>®</a:t>
            </a:r>
            <a:r>
              <a:rPr lang="en-US" smtClean="0"/>
              <a:t> T “causes”  redundancies</a:t>
            </a:r>
          </a:p>
          <a:p>
            <a:pPr lvl="1"/>
            <a:r>
              <a:rPr lang="en-US" smtClean="0"/>
              <a:t>There are many tuples with the same value of F, and they have to have the same value of T.</a:t>
            </a:r>
          </a:p>
          <a:p>
            <a:r>
              <a:rPr lang="en-US" smtClean="0"/>
              <a:t>We can generalize this observation: As F did not contain a key of PFDT, there were many tuples with the same value of F, and all such tuples had to have the same value of T</a:t>
            </a:r>
          </a:p>
        </p:txBody>
      </p:sp>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7715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77156" name="Rectangle 4"/>
          <p:cNvSpPr>
            <a:spLocks noGrp="1" noChangeArrowheads="1"/>
          </p:cNvSpPr>
          <p:nvPr>
            <p:ph type="title"/>
          </p:nvPr>
        </p:nvSpPr>
        <p:spPr/>
        <p:txBody>
          <a:bodyPr/>
          <a:lstStyle/>
          <a:p>
            <a:r>
              <a:rPr lang="en-US" smtClean="0"/>
              <a:t>The Problem In A General Setting</a:t>
            </a:r>
          </a:p>
        </p:txBody>
      </p:sp>
      <p:sp>
        <p:nvSpPr>
          <p:cNvPr id="177157" name="Rectangle 5"/>
          <p:cNvSpPr>
            <a:spLocks noGrp="1" noChangeArrowheads="1"/>
          </p:cNvSpPr>
          <p:nvPr>
            <p:ph idx="1"/>
          </p:nvPr>
        </p:nvSpPr>
        <p:spPr/>
        <p:txBody>
          <a:bodyPr/>
          <a:lstStyle/>
          <a:p>
            <a:r>
              <a:rPr lang="en-US" smtClean="0"/>
              <a:t>In a fully general setting, we can say that we have a problem whenever a relation R satisfies an FD X </a:t>
            </a:r>
            <a:r>
              <a:rPr lang="en-US" smtClean="0">
                <a:latin typeface="Symbol" pitchFamily="18" charset="2"/>
              </a:rPr>
              <a:t>®</a:t>
            </a:r>
            <a:r>
              <a:rPr lang="en-US" smtClean="0"/>
              <a:t> Y, and</a:t>
            </a:r>
          </a:p>
          <a:p>
            <a:pPr lvl="1"/>
            <a:r>
              <a:rPr lang="en-US" smtClean="0"/>
              <a:t>X </a:t>
            </a:r>
            <a:r>
              <a:rPr lang="en-US" smtClean="0">
                <a:latin typeface="Symbol" pitchFamily="18" charset="2"/>
              </a:rPr>
              <a:t>®</a:t>
            </a:r>
            <a:r>
              <a:rPr lang="en-US" smtClean="0"/>
              <a:t> Y is non-trivial</a:t>
            </a:r>
          </a:p>
          <a:p>
            <a:pPr lvl="1"/>
            <a:r>
              <a:rPr lang="en-US" smtClean="0"/>
              <a:t>X does not contain a key</a:t>
            </a:r>
          </a:p>
          <a:p>
            <a:r>
              <a:rPr lang="en-US" smtClean="0"/>
              <a:t>Why?  Because potentially there are many tuples with the same value in X, and they all must have the value in Y</a:t>
            </a:r>
          </a:p>
          <a:p>
            <a:r>
              <a:rPr lang="en-US" smtClean="0"/>
              <a:t>It is our goal to have relations for which all non-trivial FDs have the property that the left side contains a key</a:t>
            </a:r>
            <a:br>
              <a:rPr lang="en-US" smtClean="0"/>
            </a:br>
            <a:r>
              <a:rPr lang="en-US" smtClean="0"/>
              <a:t/>
            </a:r>
            <a:br>
              <a:rPr lang="en-US" smtClean="0"/>
            </a:br>
            <a:endParaRPr lang="en-US" smtClean="0"/>
          </a:p>
          <a:p>
            <a:r>
              <a:rPr lang="en-US" smtClean="0"/>
              <a:t>Note for the future:</a:t>
            </a:r>
            <a:br>
              <a:rPr lang="en-US" smtClean="0"/>
            </a:br>
            <a:r>
              <a:rPr lang="en-US" smtClean="0"/>
              <a:t/>
            </a:r>
            <a:br>
              <a:rPr lang="en-US" smtClean="0"/>
            </a:br>
            <a:r>
              <a:rPr lang="en-US" smtClean="0"/>
              <a:t>X → Y is non-trivial   </a:t>
            </a:r>
            <a:br>
              <a:rPr lang="en-US" smtClean="0"/>
            </a:br>
            <a:r>
              <a:rPr lang="en-US" smtClean="0"/>
              <a:t>       if and only if </a:t>
            </a:r>
            <a:br>
              <a:rPr lang="en-US" smtClean="0"/>
            </a:br>
            <a:r>
              <a:rPr lang="en-US" smtClean="0"/>
              <a:t>X → A is non-trivial for some attribute A in Y </a:t>
            </a:r>
          </a:p>
          <a:p>
            <a:endParaRPr lang="en-US" smtClean="0"/>
          </a:p>
        </p:txBody>
      </p:sp>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7817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78180" name="Rectangle 4"/>
          <p:cNvSpPr>
            <a:spLocks noGrp="1" noChangeArrowheads="1"/>
          </p:cNvSpPr>
          <p:nvPr>
            <p:ph type="title"/>
          </p:nvPr>
        </p:nvSpPr>
        <p:spPr/>
        <p:txBody>
          <a:bodyPr/>
          <a:lstStyle/>
          <a:p>
            <a:r>
              <a:rPr lang="en-US" smtClean="0"/>
              <a:t>Review Of EGS</a:t>
            </a:r>
          </a:p>
        </p:txBody>
      </p:sp>
      <p:sp>
        <p:nvSpPr>
          <p:cNvPr id="178181" name="Rectangle 5"/>
          <p:cNvSpPr>
            <a:spLocks noGrp="1" noChangeArrowheads="1"/>
          </p:cNvSpPr>
          <p:nvPr>
            <p:ph idx="1"/>
          </p:nvPr>
        </p:nvSpPr>
        <p:spPr/>
        <p:txBody>
          <a:bodyPr/>
          <a:lstStyle/>
          <a:p>
            <a:r>
              <a:rPr lang="en-US" smtClean="0"/>
              <a:t>Let us review the relation EGS</a:t>
            </a:r>
          </a:p>
          <a:p>
            <a:r>
              <a:rPr lang="en-US" smtClean="0"/>
              <a:t>The “new relations” (we will also refer to them as “small relations” were:</a:t>
            </a:r>
          </a:p>
          <a:p>
            <a:pPr lvl="1"/>
            <a:r>
              <a:rPr lang="en-US" smtClean="0"/>
              <a:t>EG, with the key E and a non-trivial FD  E </a:t>
            </a:r>
            <a:r>
              <a:rPr lang="en-US" smtClean="0">
                <a:latin typeface="Symbol" pitchFamily="18" charset="2"/>
              </a:rPr>
              <a:t>®</a:t>
            </a:r>
            <a:r>
              <a:rPr lang="en-US" smtClean="0"/>
              <a:t> G.</a:t>
            </a:r>
          </a:p>
          <a:p>
            <a:pPr lvl="1"/>
            <a:r>
              <a:rPr lang="en-US" smtClean="0"/>
              <a:t>GS, with the key G and a non-trivial FD  G </a:t>
            </a:r>
            <a:r>
              <a:rPr lang="en-US" smtClean="0">
                <a:latin typeface="Symbol" pitchFamily="18" charset="2"/>
              </a:rPr>
              <a:t>®</a:t>
            </a:r>
            <a:r>
              <a:rPr lang="en-US" smtClean="0"/>
              <a:t> S.</a:t>
            </a:r>
          </a:p>
          <a:p>
            <a:pPr lvl="1"/>
            <a:r>
              <a:rPr lang="en-US" smtClean="0"/>
              <a:t>ES,  with the key E and a non-trivial FD  E </a:t>
            </a:r>
            <a:r>
              <a:rPr lang="en-US" smtClean="0">
                <a:latin typeface="Symbol" pitchFamily="18" charset="2"/>
              </a:rPr>
              <a:t>®</a:t>
            </a:r>
            <a:r>
              <a:rPr lang="en-US" smtClean="0"/>
              <a:t> S.</a:t>
            </a:r>
          </a:p>
          <a:p>
            <a:r>
              <a:rPr lang="en-US" smtClean="0"/>
              <a:t>Each of those relations was “good,” </a:t>
            </a:r>
          </a:p>
          <a:p>
            <a:pPr lvl="1"/>
            <a:r>
              <a:rPr lang="en-US" smtClean="0"/>
              <a:t>I.e., there were no redundancies in any of them, each nontrivial FD contained a key on the left side</a:t>
            </a:r>
          </a:p>
          <a:p>
            <a:r>
              <a:rPr lang="en-US" smtClean="0"/>
              <a:t>However, we need to know how to test whether a decomposition was valid</a:t>
            </a:r>
          </a:p>
          <a:p>
            <a:r>
              <a:rPr lang="en-US" smtClean="0"/>
              <a:t>Algorithm will conclude that</a:t>
            </a:r>
          </a:p>
          <a:p>
            <a:pPr lvl="1"/>
            <a:r>
              <a:rPr lang="en-US" smtClean="0"/>
              <a:t>EG and GS form a valid decomposition</a:t>
            </a:r>
          </a:p>
          <a:p>
            <a:pPr lvl="1"/>
            <a:r>
              <a:rPr lang="en-US" smtClean="0"/>
              <a:t>EG and ES form a valid decomposition</a:t>
            </a:r>
          </a:p>
          <a:p>
            <a:pPr lvl="1"/>
            <a:r>
              <a:rPr lang="en-US" smtClean="0"/>
              <a:t>ES and GS do not form a valid decomposition</a:t>
            </a:r>
          </a:p>
          <a:p>
            <a:endParaRPr lang="en-US" smtClean="0"/>
          </a:p>
        </p:txBody>
      </p:sp>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p:cNvSpPr>
            <a:spLocks noGrp="1"/>
          </p:cNvSpPr>
          <p:nvPr>
            <p:ph type="title"/>
          </p:nvPr>
        </p:nvSpPr>
        <p:spPr/>
        <p:txBody>
          <a:bodyPr/>
          <a:lstStyle/>
          <a:p>
            <a:r>
              <a:rPr lang="en-US" smtClean="0"/>
              <a:t>Testing Whether A Decomposition Is Valid</a:t>
            </a:r>
          </a:p>
        </p:txBody>
      </p:sp>
      <p:sp>
        <p:nvSpPr>
          <p:cNvPr id="179203" name="Content Placeholder 2"/>
          <p:cNvSpPr>
            <a:spLocks noGrp="1"/>
          </p:cNvSpPr>
          <p:nvPr>
            <p:ph idx="1"/>
          </p:nvPr>
        </p:nvSpPr>
        <p:spPr/>
        <p:txBody>
          <a:bodyPr/>
          <a:lstStyle/>
          <a:p>
            <a:r>
              <a:rPr lang="en-US" smtClean="0"/>
              <a:t>In the general case there is an algorithm that given</a:t>
            </a:r>
          </a:p>
          <a:p>
            <a:pPr lvl="1"/>
            <a:r>
              <a:rPr lang="en-US" smtClean="0"/>
              <a:t>A relational schema</a:t>
            </a:r>
          </a:p>
          <a:p>
            <a:pPr lvl="1"/>
            <a:r>
              <a:rPr lang="en-US" smtClean="0"/>
              <a:t>A set of FDs it satisfies</a:t>
            </a:r>
          </a:p>
          <a:p>
            <a:pPr lvl="1"/>
            <a:r>
              <a:rPr lang="en-US" smtClean="0"/>
              <a:t>A proposed decomposition</a:t>
            </a:r>
          </a:p>
          <a:p>
            <a:pPr>
              <a:buFont typeface="Monotype Sorts" pitchFamily="2" charset="2"/>
              <a:buNone/>
            </a:pPr>
            <a:r>
              <a:rPr lang="en-US" smtClean="0"/>
              <a:t>	will determine whethe the proposed decomposition is valid</a:t>
            </a:r>
          </a:p>
          <a:p>
            <a:r>
              <a:rPr lang="en-US" smtClean="0"/>
              <a:t>We do not present it here</a:t>
            </a:r>
          </a:p>
          <a:p>
            <a:r>
              <a:rPr lang="en-US" smtClean="0"/>
              <a:t>We will look at a special case (which is sufficient to understand our example in full) of decomposition into two relations</a:t>
            </a:r>
          </a:p>
          <a:p>
            <a:r>
              <a:rPr lang="en-US" smtClean="0"/>
              <a:t>Warning: the general case is not just the extension of the algorithm we present next</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8022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80228" name="Rectangle 4"/>
          <p:cNvSpPr>
            <a:spLocks noGrp="1" noChangeArrowheads="1"/>
          </p:cNvSpPr>
          <p:nvPr>
            <p:ph type="title"/>
          </p:nvPr>
        </p:nvSpPr>
        <p:spPr/>
        <p:txBody>
          <a:bodyPr/>
          <a:lstStyle/>
          <a:p>
            <a:r>
              <a:rPr lang="en-US" smtClean="0"/>
              <a:t>Testing Whether A Decomposition Is Valid</a:t>
            </a:r>
          </a:p>
        </p:txBody>
      </p:sp>
      <p:sp>
        <p:nvSpPr>
          <p:cNvPr id="180229" name="Rectangle 5"/>
          <p:cNvSpPr>
            <a:spLocks noGrp="1" noChangeArrowheads="1"/>
          </p:cNvSpPr>
          <p:nvPr>
            <p:ph idx="1"/>
          </p:nvPr>
        </p:nvSpPr>
        <p:spPr/>
        <p:txBody>
          <a:bodyPr/>
          <a:lstStyle/>
          <a:p>
            <a:r>
              <a:rPr lang="en-US" smtClean="0"/>
              <a:t>We use V and W to denote the set of attributes of the relations V and W respectively; thus V </a:t>
            </a:r>
            <a:r>
              <a:rPr lang="en-US" smtClean="0">
                <a:latin typeface="Symbol" pitchFamily="18" charset="2"/>
              </a:rPr>
              <a:t>È</a:t>
            </a:r>
            <a:r>
              <a:rPr lang="en-US" smtClean="0"/>
              <a:t> W = R means that no attribute is missing, and  V </a:t>
            </a:r>
            <a:r>
              <a:rPr lang="en-US" smtClean="0">
                <a:latin typeface="Symbol" pitchFamily="18" charset="2"/>
              </a:rPr>
              <a:t>Ç </a:t>
            </a:r>
            <a:r>
              <a:rPr lang="en-US" smtClean="0"/>
              <a:t>W is the set of attributes common to V and W.</a:t>
            </a:r>
          </a:p>
          <a:p>
            <a:r>
              <a:rPr lang="en-US" smtClean="0"/>
              <a:t>Fact: if we decompose R into V and W where V </a:t>
            </a:r>
            <a:r>
              <a:rPr lang="en-US" smtClean="0">
                <a:latin typeface="Symbol" pitchFamily="18" charset="2"/>
              </a:rPr>
              <a:t>È </a:t>
            </a:r>
            <a:r>
              <a:rPr lang="en-US" smtClean="0"/>
              <a:t>W = R, then the decomposition is valid if and only if</a:t>
            </a:r>
          </a:p>
          <a:p>
            <a:pPr lvl="1"/>
            <a:r>
              <a:rPr lang="en-US" smtClean="0"/>
              <a:t>V </a:t>
            </a:r>
            <a:r>
              <a:rPr lang="en-US" smtClean="0">
                <a:latin typeface="Symbol" pitchFamily="18" charset="2"/>
              </a:rPr>
              <a:t>Ç</a:t>
            </a:r>
            <a:r>
              <a:rPr lang="en-US" smtClean="0"/>
              <a:t> W </a:t>
            </a:r>
            <a:r>
              <a:rPr lang="en-US" smtClean="0">
                <a:latin typeface="Symbol" pitchFamily="18" charset="2"/>
              </a:rPr>
              <a:t>®</a:t>
            </a:r>
            <a:r>
              <a:rPr lang="en-US" smtClean="0"/>
              <a:t> V is true</a:t>
            </a:r>
          </a:p>
          <a:p>
            <a:pPr lvl="1">
              <a:buFont typeface="Symbol" pitchFamily="18" charset="2"/>
              <a:buNone/>
            </a:pPr>
            <a:r>
              <a:rPr lang="en-US" smtClean="0"/>
              <a:t>		OR</a:t>
            </a:r>
          </a:p>
          <a:p>
            <a:pPr lvl="1"/>
            <a:r>
              <a:rPr lang="en-US" smtClean="0"/>
              <a:t>V </a:t>
            </a:r>
            <a:r>
              <a:rPr lang="en-US" smtClean="0">
                <a:latin typeface="Symbol" pitchFamily="18" charset="2"/>
              </a:rPr>
              <a:t>Ç</a:t>
            </a:r>
            <a:r>
              <a:rPr lang="en-US" smtClean="0"/>
              <a:t> W </a:t>
            </a:r>
            <a:r>
              <a:rPr lang="en-US" smtClean="0">
                <a:latin typeface="Symbol" pitchFamily="18" charset="2"/>
              </a:rPr>
              <a:t>® </a:t>
            </a:r>
            <a:r>
              <a:rPr lang="en-US" smtClean="0"/>
              <a:t>W is true</a:t>
            </a:r>
          </a:p>
          <a:p>
            <a:r>
              <a:rPr lang="en-US" smtClean="0"/>
              <a:t>Note: this </a:t>
            </a:r>
            <a:r>
              <a:rPr lang="en-US" b="1" smtClean="0">
                <a:solidFill>
                  <a:srgbClr val="FF0000"/>
                </a:solidFill>
              </a:rPr>
              <a:t>does not</a:t>
            </a:r>
            <a:r>
              <a:rPr lang="en-US" smtClean="0">
                <a:solidFill>
                  <a:srgbClr val="FF0000"/>
                </a:solidFill>
              </a:rPr>
              <a:t> </a:t>
            </a:r>
            <a:r>
              <a:rPr lang="en-US" smtClean="0"/>
              <a:t>generalize trivially to a decomposition into three or more relations</a:t>
            </a:r>
          </a:p>
          <a:p>
            <a:pPr lvl="1"/>
            <a:r>
              <a:rPr lang="en-US" smtClean="0"/>
              <a:t>There is a simple algorithm for this, which we will not need and therefore not cover</a:t>
            </a:r>
          </a:p>
          <a:p>
            <a:endParaRPr lang="en-US" smtClean="0"/>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8125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81252" name="Rectangle 4"/>
          <p:cNvSpPr>
            <a:spLocks noGrp="1" noChangeArrowheads="1"/>
          </p:cNvSpPr>
          <p:nvPr>
            <p:ph type="title"/>
          </p:nvPr>
        </p:nvSpPr>
        <p:spPr/>
        <p:txBody>
          <a:bodyPr/>
          <a:lstStyle/>
          <a:p>
            <a:r>
              <a:rPr lang="en-US" smtClean="0"/>
              <a:t>Testing Whether A Decomposition Is Valid</a:t>
            </a:r>
          </a:p>
        </p:txBody>
      </p:sp>
      <p:sp>
        <p:nvSpPr>
          <p:cNvPr id="181253" name="Rectangle 5"/>
          <p:cNvSpPr>
            <a:spLocks noGrp="1" noChangeArrowheads="1"/>
          </p:cNvSpPr>
          <p:nvPr>
            <p:ph idx="1"/>
          </p:nvPr>
        </p:nvSpPr>
        <p:spPr/>
        <p:txBody>
          <a:bodyPr/>
          <a:lstStyle/>
          <a:p>
            <a:r>
              <a:rPr lang="en-US" smtClean="0"/>
              <a:t>Intuitive reason: say we have a relation  R=ABCDE and we decompose it into two relations</a:t>
            </a:r>
          </a:p>
          <a:p>
            <a:pPr lvl="1"/>
            <a:r>
              <a:rPr lang="en-US" smtClean="0"/>
              <a:t>V = ABC.</a:t>
            </a:r>
          </a:p>
          <a:p>
            <a:pPr lvl="1"/>
            <a:r>
              <a:rPr lang="en-US" smtClean="0"/>
              <a:t>W = BCDE.</a:t>
            </a:r>
          </a:p>
          <a:p>
            <a:r>
              <a:rPr lang="en-US" smtClean="0"/>
              <a:t>If BC </a:t>
            </a:r>
            <a:r>
              <a:rPr lang="en-US" smtClean="0">
                <a:latin typeface="Symbol" pitchFamily="18" charset="2"/>
              </a:rPr>
              <a:t>®</a:t>
            </a:r>
            <a:r>
              <a:rPr lang="en-US" smtClean="0"/>
              <a:t> BCDE, then for any tuple (a,b,c) of ABC there is a unique tuple (b,c,d,e) of BCDE that can be “glued” to it</a:t>
            </a:r>
          </a:p>
          <a:p>
            <a:r>
              <a:rPr lang="en-US" smtClean="0"/>
              <a:t>Let us again review the three decompositions of EGS</a:t>
            </a:r>
          </a:p>
        </p:txBody>
      </p:sp>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8227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82276" name="Rectangle 4"/>
          <p:cNvSpPr>
            <a:spLocks noGrp="1" noChangeArrowheads="1"/>
          </p:cNvSpPr>
          <p:nvPr>
            <p:ph type="title"/>
          </p:nvPr>
        </p:nvSpPr>
        <p:spPr/>
        <p:txBody>
          <a:bodyPr/>
          <a:lstStyle/>
          <a:p>
            <a:r>
              <a:rPr lang="en-US" smtClean="0"/>
              <a:t>The First Decomposition Of EGS</a:t>
            </a:r>
          </a:p>
        </p:txBody>
      </p:sp>
      <p:sp>
        <p:nvSpPr>
          <p:cNvPr id="182277" name="Rectangle 5"/>
          <p:cNvSpPr>
            <a:spLocks noGrp="1" noChangeArrowheads="1"/>
          </p:cNvSpPr>
          <p:nvPr>
            <p:ph idx="1"/>
          </p:nvPr>
        </p:nvSpPr>
        <p:spPr/>
        <p:txBody>
          <a:bodyPr/>
          <a:lstStyle/>
          <a:p>
            <a:r>
              <a:rPr lang="en-US" smtClean="0"/>
              <a:t>EGS was decomposed into EG and GS.</a:t>
            </a:r>
            <a:br>
              <a:rPr lang="en-US" smtClean="0"/>
            </a:br>
            <a:r>
              <a:rPr lang="en-US" smtClean="0"/>
              <a:t/>
            </a:r>
            <a:br>
              <a:rPr lang="en-US" smtClean="0"/>
            </a:br>
            <a:r>
              <a:rPr lang="en-US" smtClean="0"/>
              <a:t>EG </a:t>
            </a:r>
            <a:r>
              <a:rPr lang="en-US" smtClean="0">
                <a:latin typeface="Symbol" pitchFamily="18" charset="2"/>
              </a:rPr>
              <a:t>Ç</a:t>
            </a:r>
            <a:r>
              <a:rPr lang="en-US" smtClean="0"/>
              <a:t> GS = G. </a:t>
            </a:r>
            <a:br>
              <a:rPr lang="en-US" smtClean="0"/>
            </a:br>
            <a:r>
              <a:rPr lang="en-US" smtClean="0"/>
              <a:t/>
            </a:r>
            <a:br>
              <a:rPr lang="en-US" smtClean="0"/>
            </a:br>
            <a:r>
              <a:rPr lang="en-US" smtClean="0"/>
              <a:t>We need to check whether G </a:t>
            </a:r>
            <a:r>
              <a:rPr lang="en-US" smtClean="0">
                <a:latin typeface="Symbol" pitchFamily="18" charset="2"/>
              </a:rPr>
              <a:t>®</a:t>
            </a:r>
            <a:r>
              <a:rPr lang="en-US" smtClean="0"/>
              <a:t> EG or G </a:t>
            </a:r>
            <a:r>
              <a:rPr lang="en-US" smtClean="0">
                <a:latin typeface="Symbol" pitchFamily="18" charset="2"/>
              </a:rPr>
              <a:t>®</a:t>
            </a:r>
            <a:r>
              <a:rPr lang="en-US" smtClean="0"/>
              <a:t> GS</a:t>
            </a:r>
          </a:p>
          <a:p>
            <a:pPr lvl="1"/>
            <a:r>
              <a:rPr lang="en-US" smtClean="0"/>
              <a:t>G </a:t>
            </a:r>
            <a:r>
              <a:rPr lang="en-US" smtClean="0">
                <a:latin typeface="Symbol" pitchFamily="18" charset="2"/>
              </a:rPr>
              <a:t>®</a:t>
            </a:r>
            <a:r>
              <a:rPr lang="en-US" smtClean="0"/>
              <a:t> EG is false</a:t>
            </a:r>
          </a:p>
          <a:p>
            <a:pPr lvl="1"/>
            <a:r>
              <a:rPr lang="en-US" smtClean="0"/>
              <a:t>G </a:t>
            </a:r>
            <a:r>
              <a:rPr lang="en-US" smtClean="0">
                <a:latin typeface="Symbol" pitchFamily="18" charset="2"/>
              </a:rPr>
              <a:t>®</a:t>
            </a:r>
            <a:r>
              <a:rPr lang="en-US" smtClean="0"/>
              <a:t> GS is true</a:t>
            </a:r>
            <a:br>
              <a:rPr lang="en-US" smtClean="0"/>
            </a:br>
            <a:r>
              <a:rPr lang="en-US" smtClean="0"/>
              <a:t/>
            </a:r>
            <a:br>
              <a:rPr lang="en-US" smtClean="0"/>
            </a:br>
            <a:endParaRPr lang="en-US" smtClean="0"/>
          </a:p>
          <a:p>
            <a:r>
              <a:rPr lang="en-US" smtClean="0"/>
              <a:t>Therefore, the decomposition was valid</a:t>
            </a:r>
          </a:p>
          <a:p>
            <a:endParaRPr lang="en-US" smtClean="0"/>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8329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83300" name="Rectangle 4"/>
          <p:cNvSpPr>
            <a:spLocks noGrp="1" noChangeArrowheads="1"/>
          </p:cNvSpPr>
          <p:nvPr>
            <p:ph type="title"/>
          </p:nvPr>
        </p:nvSpPr>
        <p:spPr/>
        <p:txBody>
          <a:bodyPr/>
          <a:lstStyle/>
          <a:p>
            <a:r>
              <a:rPr lang="en-US" smtClean="0"/>
              <a:t>The Second Decomposition Of EGS</a:t>
            </a:r>
          </a:p>
        </p:txBody>
      </p:sp>
      <p:sp>
        <p:nvSpPr>
          <p:cNvPr id="183301" name="Rectangle 5"/>
          <p:cNvSpPr>
            <a:spLocks noGrp="1" noChangeArrowheads="1"/>
          </p:cNvSpPr>
          <p:nvPr>
            <p:ph idx="1"/>
          </p:nvPr>
        </p:nvSpPr>
        <p:spPr/>
        <p:txBody>
          <a:bodyPr/>
          <a:lstStyle/>
          <a:p>
            <a:r>
              <a:rPr lang="en-US" smtClean="0"/>
              <a:t>EGS was decomposed into EG and ES</a:t>
            </a:r>
            <a:br>
              <a:rPr lang="en-US" smtClean="0"/>
            </a:br>
            <a:endParaRPr lang="en-US" smtClean="0"/>
          </a:p>
          <a:p>
            <a:pPr>
              <a:buFont typeface="Monotype Sorts" pitchFamily="2" charset="2"/>
              <a:buNone/>
            </a:pPr>
            <a:r>
              <a:rPr lang="en-US" smtClean="0"/>
              <a:t>	EG </a:t>
            </a:r>
            <a:r>
              <a:rPr lang="en-US" smtClean="0">
                <a:latin typeface="Symbol" pitchFamily="18" charset="2"/>
              </a:rPr>
              <a:t>Ç</a:t>
            </a:r>
            <a:r>
              <a:rPr lang="en-US" smtClean="0"/>
              <a:t> ES = E. </a:t>
            </a:r>
          </a:p>
          <a:p>
            <a:endParaRPr lang="en-US" smtClean="0"/>
          </a:p>
          <a:p>
            <a:pPr>
              <a:buFont typeface="Monotype Sorts" pitchFamily="2" charset="2"/>
              <a:buNone/>
            </a:pPr>
            <a:r>
              <a:rPr lang="en-US" smtClean="0"/>
              <a:t>	We need to check whether E</a:t>
            </a:r>
            <a:r>
              <a:rPr lang="en-US" smtClean="0">
                <a:latin typeface="Symbol" pitchFamily="18" charset="2"/>
              </a:rPr>
              <a:t>®</a:t>
            </a:r>
            <a:r>
              <a:rPr lang="en-US" smtClean="0"/>
              <a:t> EG or E</a:t>
            </a:r>
            <a:r>
              <a:rPr lang="en-US" smtClean="0">
                <a:latin typeface="Symbol" pitchFamily="18" charset="2"/>
              </a:rPr>
              <a:t>®</a:t>
            </a:r>
            <a:r>
              <a:rPr lang="en-US" smtClean="0"/>
              <a:t> GS</a:t>
            </a:r>
          </a:p>
          <a:p>
            <a:pPr lvl="1"/>
            <a:r>
              <a:rPr lang="en-US" smtClean="0"/>
              <a:t>E </a:t>
            </a:r>
            <a:r>
              <a:rPr lang="en-US" smtClean="0">
                <a:latin typeface="Symbol" pitchFamily="18" charset="2"/>
              </a:rPr>
              <a:t>®</a:t>
            </a:r>
            <a:r>
              <a:rPr lang="en-US" smtClean="0"/>
              <a:t> EG is true</a:t>
            </a:r>
          </a:p>
          <a:p>
            <a:pPr lvl="1"/>
            <a:r>
              <a:rPr lang="en-US" smtClean="0"/>
              <a:t>E </a:t>
            </a:r>
            <a:r>
              <a:rPr lang="en-US" smtClean="0">
                <a:latin typeface="Symbol" pitchFamily="18" charset="2"/>
              </a:rPr>
              <a:t>®</a:t>
            </a:r>
            <a:r>
              <a:rPr lang="en-US" smtClean="0"/>
              <a:t> ES is true</a:t>
            </a:r>
          </a:p>
          <a:p>
            <a:endParaRPr lang="en-US" sz="2000" smtClean="0"/>
          </a:p>
          <a:p>
            <a:r>
              <a:rPr lang="en-US" smtClean="0"/>
              <a:t>Therefore, the decomposition was valid</a:t>
            </a:r>
          </a:p>
          <a:p>
            <a:endParaRPr lang="en-US" smtClean="0"/>
          </a:p>
        </p:txBody>
      </p:sp>
    </p:spTree>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8432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84324" name="Rectangle 4"/>
          <p:cNvSpPr>
            <a:spLocks noGrp="1" noChangeArrowheads="1"/>
          </p:cNvSpPr>
          <p:nvPr>
            <p:ph type="title"/>
          </p:nvPr>
        </p:nvSpPr>
        <p:spPr/>
        <p:txBody>
          <a:bodyPr/>
          <a:lstStyle/>
          <a:p>
            <a:r>
              <a:rPr lang="en-US" smtClean="0"/>
              <a:t>The Third Decomposition Of EGS</a:t>
            </a:r>
          </a:p>
        </p:txBody>
      </p:sp>
      <p:sp>
        <p:nvSpPr>
          <p:cNvPr id="184325" name="Rectangle 5"/>
          <p:cNvSpPr>
            <a:spLocks noGrp="1" noChangeArrowheads="1"/>
          </p:cNvSpPr>
          <p:nvPr>
            <p:ph idx="1"/>
          </p:nvPr>
        </p:nvSpPr>
        <p:spPr/>
        <p:txBody>
          <a:bodyPr/>
          <a:lstStyle/>
          <a:p>
            <a:r>
              <a:rPr lang="en-US" smtClean="0"/>
              <a:t>EGS was decomposed into ES and GS</a:t>
            </a:r>
          </a:p>
          <a:p>
            <a:endParaRPr lang="en-US" smtClean="0"/>
          </a:p>
          <a:p>
            <a:pPr>
              <a:buFont typeface="Monotype Sorts" pitchFamily="2" charset="2"/>
              <a:buNone/>
            </a:pPr>
            <a:r>
              <a:rPr lang="en-US" smtClean="0"/>
              <a:t>	ES </a:t>
            </a:r>
            <a:r>
              <a:rPr lang="en-US" smtClean="0">
                <a:latin typeface="Symbol" pitchFamily="18" charset="2"/>
              </a:rPr>
              <a:t>Ç</a:t>
            </a:r>
            <a:r>
              <a:rPr lang="en-US" smtClean="0"/>
              <a:t> GS = S. </a:t>
            </a:r>
          </a:p>
          <a:p>
            <a:pPr>
              <a:buFont typeface="Monotype Sorts" pitchFamily="2" charset="2"/>
              <a:buNone/>
            </a:pPr>
            <a:endParaRPr lang="en-US" smtClean="0"/>
          </a:p>
          <a:p>
            <a:pPr>
              <a:buFont typeface="Monotype Sorts" pitchFamily="2" charset="2"/>
              <a:buNone/>
            </a:pPr>
            <a:r>
              <a:rPr lang="en-US" smtClean="0"/>
              <a:t>	We need to check whether S </a:t>
            </a:r>
            <a:r>
              <a:rPr lang="en-US" smtClean="0">
                <a:latin typeface="Symbol" pitchFamily="18" charset="2"/>
              </a:rPr>
              <a:t>®</a:t>
            </a:r>
            <a:r>
              <a:rPr lang="en-US" smtClean="0"/>
              <a:t> ES or S </a:t>
            </a:r>
            <a:r>
              <a:rPr lang="en-US" smtClean="0">
                <a:latin typeface="Symbol" pitchFamily="18" charset="2"/>
              </a:rPr>
              <a:t>®</a:t>
            </a:r>
            <a:r>
              <a:rPr lang="en-US" smtClean="0"/>
              <a:t> GS</a:t>
            </a:r>
          </a:p>
          <a:p>
            <a:pPr lvl="1"/>
            <a:r>
              <a:rPr lang="en-US" smtClean="0"/>
              <a:t>S </a:t>
            </a:r>
            <a:r>
              <a:rPr lang="en-US" smtClean="0">
                <a:latin typeface="Symbol" pitchFamily="18" charset="2"/>
              </a:rPr>
              <a:t>®</a:t>
            </a:r>
            <a:r>
              <a:rPr lang="en-US" smtClean="0"/>
              <a:t> ES is false</a:t>
            </a:r>
          </a:p>
          <a:p>
            <a:pPr lvl="1"/>
            <a:r>
              <a:rPr lang="en-US" smtClean="0"/>
              <a:t>S </a:t>
            </a:r>
            <a:r>
              <a:rPr lang="en-US" smtClean="0">
                <a:latin typeface="Symbol" pitchFamily="18" charset="2"/>
              </a:rPr>
              <a:t>®</a:t>
            </a:r>
            <a:r>
              <a:rPr lang="en-US" smtClean="0"/>
              <a:t> GS is false.</a:t>
            </a:r>
          </a:p>
          <a:p>
            <a:pPr lvl="1"/>
            <a:endParaRPr lang="en-US" smtClean="0"/>
          </a:p>
          <a:p>
            <a:pPr lvl="1"/>
            <a:endParaRPr lang="en-US" smtClean="0"/>
          </a:p>
          <a:p>
            <a:r>
              <a:rPr lang="en-US" smtClean="0"/>
              <a:t>Therefore, the decomposition was not valid</a:t>
            </a:r>
          </a:p>
          <a:p>
            <a:endParaRPr lang="en-US" smtClean="0"/>
          </a:p>
        </p:txBody>
      </p:sp>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8534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85348" name="Rectangle 4"/>
          <p:cNvSpPr>
            <a:spLocks noGrp="1" noChangeArrowheads="1"/>
          </p:cNvSpPr>
          <p:nvPr>
            <p:ph type="title"/>
          </p:nvPr>
        </p:nvSpPr>
        <p:spPr/>
        <p:txBody>
          <a:bodyPr/>
          <a:lstStyle/>
          <a:p>
            <a:r>
              <a:rPr lang="en-US" smtClean="0"/>
              <a:t>The Boyce-Codd Normal Form</a:t>
            </a:r>
          </a:p>
        </p:txBody>
      </p:sp>
      <p:sp>
        <p:nvSpPr>
          <p:cNvPr id="185349" name="Rectangle 5"/>
          <p:cNvSpPr>
            <a:spLocks noGrp="1" noChangeArrowheads="1"/>
          </p:cNvSpPr>
          <p:nvPr>
            <p:ph idx="1"/>
          </p:nvPr>
        </p:nvSpPr>
        <p:spPr/>
        <p:txBody>
          <a:bodyPr/>
          <a:lstStyle/>
          <a:p>
            <a:r>
              <a:rPr lang="en-US" smtClean="0"/>
              <a:t>We summarize the desirable properties of a relation by defining the  Boyce-Codd normal form (BCNF).</a:t>
            </a:r>
          </a:p>
          <a:p>
            <a:r>
              <a:rPr lang="en-US" smtClean="0"/>
              <a:t>A relation R is in BCNF if an only if whenever X </a:t>
            </a:r>
            <a:r>
              <a:rPr lang="en-US" smtClean="0">
                <a:latin typeface="Symbol" pitchFamily="18" charset="2"/>
              </a:rPr>
              <a:t>®</a:t>
            </a:r>
            <a:r>
              <a:rPr lang="en-US" smtClean="0"/>
              <a:t> Y is true and nontrivial then X contains a key of R</a:t>
            </a:r>
          </a:p>
          <a:p>
            <a:pPr lvl="1"/>
            <a:r>
              <a:rPr lang="en-US" smtClean="0"/>
              <a:t>This is easy to test, just compute X</a:t>
            </a:r>
            <a:r>
              <a:rPr lang="en-US" baseline="30000" smtClean="0"/>
              <a:t>+</a:t>
            </a:r>
            <a:r>
              <a:rPr lang="en-US" smtClean="0"/>
              <a:t> and check whether you get all of R</a:t>
            </a:r>
          </a:p>
          <a:p>
            <a:r>
              <a:rPr lang="en-US" smtClean="0"/>
              <a:t>To formulate the next claim concisely, assume there are no duplicates (it does not matter, just easier to phrase)</a:t>
            </a:r>
          </a:p>
          <a:p>
            <a:r>
              <a:rPr lang="en-US" b="1" i="1" smtClean="0">
                <a:solidFill>
                  <a:srgbClr val="FC0128"/>
                </a:solidFill>
              </a:rPr>
              <a:t>A relation in BCNF does not have any redundancies (of the type we have been discussing)</a:t>
            </a:r>
            <a:r>
              <a:rPr lang="en-US" smtClean="0"/>
              <a:t> </a:t>
            </a:r>
          </a:p>
          <a:p>
            <a:r>
              <a:rPr lang="en-US" smtClean="0"/>
              <a:t>Let X </a:t>
            </a:r>
            <a:r>
              <a:rPr lang="en-US" smtClean="0">
                <a:latin typeface="Symbol" pitchFamily="18" charset="2"/>
              </a:rPr>
              <a:t>®</a:t>
            </a:r>
            <a:r>
              <a:rPr lang="en-US" smtClean="0"/>
              <a:t> Y be true, then either</a:t>
            </a:r>
          </a:p>
          <a:p>
            <a:pPr lvl="1"/>
            <a:r>
              <a:rPr lang="en-US" smtClean="0"/>
              <a:t>Y </a:t>
            </a:r>
            <a:r>
              <a:rPr lang="en-US" smtClean="0">
                <a:latin typeface="Symbol" pitchFamily="18" charset="2"/>
              </a:rPr>
              <a:t>Í </a:t>
            </a:r>
            <a:r>
              <a:rPr lang="en-US" smtClean="0"/>
              <a:t>X, and we are not saying anything meaningful, or</a:t>
            </a:r>
          </a:p>
          <a:p>
            <a:pPr lvl="1"/>
            <a:r>
              <a:rPr lang="en-US" smtClean="0"/>
              <a:t>There is (at most) only one tuple (perhaps with duplicates) with this value of X, so the constraint is stored in only this tuple</a:t>
            </a:r>
          </a:p>
          <a:p>
            <a:pPr>
              <a:buFont typeface="Monotype Sorts" pitchFamily="2" charset="2"/>
              <a:buNone/>
            </a:pPr>
            <a:endParaRPr lang="en-US" smtClean="0"/>
          </a:p>
          <a:p>
            <a:endParaRPr lang="en-US"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5222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52228" name="Rectangle 4"/>
          <p:cNvSpPr>
            <a:spLocks noGrp="1" noChangeArrowheads="1"/>
          </p:cNvSpPr>
          <p:nvPr>
            <p:ph type="title"/>
          </p:nvPr>
        </p:nvSpPr>
        <p:spPr/>
        <p:txBody>
          <a:bodyPr/>
          <a:lstStyle/>
          <a:p>
            <a:r>
              <a:rPr lang="en-US" smtClean="0"/>
              <a:t>Logical Database Design</a:t>
            </a:r>
          </a:p>
        </p:txBody>
      </p:sp>
      <p:sp>
        <p:nvSpPr>
          <p:cNvPr id="33797" name="Rectangle 5"/>
          <p:cNvSpPr>
            <a:spLocks noGrp="1" noChangeArrowheads="1"/>
          </p:cNvSpPr>
          <p:nvPr>
            <p:ph idx="1"/>
          </p:nvPr>
        </p:nvSpPr>
        <p:spPr/>
        <p:txBody>
          <a:bodyPr/>
          <a:lstStyle/>
          <a:p>
            <a:pPr>
              <a:defRPr/>
            </a:pPr>
            <a:r>
              <a:rPr lang="en-US" dirty="0" smtClean="0"/>
              <a:t>We will discuss techniques for dealing with the above issues</a:t>
            </a:r>
          </a:p>
          <a:p>
            <a:pPr>
              <a:defRPr/>
            </a:pPr>
            <a:r>
              <a:rPr lang="en-US" dirty="0" smtClean="0"/>
              <a:t>Formally, we will study </a:t>
            </a:r>
            <a:r>
              <a:rPr lang="en-US" b="1" i="1" dirty="0" smtClean="0">
                <a:solidFill>
                  <a:srgbClr val="FC0128"/>
                </a:solidFill>
              </a:rPr>
              <a:t>normalization </a:t>
            </a:r>
            <a:r>
              <a:rPr lang="en-US" dirty="0" smtClean="0">
                <a:solidFill>
                  <a:schemeClr val="accent4">
                    <a:lumMod val="75000"/>
                  </a:schemeClr>
                </a:solidFill>
              </a:rPr>
              <a:t>(decompositions as in the above example)</a:t>
            </a:r>
            <a:r>
              <a:rPr lang="en-US" b="1" i="1" dirty="0" smtClean="0">
                <a:solidFill>
                  <a:srgbClr val="FC0128"/>
                </a:solidFill>
              </a:rPr>
              <a:t> </a:t>
            </a:r>
            <a:r>
              <a:rPr lang="en-US" dirty="0" smtClean="0">
                <a:solidFill>
                  <a:schemeClr val="accent4">
                    <a:lumMod val="75000"/>
                  </a:schemeClr>
                </a:solidFill>
              </a:rPr>
              <a:t>and</a:t>
            </a:r>
            <a:r>
              <a:rPr lang="en-US" b="1" i="1" dirty="0" smtClean="0">
                <a:solidFill>
                  <a:srgbClr val="FC0128"/>
                </a:solidFill>
              </a:rPr>
              <a:t> normal forms </a:t>
            </a:r>
            <a:r>
              <a:rPr lang="en-US" dirty="0" smtClean="0">
                <a:solidFill>
                  <a:schemeClr val="accent4">
                    <a:lumMod val="75000"/>
                  </a:schemeClr>
                </a:solidFill>
              </a:rPr>
              <a:t>(forms for relation specifying some “niceness” conditions)</a:t>
            </a:r>
          </a:p>
          <a:p>
            <a:pPr>
              <a:defRPr/>
            </a:pPr>
            <a:r>
              <a:rPr lang="en-US" dirty="0" smtClean="0"/>
              <a:t>There will be three very important issues of interest:</a:t>
            </a:r>
          </a:p>
          <a:p>
            <a:pPr lvl="1">
              <a:defRPr/>
            </a:pPr>
            <a:r>
              <a:rPr lang="en-US" dirty="0" smtClean="0"/>
              <a:t>Removal of redundancies</a:t>
            </a:r>
          </a:p>
          <a:p>
            <a:pPr lvl="1">
              <a:defRPr/>
            </a:pPr>
            <a:r>
              <a:rPr lang="en-US" dirty="0" smtClean="0"/>
              <a:t>Lossless-join decompositions</a:t>
            </a:r>
          </a:p>
          <a:p>
            <a:pPr lvl="1">
              <a:defRPr/>
            </a:pPr>
            <a:r>
              <a:rPr lang="en-US" dirty="0" smtClean="0"/>
              <a:t>Preservation of dependencies</a:t>
            </a:r>
          </a:p>
          <a:p>
            <a:pPr>
              <a:defRPr/>
            </a:pPr>
            <a:r>
              <a:rPr lang="en-US" dirty="0" smtClean="0"/>
              <a:t>We will learn the material mostly through comprehensive examples</a:t>
            </a:r>
          </a:p>
          <a:p>
            <a:pPr>
              <a:defRPr/>
            </a:pPr>
            <a:r>
              <a:rPr lang="en-US" dirty="0" smtClean="0"/>
              <a:t>But everything will be precisely defined</a:t>
            </a:r>
          </a:p>
          <a:p>
            <a:pPr>
              <a:defRPr/>
            </a:pPr>
            <a:r>
              <a:rPr lang="en-US" dirty="0" smtClean="0"/>
              <a:t>Algorithms will be fully and precisely given in the material</a:t>
            </a:r>
          </a:p>
          <a:p>
            <a:pPr>
              <a:defRPr/>
            </a:pPr>
            <a:r>
              <a:rPr lang="en-US" dirty="0" smtClean="0"/>
              <a:t>Some of this will be part of the Advanced part of this Unit</a:t>
            </a:r>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smtClean="0"/>
              <a:t>Decomposition Of EGS Into Relations In BCNF</a:t>
            </a:r>
          </a:p>
        </p:txBody>
      </p:sp>
      <p:sp>
        <p:nvSpPr>
          <p:cNvPr id="186371" name="Rectangle 3"/>
          <p:cNvSpPr>
            <a:spLocks noGrp="1" noChangeArrowheads="1"/>
          </p:cNvSpPr>
          <p:nvPr>
            <p:ph idx="1"/>
          </p:nvPr>
        </p:nvSpPr>
        <p:spPr/>
        <p:txBody>
          <a:bodyPr/>
          <a:lstStyle/>
          <a:p>
            <a:r>
              <a:rPr lang="en-US" smtClean="0"/>
              <a:t>For reasons discussed earlier, we like relations to be in BCNF</a:t>
            </a:r>
          </a:p>
          <a:p>
            <a:r>
              <a:rPr lang="en-US" smtClean="0"/>
              <a:t>We return to EGS and its decompositions</a:t>
            </a:r>
          </a:p>
          <a:p>
            <a:endParaRPr lang="en-US" smtClean="0"/>
          </a:p>
          <a:p>
            <a:r>
              <a:rPr lang="en-US" smtClean="0"/>
              <a:t>EGS was not in BCNF because</a:t>
            </a:r>
          </a:p>
          <a:p>
            <a:pPr lvl="1"/>
            <a:r>
              <a:rPr lang="en-US" smtClean="0"/>
              <a:t>G </a:t>
            </a:r>
            <a:r>
              <a:rPr lang="en-US" smtClean="0">
                <a:latin typeface="Symbol" pitchFamily="18" charset="2"/>
              </a:rPr>
              <a:t>®</a:t>
            </a:r>
            <a:r>
              <a:rPr lang="en-US" smtClean="0"/>
              <a:t> S was not trivial and true</a:t>
            </a:r>
          </a:p>
          <a:p>
            <a:r>
              <a:rPr lang="en-US" smtClean="0"/>
              <a:t>EG was in BCNF because</a:t>
            </a:r>
          </a:p>
          <a:p>
            <a:pPr lvl="1"/>
            <a:r>
              <a:rPr lang="en-US" smtClean="0"/>
              <a:t>The only key was E and the only nontrivial FD was E </a:t>
            </a:r>
            <a:r>
              <a:rPr lang="en-US" smtClean="0">
                <a:latin typeface="Symbol" pitchFamily="18" charset="2"/>
              </a:rPr>
              <a:t>®</a:t>
            </a:r>
            <a:r>
              <a:rPr lang="en-US" smtClean="0"/>
              <a:t> G</a:t>
            </a:r>
          </a:p>
          <a:p>
            <a:r>
              <a:rPr lang="en-US" smtClean="0"/>
              <a:t>ES was in BCNF because</a:t>
            </a:r>
          </a:p>
          <a:p>
            <a:pPr lvl="1"/>
            <a:r>
              <a:rPr lang="en-US" smtClean="0"/>
              <a:t>The only key was E and the only nontrivial FD was E </a:t>
            </a:r>
            <a:r>
              <a:rPr lang="en-US" smtClean="0">
                <a:latin typeface="Symbol" pitchFamily="18" charset="2"/>
              </a:rPr>
              <a:t>®</a:t>
            </a:r>
            <a:r>
              <a:rPr lang="en-US" smtClean="0"/>
              <a:t> S</a:t>
            </a:r>
          </a:p>
          <a:p>
            <a:r>
              <a:rPr lang="en-US" smtClean="0"/>
              <a:t>GS was in BCNF because</a:t>
            </a:r>
          </a:p>
          <a:p>
            <a:pPr lvl="1"/>
            <a:r>
              <a:rPr lang="en-US" smtClean="0"/>
              <a:t>The only key was G and the only nontrivial FD was G </a:t>
            </a:r>
            <a:r>
              <a:rPr lang="en-US" smtClean="0">
                <a:latin typeface="Symbol" pitchFamily="18" charset="2"/>
              </a:rPr>
              <a:t>®</a:t>
            </a:r>
            <a:r>
              <a:rPr lang="en-US" smtClean="0"/>
              <a:t> S</a:t>
            </a:r>
          </a:p>
          <a:p>
            <a:endParaRPr lang="en-US" smtClean="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8739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87396" name="Rectangle 4"/>
          <p:cNvSpPr>
            <a:spLocks noGrp="1" noChangeArrowheads="1"/>
          </p:cNvSpPr>
          <p:nvPr>
            <p:ph type="title"/>
          </p:nvPr>
        </p:nvSpPr>
        <p:spPr/>
        <p:txBody>
          <a:bodyPr/>
          <a:lstStyle/>
          <a:p>
            <a:r>
              <a:rPr lang="en-US" smtClean="0"/>
              <a:t>Decomposition Of EGS Into Relations In BCNF</a:t>
            </a:r>
          </a:p>
        </p:txBody>
      </p:sp>
      <p:sp>
        <p:nvSpPr>
          <p:cNvPr id="187397" name="Rectangle 5"/>
          <p:cNvSpPr>
            <a:spLocks noGrp="1" noChangeArrowheads="1"/>
          </p:cNvSpPr>
          <p:nvPr>
            <p:ph idx="1"/>
          </p:nvPr>
        </p:nvSpPr>
        <p:spPr/>
        <p:txBody>
          <a:bodyPr/>
          <a:lstStyle/>
          <a:p>
            <a:r>
              <a:rPr lang="en-US" smtClean="0"/>
              <a:t>We considered three decompositions</a:t>
            </a:r>
          </a:p>
          <a:p>
            <a:pPr lvl="1"/>
            <a:r>
              <a:rPr lang="en-US" smtClean="0"/>
              <a:t>EG and GS was valid</a:t>
            </a:r>
          </a:p>
          <a:p>
            <a:pPr lvl="1"/>
            <a:r>
              <a:rPr lang="en-US" smtClean="0"/>
              <a:t>EG and ES was valid</a:t>
            </a:r>
          </a:p>
          <a:p>
            <a:pPr lvl="1"/>
            <a:r>
              <a:rPr lang="en-US" smtClean="0"/>
              <a:t>ES and GS was not valid</a:t>
            </a:r>
          </a:p>
          <a:p>
            <a:r>
              <a:rPr lang="en-US" smtClean="0"/>
              <a:t>How to choose between the valid decompositions?</a:t>
            </a:r>
          </a:p>
          <a:p>
            <a:r>
              <a:rPr lang="en-US" smtClean="0"/>
              <a:t>There are additional issues that need to be considered to select good designs</a:t>
            </a:r>
          </a:p>
          <a:p>
            <a:pPr lvl="1"/>
            <a:r>
              <a:rPr lang="en-US" smtClean="0"/>
              <a:t>They will let us decide which of the two valid, and therefore possible, decompositions is better</a:t>
            </a:r>
          </a:p>
          <a:p>
            <a:endParaRPr lang="en-US" smtClean="0"/>
          </a:p>
        </p:txBody>
      </p:sp>
    </p:spTree>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8841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88420" name="Rectangle 4"/>
          <p:cNvSpPr>
            <a:spLocks noGrp="1" noChangeArrowheads="1"/>
          </p:cNvSpPr>
          <p:nvPr>
            <p:ph type="title"/>
          </p:nvPr>
        </p:nvSpPr>
        <p:spPr/>
        <p:txBody>
          <a:bodyPr/>
          <a:lstStyle/>
          <a:p>
            <a:r>
              <a:rPr lang="en-US" smtClean="0"/>
              <a:t>Preservation Of Dependencies</a:t>
            </a:r>
          </a:p>
        </p:txBody>
      </p:sp>
      <p:sp>
        <p:nvSpPr>
          <p:cNvPr id="188421" name="Rectangle 5"/>
          <p:cNvSpPr>
            <a:spLocks noGrp="1" noChangeArrowheads="1"/>
          </p:cNvSpPr>
          <p:nvPr>
            <p:ph idx="1"/>
          </p:nvPr>
        </p:nvSpPr>
        <p:spPr/>
        <p:txBody>
          <a:bodyPr/>
          <a:lstStyle/>
          <a:p>
            <a:r>
              <a:rPr lang="en-US" smtClean="0"/>
              <a:t>Assume that we have a relation R satisfying the set F of FDs (there is a subtlety we gloss over, this is the set of satisfied FDs not only the ones given to us), and we decompose it into relations</a:t>
            </a:r>
          </a:p>
          <a:p>
            <a:pPr lvl="1"/>
            <a:r>
              <a:rPr lang="en-US" smtClean="0"/>
              <a:t> R</a:t>
            </a:r>
            <a:r>
              <a:rPr lang="en-US" baseline="-25000" smtClean="0"/>
              <a:t>1</a:t>
            </a:r>
            <a:r>
              <a:rPr lang="en-US" smtClean="0"/>
              <a:t>  satisfying set  F</a:t>
            </a:r>
            <a:r>
              <a:rPr lang="en-US" baseline="-25000" smtClean="0"/>
              <a:t>1</a:t>
            </a:r>
            <a:r>
              <a:rPr lang="en-US" smtClean="0"/>
              <a:t> of FDs</a:t>
            </a:r>
          </a:p>
          <a:p>
            <a:pPr lvl="1"/>
            <a:r>
              <a:rPr lang="en-US" smtClean="0"/>
              <a:t> R</a:t>
            </a:r>
            <a:r>
              <a:rPr lang="en-US" baseline="-25000" smtClean="0"/>
              <a:t>2</a:t>
            </a:r>
            <a:r>
              <a:rPr lang="en-US" smtClean="0"/>
              <a:t>  satisfying set  F</a:t>
            </a:r>
            <a:r>
              <a:rPr lang="en-US" baseline="-25000" smtClean="0"/>
              <a:t>2</a:t>
            </a:r>
            <a:r>
              <a:rPr lang="en-US" smtClean="0"/>
              <a:t> of FDs</a:t>
            </a:r>
          </a:p>
          <a:p>
            <a:r>
              <a:rPr lang="en-US" smtClean="0"/>
              <a:t>In general</a:t>
            </a:r>
          </a:p>
          <a:p>
            <a:pPr lvl="1"/>
            <a:r>
              <a:rPr lang="en-US" smtClean="0"/>
              <a:t> F</a:t>
            </a:r>
            <a:r>
              <a:rPr lang="en-US" baseline="-25000" smtClean="0"/>
              <a:t>1</a:t>
            </a:r>
            <a:r>
              <a:rPr lang="en-US" smtClean="0"/>
              <a:t> is the subset of F that is expressible using the attributes of R</a:t>
            </a:r>
            <a:r>
              <a:rPr lang="en-US" baseline="-25000" smtClean="0"/>
              <a:t>1</a:t>
            </a:r>
            <a:r>
              <a:rPr lang="en-US" smtClean="0"/>
              <a:t> only</a:t>
            </a:r>
          </a:p>
          <a:p>
            <a:pPr lvl="1"/>
            <a:r>
              <a:rPr lang="en-US" smtClean="0"/>
              <a:t>F</a:t>
            </a:r>
            <a:r>
              <a:rPr lang="en-US" baseline="-25000" smtClean="0"/>
              <a:t>2</a:t>
            </a:r>
            <a:r>
              <a:rPr lang="en-US" smtClean="0"/>
              <a:t> is the subset of F that is expressible using the attributes of R2 only</a:t>
            </a:r>
          </a:p>
          <a:p>
            <a:r>
              <a:rPr lang="en-US" smtClean="0"/>
              <a:t>Of course,  F</a:t>
            </a:r>
            <a:r>
              <a:rPr lang="en-US" baseline="-25000" smtClean="0"/>
              <a:t>1</a:t>
            </a:r>
            <a:r>
              <a:rPr lang="en-US" smtClean="0"/>
              <a:t> </a:t>
            </a:r>
            <a:r>
              <a:rPr lang="en-US" smtClean="0">
                <a:latin typeface="Symbol" pitchFamily="18" charset="2"/>
              </a:rPr>
              <a:t>È</a:t>
            </a:r>
            <a:r>
              <a:rPr lang="en-US" smtClean="0"/>
              <a:t> F</a:t>
            </a:r>
            <a:r>
              <a:rPr lang="en-US" baseline="-25000" smtClean="0"/>
              <a:t>2</a:t>
            </a:r>
            <a:r>
              <a:rPr lang="en-US" smtClean="0"/>
              <a:t> </a:t>
            </a:r>
            <a:r>
              <a:rPr lang="en-US" smtClean="0">
                <a:latin typeface="Symbol" pitchFamily="18" charset="2"/>
              </a:rPr>
              <a:t>Í</a:t>
            </a:r>
            <a:r>
              <a:rPr lang="en-US" smtClean="0"/>
              <a:t> F</a:t>
            </a:r>
          </a:p>
          <a:p>
            <a:endParaRPr lang="en-US" smtClean="0"/>
          </a:p>
        </p:txBody>
      </p:sp>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8944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89444" name="Rectangle 4"/>
          <p:cNvSpPr>
            <a:spLocks noGrp="1" noChangeArrowheads="1"/>
          </p:cNvSpPr>
          <p:nvPr>
            <p:ph type="title"/>
          </p:nvPr>
        </p:nvSpPr>
        <p:spPr/>
        <p:txBody>
          <a:bodyPr/>
          <a:lstStyle/>
          <a:p>
            <a:r>
              <a:rPr lang="en-US" smtClean="0"/>
              <a:t>Preservation Of Dependencies</a:t>
            </a:r>
          </a:p>
        </p:txBody>
      </p:sp>
      <p:sp>
        <p:nvSpPr>
          <p:cNvPr id="189445" name="Rectangle 5"/>
          <p:cNvSpPr>
            <a:spLocks noGrp="1" noChangeArrowheads="1"/>
          </p:cNvSpPr>
          <p:nvPr>
            <p:ph idx="1"/>
          </p:nvPr>
        </p:nvSpPr>
        <p:spPr/>
        <p:txBody>
          <a:bodyPr/>
          <a:lstStyle/>
          <a:p>
            <a:r>
              <a:rPr lang="en-US" smtClean="0"/>
              <a:t>F</a:t>
            </a:r>
            <a:r>
              <a:rPr lang="en-US" baseline="-25000" smtClean="0"/>
              <a:t>1</a:t>
            </a:r>
            <a:r>
              <a:rPr lang="en-US" smtClean="0"/>
              <a:t> </a:t>
            </a:r>
            <a:r>
              <a:rPr lang="en-US" smtClean="0">
                <a:latin typeface="Symbol" pitchFamily="18" charset="2"/>
              </a:rPr>
              <a:t>È</a:t>
            </a:r>
            <a:r>
              <a:rPr lang="en-US" smtClean="0"/>
              <a:t> F2 </a:t>
            </a:r>
            <a:r>
              <a:rPr lang="en-US" smtClean="0">
                <a:latin typeface="Symbol" pitchFamily="18" charset="2"/>
              </a:rPr>
              <a:t>Í</a:t>
            </a:r>
            <a:r>
              <a:rPr lang="en-US" smtClean="0"/>
              <a:t> F</a:t>
            </a:r>
          </a:p>
          <a:p>
            <a:r>
              <a:rPr lang="en-US" smtClean="0"/>
              <a:t>We can ask: </a:t>
            </a:r>
            <a:r>
              <a:rPr lang="en-US" b="1" smtClean="0">
                <a:solidFill>
                  <a:srgbClr val="FF0000"/>
                </a:solidFill>
              </a:rPr>
              <a:t>F</a:t>
            </a:r>
            <a:r>
              <a:rPr lang="en-US" baseline="-25000" smtClean="0">
                <a:solidFill>
                  <a:srgbClr val="FF0000"/>
                </a:solidFill>
              </a:rPr>
              <a:t>1</a:t>
            </a:r>
            <a:r>
              <a:rPr lang="en-US" b="1" smtClean="0">
                <a:solidFill>
                  <a:srgbClr val="FF0000"/>
                </a:solidFill>
              </a:rPr>
              <a:t> </a:t>
            </a:r>
            <a:r>
              <a:rPr lang="en-US" b="1" smtClean="0">
                <a:solidFill>
                  <a:srgbClr val="FF0000"/>
                </a:solidFill>
                <a:latin typeface="Symbol" pitchFamily="18" charset="2"/>
              </a:rPr>
              <a:t>È </a:t>
            </a:r>
            <a:r>
              <a:rPr lang="en-US" b="1" smtClean="0">
                <a:solidFill>
                  <a:srgbClr val="FF0000"/>
                </a:solidFill>
              </a:rPr>
              <a:t>F</a:t>
            </a:r>
            <a:r>
              <a:rPr lang="en-US" baseline="-25000" smtClean="0">
                <a:solidFill>
                  <a:srgbClr val="FF0000"/>
                </a:solidFill>
              </a:rPr>
              <a:t>2</a:t>
            </a:r>
            <a:r>
              <a:rPr lang="en-US" b="1" smtClean="0">
                <a:solidFill>
                  <a:srgbClr val="FF0000"/>
                </a:solidFill>
              </a:rPr>
              <a:t> |= F</a:t>
            </a:r>
          </a:p>
          <a:p>
            <a:endParaRPr lang="en-US" b="1" i="1" smtClean="0">
              <a:solidFill>
                <a:srgbClr val="FC0128"/>
              </a:solidFill>
            </a:endParaRPr>
          </a:p>
          <a:p>
            <a:r>
              <a:rPr lang="en-US" smtClean="0"/>
              <a:t>That is, is F</a:t>
            </a:r>
            <a:r>
              <a:rPr lang="en-US" baseline="-25000" smtClean="0"/>
              <a:t>1</a:t>
            </a:r>
            <a:r>
              <a:rPr lang="en-US" smtClean="0"/>
              <a:t> </a:t>
            </a:r>
            <a:r>
              <a:rPr lang="en-US" smtClean="0">
                <a:latin typeface="Symbol" pitchFamily="18" charset="2"/>
              </a:rPr>
              <a:t>È </a:t>
            </a:r>
            <a:r>
              <a:rPr lang="en-US" smtClean="0"/>
              <a:t>F</a:t>
            </a:r>
            <a:r>
              <a:rPr lang="en-US" baseline="-25000" smtClean="0"/>
              <a:t>2</a:t>
            </a:r>
            <a:r>
              <a:rPr lang="en-US" smtClean="0"/>
              <a:t> as powerful as the bigger set F?</a:t>
            </a:r>
            <a:endParaRPr lang="en-US" b="1" i="1" smtClean="0">
              <a:solidFill>
                <a:srgbClr val="FC0128"/>
              </a:solidFill>
            </a:endParaRPr>
          </a:p>
          <a:p>
            <a:r>
              <a:rPr lang="en-US" smtClean="0"/>
              <a:t>If yes, we say that </a:t>
            </a:r>
            <a:r>
              <a:rPr lang="en-US" b="1" i="1" smtClean="0">
                <a:solidFill>
                  <a:srgbClr val="FC0128"/>
                </a:solidFill>
              </a:rPr>
              <a:t>dependencies are preserved</a:t>
            </a:r>
            <a:endParaRPr lang="en-US" smtClean="0">
              <a:solidFill>
                <a:srgbClr val="FC0128"/>
              </a:solidFill>
            </a:endParaRPr>
          </a:p>
          <a:p>
            <a:r>
              <a:rPr lang="en-US" smtClean="0"/>
              <a:t>For, this of course enough to check: </a:t>
            </a:r>
            <a:br>
              <a:rPr lang="en-US" smtClean="0"/>
            </a:br>
            <a:r>
              <a:rPr lang="en-US" smtClean="0"/>
              <a:t>F</a:t>
            </a:r>
            <a:r>
              <a:rPr lang="en-US" baseline="-25000" smtClean="0"/>
              <a:t>1</a:t>
            </a:r>
            <a:r>
              <a:rPr lang="en-US" smtClean="0">
                <a:latin typeface="Symbol" pitchFamily="18" charset="2"/>
              </a:rPr>
              <a:t>È </a:t>
            </a:r>
            <a:r>
              <a:rPr lang="en-US" smtClean="0"/>
              <a:t>F</a:t>
            </a:r>
            <a:r>
              <a:rPr lang="en-US" baseline="-25000" smtClean="0"/>
              <a:t>2</a:t>
            </a:r>
            <a:r>
              <a:rPr lang="en-US" smtClean="0"/>
              <a:t> |= F </a:t>
            </a:r>
            <a:r>
              <a:rPr lang="en-US" smtClean="0">
                <a:cs typeface="Arial" charset="0"/>
              </a:rPr>
              <a:t>− (</a:t>
            </a:r>
            <a:r>
              <a:rPr lang="en-US" smtClean="0"/>
              <a:t>F</a:t>
            </a:r>
            <a:r>
              <a:rPr lang="en-US" baseline="-25000" smtClean="0"/>
              <a:t>1</a:t>
            </a:r>
            <a:r>
              <a:rPr lang="en-US" smtClean="0"/>
              <a:t> </a:t>
            </a:r>
            <a:r>
              <a:rPr lang="en-US" smtClean="0">
                <a:latin typeface="Symbol" pitchFamily="18" charset="2"/>
              </a:rPr>
              <a:t>È </a:t>
            </a:r>
            <a:r>
              <a:rPr lang="en-US" smtClean="0"/>
              <a:t>F</a:t>
            </a:r>
            <a:r>
              <a:rPr lang="en-US" baseline="-25000" smtClean="0"/>
              <a:t>2</a:t>
            </a:r>
            <a:r>
              <a:rPr lang="en-US" smtClean="0"/>
              <a:t> )  </a:t>
            </a:r>
          </a:p>
          <a:p>
            <a:r>
              <a:rPr lang="en-US" smtClean="0"/>
              <a:t>In other words, does set F</a:t>
            </a:r>
            <a:r>
              <a:rPr lang="en-US" baseline="-25000" smtClean="0"/>
              <a:t>1</a:t>
            </a:r>
            <a:r>
              <a:rPr lang="en-US" smtClean="0"/>
              <a:t> </a:t>
            </a:r>
            <a:r>
              <a:rPr lang="en-US" smtClean="0">
                <a:latin typeface="Symbol" pitchFamily="18" charset="2"/>
              </a:rPr>
              <a:t>È </a:t>
            </a:r>
            <a:r>
              <a:rPr lang="en-US" smtClean="0"/>
              <a:t>F</a:t>
            </a:r>
            <a:r>
              <a:rPr lang="en-US" baseline="-25000" smtClean="0"/>
              <a:t>2</a:t>
            </a:r>
            <a:r>
              <a:rPr lang="en-US" smtClean="0"/>
              <a:t> logically implies everything that is in F outside of F</a:t>
            </a:r>
            <a:r>
              <a:rPr lang="en-US" baseline="-25000" smtClean="0"/>
              <a:t>1</a:t>
            </a:r>
            <a:r>
              <a:rPr lang="en-US" smtClean="0"/>
              <a:t> </a:t>
            </a:r>
            <a:r>
              <a:rPr lang="en-US" smtClean="0">
                <a:latin typeface="Symbol" pitchFamily="18" charset="2"/>
              </a:rPr>
              <a:t>È </a:t>
            </a:r>
            <a:r>
              <a:rPr lang="en-US" smtClean="0"/>
              <a:t>F</a:t>
            </a:r>
            <a:r>
              <a:rPr lang="en-US" baseline="-25000" smtClean="0"/>
              <a:t>2</a:t>
            </a:r>
            <a:r>
              <a:rPr lang="en-US" smtClean="0"/>
              <a:t> </a:t>
            </a:r>
          </a:p>
          <a:p>
            <a:endParaRPr lang="en-US" smtClean="0"/>
          </a:p>
        </p:txBody>
      </p:sp>
    </p:spTree>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9046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90468" name="Rectangle 4"/>
          <p:cNvSpPr>
            <a:spLocks noGrp="1" noChangeArrowheads="1"/>
          </p:cNvSpPr>
          <p:nvPr>
            <p:ph type="title"/>
          </p:nvPr>
        </p:nvSpPr>
        <p:spPr/>
        <p:txBody>
          <a:bodyPr/>
          <a:lstStyle/>
          <a:p>
            <a:r>
              <a:rPr lang="en-US" smtClean="0"/>
              <a:t>Preservation Of Dependencies</a:t>
            </a:r>
          </a:p>
        </p:txBody>
      </p:sp>
      <p:sp>
        <p:nvSpPr>
          <p:cNvPr id="190469" name="Rectangle 5"/>
          <p:cNvSpPr>
            <a:spLocks noGrp="1" noChangeArrowheads="1"/>
          </p:cNvSpPr>
          <p:nvPr>
            <p:ph idx="1"/>
          </p:nvPr>
        </p:nvSpPr>
        <p:spPr/>
        <p:txBody>
          <a:bodyPr/>
          <a:lstStyle/>
          <a:p>
            <a:r>
              <a:rPr lang="en-US" smtClean="0"/>
              <a:t>We consider EGS again together with the two valid decompositions we found earlier:</a:t>
            </a:r>
          </a:p>
          <a:p>
            <a:endParaRPr lang="en-US" smtClean="0"/>
          </a:p>
          <a:p>
            <a:r>
              <a:rPr lang="en-US" smtClean="0"/>
              <a:t>EGS was decomposed into EG and GS.</a:t>
            </a:r>
          </a:p>
          <a:p>
            <a:pPr lvl="1"/>
            <a:r>
              <a:rPr lang="en-US" smtClean="0"/>
              <a:t>EG satisfied E </a:t>
            </a:r>
            <a:r>
              <a:rPr lang="en-US" smtClean="0">
                <a:latin typeface="Symbol" pitchFamily="18" charset="2"/>
              </a:rPr>
              <a:t>®</a:t>
            </a:r>
            <a:r>
              <a:rPr lang="en-US" smtClean="0"/>
              <a:t> G, and additional “boring” FDs, such as EG </a:t>
            </a:r>
            <a:r>
              <a:rPr lang="en-US" smtClean="0">
                <a:latin typeface="Symbol" pitchFamily="18" charset="2"/>
              </a:rPr>
              <a:t>®</a:t>
            </a:r>
            <a:r>
              <a:rPr lang="en-US" smtClean="0"/>
              <a:t> G, G </a:t>
            </a:r>
            <a:r>
              <a:rPr lang="en-US" smtClean="0">
                <a:latin typeface="Symbol" pitchFamily="18" charset="2"/>
              </a:rPr>
              <a:t>®</a:t>
            </a:r>
            <a:r>
              <a:rPr lang="en-US" smtClean="0"/>
              <a:t> G, …</a:t>
            </a:r>
          </a:p>
          <a:p>
            <a:pPr lvl="1"/>
            <a:r>
              <a:rPr lang="en-US" smtClean="0"/>
              <a:t>GS satisfied G </a:t>
            </a:r>
            <a:r>
              <a:rPr lang="en-US" smtClean="0">
                <a:latin typeface="Symbol" pitchFamily="18" charset="2"/>
              </a:rPr>
              <a:t>® </a:t>
            </a:r>
            <a:r>
              <a:rPr lang="en-US" smtClean="0"/>
              <a:t>S, and additional “boring” FDs</a:t>
            </a:r>
          </a:p>
          <a:p>
            <a:pPr lvl="1"/>
            <a:endParaRPr lang="en-US" smtClean="0"/>
          </a:p>
          <a:p>
            <a:r>
              <a:rPr lang="en-US" smtClean="0"/>
              <a:t>So we need to check whether</a:t>
            </a:r>
          </a:p>
          <a:p>
            <a:pPr lvl="1"/>
            <a:r>
              <a:rPr lang="en-US" smtClean="0"/>
              <a:t>E </a:t>
            </a:r>
            <a:r>
              <a:rPr lang="en-US" smtClean="0">
                <a:latin typeface="Symbol" pitchFamily="18" charset="2"/>
              </a:rPr>
              <a:t>®</a:t>
            </a:r>
            <a:r>
              <a:rPr lang="en-US" smtClean="0"/>
              <a:t> G, G </a:t>
            </a:r>
            <a:r>
              <a:rPr lang="en-US" smtClean="0">
                <a:latin typeface="Symbol" pitchFamily="18" charset="2"/>
              </a:rPr>
              <a:t>®</a:t>
            </a:r>
            <a:r>
              <a:rPr lang="en-US" smtClean="0"/>
              <a:t> S  |=  E </a:t>
            </a:r>
            <a:r>
              <a:rPr lang="en-US" smtClean="0">
                <a:latin typeface="Symbol" pitchFamily="18" charset="2"/>
              </a:rPr>
              <a:t>®</a:t>
            </a:r>
            <a:r>
              <a:rPr lang="en-US" smtClean="0"/>
              <a:t> G, G </a:t>
            </a:r>
            <a:r>
              <a:rPr lang="en-US" smtClean="0">
                <a:latin typeface="Symbol" pitchFamily="18" charset="2"/>
              </a:rPr>
              <a:t>®</a:t>
            </a:r>
            <a:r>
              <a:rPr lang="en-US" smtClean="0"/>
              <a:t> S, E </a:t>
            </a:r>
            <a:r>
              <a:rPr lang="en-US" smtClean="0">
                <a:latin typeface="Symbol" pitchFamily="18" charset="2"/>
              </a:rPr>
              <a:t>®</a:t>
            </a:r>
            <a:r>
              <a:rPr lang="en-US" smtClean="0"/>
              <a:t> S </a:t>
            </a:r>
          </a:p>
          <a:p>
            <a:pPr lvl="1">
              <a:buFont typeface="Symbol" pitchFamily="18" charset="2"/>
              <a:buNone/>
            </a:pPr>
            <a:r>
              <a:rPr lang="en-US" smtClean="0"/>
              <a:t>			that is whether</a:t>
            </a:r>
          </a:p>
          <a:p>
            <a:pPr lvl="1"/>
            <a:r>
              <a:rPr lang="en-US" smtClean="0"/>
              <a:t>E </a:t>
            </a:r>
            <a:r>
              <a:rPr lang="en-US" smtClean="0">
                <a:latin typeface="Symbol" pitchFamily="18" charset="2"/>
              </a:rPr>
              <a:t>®</a:t>
            </a:r>
            <a:r>
              <a:rPr lang="en-US" smtClean="0"/>
              <a:t> G, G </a:t>
            </a:r>
            <a:r>
              <a:rPr lang="en-US" smtClean="0">
                <a:latin typeface="Symbol" pitchFamily="18" charset="2"/>
              </a:rPr>
              <a:t>®</a:t>
            </a:r>
            <a:r>
              <a:rPr lang="en-US" smtClean="0"/>
              <a:t> S  |=  E </a:t>
            </a:r>
            <a:r>
              <a:rPr lang="en-US" smtClean="0">
                <a:latin typeface="Symbol" pitchFamily="18" charset="2"/>
              </a:rPr>
              <a:t>®</a:t>
            </a:r>
            <a:r>
              <a:rPr lang="en-US" smtClean="0"/>
              <a:t> S</a:t>
            </a:r>
          </a:p>
          <a:p>
            <a:pPr lvl="1"/>
            <a:endParaRPr lang="en-US" smtClean="0"/>
          </a:p>
          <a:p>
            <a:r>
              <a:rPr lang="en-US" smtClean="0"/>
              <a:t>This is true, as we have seen earlier, and therefore dependencies are preserved.</a:t>
            </a:r>
          </a:p>
          <a:p>
            <a:endParaRPr lang="en-US" smtClean="0"/>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9149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91492" name="Rectangle 4"/>
          <p:cNvSpPr>
            <a:spLocks noGrp="1" noChangeArrowheads="1"/>
          </p:cNvSpPr>
          <p:nvPr>
            <p:ph type="title"/>
          </p:nvPr>
        </p:nvSpPr>
        <p:spPr/>
        <p:txBody>
          <a:bodyPr/>
          <a:lstStyle/>
          <a:p>
            <a:r>
              <a:rPr lang="en-US" smtClean="0"/>
              <a:t>Preservation Of Dependencies</a:t>
            </a:r>
          </a:p>
        </p:txBody>
      </p:sp>
      <p:sp>
        <p:nvSpPr>
          <p:cNvPr id="191493" name="Rectangle 5"/>
          <p:cNvSpPr>
            <a:spLocks noGrp="1" noChangeArrowheads="1"/>
          </p:cNvSpPr>
          <p:nvPr>
            <p:ph idx="1"/>
          </p:nvPr>
        </p:nvSpPr>
        <p:spPr/>
        <p:txBody>
          <a:bodyPr/>
          <a:lstStyle/>
          <a:p>
            <a:r>
              <a:rPr lang="en-US" smtClean="0"/>
              <a:t>EGS was decomposed into EG and ES</a:t>
            </a:r>
          </a:p>
          <a:p>
            <a:pPr lvl="1"/>
            <a:r>
              <a:rPr lang="en-US" smtClean="0"/>
              <a:t>EG satisfied E </a:t>
            </a:r>
            <a:r>
              <a:rPr lang="en-US" smtClean="0">
                <a:latin typeface="Symbol" pitchFamily="18" charset="2"/>
              </a:rPr>
              <a:t>®</a:t>
            </a:r>
            <a:r>
              <a:rPr lang="en-US" smtClean="0"/>
              <a:t> G</a:t>
            </a:r>
          </a:p>
          <a:p>
            <a:pPr lvl="1"/>
            <a:r>
              <a:rPr lang="en-US" smtClean="0"/>
              <a:t>ES satisfied E </a:t>
            </a:r>
            <a:r>
              <a:rPr lang="en-US" smtClean="0">
                <a:latin typeface="Symbol" pitchFamily="18" charset="2"/>
              </a:rPr>
              <a:t>®</a:t>
            </a:r>
            <a:r>
              <a:rPr lang="en-US" smtClean="0"/>
              <a:t> S</a:t>
            </a:r>
          </a:p>
          <a:p>
            <a:pPr lvl="1"/>
            <a:endParaRPr lang="en-US" smtClean="0"/>
          </a:p>
          <a:p>
            <a:r>
              <a:rPr lang="en-US" smtClean="0"/>
              <a:t>We need to check whether</a:t>
            </a:r>
          </a:p>
          <a:p>
            <a:pPr lvl="1"/>
            <a:r>
              <a:rPr lang="en-US" smtClean="0"/>
              <a:t>E </a:t>
            </a:r>
            <a:r>
              <a:rPr lang="en-US" smtClean="0">
                <a:latin typeface="Symbol" pitchFamily="18" charset="2"/>
              </a:rPr>
              <a:t>®</a:t>
            </a:r>
            <a:r>
              <a:rPr lang="en-US" smtClean="0"/>
              <a:t> G, E </a:t>
            </a:r>
            <a:r>
              <a:rPr lang="en-US" smtClean="0">
                <a:latin typeface="Symbol" pitchFamily="18" charset="2"/>
              </a:rPr>
              <a:t>®</a:t>
            </a:r>
            <a:r>
              <a:rPr lang="en-US" smtClean="0"/>
              <a:t> S  |=  E </a:t>
            </a:r>
            <a:r>
              <a:rPr lang="en-US" smtClean="0">
                <a:latin typeface="Symbol" pitchFamily="18" charset="2"/>
              </a:rPr>
              <a:t>®</a:t>
            </a:r>
            <a:r>
              <a:rPr lang="en-US" smtClean="0"/>
              <a:t> G, G </a:t>
            </a:r>
            <a:r>
              <a:rPr lang="en-US" smtClean="0">
                <a:latin typeface="Symbol" pitchFamily="18" charset="2"/>
              </a:rPr>
              <a:t>®</a:t>
            </a:r>
            <a:r>
              <a:rPr lang="en-US" smtClean="0"/>
              <a:t> S, E </a:t>
            </a:r>
            <a:r>
              <a:rPr lang="en-US" smtClean="0">
                <a:latin typeface="Symbol" pitchFamily="18" charset="2"/>
              </a:rPr>
              <a:t>®</a:t>
            </a:r>
            <a:r>
              <a:rPr lang="en-US" smtClean="0"/>
              <a:t> S </a:t>
            </a:r>
          </a:p>
          <a:p>
            <a:pPr lvl="1">
              <a:buFont typeface="Symbol" pitchFamily="18" charset="2"/>
              <a:buNone/>
            </a:pPr>
            <a:r>
              <a:rPr lang="en-US" smtClean="0"/>
              <a:t>			that is whether</a:t>
            </a:r>
          </a:p>
          <a:p>
            <a:pPr lvl="1"/>
            <a:r>
              <a:rPr lang="en-US" smtClean="0"/>
              <a:t>E </a:t>
            </a:r>
            <a:r>
              <a:rPr lang="en-US" smtClean="0">
                <a:latin typeface="Symbol" pitchFamily="18" charset="2"/>
              </a:rPr>
              <a:t>®</a:t>
            </a:r>
            <a:r>
              <a:rPr lang="en-US" smtClean="0"/>
              <a:t> G, E </a:t>
            </a:r>
            <a:r>
              <a:rPr lang="en-US" smtClean="0">
                <a:latin typeface="Symbol" pitchFamily="18" charset="2"/>
              </a:rPr>
              <a:t>®</a:t>
            </a:r>
            <a:r>
              <a:rPr lang="en-US" smtClean="0"/>
              <a:t> S  |=  G </a:t>
            </a:r>
            <a:r>
              <a:rPr lang="en-US" smtClean="0">
                <a:latin typeface="Symbol" pitchFamily="18" charset="2"/>
              </a:rPr>
              <a:t>®</a:t>
            </a:r>
            <a:r>
              <a:rPr lang="en-US" smtClean="0"/>
              <a:t> S</a:t>
            </a:r>
          </a:p>
          <a:p>
            <a:pPr lvl="1"/>
            <a:endParaRPr lang="en-US" smtClean="0"/>
          </a:p>
          <a:p>
            <a:r>
              <a:rPr lang="en-US" smtClean="0"/>
              <a:t>This is false, as we have seen earlier, and therefore dependencies are not preserved</a:t>
            </a:r>
          </a:p>
          <a:p>
            <a:endParaRPr lang="en-US" smtClean="0"/>
          </a:p>
        </p:txBody>
      </p:sp>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9251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92516" name="Rectangle 4"/>
          <p:cNvSpPr>
            <a:spLocks noGrp="1" noChangeArrowheads="1"/>
          </p:cNvSpPr>
          <p:nvPr>
            <p:ph type="title"/>
          </p:nvPr>
        </p:nvSpPr>
        <p:spPr/>
        <p:txBody>
          <a:bodyPr/>
          <a:lstStyle/>
          <a:p>
            <a:r>
              <a:rPr lang="en-US" smtClean="0"/>
              <a:t>Preservation Of Dependencies</a:t>
            </a:r>
          </a:p>
        </p:txBody>
      </p:sp>
      <p:sp>
        <p:nvSpPr>
          <p:cNvPr id="192517" name="Rectangle 5"/>
          <p:cNvSpPr>
            <a:spLocks noGrp="1" noChangeArrowheads="1"/>
          </p:cNvSpPr>
          <p:nvPr>
            <p:ph idx="1"/>
          </p:nvPr>
        </p:nvSpPr>
        <p:spPr/>
        <p:txBody>
          <a:bodyPr/>
          <a:lstStyle/>
          <a:p>
            <a:r>
              <a:rPr lang="en-US" smtClean="0"/>
              <a:t>If FDs are not preserved, some inconsistent updates cannot be determined as such by means of local tests only</a:t>
            </a:r>
          </a:p>
          <a:p>
            <a:r>
              <a:rPr lang="en-US" smtClean="0"/>
              <a:t>What are local tests?</a:t>
            </a:r>
          </a:p>
          <a:p>
            <a:r>
              <a:rPr lang="en-US" smtClean="0"/>
              <a:t>User likes R, F</a:t>
            </a:r>
          </a:p>
          <a:p>
            <a:r>
              <a:rPr lang="en-US" smtClean="0"/>
              <a:t>To avoid redundancies, etc., we decide</a:t>
            </a:r>
          </a:p>
          <a:p>
            <a:pPr lvl="1"/>
            <a:r>
              <a:rPr lang="en-US" smtClean="0"/>
              <a:t>To decompose R into R</a:t>
            </a:r>
            <a:r>
              <a:rPr lang="en-US" baseline="-25000" smtClean="0"/>
              <a:t>1 </a:t>
            </a:r>
            <a:r>
              <a:rPr lang="en-US" smtClean="0"/>
              <a:t>(satisfying F</a:t>
            </a:r>
            <a:r>
              <a:rPr lang="en-US" baseline="-25000" smtClean="0"/>
              <a:t>1</a:t>
            </a:r>
            <a:r>
              <a:rPr lang="en-US" smtClean="0"/>
              <a:t>) and R</a:t>
            </a:r>
            <a:r>
              <a:rPr lang="en-US" baseline="-25000" smtClean="0"/>
              <a:t>2</a:t>
            </a:r>
            <a:r>
              <a:rPr lang="en-US" smtClean="0"/>
              <a:t> (satisfying F</a:t>
            </a:r>
            <a:r>
              <a:rPr lang="en-US" baseline="-25000" smtClean="0"/>
              <a:t>2</a:t>
            </a:r>
            <a:r>
              <a:rPr lang="en-US" smtClean="0"/>
              <a:t>)</a:t>
            </a:r>
          </a:p>
          <a:p>
            <a:pPr lvl="1"/>
            <a:r>
              <a:rPr lang="en-US" smtClean="0"/>
              <a:t>Store R</a:t>
            </a:r>
            <a:r>
              <a:rPr lang="en-US" baseline="-25000" smtClean="0"/>
              <a:t>1</a:t>
            </a:r>
            <a:r>
              <a:rPr lang="en-US" smtClean="0"/>
              <a:t> and R</a:t>
            </a:r>
            <a:r>
              <a:rPr lang="en-US" baseline="-25000" smtClean="0"/>
              <a:t>2</a:t>
            </a:r>
            <a:r>
              <a:rPr lang="en-US" smtClean="0"/>
              <a:t> as two separate relations</a:t>
            </a:r>
          </a:p>
          <a:p>
            <a:pPr lvl="1"/>
            <a:endParaRPr lang="en-US" smtClean="0"/>
          </a:p>
          <a:p>
            <a:r>
              <a:rPr lang="en-US" smtClean="0"/>
              <a:t>User wants to insert r into R and expects us to check for consistency (F must be maintained)</a:t>
            </a:r>
          </a:p>
          <a:p>
            <a:pPr lvl="1"/>
            <a:r>
              <a:rPr lang="en-US" smtClean="0"/>
              <a:t>We will insert r</a:t>
            </a:r>
            <a:r>
              <a:rPr lang="en-US" baseline="-25000" smtClean="0"/>
              <a:t>1</a:t>
            </a:r>
            <a:r>
              <a:rPr lang="en-US" smtClean="0"/>
              <a:t> into R</a:t>
            </a:r>
            <a:r>
              <a:rPr lang="en-US" baseline="-25000" smtClean="0"/>
              <a:t>1</a:t>
            </a:r>
            <a:r>
              <a:rPr lang="en-US" smtClean="0"/>
              <a:t> and r</a:t>
            </a:r>
            <a:r>
              <a:rPr lang="en-US" baseline="-25000" smtClean="0"/>
              <a:t>2</a:t>
            </a:r>
            <a:r>
              <a:rPr lang="en-US" smtClean="0"/>
              <a:t> into R</a:t>
            </a:r>
            <a:r>
              <a:rPr lang="en-US" baseline="-25000" smtClean="0"/>
              <a:t>2</a:t>
            </a:r>
            <a:endParaRPr lang="en-US" smtClean="0"/>
          </a:p>
          <a:p>
            <a:pPr lvl="1"/>
            <a:endParaRPr lang="en-US" smtClean="0"/>
          </a:p>
          <a:p>
            <a:r>
              <a:rPr lang="en-US" smtClean="0"/>
              <a:t>Is it enough to only check that F</a:t>
            </a:r>
            <a:r>
              <a:rPr lang="en-US" baseline="-25000" smtClean="0"/>
              <a:t>1</a:t>
            </a:r>
            <a:r>
              <a:rPr lang="en-US" smtClean="0"/>
              <a:t> and F</a:t>
            </a:r>
            <a:r>
              <a:rPr lang="en-US" baseline="-25000" smtClean="0"/>
              <a:t>2</a:t>
            </a:r>
            <a:r>
              <a:rPr lang="en-US" smtClean="0"/>
              <a:t> are satisfied by the two relations individually to assure that F is “globally” satisfied?</a:t>
            </a:r>
          </a:p>
          <a:p>
            <a:endParaRPr lang="en-US" smtClean="0"/>
          </a:p>
        </p:txBody>
      </p:sp>
    </p:spTree>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9353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93540" name="Rectangle 4"/>
          <p:cNvSpPr>
            <a:spLocks noGrp="1" noChangeArrowheads="1"/>
          </p:cNvSpPr>
          <p:nvPr>
            <p:ph type="title"/>
          </p:nvPr>
        </p:nvSpPr>
        <p:spPr/>
        <p:txBody>
          <a:bodyPr/>
          <a:lstStyle/>
          <a:p>
            <a:r>
              <a:rPr lang="en-US" smtClean="0"/>
              <a:t>Updating EGS</a:t>
            </a:r>
          </a:p>
        </p:txBody>
      </p:sp>
      <p:sp>
        <p:nvSpPr>
          <p:cNvPr id="193541" name="Rectangle 5"/>
          <p:cNvSpPr>
            <a:spLocks noGrp="1" noChangeArrowheads="1"/>
          </p:cNvSpPr>
          <p:nvPr>
            <p:ph idx="1"/>
          </p:nvPr>
        </p:nvSpPr>
        <p:spPr/>
        <p:txBody>
          <a:bodyPr/>
          <a:lstStyle/>
          <a:p>
            <a:pPr>
              <a:lnSpc>
                <a:spcPct val="80000"/>
              </a:lnSpc>
            </a:pPr>
            <a:r>
              <a:rPr lang="en-US" smtClean="0"/>
              <a:t>We return to our example of EGS, and consider a sample instance and a sample update, insertion in this case</a:t>
            </a:r>
          </a:p>
          <a:p>
            <a:pPr lvl="1">
              <a:lnSpc>
                <a:spcPct val="80000"/>
              </a:lnSpc>
              <a:buFont typeface="Symbol" pitchFamily="18" charset="2"/>
              <a:buNone/>
            </a:pPr>
            <a:r>
              <a:rPr lang="en-US" smtClean="0"/>
              <a:t/>
            </a:r>
            <a:br>
              <a:rPr lang="en-US" smtClean="0"/>
            </a:br>
            <a:endParaRPr lang="en-US" smtClean="0"/>
          </a:p>
          <a:p>
            <a:pPr>
              <a:lnSpc>
                <a:spcPct val="80000"/>
              </a:lnSpc>
            </a:pPr>
            <a:endParaRPr lang="en-US" smtClean="0"/>
          </a:p>
          <a:p>
            <a:pPr>
              <a:lnSpc>
                <a:spcPct val="80000"/>
              </a:lnSpc>
            </a:pPr>
            <a:r>
              <a:rPr lang="en-US" smtClean="0"/>
              <a:t>Insert  (Epsilon,A, 2)</a:t>
            </a:r>
          </a:p>
          <a:p>
            <a:pPr lvl="1">
              <a:lnSpc>
                <a:spcPct val="80000"/>
              </a:lnSpc>
            </a:pPr>
            <a:r>
              <a:rPr lang="en-US" smtClean="0"/>
              <a:t>Is this a permitted update, as far as the real world is concerned? What would happen if we did it?</a:t>
            </a:r>
            <a:br>
              <a:rPr lang="en-US" smtClean="0"/>
            </a:br>
            <a:r>
              <a:rPr lang="en-US" smtClean="0"/>
              <a:t/>
            </a:r>
            <a:br>
              <a:rPr lang="en-US" smtClean="0"/>
            </a:br>
            <a:r>
              <a:rPr lang="en-US" smtClean="0"/>
              <a:t>	</a:t>
            </a:r>
          </a:p>
          <a:p>
            <a:pPr lvl="1">
              <a:lnSpc>
                <a:spcPct val="80000"/>
              </a:lnSpc>
              <a:buFont typeface="Symbol" pitchFamily="18" charset="2"/>
              <a:buNone/>
            </a:pPr>
            <a:r>
              <a:rPr lang="en-US" smtClean="0"/>
              <a:t/>
            </a:r>
            <a:br>
              <a:rPr lang="en-US" smtClean="0"/>
            </a:br>
            <a:endParaRPr lang="en-US" smtClean="0"/>
          </a:p>
          <a:p>
            <a:pPr lvl="1">
              <a:lnSpc>
                <a:spcPct val="80000"/>
              </a:lnSpc>
            </a:pPr>
            <a:endParaRPr lang="en-US" smtClean="0"/>
          </a:p>
          <a:p>
            <a:pPr lvl="1">
              <a:lnSpc>
                <a:spcPct val="80000"/>
              </a:lnSpc>
            </a:pPr>
            <a:r>
              <a:rPr lang="en-US" smtClean="0"/>
              <a:t>This relation violates the FD G</a:t>
            </a:r>
            <a:r>
              <a:rPr lang="en-US" smtClean="0">
                <a:latin typeface="Symbol" pitchFamily="18" charset="2"/>
              </a:rPr>
              <a:t>®</a:t>
            </a:r>
            <a:r>
              <a:rPr lang="en-US" smtClean="0"/>
              <a:t> S it is supposed to satisfy. Thus we recognize this as an invalid update and reject it.</a:t>
            </a:r>
            <a:br>
              <a:rPr lang="en-US" smtClean="0"/>
            </a:br>
            <a:endParaRPr lang="en-US" smtClean="0"/>
          </a:p>
          <a:p>
            <a:pPr>
              <a:lnSpc>
                <a:spcPct val="80000"/>
              </a:lnSpc>
            </a:pPr>
            <a:r>
              <a:rPr lang="en-US" smtClean="0"/>
              <a:t>However, instead of EGS we could have two valid decompositions of EGS</a:t>
            </a:r>
          </a:p>
          <a:p>
            <a:pPr>
              <a:lnSpc>
                <a:spcPct val="80000"/>
              </a:lnSpc>
            </a:pPr>
            <a:r>
              <a:rPr lang="en-US" smtClean="0"/>
              <a:t>What would happen if we used them to store the data?</a:t>
            </a:r>
          </a:p>
          <a:p>
            <a:pPr>
              <a:lnSpc>
                <a:spcPct val="80000"/>
              </a:lnSpc>
            </a:pPr>
            <a:endParaRPr lang="en-US" smtClean="0"/>
          </a:p>
        </p:txBody>
      </p:sp>
      <p:graphicFrame>
        <p:nvGraphicFramePr>
          <p:cNvPr id="6" name="Table 5"/>
          <p:cNvGraphicFramePr>
            <a:graphicFrameLocks noGrp="1"/>
          </p:cNvGraphicFramePr>
          <p:nvPr/>
        </p:nvGraphicFramePr>
        <p:xfrm>
          <a:off x="2895600" y="2209800"/>
          <a:ext cx="208280" cy="381000"/>
        </p:xfrm>
        <a:graphic>
          <a:graphicData uri="http://schemas.openxmlformats.org/drawingml/2006/table">
            <a:tbl>
              <a:tblPr firstRow="1" bandRow="1">
                <a:tableStyleId>{5C22544A-7EE6-4342-B048-85BDC9FD1C3A}</a:tableStyleId>
              </a:tblPr>
              <a:tblGrid>
                <a:gridCol w="208280"/>
              </a:tblGrid>
              <a:tr h="381000">
                <a:tc>
                  <a:txBody>
                    <a:bodyPr/>
                    <a:lstStyle/>
                    <a:p>
                      <a:endParaRPr lang="en-US" dirty="0"/>
                    </a:p>
                  </a:txBody>
                  <a:tcPr/>
                </a:tc>
              </a:tr>
            </a:tbl>
          </a:graphicData>
        </a:graphic>
      </p:graphicFrame>
      <p:graphicFrame>
        <p:nvGraphicFramePr>
          <p:cNvPr id="7" name="Content Placeholder 3"/>
          <p:cNvGraphicFramePr>
            <a:graphicFrameLocks/>
          </p:cNvGraphicFramePr>
          <p:nvPr/>
        </p:nvGraphicFramePr>
        <p:xfrm>
          <a:off x="1752600" y="1905000"/>
          <a:ext cx="4038600" cy="741680"/>
        </p:xfrm>
        <a:graphic>
          <a:graphicData uri="http://schemas.openxmlformats.org/drawingml/2006/table">
            <a:tbl>
              <a:tblPr firstRow="1" bandCol="1">
                <a:tableStyleId>{21E4AEA4-8DFA-4A89-87EB-49C32662AFE0}</a:tableStyleId>
              </a:tblPr>
              <a:tblGrid>
                <a:gridCol w="1009650"/>
                <a:gridCol w="1009650"/>
                <a:gridCol w="1009650"/>
                <a:gridCol w="1009650"/>
              </a:tblGrid>
              <a:tr h="370840">
                <a:tc>
                  <a:txBody>
                    <a:bodyPr/>
                    <a:lstStyle/>
                    <a:p>
                      <a:pPr algn="ctr"/>
                      <a:r>
                        <a:rPr lang="en-US" dirty="0" err="1" smtClean="0"/>
                        <a:t>EGS</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G</a:t>
                      </a:r>
                      <a:endParaRPr lang="en-US"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bl>
          </a:graphicData>
        </a:graphic>
      </p:graphicFrame>
      <p:graphicFrame>
        <p:nvGraphicFramePr>
          <p:cNvPr id="8" name="Content Placeholder 3"/>
          <p:cNvGraphicFramePr>
            <a:graphicFrameLocks/>
          </p:cNvGraphicFramePr>
          <p:nvPr/>
        </p:nvGraphicFramePr>
        <p:xfrm>
          <a:off x="1905000" y="4038600"/>
          <a:ext cx="4038600" cy="1112520"/>
        </p:xfrm>
        <a:graphic>
          <a:graphicData uri="http://schemas.openxmlformats.org/drawingml/2006/table">
            <a:tbl>
              <a:tblPr firstRow="1" bandCol="1">
                <a:tableStyleId>{21E4AEA4-8DFA-4A89-87EB-49C32662AFE0}</a:tableStyleId>
              </a:tblPr>
              <a:tblGrid>
                <a:gridCol w="1009650"/>
                <a:gridCol w="1009650"/>
                <a:gridCol w="1009650"/>
                <a:gridCol w="1009650"/>
              </a:tblGrid>
              <a:tr h="370840">
                <a:tc>
                  <a:txBody>
                    <a:bodyPr/>
                    <a:lstStyle/>
                    <a:p>
                      <a:pPr algn="ctr"/>
                      <a:r>
                        <a:rPr lang="en-US" dirty="0" err="1" smtClean="0"/>
                        <a:t>EGS</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G</a:t>
                      </a:r>
                      <a:endParaRPr lang="en-US"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solidFill>
                            <a:srgbClr val="FC0128"/>
                          </a:solidFill>
                        </a:rPr>
                        <a:t>Epsilon</a:t>
                      </a:r>
                      <a:endParaRPr lang="en-US" dirty="0">
                        <a:solidFill>
                          <a:srgbClr val="FC0128"/>
                        </a:solidFill>
                      </a:endParaRPr>
                    </a:p>
                  </a:txBody>
                  <a:tcPr/>
                </a:tc>
                <a:tc>
                  <a:txBody>
                    <a:bodyPr/>
                    <a:lstStyle/>
                    <a:p>
                      <a:r>
                        <a:rPr lang="en-US" sz="1400" dirty="0" smtClean="0">
                          <a:solidFill>
                            <a:srgbClr val="FC0128"/>
                          </a:solidFill>
                        </a:rPr>
                        <a:t>A</a:t>
                      </a:r>
                      <a:endParaRPr lang="en-US" sz="1400" dirty="0">
                        <a:solidFill>
                          <a:srgbClr val="FC0128"/>
                        </a:solidFill>
                      </a:endParaRPr>
                    </a:p>
                  </a:txBody>
                  <a:tcPr/>
                </a:tc>
                <a:tc>
                  <a:txBody>
                    <a:bodyPr/>
                    <a:lstStyle/>
                    <a:p>
                      <a:r>
                        <a:rPr lang="en-US" sz="1400" dirty="0" smtClean="0">
                          <a:solidFill>
                            <a:srgbClr val="FC0128"/>
                          </a:solidFill>
                        </a:rPr>
                        <a:t>2</a:t>
                      </a:r>
                      <a:endParaRPr lang="en-US" sz="1400" dirty="0">
                        <a:solidFill>
                          <a:srgbClr val="FC0128"/>
                        </a:solidFill>
                      </a:endParaRPr>
                    </a:p>
                  </a:txBody>
                  <a:tcPr/>
                </a:tc>
              </a:tr>
            </a:tbl>
          </a:graphicData>
        </a:graphic>
      </p:graphicFrame>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9456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94564" name="Rectangle 4"/>
          <p:cNvSpPr>
            <a:spLocks noGrp="1" noChangeArrowheads="1"/>
          </p:cNvSpPr>
          <p:nvPr>
            <p:ph type="title"/>
          </p:nvPr>
        </p:nvSpPr>
        <p:spPr/>
        <p:txBody>
          <a:bodyPr/>
          <a:lstStyle/>
          <a:p>
            <a:r>
              <a:rPr lang="en-US" smtClean="0"/>
              <a:t>Updating EG and GS</a:t>
            </a:r>
          </a:p>
        </p:txBody>
      </p:sp>
      <p:sp>
        <p:nvSpPr>
          <p:cNvPr id="194565" name="Rectangle 5"/>
          <p:cNvSpPr>
            <a:spLocks noGrp="1" noChangeArrowheads="1"/>
          </p:cNvSpPr>
          <p:nvPr>
            <p:ph idx="1"/>
          </p:nvPr>
        </p:nvSpPr>
        <p:spPr/>
        <p:txBody>
          <a:bodyPr/>
          <a:lstStyle/>
          <a:p>
            <a:pPr>
              <a:buFont typeface="Monotype Sorts" pitchFamily="2" charset="2"/>
              <a:buNone/>
            </a:pPr>
            <a:r>
              <a:rPr lang="en-US" smtClean="0"/>
              <a:t/>
            </a:r>
            <a:br>
              <a:rPr lang="en-US" smtClean="0"/>
            </a:br>
            <a:endParaRPr lang="en-US" smtClean="0"/>
          </a:p>
          <a:p>
            <a:endParaRPr lang="en-US" smtClean="0"/>
          </a:p>
          <a:p>
            <a:r>
              <a:rPr lang="en-US" smtClean="0"/>
              <a:t>After the update we get:</a:t>
            </a:r>
          </a:p>
          <a:p>
            <a:pPr lvl="1"/>
            <a:endParaRPr lang="en-US" smtClean="0"/>
          </a:p>
          <a:p>
            <a:pPr lvl="1"/>
            <a:endParaRPr lang="en-US" smtClean="0"/>
          </a:p>
          <a:p>
            <a:pPr lvl="1"/>
            <a:endParaRPr lang="en-US" smtClean="0"/>
          </a:p>
          <a:p>
            <a:pPr lvl="1"/>
            <a:endParaRPr lang="en-US" smtClean="0"/>
          </a:p>
          <a:p>
            <a:r>
              <a:rPr lang="en-US" smtClean="0"/>
              <a:t>We must either allow all the inserts or none</a:t>
            </a:r>
          </a:p>
          <a:p>
            <a:r>
              <a:rPr lang="en-US" smtClean="0"/>
              <a:t>We test the relations</a:t>
            </a:r>
          </a:p>
          <a:p>
            <a:pPr lvl="1"/>
            <a:r>
              <a:rPr lang="en-US" smtClean="0"/>
              <a:t>EG satisfies its only nontrivial FD: E </a:t>
            </a:r>
            <a:r>
              <a:rPr lang="en-US" smtClean="0">
                <a:latin typeface="Symbol" pitchFamily="18" charset="2"/>
              </a:rPr>
              <a:t>®</a:t>
            </a:r>
            <a:r>
              <a:rPr lang="en-US" smtClean="0"/>
              <a:t> G</a:t>
            </a:r>
          </a:p>
          <a:p>
            <a:pPr lvl="1"/>
            <a:r>
              <a:rPr lang="en-US" smtClean="0"/>
              <a:t>GS does not satisfy its only nontrivial FD: G </a:t>
            </a:r>
            <a:r>
              <a:rPr lang="en-US" smtClean="0">
                <a:latin typeface="Symbol" pitchFamily="18" charset="2"/>
              </a:rPr>
              <a:t>®</a:t>
            </a:r>
            <a:r>
              <a:rPr lang="en-US" smtClean="0"/>
              <a:t> S</a:t>
            </a:r>
          </a:p>
          <a:p>
            <a:r>
              <a:rPr lang="en-US" smtClean="0"/>
              <a:t>We </a:t>
            </a:r>
            <a:r>
              <a:rPr lang="en-US" b="1" i="1" smtClean="0">
                <a:solidFill>
                  <a:srgbClr val="FC0128"/>
                </a:solidFill>
              </a:rPr>
              <a:t>are able</a:t>
            </a:r>
            <a:r>
              <a:rPr lang="en-US" i="1" smtClean="0"/>
              <a:t> </a:t>
            </a:r>
            <a:r>
              <a:rPr lang="en-US" smtClean="0"/>
              <a:t>to recognize the update as incorrect, because dependencies were preserved</a:t>
            </a:r>
          </a:p>
          <a:p>
            <a:r>
              <a:rPr lang="en-US" smtClean="0"/>
              <a:t>It is </a:t>
            </a:r>
            <a:r>
              <a:rPr lang="en-US" b="1" i="1" smtClean="0">
                <a:solidFill>
                  <a:srgbClr val="FC0128"/>
                </a:solidFill>
              </a:rPr>
              <a:t>enough</a:t>
            </a:r>
            <a:r>
              <a:rPr lang="en-US" smtClean="0"/>
              <a:t> to rely on “local tests” only</a:t>
            </a:r>
          </a:p>
          <a:p>
            <a:endParaRPr lang="en-US" smtClean="0"/>
          </a:p>
        </p:txBody>
      </p:sp>
      <p:graphicFrame>
        <p:nvGraphicFramePr>
          <p:cNvPr id="6" name="Table 5"/>
          <p:cNvGraphicFramePr>
            <a:graphicFrameLocks noGrp="1"/>
          </p:cNvGraphicFramePr>
          <p:nvPr/>
        </p:nvGraphicFramePr>
        <p:xfrm>
          <a:off x="2438400" y="1524000"/>
          <a:ext cx="218440" cy="365760"/>
        </p:xfrm>
        <a:graphic>
          <a:graphicData uri="http://schemas.openxmlformats.org/drawingml/2006/table">
            <a:tbl>
              <a:tblPr firstRow="1" bandRow="1">
                <a:tableStyleId>{5C22544A-7EE6-4342-B048-85BDC9FD1C3A}</a:tableStyleId>
              </a:tblPr>
              <a:tblGrid>
                <a:gridCol w="218440"/>
              </a:tblGrid>
              <a:tr h="0">
                <a:tc>
                  <a:txBody>
                    <a:bodyPr/>
                    <a:lstStyle/>
                    <a:p>
                      <a:endParaRPr lang="en-US" dirty="0"/>
                    </a:p>
                  </a:txBody>
                  <a:tcPr/>
                </a:tc>
              </a:tr>
            </a:tbl>
          </a:graphicData>
        </a:graphic>
      </p:graphicFrame>
      <p:graphicFrame>
        <p:nvGraphicFramePr>
          <p:cNvPr id="7" name="Content Placeholder 3"/>
          <p:cNvGraphicFramePr>
            <a:graphicFrameLocks/>
          </p:cNvGraphicFramePr>
          <p:nvPr/>
        </p:nvGraphicFramePr>
        <p:xfrm>
          <a:off x="1371600" y="1447800"/>
          <a:ext cx="3028950" cy="74168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EG</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G</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A</a:t>
                      </a:r>
                      <a:endParaRPr lang="en-US" sz="1400" dirty="0"/>
                    </a:p>
                  </a:txBody>
                  <a:tcPr/>
                </a:tc>
              </a:tr>
            </a:tbl>
          </a:graphicData>
        </a:graphic>
      </p:graphicFrame>
      <p:graphicFrame>
        <p:nvGraphicFramePr>
          <p:cNvPr id="9" name="Content Placeholder 3"/>
          <p:cNvGraphicFramePr>
            <a:graphicFrameLocks/>
          </p:cNvGraphicFramePr>
          <p:nvPr/>
        </p:nvGraphicFramePr>
        <p:xfrm>
          <a:off x="5638800" y="1447800"/>
          <a:ext cx="3028950" cy="74168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GS</a:t>
                      </a:r>
                      <a:endParaRPr lang="en-US" dirty="0"/>
                    </a:p>
                  </a:txBody>
                  <a:tcPr/>
                </a:tc>
                <a:tc>
                  <a:txBody>
                    <a:bodyPr/>
                    <a:lstStyle/>
                    <a:p>
                      <a:pPr algn="ctr"/>
                      <a:r>
                        <a:rPr lang="en-US" u="sng" dirty="0" smtClean="0"/>
                        <a:t>G</a:t>
                      </a:r>
                      <a:endParaRPr lang="en-US" u="sng"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bl>
          </a:graphicData>
        </a:graphic>
      </p:graphicFrame>
      <p:graphicFrame>
        <p:nvGraphicFramePr>
          <p:cNvPr id="10" name="Content Placeholder 3"/>
          <p:cNvGraphicFramePr>
            <a:graphicFrameLocks/>
          </p:cNvGraphicFramePr>
          <p:nvPr/>
        </p:nvGraphicFramePr>
        <p:xfrm>
          <a:off x="1371600" y="3048000"/>
          <a:ext cx="3028950" cy="111252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EG</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G</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A</a:t>
                      </a:r>
                      <a:endParaRPr lang="en-US" sz="1400" dirty="0"/>
                    </a:p>
                  </a:txBody>
                  <a:tcPr/>
                </a:tc>
              </a:tr>
              <a:tr h="370840">
                <a:tc>
                  <a:txBody>
                    <a:bodyPr/>
                    <a:lstStyle/>
                    <a:p>
                      <a:endParaRPr lang="en-US" dirty="0"/>
                    </a:p>
                  </a:txBody>
                  <a:tcPr>
                    <a:solidFill>
                      <a:schemeClr val="bg1"/>
                    </a:solidFill>
                  </a:tcPr>
                </a:tc>
                <a:tc>
                  <a:txBody>
                    <a:bodyPr/>
                    <a:lstStyle/>
                    <a:p>
                      <a:r>
                        <a:rPr lang="en-US" dirty="0" smtClean="0">
                          <a:solidFill>
                            <a:srgbClr val="00AE00"/>
                          </a:solidFill>
                        </a:rPr>
                        <a:t>Epsilon</a:t>
                      </a:r>
                      <a:endParaRPr lang="en-US" dirty="0">
                        <a:solidFill>
                          <a:srgbClr val="00AE00"/>
                        </a:solidFill>
                      </a:endParaRPr>
                    </a:p>
                  </a:txBody>
                  <a:tcPr/>
                </a:tc>
                <a:tc>
                  <a:txBody>
                    <a:bodyPr/>
                    <a:lstStyle/>
                    <a:p>
                      <a:r>
                        <a:rPr lang="en-US" sz="1400" dirty="0" smtClean="0">
                          <a:solidFill>
                            <a:srgbClr val="00AE00"/>
                          </a:solidFill>
                        </a:rPr>
                        <a:t>A</a:t>
                      </a:r>
                      <a:endParaRPr lang="en-US" sz="1400" dirty="0">
                        <a:solidFill>
                          <a:srgbClr val="00AE00"/>
                        </a:solidFill>
                      </a:endParaRPr>
                    </a:p>
                  </a:txBody>
                  <a:tcPr/>
                </a:tc>
              </a:tr>
            </a:tbl>
          </a:graphicData>
        </a:graphic>
      </p:graphicFrame>
      <p:graphicFrame>
        <p:nvGraphicFramePr>
          <p:cNvPr id="11" name="Content Placeholder 3"/>
          <p:cNvGraphicFramePr>
            <a:graphicFrameLocks/>
          </p:cNvGraphicFramePr>
          <p:nvPr/>
        </p:nvGraphicFramePr>
        <p:xfrm>
          <a:off x="5638800" y="3048000"/>
          <a:ext cx="3028950" cy="111252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GS</a:t>
                      </a:r>
                      <a:endParaRPr lang="en-US" dirty="0"/>
                    </a:p>
                  </a:txBody>
                  <a:tcPr/>
                </a:tc>
                <a:tc>
                  <a:txBody>
                    <a:bodyPr/>
                    <a:lstStyle/>
                    <a:p>
                      <a:pPr algn="ctr"/>
                      <a:r>
                        <a:rPr lang="en-US" u="sng" dirty="0" smtClean="0"/>
                        <a:t>G</a:t>
                      </a:r>
                      <a:endParaRPr lang="en-US" u="sng"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sz="1400" dirty="0" smtClean="0">
                          <a:solidFill>
                            <a:srgbClr val="FC0128"/>
                          </a:solidFill>
                        </a:rPr>
                        <a:t>A</a:t>
                      </a:r>
                      <a:endParaRPr lang="en-US" sz="1400" dirty="0">
                        <a:solidFill>
                          <a:srgbClr val="FC0128"/>
                        </a:solidFill>
                      </a:endParaRPr>
                    </a:p>
                  </a:txBody>
                  <a:tcPr/>
                </a:tc>
                <a:tc>
                  <a:txBody>
                    <a:bodyPr/>
                    <a:lstStyle/>
                    <a:p>
                      <a:r>
                        <a:rPr lang="en-US" sz="1400" dirty="0" smtClean="0">
                          <a:solidFill>
                            <a:srgbClr val="FC0128"/>
                          </a:solidFill>
                        </a:rPr>
                        <a:t>2</a:t>
                      </a:r>
                      <a:endParaRPr lang="en-US" sz="1400" dirty="0">
                        <a:solidFill>
                          <a:srgbClr val="FC0128"/>
                        </a:solidFill>
                      </a:endParaRPr>
                    </a:p>
                  </a:txBody>
                  <a:tcPr/>
                </a:tc>
              </a:tr>
            </a:tbl>
          </a:graphicData>
        </a:graphic>
      </p:graphicFrame>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9558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95588" name="Rectangle 4"/>
          <p:cNvSpPr>
            <a:spLocks noGrp="1" noChangeArrowheads="1"/>
          </p:cNvSpPr>
          <p:nvPr>
            <p:ph type="title"/>
          </p:nvPr>
        </p:nvSpPr>
        <p:spPr/>
        <p:txBody>
          <a:bodyPr/>
          <a:lstStyle/>
          <a:p>
            <a:r>
              <a:rPr lang="en-US" smtClean="0"/>
              <a:t>Updating EG and ES</a:t>
            </a:r>
          </a:p>
        </p:txBody>
      </p:sp>
      <p:sp>
        <p:nvSpPr>
          <p:cNvPr id="195589" name="Rectangle 5"/>
          <p:cNvSpPr>
            <a:spLocks noGrp="1" noChangeArrowheads="1"/>
          </p:cNvSpPr>
          <p:nvPr>
            <p:ph idx="1"/>
          </p:nvPr>
        </p:nvSpPr>
        <p:spPr/>
        <p:txBody>
          <a:bodyPr/>
          <a:lstStyle/>
          <a:p>
            <a:endParaRPr lang="en-US" smtClean="0"/>
          </a:p>
          <a:p>
            <a:endParaRPr lang="en-US" smtClean="0"/>
          </a:p>
          <a:p>
            <a:r>
              <a:rPr lang="en-US" smtClean="0"/>
              <a:t>After the update we get:</a:t>
            </a:r>
          </a:p>
          <a:p>
            <a:pPr lvl="1"/>
            <a:endParaRPr lang="en-US" smtClean="0"/>
          </a:p>
          <a:p>
            <a:pPr lvl="1"/>
            <a:endParaRPr lang="en-US" smtClean="0"/>
          </a:p>
          <a:p>
            <a:pPr lvl="1"/>
            <a:endParaRPr lang="en-US" smtClean="0"/>
          </a:p>
          <a:p>
            <a:pPr lvl="1"/>
            <a:endParaRPr lang="en-US" smtClean="0"/>
          </a:p>
          <a:p>
            <a:r>
              <a:rPr lang="en-US" smtClean="0"/>
              <a:t>We must either allow all the inserts or none</a:t>
            </a:r>
          </a:p>
          <a:p>
            <a:r>
              <a:rPr lang="en-US" smtClean="0"/>
              <a:t>We test the relations</a:t>
            </a:r>
          </a:p>
          <a:p>
            <a:pPr lvl="1"/>
            <a:r>
              <a:rPr lang="en-US" smtClean="0"/>
              <a:t>EG satisfies its only nontrivial FD: E </a:t>
            </a:r>
            <a:r>
              <a:rPr lang="en-US" smtClean="0">
                <a:latin typeface="Symbol" pitchFamily="18" charset="2"/>
              </a:rPr>
              <a:t>®</a:t>
            </a:r>
            <a:r>
              <a:rPr lang="en-US" smtClean="0"/>
              <a:t> G</a:t>
            </a:r>
          </a:p>
          <a:p>
            <a:pPr lvl="1"/>
            <a:r>
              <a:rPr lang="en-US" smtClean="0"/>
              <a:t>ES satisfies its only nontrivial FD: E </a:t>
            </a:r>
            <a:r>
              <a:rPr lang="en-US" smtClean="0">
                <a:latin typeface="Symbol" pitchFamily="18" charset="2"/>
              </a:rPr>
              <a:t>®</a:t>
            </a:r>
            <a:r>
              <a:rPr lang="en-US" smtClean="0"/>
              <a:t> S</a:t>
            </a:r>
          </a:p>
          <a:p>
            <a:r>
              <a:rPr lang="en-US" smtClean="0"/>
              <a:t>We </a:t>
            </a:r>
            <a:r>
              <a:rPr lang="en-US" i="1" smtClean="0"/>
              <a:t>are </a:t>
            </a:r>
            <a:r>
              <a:rPr lang="en-US" b="1" i="1" smtClean="0">
                <a:solidFill>
                  <a:srgbClr val="FC0128"/>
                </a:solidFill>
              </a:rPr>
              <a:t>not able</a:t>
            </a:r>
            <a:r>
              <a:rPr lang="en-US" i="1" smtClean="0"/>
              <a:t> </a:t>
            </a:r>
            <a:r>
              <a:rPr lang="en-US" smtClean="0"/>
              <a:t>to recognize the update as incorrect, because dependencies were not preserved</a:t>
            </a:r>
          </a:p>
          <a:p>
            <a:r>
              <a:rPr lang="en-US" smtClean="0"/>
              <a:t>It is </a:t>
            </a:r>
            <a:r>
              <a:rPr lang="en-US" b="1" i="1" smtClean="0">
                <a:solidFill>
                  <a:srgbClr val="FC0128"/>
                </a:solidFill>
              </a:rPr>
              <a:t>not enough</a:t>
            </a:r>
            <a:r>
              <a:rPr lang="en-US" smtClean="0"/>
              <a:t> to rely on “local tests” only</a:t>
            </a:r>
          </a:p>
        </p:txBody>
      </p:sp>
      <p:graphicFrame>
        <p:nvGraphicFramePr>
          <p:cNvPr id="6" name="Table 5"/>
          <p:cNvGraphicFramePr>
            <a:graphicFrameLocks noGrp="1"/>
          </p:cNvGraphicFramePr>
          <p:nvPr/>
        </p:nvGraphicFramePr>
        <p:xfrm>
          <a:off x="2438400" y="2819400"/>
          <a:ext cx="208280" cy="381000"/>
        </p:xfrm>
        <a:graphic>
          <a:graphicData uri="http://schemas.openxmlformats.org/drawingml/2006/table">
            <a:tbl>
              <a:tblPr firstRow="1" bandRow="1">
                <a:tableStyleId>{5C22544A-7EE6-4342-B048-85BDC9FD1C3A}</a:tableStyleId>
              </a:tblPr>
              <a:tblGrid>
                <a:gridCol w="208280"/>
              </a:tblGrid>
              <a:tr h="381000">
                <a:tc>
                  <a:txBody>
                    <a:bodyPr/>
                    <a:lstStyle/>
                    <a:p>
                      <a:endParaRPr lang="en-US" dirty="0"/>
                    </a:p>
                  </a:txBody>
                  <a:tcPr/>
                </a:tc>
              </a:tr>
            </a:tbl>
          </a:graphicData>
        </a:graphic>
      </p:graphicFrame>
      <p:graphicFrame>
        <p:nvGraphicFramePr>
          <p:cNvPr id="7" name="Content Placeholder 3"/>
          <p:cNvGraphicFramePr>
            <a:graphicFrameLocks/>
          </p:cNvGraphicFramePr>
          <p:nvPr/>
        </p:nvGraphicFramePr>
        <p:xfrm>
          <a:off x="1295400" y="1219200"/>
          <a:ext cx="3028950" cy="74168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EG</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G</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A</a:t>
                      </a:r>
                      <a:endParaRPr lang="en-US" sz="1400" dirty="0"/>
                    </a:p>
                  </a:txBody>
                  <a:tcPr/>
                </a:tc>
              </a:tr>
            </a:tbl>
          </a:graphicData>
        </a:graphic>
      </p:graphicFrame>
      <p:graphicFrame>
        <p:nvGraphicFramePr>
          <p:cNvPr id="8" name="Content Placeholder 3"/>
          <p:cNvGraphicFramePr>
            <a:graphicFrameLocks/>
          </p:cNvGraphicFramePr>
          <p:nvPr/>
        </p:nvGraphicFramePr>
        <p:xfrm>
          <a:off x="5791200" y="1219200"/>
          <a:ext cx="3028950" cy="74168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ES</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1</a:t>
                      </a:r>
                      <a:endParaRPr lang="en-US" sz="1400" dirty="0"/>
                    </a:p>
                  </a:txBody>
                  <a:tcPr/>
                </a:tc>
              </a:tr>
            </a:tbl>
          </a:graphicData>
        </a:graphic>
      </p:graphicFrame>
      <p:graphicFrame>
        <p:nvGraphicFramePr>
          <p:cNvPr id="9" name="Content Placeholder 3"/>
          <p:cNvGraphicFramePr>
            <a:graphicFrameLocks/>
          </p:cNvGraphicFramePr>
          <p:nvPr/>
        </p:nvGraphicFramePr>
        <p:xfrm>
          <a:off x="1295400" y="2743200"/>
          <a:ext cx="3028950" cy="111252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EG</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G</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A</a:t>
                      </a:r>
                      <a:endParaRPr lang="en-US" sz="1400" dirty="0"/>
                    </a:p>
                  </a:txBody>
                  <a:tcPr/>
                </a:tc>
              </a:tr>
              <a:tr h="370840">
                <a:tc>
                  <a:txBody>
                    <a:bodyPr/>
                    <a:lstStyle/>
                    <a:p>
                      <a:endParaRPr lang="en-US" dirty="0"/>
                    </a:p>
                  </a:txBody>
                  <a:tcPr>
                    <a:solidFill>
                      <a:schemeClr val="bg1"/>
                    </a:solidFill>
                  </a:tcPr>
                </a:tc>
                <a:tc>
                  <a:txBody>
                    <a:bodyPr/>
                    <a:lstStyle/>
                    <a:p>
                      <a:r>
                        <a:rPr lang="en-US" dirty="0" smtClean="0">
                          <a:solidFill>
                            <a:srgbClr val="00AE00"/>
                          </a:solidFill>
                        </a:rPr>
                        <a:t>Epsilon</a:t>
                      </a:r>
                      <a:endParaRPr lang="en-US" dirty="0">
                        <a:solidFill>
                          <a:srgbClr val="00AE00"/>
                        </a:solidFill>
                      </a:endParaRPr>
                    </a:p>
                  </a:txBody>
                  <a:tcPr/>
                </a:tc>
                <a:tc>
                  <a:txBody>
                    <a:bodyPr/>
                    <a:lstStyle/>
                    <a:p>
                      <a:r>
                        <a:rPr lang="en-US" sz="1400" dirty="0" smtClean="0">
                          <a:solidFill>
                            <a:srgbClr val="00AE00"/>
                          </a:solidFill>
                        </a:rPr>
                        <a:t>A</a:t>
                      </a:r>
                      <a:endParaRPr lang="en-US" sz="1400" dirty="0">
                        <a:solidFill>
                          <a:srgbClr val="00AE00"/>
                        </a:solidFill>
                      </a:endParaRPr>
                    </a:p>
                  </a:txBody>
                  <a:tcPr/>
                </a:tc>
              </a:tr>
            </a:tbl>
          </a:graphicData>
        </a:graphic>
      </p:graphicFrame>
      <p:graphicFrame>
        <p:nvGraphicFramePr>
          <p:cNvPr id="10" name="Content Placeholder 3"/>
          <p:cNvGraphicFramePr>
            <a:graphicFrameLocks/>
          </p:cNvGraphicFramePr>
          <p:nvPr/>
        </p:nvGraphicFramePr>
        <p:xfrm>
          <a:off x="5791200" y="2743200"/>
          <a:ext cx="3028950" cy="1112520"/>
        </p:xfrm>
        <a:graphic>
          <a:graphicData uri="http://schemas.openxmlformats.org/drawingml/2006/table">
            <a:tbl>
              <a:tblPr firstRow="1" bandCol="1">
                <a:tableStyleId>{21E4AEA4-8DFA-4A89-87EB-49C32662AFE0}</a:tableStyleId>
              </a:tblPr>
              <a:tblGrid>
                <a:gridCol w="1009650"/>
                <a:gridCol w="1009650"/>
                <a:gridCol w="1009650"/>
              </a:tblGrid>
              <a:tr h="370840">
                <a:tc>
                  <a:txBody>
                    <a:bodyPr/>
                    <a:lstStyle/>
                    <a:p>
                      <a:pPr algn="ctr"/>
                      <a:r>
                        <a:rPr lang="en-US" dirty="0" smtClean="0"/>
                        <a:t>ES</a:t>
                      </a:r>
                      <a:endParaRPr lang="en-US" dirty="0"/>
                    </a:p>
                  </a:txBody>
                  <a:tcPr/>
                </a:tc>
                <a:tc>
                  <a:txBody>
                    <a:bodyPr/>
                    <a:lstStyle/>
                    <a:p>
                      <a:pPr algn="ctr"/>
                      <a:r>
                        <a:rPr lang="en-US" u="sng" dirty="0" smtClean="0"/>
                        <a:t>E</a:t>
                      </a:r>
                      <a:endParaRPr lang="en-US" u="sng" dirty="0"/>
                    </a:p>
                  </a:txBody>
                  <a:tcPr/>
                </a:tc>
                <a:tc>
                  <a:txBody>
                    <a:bodyPr/>
                    <a:lstStyle/>
                    <a:p>
                      <a:pPr algn="ctr"/>
                      <a:r>
                        <a:rPr lang="en-US" dirty="0" smtClean="0"/>
                        <a:t>S</a:t>
                      </a:r>
                      <a:endParaRPr lang="en-US" dirty="0"/>
                    </a:p>
                  </a:txBody>
                  <a:tcPr/>
                </a:tc>
              </a:tr>
              <a:tr h="370840">
                <a:tc>
                  <a:txBody>
                    <a:bodyPr/>
                    <a:lstStyle/>
                    <a:p>
                      <a:endParaRPr lang="en-US" dirty="0"/>
                    </a:p>
                  </a:txBody>
                  <a:tcPr>
                    <a:solidFill>
                      <a:schemeClr val="bg1"/>
                    </a:solidFill>
                  </a:tcPr>
                </a:tc>
                <a:tc>
                  <a:txBody>
                    <a:bodyPr/>
                    <a:lstStyle/>
                    <a:p>
                      <a:r>
                        <a:rPr lang="en-US" dirty="0" smtClean="0"/>
                        <a:t>Alpha</a:t>
                      </a:r>
                      <a:endParaRPr lang="en-US" dirty="0"/>
                    </a:p>
                  </a:txBody>
                  <a:tcPr/>
                </a:tc>
                <a:tc>
                  <a:txBody>
                    <a:bodyPr/>
                    <a:lstStyle/>
                    <a:p>
                      <a:r>
                        <a:rPr lang="en-US" sz="1400" dirty="0" smtClean="0"/>
                        <a:t>1</a:t>
                      </a:r>
                      <a:endParaRPr lang="en-US" sz="1400" dirty="0"/>
                    </a:p>
                  </a:txBody>
                  <a:tcPr/>
                </a:tc>
              </a:tr>
              <a:tr h="370840">
                <a:tc>
                  <a:txBody>
                    <a:bodyPr/>
                    <a:lstStyle/>
                    <a:p>
                      <a:endParaRPr lang="en-US" dirty="0"/>
                    </a:p>
                  </a:txBody>
                  <a:tcPr>
                    <a:solidFill>
                      <a:schemeClr val="bg1"/>
                    </a:solidFill>
                  </a:tcPr>
                </a:tc>
                <a:tc>
                  <a:txBody>
                    <a:bodyPr/>
                    <a:lstStyle/>
                    <a:p>
                      <a:r>
                        <a:rPr lang="en-US" dirty="0" smtClean="0">
                          <a:solidFill>
                            <a:srgbClr val="00AE00"/>
                          </a:solidFill>
                        </a:rPr>
                        <a:t>Epsilon</a:t>
                      </a:r>
                      <a:endParaRPr lang="en-US" dirty="0">
                        <a:solidFill>
                          <a:srgbClr val="00AE00"/>
                        </a:solidFill>
                      </a:endParaRPr>
                    </a:p>
                  </a:txBody>
                  <a:tcPr/>
                </a:tc>
                <a:tc>
                  <a:txBody>
                    <a:bodyPr/>
                    <a:lstStyle/>
                    <a:p>
                      <a:r>
                        <a:rPr lang="en-US" sz="1400" dirty="0" smtClean="0">
                          <a:solidFill>
                            <a:srgbClr val="00AE00"/>
                          </a:solidFill>
                        </a:rPr>
                        <a:t>2</a:t>
                      </a:r>
                      <a:endParaRPr lang="en-US" sz="1400" dirty="0">
                        <a:solidFill>
                          <a:srgbClr val="00AE00"/>
                        </a:solidFill>
                      </a:endParaRPr>
                    </a:p>
                  </a:txBody>
                  <a:tcPr/>
                </a:tc>
              </a:tr>
            </a:tbl>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Several Passes On The Material</a:t>
            </a:r>
          </a:p>
        </p:txBody>
      </p:sp>
      <p:sp>
        <p:nvSpPr>
          <p:cNvPr id="53251" name="Content Placeholder 2"/>
          <p:cNvSpPr>
            <a:spLocks noGrp="1"/>
          </p:cNvSpPr>
          <p:nvPr>
            <p:ph idx="1"/>
          </p:nvPr>
        </p:nvSpPr>
        <p:spPr/>
        <p:txBody>
          <a:bodyPr/>
          <a:lstStyle/>
          <a:p>
            <a:r>
              <a:rPr lang="en-US" dirty="0" smtClean="0"/>
              <a:t>Practitioners do it (mostly) differently than the way researchers/academics like to do</a:t>
            </a:r>
          </a:p>
          <a:p>
            <a:r>
              <a:rPr lang="en-US" dirty="0" smtClean="0"/>
              <a:t>I will focus on the way IT practitioners do it</a:t>
            </a:r>
          </a:p>
          <a:p>
            <a:r>
              <a:rPr lang="en-US" dirty="0" smtClean="0"/>
              <a:t>In the advanced part we </a:t>
            </a:r>
            <a:r>
              <a:rPr lang="en-US" smtClean="0"/>
              <a:t>can </a:t>
            </a:r>
            <a:r>
              <a:rPr lang="en-US"/>
              <a:t>s</a:t>
            </a:r>
            <a:r>
              <a:rPr lang="en-US" smtClean="0"/>
              <a:t>ee </a:t>
            </a:r>
            <a:r>
              <a:rPr lang="en-US" dirty="0" smtClean="0"/>
              <a:t>what </a:t>
            </a:r>
            <a:r>
              <a:rPr lang="en-US" dirty="0" smtClean="0"/>
              <a:t>researchers/academics and some computer scientists like to do</a:t>
            </a:r>
          </a:p>
          <a:p>
            <a:endParaRPr lang="en-US" dirty="0" smtClean="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9661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96612" name="Rectangle 4"/>
          <p:cNvSpPr>
            <a:spLocks noGrp="1" noChangeArrowheads="1"/>
          </p:cNvSpPr>
          <p:nvPr>
            <p:ph type="title"/>
          </p:nvPr>
        </p:nvSpPr>
        <p:spPr/>
        <p:txBody>
          <a:bodyPr/>
          <a:lstStyle/>
          <a:p>
            <a:r>
              <a:rPr lang="en-US" smtClean="0"/>
              <a:t>The Boyce-Codd Normal Form</a:t>
            </a:r>
          </a:p>
        </p:txBody>
      </p:sp>
      <p:sp>
        <p:nvSpPr>
          <p:cNvPr id="196613" name="Rectangle 5"/>
          <p:cNvSpPr>
            <a:spLocks noGrp="1" noChangeArrowheads="1"/>
          </p:cNvSpPr>
          <p:nvPr>
            <p:ph idx="1"/>
          </p:nvPr>
        </p:nvSpPr>
        <p:spPr/>
        <p:txBody>
          <a:bodyPr/>
          <a:lstStyle/>
          <a:p>
            <a:r>
              <a:rPr lang="en-US" smtClean="0"/>
              <a:t>A relation R is in BCNF</a:t>
            </a:r>
          </a:p>
          <a:p>
            <a:pPr>
              <a:buFont typeface="Monotype Sorts" pitchFamily="2" charset="2"/>
              <a:buNone/>
            </a:pPr>
            <a:r>
              <a:rPr lang="en-US" smtClean="0"/>
              <a:t> 		 if and only if </a:t>
            </a:r>
          </a:p>
          <a:p>
            <a:pPr>
              <a:buFont typeface="Monotype Sorts" pitchFamily="2" charset="2"/>
              <a:buNone/>
            </a:pPr>
            <a:r>
              <a:rPr lang="en-US" smtClean="0"/>
              <a:t>	whenever X </a:t>
            </a:r>
            <a:r>
              <a:rPr lang="en-US" smtClean="0">
                <a:latin typeface="Symbol" pitchFamily="18" charset="2"/>
              </a:rPr>
              <a:t>®</a:t>
            </a:r>
            <a:r>
              <a:rPr lang="en-US" smtClean="0"/>
              <a:t> Y is true and nontrivial then X contains a key of R</a:t>
            </a:r>
          </a:p>
          <a:p>
            <a:r>
              <a:rPr lang="en-US" smtClean="0"/>
              <a:t>But, of course, always, for any relation R</a:t>
            </a:r>
          </a:p>
          <a:p>
            <a:pPr>
              <a:buFont typeface="Monotype Sorts" pitchFamily="2" charset="2"/>
              <a:buNone/>
            </a:pPr>
            <a:r>
              <a:rPr lang="en-US" smtClean="0"/>
              <a:t>		if X contains a key than </a:t>
            </a:r>
          </a:p>
          <a:p>
            <a:pPr>
              <a:buFont typeface="Monotype Sorts" pitchFamily="2" charset="2"/>
              <a:buNone/>
            </a:pPr>
            <a:r>
              <a:rPr lang="en-US" smtClean="0"/>
              <a:t>	X </a:t>
            </a:r>
            <a:r>
              <a:rPr lang="en-US" smtClean="0">
                <a:latin typeface="Symbol" pitchFamily="18" charset="2"/>
              </a:rPr>
              <a:t>®</a:t>
            </a:r>
            <a:r>
              <a:rPr lang="en-US" smtClean="0"/>
              <a:t> Y                   (of course, X, Y are subsets of R)</a:t>
            </a:r>
          </a:p>
          <a:p>
            <a:endParaRPr lang="en-US" smtClean="0"/>
          </a:p>
          <a:p>
            <a:r>
              <a:rPr lang="en-US" smtClean="0"/>
              <a:t>For a relation in BCNF all the functional dependencies satisfied by the attributes of the relation are fully specified by listing all the keys of the relation</a:t>
            </a:r>
            <a:br>
              <a:rPr lang="en-US" smtClean="0"/>
            </a:br>
            <a:r>
              <a:rPr lang="en-US" smtClean="0"/>
              <a:t/>
            </a:r>
            <a:br>
              <a:rPr lang="en-US" smtClean="0"/>
            </a:br>
            <a:r>
              <a:rPr lang="en-US" smtClean="0"/>
              <a:t>             X </a:t>
            </a:r>
            <a:r>
              <a:rPr lang="en-US" smtClean="0">
                <a:latin typeface="Symbol" pitchFamily="18" charset="2"/>
              </a:rPr>
              <a:t>®</a:t>
            </a:r>
            <a:r>
              <a:rPr lang="en-US" smtClean="0"/>
              <a:t> Y is true </a:t>
            </a:r>
            <a:r>
              <a:rPr lang="en-US" b="1" i="1" smtClean="0"/>
              <a:t>if and only if</a:t>
            </a:r>
            <a:r>
              <a:rPr lang="en-US" smtClean="0"/>
              <a:t> X contains a key </a:t>
            </a:r>
            <a:br>
              <a:rPr lang="en-US" smtClean="0"/>
            </a:br>
            <a:endParaRPr lang="en-US" smtClean="0"/>
          </a:p>
        </p:txBody>
      </p:sp>
    </p:spTree>
  </p:cSld>
  <p:clrMapOvr>
    <a:masterClrMapping/>
  </p:clrMapOv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9763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97636" name="Rectangle 4"/>
          <p:cNvSpPr>
            <a:spLocks noGrp="1" noChangeArrowheads="1"/>
          </p:cNvSpPr>
          <p:nvPr>
            <p:ph type="title"/>
          </p:nvPr>
        </p:nvSpPr>
        <p:spPr/>
        <p:txBody>
          <a:bodyPr/>
          <a:lstStyle/>
          <a:p>
            <a:r>
              <a:rPr lang="en-US" smtClean="0"/>
              <a:t>Benefits of BCNF</a:t>
            </a:r>
          </a:p>
        </p:txBody>
      </p:sp>
      <p:sp>
        <p:nvSpPr>
          <p:cNvPr id="197637" name="Rectangle 5"/>
          <p:cNvSpPr>
            <a:spLocks noGrp="1" noChangeArrowheads="1"/>
          </p:cNvSpPr>
          <p:nvPr>
            <p:ph idx="1"/>
          </p:nvPr>
        </p:nvSpPr>
        <p:spPr/>
        <p:txBody>
          <a:bodyPr/>
          <a:lstStyle/>
          <a:p>
            <a:r>
              <a:rPr lang="en-US" smtClean="0"/>
              <a:t>So using SQL DDL by specifying the keys (primary and unique) we automatically specify all FDs satisfied by each of the relations individually, if our database consists of relations in BCNF</a:t>
            </a:r>
          </a:p>
          <a:p>
            <a:endParaRPr lang="en-US" smtClean="0"/>
          </a:p>
          <a:p>
            <a:r>
              <a:rPr lang="en-US" smtClean="0"/>
              <a:t>Reminder: Easy to test if X contains a key (as we have seen before) just check whether X</a:t>
            </a:r>
            <a:r>
              <a:rPr lang="en-US" baseline="30000" smtClean="0"/>
              <a:t>+</a:t>
            </a:r>
            <a:r>
              <a:rPr lang="en-US" smtClean="0"/>
              <a:t> = R</a:t>
            </a:r>
          </a:p>
          <a:p>
            <a:r>
              <a:rPr lang="en-US" smtClean="0"/>
              <a:t>It is easy to check whether a relation is in BCNF (even without knowing keys, just check the condition for each given FD), that is for each given X </a:t>
            </a:r>
            <a:r>
              <a:rPr lang="en-US" smtClean="0">
                <a:latin typeface="Symbol" pitchFamily="18" charset="2"/>
              </a:rPr>
              <a:t>®</a:t>
            </a:r>
            <a:r>
              <a:rPr lang="en-US" smtClean="0"/>
              <a:t> Y check whether X</a:t>
            </a:r>
            <a:r>
              <a:rPr lang="en-US" baseline="30000" smtClean="0"/>
              <a:t>+</a:t>
            </a:r>
            <a:r>
              <a:rPr lang="en-US" smtClean="0"/>
              <a:t> = R</a:t>
            </a:r>
          </a:p>
        </p:txBody>
      </p:sp>
    </p:spTree>
  </p:cSld>
  <p:clrMapOvr>
    <a:masterClrMapping/>
  </p:clrMapOv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smtClean="0"/>
              <a:t>Benefits of BCNF</a:t>
            </a:r>
          </a:p>
        </p:txBody>
      </p:sp>
      <p:sp>
        <p:nvSpPr>
          <p:cNvPr id="198659" name="Rectangle 3"/>
          <p:cNvSpPr>
            <a:spLocks noGrp="1" noChangeArrowheads="1"/>
          </p:cNvSpPr>
          <p:nvPr>
            <p:ph idx="1"/>
          </p:nvPr>
        </p:nvSpPr>
        <p:spPr/>
        <p:txBody>
          <a:bodyPr/>
          <a:lstStyle/>
          <a:p>
            <a:r>
              <a:rPr lang="en-US" smtClean="0"/>
              <a:t>But what about FDs which constrain attributes not within a single relation of the database, that is involve attributes of more than one relation?</a:t>
            </a:r>
          </a:p>
          <a:p>
            <a:pPr lvl="1"/>
            <a:r>
              <a:rPr lang="en-US" smtClean="0"/>
              <a:t>If we decompose EGS into ES and GS, we need to maintain the “non-local” FD: G </a:t>
            </a:r>
            <a:r>
              <a:rPr lang="en-US" smtClean="0">
                <a:latin typeface="Symbol" pitchFamily="18" charset="2"/>
              </a:rPr>
              <a:t>®</a:t>
            </a:r>
            <a:r>
              <a:rPr lang="en-US" smtClean="0"/>
              <a:t> S</a:t>
            </a:r>
          </a:p>
          <a:p>
            <a:r>
              <a:rPr lang="en-US" smtClean="0"/>
              <a:t>If FDs are not preserved, larger relations may need to be reconstructed in order to check for consistency of the database (such as after updates)</a:t>
            </a:r>
          </a:p>
          <a:p>
            <a:r>
              <a:rPr lang="en-US" smtClean="0"/>
              <a:t>The decomposition of EGS into EG and GS was wonderful:</a:t>
            </a:r>
          </a:p>
          <a:p>
            <a:pPr lvl="1"/>
            <a:r>
              <a:rPr lang="en-US" smtClean="0"/>
              <a:t>It was a valid decomposition (lossless join decomposition)</a:t>
            </a:r>
          </a:p>
          <a:p>
            <a:pPr lvl="1"/>
            <a:r>
              <a:rPr lang="en-US" smtClean="0"/>
              <a:t>EG and GS were in BCNF</a:t>
            </a:r>
          </a:p>
          <a:p>
            <a:pPr lvl="1"/>
            <a:r>
              <a:rPr lang="en-US" smtClean="0"/>
              <a:t>Functional dependencies were preserved</a:t>
            </a:r>
          </a:p>
          <a:p>
            <a:r>
              <a:rPr lang="en-US" smtClean="0"/>
              <a:t>Can we always satisfy all three conditions by appropriate decompositions?</a:t>
            </a:r>
          </a:p>
          <a:p>
            <a:endParaRPr lang="en-US" smtClean="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9968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99684" name="Rectangle 4"/>
          <p:cNvSpPr>
            <a:spLocks noGrp="1" noChangeArrowheads="1"/>
          </p:cNvSpPr>
          <p:nvPr>
            <p:ph type="title"/>
          </p:nvPr>
        </p:nvSpPr>
        <p:spPr/>
        <p:txBody>
          <a:bodyPr/>
          <a:lstStyle/>
          <a:p>
            <a:r>
              <a:rPr lang="en-US" smtClean="0"/>
              <a:t>Finding Keys</a:t>
            </a:r>
          </a:p>
        </p:txBody>
      </p:sp>
      <p:sp>
        <p:nvSpPr>
          <p:cNvPr id="199685" name="Rectangle 5"/>
          <p:cNvSpPr>
            <a:spLocks noGrp="1" noChangeArrowheads="1"/>
          </p:cNvSpPr>
          <p:nvPr>
            <p:ph idx="1"/>
          </p:nvPr>
        </p:nvSpPr>
        <p:spPr/>
        <p:txBody>
          <a:bodyPr/>
          <a:lstStyle/>
          <a:p>
            <a:r>
              <a:rPr lang="en-US" smtClean="0"/>
              <a:t>We will discuss additional heuristics for finding keys, in addition to those we have already discussed in the context of the PDFT example</a:t>
            </a:r>
          </a:p>
          <a:p>
            <a:r>
              <a:rPr lang="en-US" smtClean="0"/>
              <a:t>Consider an example of a relation with attributes ABCDE and functional dependencies</a:t>
            </a:r>
          </a:p>
          <a:p>
            <a:pPr lvl="1"/>
            <a:r>
              <a:rPr lang="en-US" smtClean="0"/>
              <a:t>A </a:t>
            </a:r>
            <a:r>
              <a:rPr lang="en-US" smtClean="0">
                <a:latin typeface="Symbol" pitchFamily="18" charset="2"/>
              </a:rPr>
              <a:t>®</a:t>
            </a:r>
            <a:r>
              <a:rPr lang="en-US" smtClean="0"/>
              <a:t> D</a:t>
            </a:r>
          </a:p>
          <a:p>
            <a:pPr lvl="1"/>
            <a:r>
              <a:rPr lang="en-US" smtClean="0"/>
              <a:t>B </a:t>
            </a:r>
            <a:r>
              <a:rPr lang="en-US" smtClean="0">
                <a:latin typeface="Symbol" pitchFamily="18" charset="2"/>
              </a:rPr>
              <a:t>®</a:t>
            </a:r>
            <a:r>
              <a:rPr lang="en-US" smtClean="0"/>
              <a:t> C</a:t>
            </a:r>
          </a:p>
          <a:p>
            <a:pPr lvl="1"/>
            <a:r>
              <a:rPr lang="en-US" smtClean="0"/>
              <a:t>C </a:t>
            </a:r>
            <a:r>
              <a:rPr lang="en-US" smtClean="0">
                <a:latin typeface="Symbol" pitchFamily="18" charset="2"/>
              </a:rPr>
              <a:t>® </a:t>
            </a:r>
            <a:r>
              <a:rPr lang="en-US" smtClean="0"/>
              <a:t>B</a:t>
            </a:r>
          </a:p>
          <a:p>
            <a:r>
              <a:rPr lang="en-US" smtClean="0"/>
              <a:t>We can classify the attributes into 4 classes:</a:t>
            </a:r>
          </a:p>
          <a:p>
            <a:pPr lvl="1">
              <a:buFont typeface="Monotype Sorts" pitchFamily="2" charset="2"/>
              <a:buAutoNum type="arabicPeriod"/>
            </a:pPr>
            <a:r>
              <a:rPr lang="en-US" smtClean="0"/>
              <a:t>Appearing on both sides of FDs; here B, C</a:t>
            </a:r>
          </a:p>
          <a:p>
            <a:pPr lvl="1">
              <a:buFont typeface="Monotype Sorts" pitchFamily="2" charset="2"/>
              <a:buAutoNum type="arabicPeriod"/>
            </a:pPr>
            <a:r>
              <a:rPr lang="en-US" smtClean="0"/>
              <a:t>Appearing on left sides only; here A</a:t>
            </a:r>
          </a:p>
          <a:p>
            <a:pPr lvl="1">
              <a:buFont typeface="Monotype Sorts" pitchFamily="2" charset="2"/>
              <a:buAutoNum type="arabicPeriod"/>
            </a:pPr>
            <a:r>
              <a:rPr lang="en-US" smtClean="0"/>
              <a:t>Appearing on right sides only; here D</a:t>
            </a:r>
          </a:p>
          <a:p>
            <a:pPr lvl="1">
              <a:buFont typeface="Monotype Sorts" pitchFamily="2" charset="2"/>
              <a:buAutoNum type="arabicPeriod"/>
            </a:pPr>
            <a:r>
              <a:rPr lang="en-US" smtClean="0"/>
              <a:t>Not appearing in FDs; here E</a:t>
            </a:r>
          </a:p>
          <a:p>
            <a:endParaRPr lang="en-US" smtClean="0"/>
          </a:p>
        </p:txBody>
      </p:sp>
    </p:spTree>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0070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00708" name="Rectangle 4"/>
          <p:cNvSpPr>
            <a:spLocks noGrp="1" noChangeArrowheads="1"/>
          </p:cNvSpPr>
          <p:nvPr>
            <p:ph type="title"/>
          </p:nvPr>
        </p:nvSpPr>
        <p:spPr/>
        <p:txBody>
          <a:bodyPr/>
          <a:lstStyle/>
          <a:p>
            <a:r>
              <a:rPr lang="en-US" smtClean="0"/>
              <a:t>Finding Keys</a:t>
            </a:r>
          </a:p>
        </p:txBody>
      </p:sp>
      <p:sp>
        <p:nvSpPr>
          <p:cNvPr id="200709" name="Rectangle 5"/>
          <p:cNvSpPr>
            <a:spLocks noGrp="1" noChangeArrowheads="1"/>
          </p:cNvSpPr>
          <p:nvPr>
            <p:ph idx="1"/>
          </p:nvPr>
        </p:nvSpPr>
        <p:spPr/>
        <p:txBody>
          <a:bodyPr/>
          <a:lstStyle/>
          <a:p>
            <a:r>
              <a:rPr lang="en-US" smtClean="0"/>
              <a:t>Facts:</a:t>
            </a:r>
          </a:p>
          <a:p>
            <a:pPr lvl="1"/>
            <a:r>
              <a:rPr lang="en-US" smtClean="0"/>
              <a:t>Attributes of class 2 and 4 must appear in every key</a:t>
            </a:r>
          </a:p>
          <a:p>
            <a:pPr lvl="1"/>
            <a:r>
              <a:rPr lang="en-US" smtClean="0"/>
              <a:t>Attributes of class 3 do not appear in any key</a:t>
            </a:r>
          </a:p>
          <a:p>
            <a:pPr lvl="1"/>
            <a:r>
              <a:rPr lang="en-US" smtClean="0"/>
              <a:t>Attributes of class 1 may or may not appear in keys</a:t>
            </a:r>
          </a:p>
          <a:p>
            <a:r>
              <a:rPr lang="en-US" smtClean="0"/>
              <a:t>An algorithm for finding keys relies on these facts</a:t>
            </a:r>
          </a:p>
          <a:p>
            <a:pPr lvl="1"/>
            <a:r>
              <a:rPr lang="en-US" smtClean="0"/>
              <a:t>Unfortunately, in the worst case, exponential in the number of attributes</a:t>
            </a:r>
          </a:p>
          <a:p>
            <a:pPr lvl="1"/>
            <a:endParaRPr lang="en-US" smtClean="0"/>
          </a:p>
          <a:p>
            <a:r>
              <a:rPr lang="en-US" smtClean="0"/>
              <a:t>Start with the attributes in classes 2 and 4, add as needed (going bottom up) attributes in class 1, and ignore attributes in class 3</a:t>
            </a:r>
          </a:p>
          <a:p>
            <a:r>
              <a:rPr lang="en-US" smtClean="0"/>
              <a:t>But pay attention to previous heuristics in the PDFT example</a:t>
            </a:r>
          </a:p>
          <a:p>
            <a:r>
              <a:rPr lang="en-US" smtClean="0"/>
              <a:t>One could formulate a precise algorithm, which we will not do here as we understand all its pieces and not following automatically actually builds up intuition</a:t>
            </a:r>
          </a:p>
        </p:txBody>
      </p:sp>
    </p:spTree>
  </p:cSld>
  <p:clrMapOvr>
    <a:masterClrMapping/>
  </p:clrMapOv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p:cNvSpPr>
            <a:spLocks noGrp="1"/>
          </p:cNvSpPr>
          <p:nvPr>
            <p:ph type="title"/>
          </p:nvPr>
        </p:nvSpPr>
        <p:spPr/>
        <p:txBody>
          <a:bodyPr/>
          <a:lstStyle/>
          <a:p>
            <a:r>
              <a:rPr lang="en-US" smtClean="0"/>
              <a:t>Finding Keys</a:t>
            </a:r>
          </a:p>
        </p:txBody>
      </p:sp>
      <p:sp>
        <p:nvSpPr>
          <p:cNvPr id="201731" name="Content Placeholder 2"/>
          <p:cNvSpPr>
            <a:spLocks noGrp="1"/>
          </p:cNvSpPr>
          <p:nvPr>
            <p:ph idx="1"/>
          </p:nvPr>
        </p:nvSpPr>
        <p:spPr/>
        <p:txBody>
          <a:bodyPr/>
          <a:lstStyle/>
          <a:p>
            <a:r>
              <a:rPr lang="en-US" smtClean="0"/>
              <a:t>Start with AE</a:t>
            </a:r>
          </a:p>
          <a:p>
            <a:r>
              <a:rPr lang="en-US" smtClean="0"/>
              <a:t>Compute AE</a:t>
            </a:r>
            <a:r>
              <a:rPr lang="en-US" baseline="30000" smtClean="0"/>
              <a:t>+</a:t>
            </a:r>
            <a:r>
              <a:rPr lang="en-US" smtClean="0"/>
              <a:t> = AED</a:t>
            </a:r>
          </a:p>
          <a:p>
            <a:r>
              <a:rPr lang="en-US" smtClean="0"/>
              <a:t>B and C are missing, we will try adding each of them</a:t>
            </a:r>
          </a:p>
          <a:p>
            <a:r>
              <a:rPr lang="en-US" smtClean="0"/>
              <a:t>AEB</a:t>
            </a:r>
            <a:r>
              <a:rPr lang="en-US" baseline="30000" smtClean="0"/>
              <a:t>+</a:t>
            </a:r>
            <a:r>
              <a:rPr lang="en-US" smtClean="0"/>
              <a:t> = AEBDC;  AEB is a key</a:t>
            </a:r>
          </a:p>
          <a:p>
            <a:r>
              <a:rPr lang="en-US" smtClean="0"/>
              <a:t>AEC</a:t>
            </a:r>
            <a:r>
              <a:rPr lang="en-US" baseline="30000" smtClean="0"/>
              <a:t>+</a:t>
            </a:r>
            <a:r>
              <a:rPr lang="en-US" smtClean="0"/>
              <a:t> = AECDB;  AEC is a key</a:t>
            </a:r>
          </a:p>
          <a:p>
            <a:endParaRPr lang="en-US" smtClean="0"/>
          </a:p>
          <a:p>
            <a:endParaRPr lang="en-US" smtClean="0"/>
          </a:p>
          <a:p>
            <a:r>
              <a:rPr lang="en-US" smtClean="0"/>
              <a:t>These are the only keys of the relation</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0275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02756" name="Rectangle 4"/>
          <p:cNvSpPr>
            <a:spLocks noGrp="1" noChangeArrowheads="1"/>
          </p:cNvSpPr>
          <p:nvPr>
            <p:ph type="title"/>
          </p:nvPr>
        </p:nvSpPr>
        <p:spPr/>
        <p:txBody>
          <a:bodyPr/>
          <a:lstStyle/>
          <a:p>
            <a:r>
              <a:rPr lang="en-US" smtClean="0"/>
              <a:t>Some Goals May Not Be Achievable</a:t>
            </a:r>
          </a:p>
        </p:txBody>
      </p:sp>
      <p:sp>
        <p:nvSpPr>
          <p:cNvPr id="202757" name="Rectangle 5"/>
          <p:cNvSpPr>
            <a:spLocks noGrp="1" noChangeArrowheads="1"/>
          </p:cNvSpPr>
          <p:nvPr>
            <p:ph idx="1"/>
          </p:nvPr>
        </p:nvSpPr>
        <p:spPr/>
        <p:txBody>
          <a:bodyPr/>
          <a:lstStyle/>
          <a:p>
            <a:r>
              <a:rPr lang="en-US" smtClean="0"/>
              <a:t>Given a relation R and a set of FDs, </a:t>
            </a:r>
            <a:r>
              <a:rPr lang="en-US" b="1" i="1" smtClean="0">
                <a:solidFill>
                  <a:srgbClr val="FC0128"/>
                </a:solidFill>
              </a:rPr>
              <a:t>it is not always possible</a:t>
            </a:r>
            <a:r>
              <a:rPr lang="en-US" smtClean="0"/>
              <a:t> to decompose R into relations so that:</a:t>
            </a:r>
          </a:p>
          <a:p>
            <a:pPr lvl="1"/>
            <a:r>
              <a:rPr lang="en-US" smtClean="0"/>
              <a:t>The decomposition is valid</a:t>
            </a:r>
          </a:p>
          <a:p>
            <a:pPr lvl="1"/>
            <a:r>
              <a:rPr lang="en-US" smtClean="0"/>
              <a:t>The new relations are in </a:t>
            </a:r>
            <a:r>
              <a:rPr lang="en-US" b="1" i="1" smtClean="0">
                <a:solidFill>
                  <a:srgbClr val="FC0128"/>
                </a:solidFill>
              </a:rPr>
              <a:t>BCNF</a:t>
            </a:r>
          </a:p>
          <a:p>
            <a:pPr lvl="1"/>
            <a:r>
              <a:rPr lang="en-US" smtClean="0"/>
              <a:t>Functional dependencies are preserved</a:t>
            </a:r>
          </a:p>
          <a:p>
            <a:r>
              <a:rPr lang="en-US" smtClean="0"/>
              <a:t>So what can we do in the general case? </a:t>
            </a:r>
          </a:p>
          <a:p>
            <a:r>
              <a:rPr lang="en-US" smtClean="0"/>
              <a:t>We have to compromise </a:t>
            </a:r>
          </a:p>
          <a:p>
            <a:r>
              <a:rPr lang="en-US" smtClean="0"/>
              <a:t>We will define a normal form, 3NF, which is not as good as BCNF, as it allows certain redundancies</a:t>
            </a:r>
          </a:p>
          <a:p>
            <a:r>
              <a:rPr lang="en-US" smtClean="0"/>
              <a:t>Given a relation R and a set of FDs, </a:t>
            </a:r>
            <a:r>
              <a:rPr lang="en-US" b="1" i="1" smtClean="0">
                <a:solidFill>
                  <a:srgbClr val="FC0128"/>
                </a:solidFill>
              </a:rPr>
              <a:t>it is always possible</a:t>
            </a:r>
            <a:r>
              <a:rPr lang="en-US" smtClean="0"/>
              <a:t> to decompose R into relations so that:</a:t>
            </a:r>
          </a:p>
          <a:p>
            <a:pPr lvl="1"/>
            <a:r>
              <a:rPr lang="en-US" smtClean="0"/>
              <a:t>The decomposition is valid</a:t>
            </a:r>
          </a:p>
          <a:p>
            <a:pPr lvl="1"/>
            <a:r>
              <a:rPr lang="en-US" smtClean="0"/>
              <a:t>The new relations are in </a:t>
            </a:r>
            <a:r>
              <a:rPr lang="en-US" b="1" i="1" smtClean="0">
                <a:solidFill>
                  <a:srgbClr val="FC0128"/>
                </a:solidFill>
              </a:rPr>
              <a:t>3NF</a:t>
            </a:r>
          </a:p>
          <a:p>
            <a:pPr lvl="1"/>
            <a:r>
              <a:rPr lang="en-US" smtClean="0"/>
              <a:t>Functional dependencies are preserved</a:t>
            </a:r>
          </a:p>
          <a:p>
            <a:endParaRPr lang="en-US" smtClean="0"/>
          </a:p>
        </p:txBody>
      </p:sp>
    </p:spTree>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smtClean="0"/>
              <a:t>3NF</a:t>
            </a:r>
          </a:p>
        </p:txBody>
      </p:sp>
      <p:sp>
        <p:nvSpPr>
          <p:cNvPr id="203779" name="Rectangle 3"/>
          <p:cNvSpPr>
            <a:spLocks noGrp="1" noChangeArrowheads="1"/>
          </p:cNvSpPr>
          <p:nvPr>
            <p:ph idx="1"/>
          </p:nvPr>
        </p:nvSpPr>
        <p:spPr/>
        <p:txBody>
          <a:bodyPr/>
          <a:lstStyle/>
          <a:p>
            <a:r>
              <a:rPr lang="en-US" smtClean="0"/>
              <a:t>A relation R is in 3NF if and only if whenever X </a:t>
            </a:r>
            <a:r>
              <a:rPr lang="en-US" smtClean="0">
                <a:latin typeface="Symbol" pitchFamily="18" charset="2"/>
              </a:rPr>
              <a:t>®</a:t>
            </a:r>
            <a:r>
              <a:rPr lang="en-US" smtClean="0"/>
              <a:t> Y is true</a:t>
            </a:r>
          </a:p>
          <a:p>
            <a:pPr lvl="1"/>
            <a:r>
              <a:rPr lang="en-US" smtClean="0"/>
              <a:t>It is trivial, or</a:t>
            </a:r>
          </a:p>
          <a:p>
            <a:pPr lvl="1"/>
            <a:r>
              <a:rPr lang="en-US" smtClean="0"/>
              <a:t>X contains a key, or</a:t>
            </a:r>
          </a:p>
          <a:p>
            <a:pPr lvl="1"/>
            <a:r>
              <a:rPr lang="en-US" smtClean="0"/>
              <a:t>Every attribute of Y is in some key (different attributes could be in different keys)</a:t>
            </a:r>
          </a:p>
          <a:p>
            <a:r>
              <a:rPr lang="en-US" smtClean="0"/>
              <a:t>Could also phrase it as follows</a:t>
            </a:r>
          </a:p>
          <a:p>
            <a:r>
              <a:rPr lang="en-US" smtClean="0"/>
              <a:t>A relation R is in 3NF if and only if whenever X </a:t>
            </a:r>
            <a:r>
              <a:rPr lang="en-US" smtClean="0">
                <a:latin typeface="Symbol" pitchFamily="18" charset="2"/>
              </a:rPr>
              <a:t>®</a:t>
            </a:r>
            <a:r>
              <a:rPr lang="en-US" smtClean="0"/>
              <a:t> A is true</a:t>
            </a:r>
          </a:p>
          <a:p>
            <a:pPr lvl="1"/>
            <a:r>
              <a:rPr lang="en-US" smtClean="0"/>
              <a:t>It is trivial, or</a:t>
            </a:r>
          </a:p>
          <a:p>
            <a:pPr lvl="1"/>
            <a:r>
              <a:rPr lang="en-US" smtClean="0"/>
              <a:t>X contains a key, or</a:t>
            </a:r>
          </a:p>
          <a:p>
            <a:pPr lvl="1"/>
            <a:r>
              <a:rPr lang="en-US" smtClean="0"/>
              <a:t>A is in some key</a:t>
            </a:r>
          </a:p>
          <a:p>
            <a:r>
              <a:rPr lang="en-US" smtClean="0"/>
              <a:t>Compare with BCNF </a:t>
            </a:r>
          </a:p>
          <a:p>
            <a:r>
              <a:rPr lang="en-US" smtClean="0"/>
              <a:t>A relation R is in BCNF if and only if whenever X </a:t>
            </a:r>
            <a:r>
              <a:rPr lang="en-US" smtClean="0">
                <a:latin typeface="Symbol" pitchFamily="18" charset="2"/>
              </a:rPr>
              <a:t>®</a:t>
            </a:r>
            <a:r>
              <a:rPr lang="en-US" smtClean="0"/>
              <a:t> Y is true</a:t>
            </a:r>
          </a:p>
          <a:p>
            <a:pPr lvl="1"/>
            <a:r>
              <a:rPr lang="en-US" smtClean="0"/>
              <a:t>It is trivial, or</a:t>
            </a:r>
          </a:p>
          <a:p>
            <a:pPr lvl="1"/>
            <a:r>
              <a:rPr lang="en-US" smtClean="0"/>
              <a:t>X contains a key</a:t>
            </a:r>
          </a:p>
          <a:p>
            <a:r>
              <a:rPr lang="en-US" smtClean="0"/>
              <a:t>3NF is more permissive than BCNF</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smtClean="0"/>
              <a:t>Testing For 3NF Condition</a:t>
            </a:r>
          </a:p>
        </p:txBody>
      </p:sp>
      <p:sp>
        <p:nvSpPr>
          <p:cNvPr id="204803" name="Rectangle 3"/>
          <p:cNvSpPr>
            <a:spLocks noGrp="1" noChangeArrowheads="1"/>
          </p:cNvSpPr>
          <p:nvPr>
            <p:ph idx="1"/>
          </p:nvPr>
        </p:nvSpPr>
        <p:spPr/>
        <p:txBody>
          <a:bodyPr/>
          <a:lstStyle/>
          <a:p>
            <a:r>
              <a:rPr lang="en-US" smtClean="0"/>
              <a:t>Given a set of FDs F to we can check if the relation is in 3NF for each FD we check whether one of the 3 conditions is satisfied</a:t>
            </a:r>
          </a:p>
          <a:p>
            <a:r>
              <a:rPr lang="en-US" smtClean="0"/>
              <a:t>But we need to know what the keys are for full testing (to check the 3</a:t>
            </a:r>
            <a:r>
              <a:rPr lang="en-US" baseline="30000" smtClean="0"/>
              <a:t>rd</a:t>
            </a:r>
            <a:r>
              <a:rPr lang="en-US" smtClean="0"/>
              <a:t> condition.</a:t>
            </a:r>
          </a:p>
          <a:p>
            <a:endParaRPr lang="en-US" smtClean="0"/>
          </a:p>
          <a:p>
            <a:endParaRPr lang="en-US" smtClean="0"/>
          </a:p>
          <a:p>
            <a:r>
              <a:rPr lang="en-US" smtClean="0"/>
              <a:t>For BCNF we do not need to do that (testing whether left hand side contains a key does not require knowing keys, as we have seen before)</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34820"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34821" name="Rectangle 4"/>
          <p:cNvSpPr>
            <a:spLocks noGrp="1" noChangeArrowheads="1"/>
          </p:cNvSpPr>
          <p:nvPr>
            <p:ph type="title"/>
          </p:nvPr>
        </p:nvSpPr>
        <p:spPr/>
        <p:txBody>
          <a:bodyPr/>
          <a:lstStyle/>
          <a:p>
            <a:r>
              <a:rPr lang="en-US" smtClean="0"/>
              <a:t>The SCT Example</a:t>
            </a:r>
            <a:br>
              <a:rPr lang="en-US" smtClean="0"/>
            </a:br>
            <a:r>
              <a:rPr lang="en-US" smtClean="0"/>
              <a:t>Sometimes We May Prefer 3NF to BCNF</a:t>
            </a:r>
          </a:p>
        </p:txBody>
      </p:sp>
      <p:sp>
        <p:nvSpPr>
          <p:cNvPr id="34822" name="Rectangle 5"/>
          <p:cNvSpPr>
            <a:spLocks noGrp="1" noChangeArrowheads="1"/>
          </p:cNvSpPr>
          <p:nvPr>
            <p:ph idx="1"/>
          </p:nvPr>
        </p:nvSpPr>
        <p:spPr/>
        <p:txBody>
          <a:bodyPr/>
          <a:lstStyle/>
          <a:p>
            <a:r>
              <a:rPr lang="en-US" smtClean="0"/>
              <a:t>The attributes</a:t>
            </a:r>
          </a:p>
          <a:p>
            <a:pPr lvl="1"/>
            <a:r>
              <a:rPr lang="en-US" smtClean="0"/>
              <a:t>STUDENT</a:t>
            </a:r>
          </a:p>
          <a:p>
            <a:pPr lvl="1"/>
            <a:r>
              <a:rPr lang="en-US" smtClean="0"/>
              <a:t>COURSE</a:t>
            </a:r>
          </a:p>
          <a:p>
            <a:pPr lvl="1"/>
            <a:r>
              <a:rPr lang="en-US" smtClean="0"/>
              <a:t>TUTOR (Teaching assistant with whom students “sign up”)</a:t>
            </a:r>
          </a:p>
          <a:p>
            <a:r>
              <a:rPr lang="en-US" smtClean="0"/>
              <a:t>The functional dependencies </a:t>
            </a:r>
          </a:p>
          <a:p>
            <a:pPr lvl="1"/>
            <a:r>
              <a:rPr lang="en-US" smtClean="0"/>
              <a:t>SC </a:t>
            </a:r>
            <a:r>
              <a:rPr lang="en-US" smtClean="0">
                <a:latin typeface="Symbol" pitchFamily="18" charset="2"/>
              </a:rPr>
              <a:t>®</a:t>
            </a:r>
            <a:r>
              <a:rPr lang="en-US" smtClean="0"/>
              <a:t> T</a:t>
            </a:r>
          </a:p>
          <a:p>
            <a:pPr lvl="1"/>
            <a:r>
              <a:rPr lang="en-US" smtClean="0"/>
              <a:t>T </a:t>
            </a:r>
            <a:r>
              <a:rPr lang="en-US" smtClean="0">
                <a:latin typeface="Symbol" pitchFamily="18" charset="2"/>
              </a:rPr>
              <a:t>®</a:t>
            </a:r>
            <a:r>
              <a:rPr lang="en-US" smtClean="0"/>
              <a:t> C</a:t>
            </a:r>
          </a:p>
          <a:p>
            <a:r>
              <a:rPr lang="en-US" smtClean="0"/>
              <a:t>The semantics of the example is (written to fit on slide):</a:t>
            </a:r>
          </a:p>
          <a:p>
            <a:pPr lvl="1"/>
            <a:r>
              <a:rPr lang="en-US" smtClean="0"/>
              <a:t>Students take courses; Tutors are assigned to courses; A tutor can be assigned to only one course; A student can only have one tutor in any particular course</a:t>
            </a:r>
          </a:p>
          <a:p>
            <a:r>
              <a:rPr lang="en-US" smtClean="0"/>
              <a:t>Instance:</a:t>
            </a:r>
            <a:br>
              <a:rPr lang="en-US" smtClean="0"/>
            </a:br>
            <a:r>
              <a:rPr lang="en-US" smtClean="0"/>
              <a:t>	</a:t>
            </a:r>
          </a:p>
        </p:txBody>
      </p:sp>
      <p:graphicFrame>
        <p:nvGraphicFramePr>
          <p:cNvPr id="34818" name="Object 6"/>
          <p:cNvGraphicFramePr>
            <a:graphicFrameLocks/>
          </p:cNvGraphicFramePr>
          <p:nvPr/>
        </p:nvGraphicFramePr>
        <p:xfrm>
          <a:off x="1600200" y="4876800"/>
          <a:ext cx="3975100" cy="2590800"/>
        </p:xfrm>
        <a:graphic>
          <a:graphicData uri="http://schemas.openxmlformats.org/presentationml/2006/ole">
            <mc:AlternateContent xmlns:mc="http://schemas.openxmlformats.org/markup-compatibility/2006">
              <mc:Choice xmlns:v="urn:schemas-microsoft-com:vml" Requires="v">
                <p:oleObj spid="_x0000_s34831" name="VISIO" r:id="rId4" imgW="6121080" imgH="4089240" progId="Visio.Drawing.11">
                  <p:embed/>
                </p:oleObj>
              </mc:Choice>
              <mc:Fallback>
                <p:oleObj name="VISIO" r:id="rId4" imgW="6121080" imgH="4089240" progId="Visio.Drawing.11">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876800"/>
                        <a:ext cx="39751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Group 121"/>
          <p:cNvGraphicFramePr>
            <a:graphicFrameLocks noGrp="1"/>
          </p:cNvGraphicFramePr>
          <p:nvPr/>
        </p:nvGraphicFramePr>
        <p:xfrm>
          <a:off x="5867400" y="5181600"/>
          <a:ext cx="3581400" cy="2223135"/>
        </p:xfrm>
        <a:graphic>
          <a:graphicData uri="http://schemas.openxmlformats.org/drawingml/2006/table">
            <a:tbl>
              <a:tblPr/>
              <a:tblGrid>
                <a:gridCol w="895350"/>
                <a:gridCol w="1141132"/>
                <a:gridCol w="706718"/>
                <a:gridCol w="838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Alpha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Beta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Beta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Gamma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Gamma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3789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37892" name="Rectangle 4"/>
          <p:cNvSpPr>
            <a:spLocks noGrp="1" noChangeArrowheads="1"/>
          </p:cNvSpPr>
          <p:nvPr>
            <p:ph type="title"/>
          </p:nvPr>
        </p:nvSpPr>
        <p:spPr/>
        <p:txBody>
          <a:bodyPr/>
          <a:lstStyle/>
          <a:p>
            <a:r>
              <a:rPr lang="en-US" smtClean="0"/>
              <a:t>Logical Database Design</a:t>
            </a:r>
          </a:p>
        </p:txBody>
      </p:sp>
      <p:sp>
        <p:nvSpPr>
          <p:cNvPr id="37893" name="Rectangle 5"/>
          <p:cNvSpPr>
            <a:spLocks noGrp="1" noChangeArrowheads="1"/>
          </p:cNvSpPr>
          <p:nvPr>
            <p:ph idx="1"/>
          </p:nvPr>
        </p:nvSpPr>
        <p:spPr/>
        <p:txBody>
          <a:bodyPr/>
          <a:lstStyle/>
          <a:p>
            <a:r>
              <a:rPr lang="en-US" dirty="0" smtClean="0"/>
              <a:t>We are given a set of tables specifying the database</a:t>
            </a:r>
          </a:p>
          <a:p>
            <a:pPr lvl="1"/>
            <a:r>
              <a:rPr lang="en-US" dirty="0" smtClean="0"/>
              <a:t>The base tables, which probably are the community (conceptual) level</a:t>
            </a:r>
          </a:p>
          <a:p>
            <a:r>
              <a:rPr lang="en-US" dirty="0" smtClean="0"/>
              <a:t>They may have come from some ER diagram or from somewhere else</a:t>
            </a:r>
          </a:p>
          <a:p>
            <a:r>
              <a:rPr lang="en-US" dirty="0" smtClean="0"/>
              <a:t>We will need to examine whether the specific choice of tables is good for</a:t>
            </a:r>
          </a:p>
          <a:p>
            <a:pPr lvl="1"/>
            <a:r>
              <a:rPr lang="en-US" dirty="0"/>
              <a:t>S</a:t>
            </a:r>
            <a:r>
              <a:rPr lang="en-US" dirty="0" smtClean="0"/>
              <a:t>toring the information needed</a:t>
            </a:r>
          </a:p>
          <a:p>
            <a:pPr lvl="1"/>
            <a:r>
              <a:rPr lang="en-US" dirty="0" smtClean="0"/>
              <a:t>Enforcing constraints</a:t>
            </a:r>
          </a:p>
          <a:p>
            <a:pPr lvl="1"/>
            <a:r>
              <a:rPr lang="en-US" dirty="0" smtClean="0"/>
              <a:t>Avoiding anomalies, such as redundancies</a:t>
            </a:r>
          </a:p>
          <a:p>
            <a:r>
              <a:rPr lang="en-US" dirty="0" smtClean="0"/>
              <a:t>If there are problems to address, we may want to restructure the database, of course not losing any information</a:t>
            </a:r>
          </a:p>
          <a:p>
            <a:r>
              <a:rPr lang="en-US" dirty="0" smtClean="0"/>
              <a:t>Let us quickly review an example from “long time ago”</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The Topic Is Normalization And Normal Forms</a:t>
            </a:r>
          </a:p>
        </p:txBody>
      </p:sp>
      <p:sp>
        <p:nvSpPr>
          <p:cNvPr id="54275" name="Content Placeholder 2"/>
          <p:cNvSpPr>
            <a:spLocks noGrp="1"/>
          </p:cNvSpPr>
          <p:nvPr>
            <p:ph idx="1"/>
          </p:nvPr>
        </p:nvSpPr>
        <p:spPr/>
        <p:txBody>
          <a:bodyPr/>
          <a:lstStyle/>
          <a:p>
            <a:r>
              <a:rPr lang="en-US" smtClean="0"/>
              <a:t>Normalization deals with “reorganizing” a relational database by, generally, breaking up  tables (relations) to remove various anomalies</a:t>
            </a:r>
          </a:p>
          <a:p>
            <a:r>
              <a:rPr lang="en-US" smtClean="0"/>
              <a:t>We start with the way practitioners think about it (as we have just said)</a:t>
            </a:r>
          </a:p>
          <a:p>
            <a:r>
              <a:rPr lang="en-US" smtClean="0"/>
              <a:t>We will proceed by means of a simple example, which is rich enough to understand what the problems are and how to fix them</a:t>
            </a:r>
          </a:p>
          <a:p>
            <a:r>
              <a:rPr lang="en-US" smtClean="0"/>
              <a:t>It is important (in this context) to understand what the various normal forms are (they may ask you this during a job interview!)</a:t>
            </a:r>
          </a:p>
          <a:p>
            <a:endParaRPr lang="en-US" smtClean="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0582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05828" name="Rectangle 4"/>
          <p:cNvSpPr>
            <a:spLocks noGrp="1" noChangeArrowheads="1"/>
          </p:cNvSpPr>
          <p:nvPr>
            <p:ph type="title"/>
          </p:nvPr>
        </p:nvSpPr>
        <p:spPr/>
        <p:txBody>
          <a:bodyPr/>
          <a:lstStyle/>
          <a:p>
            <a:r>
              <a:rPr lang="en-US" smtClean="0"/>
              <a:t>The SCT Example</a:t>
            </a:r>
            <a:br>
              <a:rPr lang="en-US" smtClean="0"/>
            </a:br>
            <a:r>
              <a:rPr lang="en-US" smtClean="0"/>
              <a:t>Sometimes We May Prefer 3NF to BCNF</a:t>
            </a:r>
          </a:p>
        </p:txBody>
      </p:sp>
      <p:sp>
        <p:nvSpPr>
          <p:cNvPr id="205829" name="Rectangle 5"/>
          <p:cNvSpPr>
            <a:spLocks noGrp="1" noChangeArrowheads="1"/>
          </p:cNvSpPr>
          <p:nvPr>
            <p:ph idx="1"/>
          </p:nvPr>
        </p:nvSpPr>
        <p:spPr/>
        <p:txBody>
          <a:bodyPr/>
          <a:lstStyle/>
          <a:p>
            <a:r>
              <a:rPr lang="en-US" smtClean="0"/>
              <a:t>Note that we have redundancies, for example the fact that tutor A is assigned to course 1 is written twice</a:t>
            </a:r>
          </a:p>
          <a:p>
            <a:r>
              <a:rPr lang="en-US" smtClean="0"/>
              <a:t>It is easy to see that the relation has two keys:</a:t>
            </a:r>
          </a:p>
          <a:p>
            <a:pPr lvl="1"/>
            <a:r>
              <a:rPr lang="en-US" smtClean="0"/>
              <a:t>SC</a:t>
            </a:r>
          </a:p>
          <a:p>
            <a:pPr lvl="1"/>
            <a:r>
              <a:rPr lang="en-US" smtClean="0"/>
              <a:t>ST</a:t>
            </a:r>
          </a:p>
          <a:p>
            <a:r>
              <a:rPr lang="en-US" smtClean="0"/>
              <a:t>As the T </a:t>
            </a:r>
            <a:r>
              <a:rPr lang="en-US" smtClean="0">
                <a:latin typeface="Symbol" pitchFamily="18" charset="2"/>
              </a:rPr>
              <a:t>®</a:t>
            </a:r>
            <a:r>
              <a:rPr lang="en-US" smtClean="0"/>
              <a:t> C is nontrivial, and T does not contain a key, the relation is </a:t>
            </a:r>
            <a:r>
              <a:rPr lang="en-US" i="1" smtClean="0"/>
              <a:t>not </a:t>
            </a:r>
            <a:r>
              <a:rPr lang="en-US" smtClean="0"/>
              <a:t>in BCNF</a:t>
            </a:r>
          </a:p>
          <a:p>
            <a:r>
              <a:rPr lang="en-US" smtClean="0"/>
              <a:t>We could produce a valid decomposition of  SCT into relations in BCNF </a:t>
            </a:r>
          </a:p>
          <a:p>
            <a:r>
              <a:rPr lang="en-US" smtClean="0"/>
              <a:t>However, it can be shown, that such a decomposition would not preserve FDs</a:t>
            </a:r>
          </a:p>
          <a:p>
            <a:pPr lvl="1"/>
            <a:r>
              <a:rPr lang="en-US" smtClean="0"/>
              <a:t>Intuitively the reason is that the decomposed relations would only contain 2 attributes, and therefore only T </a:t>
            </a:r>
            <a:r>
              <a:rPr lang="en-US" smtClean="0">
                <a:latin typeface="Symbol" pitchFamily="18" charset="2"/>
              </a:rPr>
              <a:t>®</a:t>
            </a:r>
            <a:r>
              <a:rPr lang="en-US" smtClean="0"/>
              <a:t> C could be satisfied, from which SC </a:t>
            </a:r>
            <a:r>
              <a:rPr lang="en-US" smtClean="0">
                <a:latin typeface="Symbol" pitchFamily="18" charset="2"/>
              </a:rPr>
              <a:t>®</a:t>
            </a:r>
            <a:r>
              <a:rPr lang="en-US" smtClean="0"/>
              <a:t> T is not logically implied.</a:t>
            </a:r>
          </a:p>
          <a:p>
            <a:pPr lvl="1"/>
            <a:r>
              <a:rPr lang="en-US" smtClean="0"/>
              <a:t>The above is easy to do, just tedious, so we do not do it here</a:t>
            </a:r>
          </a:p>
          <a:p>
            <a:r>
              <a:rPr lang="en-US" smtClean="0"/>
              <a:t>Therefore, local tests would not be sufficient</a:t>
            </a:r>
          </a:p>
          <a:p>
            <a:endParaRPr lang="en-US" smtClean="0"/>
          </a:p>
        </p:txBody>
      </p:sp>
    </p:spTree>
  </p:cSld>
  <p:clrMapOvr>
    <a:masterClrMapping/>
  </p:clrMapOvr>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0685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06852" name="Rectangle 4"/>
          <p:cNvSpPr>
            <a:spLocks noGrp="1" noChangeArrowheads="1"/>
          </p:cNvSpPr>
          <p:nvPr>
            <p:ph type="title"/>
          </p:nvPr>
        </p:nvSpPr>
        <p:spPr/>
        <p:txBody>
          <a:bodyPr/>
          <a:lstStyle/>
          <a:p>
            <a:r>
              <a:rPr lang="en-US" smtClean="0"/>
              <a:t>Towards A Minimal Cover</a:t>
            </a:r>
          </a:p>
        </p:txBody>
      </p:sp>
      <p:sp>
        <p:nvSpPr>
          <p:cNvPr id="206853" name="Rectangle 5"/>
          <p:cNvSpPr>
            <a:spLocks noGrp="1" noChangeArrowheads="1"/>
          </p:cNvSpPr>
          <p:nvPr>
            <p:ph idx="1"/>
          </p:nvPr>
        </p:nvSpPr>
        <p:spPr/>
        <p:txBody>
          <a:bodyPr/>
          <a:lstStyle/>
          <a:p>
            <a:r>
              <a:rPr lang="en-US" smtClean="0"/>
              <a:t>This form will be based on trying to store a “concise” representation of FDs </a:t>
            </a:r>
          </a:p>
          <a:p>
            <a:r>
              <a:rPr lang="en-US" smtClean="0"/>
              <a:t>We will try to find a “small” number of “small” relation schemas that are sufficient to maintain the FDs</a:t>
            </a:r>
          </a:p>
          <a:p>
            <a:r>
              <a:rPr lang="en-US" smtClean="0"/>
              <a:t>The core of this will be to find “concise” description of FDs</a:t>
            </a:r>
          </a:p>
          <a:p>
            <a:pPr lvl="1"/>
            <a:r>
              <a:rPr lang="en-US" smtClean="0"/>
              <a:t>Example: in ESG, E </a:t>
            </a:r>
            <a:r>
              <a:rPr lang="en-US" smtClean="0">
                <a:latin typeface="Symbol" pitchFamily="18" charset="2"/>
              </a:rPr>
              <a:t>®</a:t>
            </a:r>
            <a:r>
              <a:rPr lang="en-US" smtClean="0"/>
              <a:t> S was not needed </a:t>
            </a:r>
          </a:p>
          <a:p>
            <a:r>
              <a:rPr lang="en-US" smtClean="0"/>
              <a:t>We will compute a </a:t>
            </a:r>
            <a:r>
              <a:rPr lang="en-US" b="1" i="1" smtClean="0">
                <a:solidFill>
                  <a:srgbClr val="FC0128"/>
                </a:solidFill>
              </a:rPr>
              <a:t>minimal cover </a:t>
            </a:r>
            <a:r>
              <a:rPr lang="en-US" smtClean="0">
                <a:solidFill>
                  <a:schemeClr val="folHlink"/>
                </a:solidFill>
              </a:rPr>
              <a:t>for a set of FDs</a:t>
            </a:r>
          </a:p>
          <a:p>
            <a:r>
              <a:rPr lang="en-US" smtClean="0"/>
              <a:t>Sometimes the term “</a:t>
            </a:r>
            <a:r>
              <a:rPr lang="en-US" b="1" i="1" smtClean="0">
                <a:solidFill>
                  <a:srgbClr val="FF0000"/>
                </a:solidFill>
              </a:rPr>
              <a:t>canonical</a:t>
            </a:r>
            <a:r>
              <a:rPr lang="en-US" smtClean="0"/>
              <a:t>” is used instead of “</a:t>
            </a:r>
            <a:r>
              <a:rPr lang="en-US" b="1" i="1" smtClean="0">
                <a:solidFill>
                  <a:srgbClr val="FF0000"/>
                </a:solidFill>
              </a:rPr>
              <a:t>minimal</a:t>
            </a:r>
            <a:r>
              <a:rPr lang="en-US" smtClean="0"/>
              <a:t>”</a:t>
            </a:r>
          </a:p>
          <a:p>
            <a:r>
              <a:rPr lang="en-US" smtClean="0"/>
              <a:t>The basic idea, simplification of a set of FDs by </a:t>
            </a:r>
          </a:p>
          <a:p>
            <a:pPr lvl="1"/>
            <a:r>
              <a:rPr lang="en-US" smtClean="0"/>
              <a:t>Combining FDs when possible</a:t>
            </a:r>
          </a:p>
          <a:p>
            <a:pPr lvl="1"/>
            <a:r>
              <a:rPr lang="en-US" smtClean="0"/>
              <a:t>Getting rid of unnecessary attributes</a:t>
            </a:r>
          </a:p>
          <a:p>
            <a:r>
              <a:rPr lang="en-US" smtClean="0"/>
              <a:t>We will start with examples to introduce the concepts and the tools</a:t>
            </a:r>
          </a:p>
          <a:p>
            <a:r>
              <a:rPr lang="en-US" smtClean="0"/>
              <a:t>Deviating from our convention, we will use H to denote a set of attributes</a:t>
            </a:r>
          </a:p>
        </p:txBody>
      </p:sp>
    </p:spTree>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smtClean="0"/>
              <a:t>Union Rule: Combining Right Hand Sides (RHSs)</a:t>
            </a:r>
          </a:p>
        </p:txBody>
      </p:sp>
      <p:sp>
        <p:nvSpPr>
          <p:cNvPr id="207875" name="Rectangle 3"/>
          <p:cNvSpPr>
            <a:spLocks noGrp="1" noChangeArrowheads="1"/>
          </p:cNvSpPr>
          <p:nvPr>
            <p:ph idx="1"/>
          </p:nvPr>
        </p:nvSpPr>
        <p:spPr/>
        <p:txBody>
          <a:bodyPr/>
          <a:lstStyle/>
          <a:p>
            <a:r>
              <a:rPr lang="en-US" smtClean="0"/>
              <a:t>F = { AB </a:t>
            </a:r>
            <a:r>
              <a:rPr lang="en-US" smtClean="0">
                <a:latin typeface="Symbol" pitchFamily="18" charset="2"/>
              </a:rPr>
              <a:t>®</a:t>
            </a:r>
            <a:r>
              <a:rPr lang="en-US" smtClean="0"/>
              <a:t> C, AB </a:t>
            </a:r>
            <a:r>
              <a:rPr lang="en-US" smtClean="0">
                <a:latin typeface="Symbol" pitchFamily="18" charset="2"/>
              </a:rPr>
              <a:t>®</a:t>
            </a:r>
            <a:r>
              <a:rPr lang="en-US" smtClean="0"/>
              <a:t> D } </a:t>
            </a:r>
          </a:p>
          <a:p>
            <a:pPr>
              <a:buFont typeface="Monotype Sorts" pitchFamily="2" charset="2"/>
              <a:buNone/>
            </a:pPr>
            <a:r>
              <a:rPr lang="en-US" b="1" i="1" smtClean="0">
                <a:solidFill>
                  <a:srgbClr val="FC0128"/>
                </a:solidFill>
              </a:rPr>
              <a:t>		is equivalent to</a:t>
            </a:r>
            <a:r>
              <a:rPr lang="en-US" smtClean="0"/>
              <a:t> </a:t>
            </a:r>
          </a:p>
          <a:p>
            <a:pPr>
              <a:buFont typeface="Monotype Sorts" pitchFamily="2" charset="2"/>
              <a:buNone/>
            </a:pPr>
            <a:r>
              <a:rPr lang="en-US" smtClean="0"/>
              <a:t>	H = { AB </a:t>
            </a:r>
            <a:r>
              <a:rPr lang="en-US" smtClean="0">
                <a:latin typeface="Symbol" pitchFamily="18" charset="2"/>
              </a:rPr>
              <a:t>®</a:t>
            </a:r>
            <a:r>
              <a:rPr lang="en-US" smtClean="0"/>
              <a:t> CD }</a:t>
            </a:r>
          </a:p>
          <a:p>
            <a:endParaRPr lang="en-US" smtClean="0"/>
          </a:p>
          <a:p>
            <a:r>
              <a:rPr lang="en-US" smtClean="0"/>
              <a:t>We have discussed this rule before</a:t>
            </a:r>
          </a:p>
          <a:p>
            <a:r>
              <a:rPr lang="en-US" smtClean="0"/>
              <a:t>Intuitively clear</a:t>
            </a:r>
          </a:p>
          <a:p>
            <a:r>
              <a:rPr lang="en-US" smtClean="0"/>
              <a:t>Formally we need to prove 2 things</a:t>
            </a:r>
          </a:p>
          <a:p>
            <a:pPr lvl="1"/>
            <a:r>
              <a:rPr lang="en-US" smtClean="0"/>
              <a:t>F |= H is true; we do this (as we know) by showing that AB</a:t>
            </a:r>
            <a:r>
              <a:rPr lang="en-US" baseline="-25000" smtClean="0"/>
              <a:t>F</a:t>
            </a:r>
            <a:r>
              <a:rPr lang="en-US" baseline="30000" smtClean="0"/>
              <a:t>+</a:t>
            </a:r>
            <a:r>
              <a:rPr lang="en-US" smtClean="0"/>
              <a:t> contains CD; easy exercise</a:t>
            </a:r>
          </a:p>
          <a:p>
            <a:pPr lvl="1"/>
            <a:r>
              <a:rPr lang="en-US" smtClean="0"/>
              <a:t>H |= F is true; we do this (as we know) by showing that AB</a:t>
            </a:r>
            <a:r>
              <a:rPr lang="en-US" baseline="-25000" smtClean="0"/>
              <a:t>H</a:t>
            </a:r>
            <a:r>
              <a:rPr lang="en-US" baseline="30000" smtClean="0"/>
              <a:t>+</a:t>
            </a:r>
            <a:r>
              <a:rPr lang="en-US" smtClean="0"/>
              <a:t> contains C and AB</a:t>
            </a:r>
            <a:r>
              <a:rPr lang="en-US" baseline="-25000" smtClean="0"/>
              <a:t>H</a:t>
            </a:r>
            <a:r>
              <a:rPr lang="en-US" baseline="30000" smtClean="0"/>
              <a:t>+</a:t>
            </a:r>
            <a:r>
              <a:rPr lang="en-US" smtClean="0"/>
              <a:t> contains D; easy exercise</a:t>
            </a:r>
          </a:p>
          <a:p>
            <a:pPr lvl="1"/>
            <a:endParaRPr lang="en-US" smtClean="0"/>
          </a:p>
          <a:p>
            <a:r>
              <a:rPr lang="en-US" smtClean="0"/>
              <a:t>Note: you </a:t>
            </a:r>
            <a:r>
              <a:rPr lang="en-US" b="1" i="1" smtClean="0">
                <a:solidFill>
                  <a:srgbClr val="FC0128"/>
                </a:solidFill>
              </a:rPr>
              <a:t>cannot</a:t>
            </a:r>
            <a:r>
              <a:rPr lang="en-US" smtClean="0"/>
              <a:t> combine LHSs based on equality of RHS and get an equivalent set of FDS</a:t>
            </a:r>
          </a:p>
          <a:p>
            <a:pPr lvl="1"/>
            <a:r>
              <a:rPr lang="en-US" smtClean="0"/>
              <a:t>F = {A </a:t>
            </a:r>
            <a:r>
              <a:rPr lang="en-US" smtClean="0">
                <a:latin typeface="Symbol" pitchFamily="18" charset="2"/>
              </a:rPr>
              <a:t>®</a:t>
            </a:r>
            <a:r>
              <a:rPr lang="en-US" smtClean="0"/>
              <a:t> C, B </a:t>
            </a:r>
            <a:r>
              <a:rPr lang="en-US" smtClean="0">
                <a:latin typeface="Symbol" pitchFamily="18" charset="2"/>
              </a:rPr>
              <a:t>®</a:t>
            </a:r>
            <a:r>
              <a:rPr lang="en-US" smtClean="0"/>
              <a:t> C} </a:t>
            </a:r>
            <a:r>
              <a:rPr lang="en-US" b="1" i="1" smtClean="0">
                <a:solidFill>
                  <a:srgbClr val="FC0128"/>
                </a:solidFill>
              </a:rPr>
              <a:t>is stronger than</a:t>
            </a:r>
            <a:r>
              <a:rPr lang="en-US" smtClean="0"/>
              <a:t> H = {AB </a:t>
            </a:r>
            <a:r>
              <a:rPr lang="en-US" smtClean="0">
                <a:latin typeface="Symbol" pitchFamily="18" charset="2"/>
              </a:rPr>
              <a:t>®</a:t>
            </a:r>
            <a:r>
              <a:rPr lang="en-US" smtClean="0"/>
              <a:t> C}</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smtClean="0"/>
              <a:t>Union Rule: Combining Right Hand Sides (RHSs)</a:t>
            </a:r>
          </a:p>
        </p:txBody>
      </p:sp>
      <p:sp>
        <p:nvSpPr>
          <p:cNvPr id="208899" name="Rectangle 3"/>
          <p:cNvSpPr>
            <a:spLocks noGrp="1" noChangeArrowheads="1"/>
          </p:cNvSpPr>
          <p:nvPr>
            <p:ph idx="1"/>
          </p:nvPr>
        </p:nvSpPr>
        <p:spPr/>
        <p:txBody>
          <a:bodyPr/>
          <a:lstStyle/>
          <a:p>
            <a:r>
              <a:rPr lang="en-US" smtClean="0"/>
              <a:t>Stated formally:</a:t>
            </a:r>
          </a:p>
          <a:p>
            <a:pPr>
              <a:buFont typeface="Monotype Sorts" pitchFamily="2" charset="2"/>
              <a:buNone/>
            </a:pPr>
            <a:r>
              <a:rPr lang="en-US" smtClean="0"/>
              <a:t>	F = { X </a:t>
            </a:r>
            <a:r>
              <a:rPr lang="en-US" smtClean="0">
                <a:latin typeface="Symbol" pitchFamily="18" charset="2"/>
              </a:rPr>
              <a:t>®</a:t>
            </a:r>
            <a:r>
              <a:rPr lang="en-US" smtClean="0"/>
              <a:t> Y, X </a:t>
            </a:r>
            <a:r>
              <a:rPr lang="en-US" smtClean="0">
                <a:latin typeface="Symbol" pitchFamily="18" charset="2"/>
              </a:rPr>
              <a:t>® </a:t>
            </a:r>
            <a:r>
              <a:rPr lang="en-US" smtClean="0"/>
              <a:t>Z</a:t>
            </a:r>
            <a:r>
              <a:rPr lang="en-US" smtClean="0">
                <a:latin typeface="Symbol" pitchFamily="18" charset="2"/>
              </a:rPr>
              <a:t> </a:t>
            </a:r>
            <a:r>
              <a:rPr lang="en-US" smtClean="0"/>
              <a:t>} </a:t>
            </a:r>
            <a:r>
              <a:rPr lang="en-US" b="1" i="1" smtClean="0">
                <a:solidFill>
                  <a:srgbClr val="FC0128"/>
                </a:solidFill>
              </a:rPr>
              <a:t>is as powerful as</a:t>
            </a:r>
            <a:r>
              <a:rPr lang="en-US" smtClean="0"/>
              <a:t> H = { X </a:t>
            </a:r>
            <a:r>
              <a:rPr lang="en-US" smtClean="0">
                <a:latin typeface="Symbol" pitchFamily="18" charset="2"/>
              </a:rPr>
              <a:t>®</a:t>
            </a:r>
            <a:r>
              <a:rPr lang="en-US" smtClean="0"/>
              <a:t> YZ }</a:t>
            </a:r>
          </a:p>
          <a:p>
            <a:endParaRPr lang="en-US" smtClean="0"/>
          </a:p>
          <a:p>
            <a:r>
              <a:rPr lang="en-US" smtClean="0"/>
              <a:t>Easy proof, we omit</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smtClean="0"/>
              <a:t>Relative Power Of FDs: Left Hand Side (LHS)</a:t>
            </a:r>
          </a:p>
        </p:txBody>
      </p:sp>
      <p:sp>
        <p:nvSpPr>
          <p:cNvPr id="209923" name="Rectangle 3"/>
          <p:cNvSpPr>
            <a:spLocks noGrp="1" noChangeArrowheads="1"/>
          </p:cNvSpPr>
          <p:nvPr>
            <p:ph idx="1"/>
          </p:nvPr>
        </p:nvSpPr>
        <p:spPr/>
        <p:txBody>
          <a:bodyPr/>
          <a:lstStyle/>
          <a:p>
            <a:r>
              <a:rPr lang="en-US" smtClean="0"/>
              <a:t>F = { AB </a:t>
            </a:r>
            <a:r>
              <a:rPr lang="en-US" smtClean="0">
                <a:latin typeface="Symbol" pitchFamily="18" charset="2"/>
              </a:rPr>
              <a:t>®</a:t>
            </a:r>
            <a:r>
              <a:rPr lang="en-US" smtClean="0"/>
              <a:t> C } </a:t>
            </a:r>
          </a:p>
          <a:p>
            <a:pPr>
              <a:buFont typeface="Monotype Sorts" pitchFamily="2" charset="2"/>
              <a:buNone/>
            </a:pPr>
            <a:r>
              <a:rPr lang="en-US" b="1" i="1" smtClean="0">
                <a:solidFill>
                  <a:srgbClr val="FC0128"/>
                </a:solidFill>
              </a:rPr>
              <a:t>		is weaker than</a:t>
            </a:r>
            <a:r>
              <a:rPr lang="en-US" smtClean="0"/>
              <a:t> </a:t>
            </a:r>
          </a:p>
          <a:p>
            <a:pPr>
              <a:buFont typeface="Monotype Sorts" pitchFamily="2" charset="2"/>
              <a:buNone/>
            </a:pPr>
            <a:r>
              <a:rPr lang="en-US" smtClean="0"/>
              <a:t>	H = { A </a:t>
            </a:r>
            <a:r>
              <a:rPr lang="en-US" smtClean="0">
                <a:latin typeface="Symbol" pitchFamily="18" charset="2"/>
              </a:rPr>
              <a:t>®</a:t>
            </a:r>
            <a:r>
              <a:rPr lang="en-US" smtClean="0"/>
              <a:t> C }</a:t>
            </a:r>
          </a:p>
          <a:p>
            <a:endParaRPr lang="en-US" smtClean="0"/>
          </a:p>
          <a:p>
            <a:r>
              <a:rPr lang="en-US" smtClean="0"/>
              <a:t>We have discussed this rule before when we started talking about FDs</a:t>
            </a:r>
          </a:p>
          <a:p>
            <a:r>
              <a:rPr lang="en-US" smtClean="0"/>
              <a:t>Intuitively clear: in F, if we assume more (equality on both A and B) to conclude something (equality on C) than our FD is applicable in fewer case (does not work if we have equality is true on B’s but not on C’S) and therefore F is weaker than H</a:t>
            </a:r>
          </a:p>
          <a:p>
            <a:r>
              <a:rPr lang="en-US" smtClean="0"/>
              <a:t>Formally we need to prove two things</a:t>
            </a:r>
          </a:p>
          <a:p>
            <a:pPr lvl="1"/>
            <a:r>
              <a:rPr lang="en-US" smtClean="0"/>
              <a:t>F |= H is false; we do this (as we know) by showing that A</a:t>
            </a:r>
            <a:r>
              <a:rPr lang="en-US" baseline="-25000" smtClean="0"/>
              <a:t>F</a:t>
            </a:r>
            <a:r>
              <a:rPr lang="en-US" baseline="30000" smtClean="0"/>
              <a:t>+</a:t>
            </a:r>
            <a:r>
              <a:rPr lang="en-US" smtClean="0"/>
              <a:t> does not contain C; easy exercise</a:t>
            </a:r>
          </a:p>
          <a:p>
            <a:pPr lvl="1"/>
            <a:r>
              <a:rPr lang="en-US" smtClean="0"/>
              <a:t>H |= F is true; we do this (as we know) by showing that AB</a:t>
            </a:r>
            <a:r>
              <a:rPr lang="en-US" baseline="-25000" smtClean="0"/>
              <a:t>H</a:t>
            </a:r>
            <a:r>
              <a:rPr lang="en-US" baseline="30000" smtClean="0"/>
              <a:t>+</a:t>
            </a:r>
            <a:r>
              <a:rPr lang="en-US" smtClean="0"/>
              <a:t>  contains C; easy exercise</a:t>
            </a:r>
          </a:p>
          <a:p>
            <a:endParaRPr lang="en-US" smtClean="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smtClean="0"/>
              <a:t>Relative Power Of FDs: Left Hand Side (LHS)</a:t>
            </a:r>
          </a:p>
        </p:txBody>
      </p:sp>
      <p:sp>
        <p:nvSpPr>
          <p:cNvPr id="210947" name="Rectangle 3"/>
          <p:cNvSpPr>
            <a:spLocks noGrp="1" noChangeArrowheads="1"/>
          </p:cNvSpPr>
          <p:nvPr>
            <p:ph idx="1"/>
          </p:nvPr>
        </p:nvSpPr>
        <p:spPr/>
        <p:txBody>
          <a:bodyPr/>
          <a:lstStyle/>
          <a:p>
            <a:r>
              <a:rPr lang="en-US" smtClean="0"/>
              <a:t>Stated formally:</a:t>
            </a:r>
          </a:p>
          <a:p>
            <a:pPr>
              <a:buFont typeface="Monotype Sorts" pitchFamily="2" charset="2"/>
              <a:buNone/>
            </a:pPr>
            <a:r>
              <a:rPr lang="en-US" smtClean="0"/>
              <a:t>	F = { XB </a:t>
            </a:r>
            <a:r>
              <a:rPr lang="en-US" smtClean="0">
                <a:latin typeface="Symbol" pitchFamily="18" charset="2"/>
              </a:rPr>
              <a:t>®</a:t>
            </a:r>
            <a:r>
              <a:rPr lang="en-US" smtClean="0"/>
              <a:t> Y } </a:t>
            </a:r>
            <a:r>
              <a:rPr lang="en-US" b="1" i="1" smtClean="0">
                <a:solidFill>
                  <a:srgbClr val="FC0128"/>
                </a:solidFill>
              </a:rPr>
              <a:t>is weaker than</a:t>
            </a:r>
            <a:r>
              <a:rPr lang="en-US" smtClean="0"/>
              <a:t> H = { X </a:t>
            </a:r>
            <a:r>
              <a:rPr lang="en-US" smtClean="0">
                <a:latin typeface="Symbol" pitchFamily="18" charset="2"/>
              </a:rPr>
              <a:t>®</a:t>
            </a:r>
            <a:r>
              <a:rPr lang="en-US" smtClean="0"/>
              <a:t> Y }, (if B </a:t>
            </a:r>
            <a:r>
              <a:rPr lang="en-US" smtClean="0">
                <a:sym typeface="Symbol" pitchFamily="18" charset="2"/>
              </a:rPr>
              <a:t> X)</a:t>
            </a:r>
          </a:p>
          <a:p>
            <a:endParaRPr lang="en-US" smtClean="0"/>
          </a:p>
          <a:p>
            <a:r>
              <a:rPr lang="en-US" smtClean="0"/>
              <a:t>Easy proof, we omit</a:t>
            </a:r>
          </a:p>
          <a:p>
            <a:endParaRPr lang="en-US" smtClean="0"/>
          </a:p>
          <a:p>
            <a:endParaRPr lang="en-US" smtClean="0"/>
          </a:p>
          <a:p>
            <a:endParaRPr lang="en-US" smtClean="0"/>
          </a:p>
          <a:p>
            <a:endParaRPr lang="en-US" smtClean="0"/>
          </a:p>
          <a:p>
            <a:r>
              <a:rPr lang="en-US" smtClean="0"/>
              <a:t>Can state more generally, replacing B by a set of attributes, but we do not need this</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smtClean="0"/>
              <a:t>Relative Power Of FDs: Right Hand Side (RHS)</a:t>
            </a:r>
          </a:p>
        </p:txBody>
      </p:sp>
      <p:sp>
        <p:nvSpPr>
          <p:cNvPr id="211971" name="Rectangle 3"/>
          <p:cNvSpPr>
            <a:spLocks noGrp="1" noChangeArrowheads="1"/>
          </p:cNvSpPr>
          <p:nvPr>
            <p:ph idx="1"/>
          </p:nvPr>
        </p:nvSpPr>
        <p:spPr/>
        <p:txBody>
          <a:bodyPr/>
          <a:lstStyle/>
          <a:p>
            <a:r>
              <a:rPr lang="en-US" smtClean="0"/>
              <a:t>F = { A </a:t>
            </a:r>
            <a:r>
              <a:rPr lang="en-US" smtClean="0">
                <a:latin typeface="Symbol" pitchFamily="18" charset="2"/>
              </a:rPr>
              <a:t>®</a:t>
            </a:r>
            <a:r>
              <a:rPr lang="en-US" smtClean="0"/>
              <a:t> BC } </a:t>
            </a:r>
          </a:p>
          <a:p>
            <a:pPr>
              <a:buFont typeface="Monotype Sorts" pitchFamily="2" charset="2"/>
              <a:buNone/>
            </a:pPr>
            <a:r>
              <a:rPr lang="en-US" b="1" i="1" smtClean="0">
                <a:solidFill>
                  <a:srgbClr val="FC0128"/>
                </a:solidFill>
              </a:rPr>
              <a:t>		is stronger than</a:t>
            </a:r>
            <a:r>
              <a:rPr lang="en-US" smtClean="0"/>
              <a:t> </a:t>
            </a:r>
          </a:p>
          <a:p>
            <a:pPr>
              <a:buFont typeface="Monotype Sorts" pitchFamily="2" charset="2"/>
              <a:buNone/>
            </a:pPr>
            <a:r>
              <a:rPr lang="en-US" smtClean="0"/>
              <a:t>	H = { A </a:t>
            </a:r>
            <a:r>
              <a:rPr lang="en-US" smtClean="0">
                <a:latin typeface="Symbol" pitchFamily="18" charset="2"/>
              </a:rPr>
              <a:t>®</a:t>
            </a:r>
            <a:r>
              <a:rPr lang="en-US" smtClean="0"/>
              <a:t> B }</a:t>
            </a:r>
          </a:p>
          <a:p>
            <a:endParaRPr lang="en-US" smtClean="0"/>
          </a:p>
          <a:p>
            <a:r>
              <a:rPr lang="en-US" smtClean="0"/>
              <a:t>Intuitively clear: in H, we deduce less from the same assumption, equality on A’s</a:t>
            </a:r>
          </a:p>
          <a:p>
            <a:r>
              <a:rPr lang="en-US" smtClean="0"/>
              <a:t>Formally we need to prove two things</a:t>
            </a:r>
          </a:p>
          <a:p>
            <a:pPr lvl="1"/>
            <a:r>
              <a:rPr lang="en-US" smtClean="0"/>
              <a:t>F |= H is true; we do this (as we know) by showing that A</a:t>
            </a:r>
            <a:r>
              <a:rPr lang="en-US" baseline="-25000" smtClean="0"/>
              <a:t>F</a:t>
            </a:r>
            <a:r>
              <a:rPr lang="en-US" baseline="30000" smtClean="0"/>
              <a:t>+</a:t>
            </a:r>
            <a:r>
              <a:rPr lang="en-US" smtClean="0"/>
              <a:t> contains B; easy exercise</a:t>
            </a:r>
          </a:p>
          <a:p>
            <a:pPr lvl="1"/>
            <a:r>
              <a:rPr lang="en-US" smtClean="0"/>
              <a:t>H |= F is false; we do this (as we know) by showing that A</a:t>
            </a:r>
            <a:r>
              <a:rPr lang="en-US" baseline="-25000" smtClean="0"/>
              <a:t>H</a:t>
            </a:r>
            <a:r>
              <a:rPr lang="en-US" baseline="30000" smtClean="0"/>
              <a:t>+</a:t>
            </a:r>
            <a:r>
              <a:rPr lang="en-US" smtClean="0"/>
              <a:t>  does not contain C; easy exercise</a:t>
            </a:r>
          </a:p>
          <a:p>
            <a:endParaRPr lang="en-US" smtClean="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smtClean="0"/>
              <a:t>Relative Power Of FDs: Right Hand Side (RHS)</a:t>
            </a:r>
          </a:p>
        </p:txBody>
      </p:sp>
      <p:sp>
        <p:nvSpPr>
          <p:cNvPr id="212995" name="Rectangle 3"/>
          <p:cNvSpPr>
            <a:spLocks noGrp="1" noChangeArrowheads="1"/>
          </p:cNvSpPr>
          <p:nvPr>
            <p:ph idx="1"/>
          </p:nvPr>
        </p:nvSpPr>
        <p:spPr/>
        <p:txBody>
          <a:bodyPr/>
          <a:lstStyle/>
          <a:p>
            <a:r>
              <a:rPr lang="en-US" smtClean="0"/>
              <a:t>Stated formally:</a:t>
            </a:r>
          </a:p>
          <a:p>
            <a:pPr>
              <a:buFont typeface="Monotype Sorts" pitchFamily="2" charset="2"/>
              <a:buNone/>
            </a:pPr>
            <a:r>
              <a:rPr lang="en-US" smtClean="0"/>
              <a:t>	F = { X </a:t>
            </a:r>
            <a:r>
              <a:rPr lang="en-US" smtClean="0">
                <a:latin typeface="Symbol" pitchFamily="18" charset="2"/>
              </a:rPr>
              <a:t>®</a:t>
            </a:r>
            <a:r>
              <a:rPr lang="en-US" smtClean="0"/>
              <a:t> YC } </a:t>
            </a:r>
            <a:r>
              <a:rPr lang="en-US" b="1" i="1" smtClean="0">
                <a:solidFill>
                  <a:srgbClr val="FC0128"/>
                </a:solidFill>
              </a:rPr>
              <a:t>is stronger than</a:t>
            </a:r>
            <a:r>
              <a:rPr lang="en-US" smtClean="0"/>
              <a:t> H = { X </a:t>
            </a:r>
            <a:r>
              <a:rPr lang="en-US" smtClean="0">
                <a:latin typeface="Symbol" pitchFamily="18" charset="2"/>
              </a:rPr>
              <a:t>®</a:t>
            </a:r>
            <a:r>
              <a:rPr lang="en-US" smtClean="0"/>
              <a:t> Y }, (if C </a:t>
            </a:r>
            <a:r>
              <a:rPr lang="en-US" smtClean="0">
                <a:sym typeface="Symbol" pitchFamily="18" charset="2"/>
              </a:rPr>
              <a:t> Y                          					and </a:t>
            </a:r>
            <a:r>
              <a:rPr lang="en-US" smtClean="0"/>
              <a:t>C </a:t>
            </a:r>
            <a:r>
              <a:rPr lang="en-US" smtClean="0">
                <a:sym typeface="Symbol" pitchFamily="18" charset="2"/>
              </a:rPr>
              <a:t> X)</a:t>
            </a:r>
            <a:endParaRPr lang="en-US" smtClean="0"/>
          </a:p>
          <a:p>
            <a:endParaRPr lang="en-US" smtClean="0"/>
          </a:p>
          <a:p>
            <a:r>
              <a:rPr lang="en-US" smtClean="0"/>
              <a:t>Easy proof, we omit</a:t>
            </a:r>
          </a:p>
          <a:p>
            <a:endParaRPr lang="en-US" smtClean="0"/>
          </a:p>
          <a:p>
            <a:endParaRPr lang="en-US" smtClean="0"/>
          </a:p>
          <a:p>
            <a:endParaRPr lang="en-US" smtClean="0"/>
          </a:p>
          <a:p>
            <a:endParaRPr lang="en-US" smtClean="0"/>
          </a:p>
          <a:p>
            <a:r>
              <a:rPr lang="en-US" smtClean="0"/>
              <a:t>Can state more generally, replacing C by a set of attributes, but we do not need this</a:t>
            </a:r>
          </a:p>
          <a:p>
            <a:endParaRPr lang="en-US" smtClean="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itle 1"/>
          <p:cNvSpPr>
            <a:spLocks noGrp="1"/>
          </p:cNvSpPr>
          <p:nvPr>
            <p:ph type="title"/>
          </p:nvPr>
        </p:nvSpPr>
        <p:spPr/>
        <p:txBody>
          <a:bodyPr/>
          <a:lstStyle/>
          <a:p>
            <a:r>
              <a:rPr lang="en-US" smtClean="0"/>
              <a:t>Simplifying Sets Of FDs</a:t>
            </a:r>
          </a:p>
        </p:txBody>
      </p:sp>
      <p:sp>
        <p:nvSpPr>
          <p:cNvPr id="214019" name="Content Placeholder 2"/>
          <p:cNvSpPr>
            <a:spLocks noGrp="1"/>
          </p:cNvSpPr>
          <p:nvPr>
            <p:ph idx="1"/>
          </p:nvPr>
        </p:nvSpPr>
        <p:spPr/>
        <p:txBody>
          <a:bodyPr/>
          <a:lstStyle/>
          <a:p>
            <a:r>
              <a:rPr lang="en-US" smtClean="0"/>
              <a:t>At various stages of the algorithm we will have </a:t>
            </a:r>
          </a:p>
          <a:p>
            <a:pPr lvl="1"/>
            <a:r>
              <a:rPr lang="en-US" smtClean="0"/>
              <a:t>An “old” set of FDs</a:t>
            </a:r>
          </a:p>
          <a:p>
            <a:pPr lvl="1"/>
            <a:r>
              <a:rPr lang="en-US" smtClean="0"/>
              <a:t>A “new” set of FDs</a:t>
            </a:r>
          </a:p>
          <a:p>
            <a:r>
              <a:rPr lang="en-US" smtClean="0"/>
              <a:t>The two sets will not vary by “very much”</a:t>
            </a:r>
          </a:p>
          <a:p>
            <a:r>
              <a:rPr lang="en-US" smtClean="0"/>
              <a:t>We will indicate the parts that do not change by . . .</a:t>
            </a:r>
          </a:p>
          <a:p>
            <a:r>
              <a:rPr lang="en-US" smtClean="0"/>
              <a:t>Of course, as we are dealing with sets, the order of the FDs in the set does not matter</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smtClean="0"/>
              <a:t>Simplifying Set Of FDs</a:t>
            </a:r>
            <a:br>
              <a:rPr lang="en-US" smtClean="0"/>
            </a:br>
            <a:r>
              <a:rPr lang="en-US" smtClean="0"/>
              <a:t>By Using The Union Rule</a:t>
            </a:r>
          </a:p>
        </p:txBody>
      </p:sp>
      <p:sp>
        <p:nvSpPr>
          <p:cNvPr id="215043" name="Rectangle 3"/>
          <p:cNvSpPr>
            <a:spLocks noGrp="1" noChangeArrowheads="1"/>
          </p:cNvSpPr>
          <p:nvPr>
            <p:ph idx="1"/>
          </p:nvPr>
        </p:nvSpPr>
        <p:spPr/>
        <p:txBody>
          <a:bodyPr/>
          <a:lstStyle/>
          <a:p>
            <a:r>
              <a:rPr lang="en-US" smtClean="0"/>
              <a:t>X, Y, Z are sets of attributes</a:t>
            </a:r>
          </a:p>
          <a:p>
            <a:r>
              <a:rPr lang="en-US" smtClean="0"/>
              <a:t>Let F be:</a:t>
            </a:r>
          </a:p>
          <a:p>
            <a:pPr lvl="1">
              <a:buFont typeface="Symbol" pitchFamily="18" charset="2"/>
              <a:buNone/>
            </a:pPr>
            <a:r>
              <a:rPr lang="en-US" smtClean="0"/>
              <a:t>	…</a:t>
            </a:r>
            <a:br>
              <a:rPr lang="en-US" smtClean="0"/>
            </a:br>
            <a:r>
              <a:rPr lang="en-US" smtClean="0"/>
              <a:t>X </a:t>
            </a:r>
            <a:r>
              <a:rPr lang="en-US" smtClean="0">
                <a:latin typeface="Symbol" pitchFamily="18" charset="2"/>
              </a:rPr>
              <a:t>® </a:t>
            </a:r>
            <a:r>
              <a:rPr lang="en-US" smtClean="0"/>
              <a:t>Y</a:t>
            </a:r>
            <a:r>
              <a:rPr lang="en-US" baseline="-25000" smtClean="0"/>
              <a:t/>
            </a:r>
            <a:br>
              <a:rPr lang="en-US" baseline="-25000" smtClean="0"/>
            </a:br>
            <a:r>
              <a:rPr lang="en-US" smtClean="0"/>
              <a:t>X </a:t>
            </a:r>
            <a:r>
              <a:rPr lang="en-US" smtClean="0">
                <a:latin typeface="Symbol" pitchFamily="18" charset="2"/>
              </a:rPr>
              <a:t>® </a:t>
            </a:r>
            <a:r>
              <a:rPr lang="en-US" smtClean="0"/>
              <a:t>Z</a:t>
            </a:r>
            <a:r>
              <a:rPr lang="en-US" baseline="-25000" smtClean="0"/>
              <a:t/>
            </a:r>
            <a:br>
              <a:rPr lang="en-US" baseline="-25000" smtClean="0"/>
            </a:br>
            <a:r>
              <a:rPr lang="en-US" baseline="-25000" smtClean="0"/>
              <a:t/>
            </a:r>
            <a:br>
              <a:rPr lang="en-US" baseline="-25000" smtClean="0"/>
            </a:br>
            <a:endParaRPr lang="en-US" baseline="-25000" smtClean="0"/>
          </a:p>
          <a:p>
            <a:r>
              <a:rPr lang="en-US" smtClean="0"/>
              <a:t>Then, F is equivalent to the following H:</a:t>
            </a:r>
          </a:p>
          <a:p>
            <a:pPr lvl="1">
              <a:buFont typeface="Symbol" pitchFamily="18" charset="2"/>
              <a:buNone/>
            </a:pPr>
            <a:r>
              <a:rPr lang="en-US" smtClean="0"/>
              <a:t>	</a:t>
            </a:r>
            <a:br>
              <a:rPr lang="en-US" smtClean="0"/>
            </a:br>
            <a:r>
              <a:rPr lang="en-US" smtClean="0"/>
              <a:t>…</a:t>
            </a:r>
            <a:br>
              <a:rPr lang="en-US" smtClean="0"/>
            </a:br>
            <a:r>
              <a:rPr lang="en-US" smtClean="0"/>
              <a:t>X </a:t>
            </a:r>
            <a:r>
              <a:rPr lang="en-US" smtClean="0">
                <a:latin typeface="Symbol" pitchFamily="18" charset="2"/>
              </a:rPr>
              <a:t>® </a:t>
            </a:r>
            <a:r>
              <a:rPr lang="en-US" smtClean="0"/>
              <a:t>YZ</a:t>
            </a:r>
            <a:r>
              <a:rPr lang="en-US" baseline="-25000" smtClean="0"/>
              <a:t/>
            </a:r>
            <a:br>
              <a:rPr lang="en-US" baseline="-25000" smtClean="0"/>
            </a:br>
            <a:endParaRPr lang="en-US" smtClean="0"/>
          </a:p>
          <a:p>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Normal Forms</a:t>
            </a:r>
          </a:p>
        </p:txBody>
      </p:sp>
      <p:sp>
        <p:nvSpPr>
          <p:cNvPr id="55299" name="Content Placeholder 2"/>
          <p:cNvSpPr>
            <a:spLocks noGrp="1"/>
          </p:cNvSpPr>
          <p:nvPr>
            <p:ph idx="1"/>
          </p:nvPr>
        </p:nvSpPr>
        <p:spPr/>
        <p:txBody>
          <a:bodyPr/>
          <a:lstStyle/>
          <a:p>
            <a:r>
              <a:rPr lang="en-US" dirty="0" smtClean="0"/>
              <a:t>A normal form applies to a table/relation, not to the database</a:t>
            </a:r>
          </a:p>
          <a:p>
            <a:r>
              <a:rPr lang="en-US" dirty="0" smtClean="0"/>
              <a:t>So the question is individually asked about a table: is it of some specific </a:t>
            </a:r>
            <a:r>
              <a:rPr lang="en-US" dirty="0" err="1" smtClean="0"/>
              <a:t>desireable</a:t>
            </a:r>
            <a:r>
              <a:rPr lang="en-US" dirty="0" smtClean="0"/>
              <a:t> normal form?</a:t>
            </a:r>
          </a:p>
          <a:p>
            <a:r>
              <a:rPr lang="en-US" dirty="0" smtClean="0"/>
              <a:t>The ones you need to know about in increasing order of “quality” and complexity:</a:t>
            </a:r>
          </a:p>
          <a:p>
            <a:pPr lvl="1"/>
            <a:r>
              <a:rPr lang="en-US" dirty="0" smtClean="0"/>
              <a:t>First Normal Form (</a:t>
            </a:r>
            <a:r>
              <a:rPr lang="en-US" b="1" dirty="0" smtClean="0">
                <a:solidFill>
                  <a:srgbClr val="FF0000"/>
                </a:solidFill>
              </a:rPr>
              <a:t>1NF</a:t>
            </a:r>
            <a:r>
              <a:rPr lang="en-US" dirty="0" smtClean="0"/>
              <a:t>); it essentially states that we have a table/relation</a:t>
            </a:r>
          </a:p>
          <a:p>
            <a:pPr lvl="1"/>
            <a:r>
              <a:rPr lang="en-US" dirty="0" smtClean="0"/>
              <a:t>Second Normal Form (</a:t>
            </a:r>
            <a:r>
              <a:rPr lang="en-US" b="1" dirty="0" smtClean="0">
                <a:solidFill>
                  <a:srgbClr val="FF0000"/>
                </a:solidFill>
              </a:rPr>
              <a:t>2NF</a:t>
            </a:r>
            <a:r>
              <a:rPr lang="en-US" dirty="0" smtClean="0"/>
              <a:t>); intermediate form in some algorithms</a:t>
            </a:r>
          </a:p>
          <a:p>
            <a:pPr lvl="1"/>
            <a:r>
              <a:rPr lang="en-US" dirty="0" smtClean="0"/>
              <a:t>Third Normal Form (</a:t>
            </a:r>
            <a:r>
              <a:rPr lang="en-US" b="1" dirty="0" smtClean="0">
                <a:solidFill>
                  <a:srgbClr val="FF0000"/>
                </a:solidFill>
              </a:rPr>
              <a:t>3NF</a:t>
            </a:r>
            <a:r>
              <a:rPr lang="en-US" dirty="0" smtClean="0"/>
              <a:t>); very important; a final form</a:t>
            </a:r>
          </a:p>
          <a:p>
            <a:pPr lvl="1"/>
            <a:r>
              <a:rPr lang="en-US" dirty="0" smtClean="0"/>
              <a:t>Boyce-</a:t>
            </a:r>
            <a:r>
              <a:rPr lang="en-US" dirty="0" err="1" smtClean="0"/>
              <a:t>Codd</a:t>
            </a:r>
            <a:r>
              <a:rPr lang="en-US" dirty="0" smtClean="0"/>
              <a:t> Normal Form (</a:t>
            </a:r>
            <a:r>
              <a:rPr lang="en-US" b="1" dirty="0" smtClean="0">
                <a:solidFill>
                  <a:srgbClr val="FF0000"/>
                </a:solidFill>
              </a:rPr>
              <a:t>BCNF</a:t>
            </a:r>
            <a:r>
              <a:rPr lang="en-US" dirty="0" smtClean="0"/>
              <a:t>); very important (but less used in practice); a final form</a:t>
            </a:r>
          </a:p>
          <a:p>
            <a:pPr lvl="1"/>
            <a:r>
              <a:rPr lang="en-US" dirty="0" smtClean="0"/>
              <a:t>Fourth Normal Form (</a:t>
            </a:r>
            <a:r>
              <a:rPr lang="en-US" b="1" dirty="0" smtClean="0">
                <a:solidFill>
                  <a:srgbClr val="FF0000"/>
                </a:solidFill>
              </a:rPr>
              <a:t>4NF</a:t>
            </a:r>
            <a:r>
              <a:rPr lang="en-US" dirty="0" smtClean="0"/>
              <a:t>); a final form but generally what is good about it beyond </a:t>
            </a:r>
            <a:r>
              <a:rPr lang="en-US" dirty="0" err="1" smtClean="0"/>
              <a:t>previouse</a:t>
            </a:r>
            <a:r>
              <a:rPr lang="en-US" dirty="0" smtClean="0"/>
              <a:t> normal forms is easily obtained</a:t>
            </a:r>
          </a:p>
          <a:p>
            <a:r>
              <a:rPr lang="en-US" dirty="0" smtClean="0"/>
              <a:t>There are additional ones, which are more esoteric, and which we will not cover</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smtClean="0"/>
              <a:t>Simplify Set Of FDS</a:t>
            </a:r>
            <a:br>
              <a:rPr lang="en-US" smtClean="0"/>
            </a:br>
            <a:r>
              <a:rPr lang="en-US" smtClean="0"/>
              <a:t>By Simplifying LHS</a:t>
            </a:r>
          </a:p>
        </p:txBody>
      </p:sp>
      <p:sp>
        <p:nvSpPr>
          <p:cNvPr id="216067" name="Rectangle 3"/>
          <p:cNvSpPr>
            <a:spLocks noGrp="1" noChangeArrowheads="1"/>
          </p:cNvSpPr>
          <p:nvPr>
            <p:ph idx="1"/>
          </p:nvPr>
        </p:nvSpPr>
        <p:spPr/>
        <p:txBody>
          <a:bodyPr/>
          <a:lstStyle/>
          <a:p>
            <a:r>
              <a:rPr lang="en-US" smtClean="0"/>
              <a:t>Le X, Y are sets of attributes and B a single attribute not in X</a:t>
            </a:r>
          </a:p>
          <a:p>
            <a:r>
              <a:rPr lang="en-US" smtClean="0"/>
              <a:t>Let F be:</a:t>
            </a:r>
          </a:p>
          <a:p>
            <a:pPr lvl="1">
              <a:buFont typeface="Symbol" pitchFamily="18" charset="2"/>
              <a:buNone/>
            </a:pPr>
            <a:r>
              <a:rPr lang="en-US" smtClean="0"/>
              <a:t>	…</a:t>
            </a:r>
            <a:br>
              <a:rPr lang="en-US" smtClean="0"/>
            </a:br>
            <a:r>
              <a:rPr lang="en-US" smtClean="0"/>
              <a:t>XB </a:t>
            </a:r>
            <a:r>
              <a:rPr lang="en-US" smtClean="0">
                <a:latin typeface="Symbol" pitchFamily="18" charset="2"/>
              </a:rPr>
              <a:t>®</a:t>
            </a:r>
            <a:r>
              <a:rPr lang="en-US" smtClean="0"/>
              <a:t> Y</a:t>
            </a:r>
            <a:br>
              <a:rPr lang="en-US" smtClean="0"/>
            </a:br>
            <a:endParaRPr lang="en-US" baseline="-25000" smtClean="0"/>
          </a:p>
          <a:p>
            <a:r>
              <a:rPr lang="en-US" smtClean="0"/>
              <a:t>Let H be:</a:t>
            </a:r>
          </a:p>
          <a:p>
            <a:pPr lvl="1">
              <a:buFont typeface="Symbol" pitchFamily="18" charset="2"/>
              <a:buNone/>
            </a:pPr>
            <a:r>
              <a:rPr lang="en-US" smtClean="0"/>
              <a:t>	…</a:t>
            </a:r>
            <a:br>
              <a:rPr lang="en-US" smtClean="0"/>
            </a:br>
            <a:r>
              <a:rPr lang="en-US" smtClean="0"/>
              <a:t>X </a:t>
            </a:r>
            <a:r>
              <a:rPr lang="en-US" smtClean="0">
                <a:latin typeface="Symbol" pitchFamily="18" charset="2"/>
              </a:rPr>
              <a:t>® </a:t>
            </a:r>
            <a:r>
              <a:rPr lang="en-US" smtClean="0"/>
              <a:t>Y   	</a:t>
            </a:r>
            <a:br>
              <a:rPr lang="en-US" smtClean="0"/>
            </a:br>
            <a:endParaRPr lang="en-US" baseline="-25000" smtClean="0"/>
          </a:p>
          <a:p>
            <a:endParaRPr lang="en-US" smtClean="0"/>
          </a:p>
          <a:p>
            <a:r>
              <a:rPr lang="en-US" smtClean="0"/>
              <a:t>Then if F |= X </a:t>
            </a:r>
            <a:r>
              <a:rPr lang="en-US" smtClean="0">
                <a:latin typeface="Symbol" pitchFamily="18" charset="2"/>
              </a:rPr>
              <a:t>® </a:t>
            </a:r>
            <a:r>
              <a:rPr lang="en-US" smtClean="0"/>
              <a:t>Y holds, then we can replace F by H without changing the “power” of F</a:t>
            </a:r>
          </a:p>
          <a:p>
            <a:r>
              <a:rPr lang="en-US" smtClean="0"/>
              <a:t>We do this by showing that X</a:t>
            </a:r>
            <a:r>
              <a:rPr lang="en-US" baseline="-25000" smtClean="0"/>
              <a:t>F</a:t>
            </a:r>
            <a:r>
              <a:rPr lang="en-US" baseline="30000" smtClean="0"/>
              <a:t>+</a:t>
            </a:r>
            <a:r>
              <a:rPr lang="en-US" smtClean="0"/>
              <a:t> contains Y</a:t>
            </a:r>
          </a:p>
          <a:p>
            <a:pPr lvl="1"/>
            <a:r>
              <a:rPr lang="en-US" smtClean="0"/>
              <a:t>H could only be stronger, but we are proving it is not actually stronger, but equivalent</a:t>
            </a:r>
          </a:p>
          <a:p>
            <a:pPr lvl="1"/>
            <a:endParaRPr lang="en-US" sz="2400" smtClean="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smtClean="0"/>
              <a:t>Simplify Set Of FDS</a:t>
            </a:r>
            <a:br>
              <a:rPr lang="en-US" smtClean="0"/>
            </a:br>
            <a:r>
              <a:rPr lang="en-US" smtClean="0"/>
              <a:t>By Simplifying LHS</a:t>
            </a:r>
          </a:p>
        </p:txBody>
      </p:sp>
      <p:sp>
        <p:nvSpPr>
          <p:cNvPr id="217091" name="Rectangle 3"/>
          <p:cNvSpPr>
            <a:spLocks noGrp="1" noChangeArrowheads="1"/>
          </p:cNvSpPr>
          <p:nvPr>
            <p:ph idx="1"/>
          </p:nvPr>
        </p:nvSpPr>
        <p:spPr/>
        <p:txBody>
          <a:bodyPr/>
          <a:lstStyle/>
          <a:p>
            <a:r>
              <a:rPr lang="en-US" smtClean="0"/>
              <a:t>H can only be stronger than F, as we have replaced a weaker FD by a stronger FD</a:t>
            </a:r>
          </a:p>
          <a:p>
            <a:r>
              <a:rPr lang="en-US" smtClean="0"/>
              <a:t>But if we F |= H holds, this “local” change does not change the overall power</a:t>
            </a:r>
          </a:p>
          <a:p>
            <a:r>
              <a:rPr lang="en-US" smtClean="0"/>
              <a:t>Example below</a:t>
            </a:r>
          </a:p>
          <a:p>
            <a:r>
              <a:rPr lang="en-US" smtClean="0"/>
              <a:t>Replace </a:t>
            </a:r>
          </a:p>
          <a:p>
            <a:pPr lvl="1"/>
            <a:r>
              <a:rPr lang="en-US" smtClean="0"/>
              <a:t>AB </a:t>
            </a:r>
            <a:r>
              <a:rPr lang="en-US" smtClean="0">
                <a:latin typeface="Symbol" pitchFamily="18" charset="2"/>
              </a:rPr>
              <a:t>®</a:t>
            </a:r>
            <a:r>
              <a:rPr lang="en-US" smtClean="0"/>
              <a:t> C</a:t>
            </a:r>
          </a:p>
          <a:p>
            <a:pPr lvl="1"/>
            <a:r>
              <a:rPr lang="en-US" smtClean="0"/>
              <a:t>A </a:t>
            </a:r>
            <a:r>
              <a:rPr lang="en-US" smtClean="0">
                <a:latin typeface="Symbol" pitchFamily="18" charset="2"/>
              </a:rPr>
              <a:t>®</a:t>
            </a:r>
            <a:r>
              <a:rPr lang="en-US" smtClean="0"/>
              <a:t> B</a:t>
            </a:r>
          </a:p>
          <a:p>
            <a:pPr>
              <a:buFont typeface="Monotype Sorts" pitchFamily="2" charset="2"/>
              <a:buNone/>
            </a:pPr>
            <a:r>
              <a:rPr lang="en-US" smtClean="0"/>
              <a:t>		by</a:t>
            </a:r>
          </a:p>
          <a:p>
            <a:pPr lvl="1"/>
            <a:r>
              <a:rPr lang="en-US" smtClean="0"/>
              <a:t>A </a:t>
            </a:r>
            <a:r>
              <a:rPr lang="en-US" smtClean="0">
                <a:latin typeface="Symbol" pitchFamily="18" charset="2"/>
              </a:rPr>
              <a:t>®</a:t>
            </a:r>
            <a:r>
              <a:rPr lang="en-US" smtClean="0"/>
              <a:t> C</a:t>
            </a:r>
          </a:p>
          <a:p>
            <a:pPr lvl="1"/>
            <a:r>
              <a:rPr lang="en-US" smtClean="0"/>
              <a:t>A </a:t>
            </a:r>
            <a:r>
              <a:rPr lang="en-US" smtClean="0">
                <a:latin typeface="Symbol" pitchFamily="18" charset="2"/>
              </a:rPr>
              <a:t>®</a:t>
            </a:r>
            <a:r>
              <a:rPr lang="en-US" smtClean="0"/>
              <a:t> B</a:t>
            </a:r>
          </a:p>
          <a:p>
            <a:endParaRPr lang="en-US" smtClean="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smtClean="0"/>
              <a:t>Simplify Set Of FDS</a:t>
            </a:r>
            <a:br>
              <a:rPr lang="en-US" smtClean="0"/>
            </a:br>
            <a:r>
              <a:rPr lang="en-US" smtClean="0"/>
              <a:t>By Simplifying RHS</a:t>
            </a:r>
          </a:p>
        </p:txBody>
      </p:sp>
      <p:sp>
        <p:nvSpPr>
          <p:cNvPr id="218115" name="Rectangle 3"/>
          <p:cNvSpPr>
            <a:spLocks noGrp="1" noChangeArrowheads="1"/>
          </p:cNvSpPr>
          <p:nvPr>
            <p:ph idx="1"/>
          </p:nvPr>
        </p:nvSpPr>
        <p:spPr/>
        <p:txBody>
          <a:bodyPr/>
          <a:lstStyle/>
          <a:p>
            <a:r>
              <a:rPr lang="en-US" smtClean="0"/>
              <a:t>Le X, Y are sets of attributes and C a single attribute not in Y</a:t>
            </a:r>
          </a:p>
          <a:p>
            <a:r>
              <a:rPr lang="en-US" smtClean="0"/>
              <a:t>Let F be:</a:t>
            </a:r>
          </a:p>
          <a:p>
            <a:pPr lvl="1">
              <a:buFont typeface="Symbol" pitchFamily="18" charset="2"/>
              <a:buNone/>
            </a:pPr>
            <a:r>
              <a:rPr lang="en-US" smtClean="0"/>
              <a:t>	…</a:t>
            </a:r>
            <a:br>
              <a:rPr lang="en-US" smtClean="0"/>
            </a:br>
            <a:r>
              <a:rPr lang="en-US" smtClean="0"/>
              <a:t>X </a:t>
            </a:r>
            <a:r>
              <a:rPr lang="en-US" smtClean="0">
                <a:latin typeface="Symbol" pitchFamily="18" charset="2"/>
              </a:rPr>
              <a:t>® </a:t>
            </a:r>
            <a:r>
              <a:rPr lang="en-US" smtClean="0"/>
              <a:t>YC           </a:t>
            </a:r>
            <a:br>
              <a:rPr lang="en-US" smtClean="0"/>
            </a:br>
            <a:r>
              <a:rPr lang="en-US" smtClean="0"/>
              <a:t>… </a:t>
            </a:r>
            <a:br>
              <a:rPr lang="en-US" smtClean="0"/>
            </a:br>
            <a:endParaRPr lang="en-US" baseline="-25000" smtClean="0"/>
          </a:p>
          <a:p>
            <a:r>
              <a:rPr lang="en-US" smtClean="0"/>
              <a:t>Let H be:</a:t>
            </a:r>
          </a:p>
          <a:p>
            <a:pPr lvl="1">
              <a:buFont typeface="Symbol" pitchFamily="18" charset="2"/>
              <a:buNone/>
            </a:pPr>
            <a:r>
              <a:rPr lang="en-US" smtClean="0"/>
              <a:t>	…</a:t>
            </a:r>
            <a:br>
              <a:rPr lang="en-US" smtClean="0"/>
            </a:br>
            <a:r>
              <a:rPr lang="en-US" smtClean="0"/>
              <a:t>X </a:t>
            </a:r>
            <a:r>
              <a:rPr lang="en-US" smtClean="0">
                <a:latin typeface="Symbol" pitchFamily="18" charset="2"/>
              </a:rPr>
              <a:t>® </a:t>
            </a:r>
            <a:r>
              <a:rPr lang="en-US" smtClean="0"/>
              <a:t>Y	 </a:t>
            </a:r>
            <a:br>
              <a:rPr lang="en-US" smtClean="0"/>
            </a:br>
            <a:r>
              <a:rPr lang="en-US" smtClean="0"/>
              <a:t>… </a:t>
            </a:r>
            <a:br>
              <a:rPr lang="en-US" smtClean="0"/>
            </a:br>
            <a:endParaRPr lang="en-US" baseline="-25000" smtClean="0"/>
          </a:p>
          <a:p>
            <a:r>
              <a:rPr lang="en-US" smtClean="0"/>
              <a:t>Then if H |= X </a:t>
            </a:r>
            <a:r>
              <a:rPr lang="en-US" smtClean="0">
                <a:latin typeface="Symbol" pitchFamily="18" charset="2"/>
              </a:rPr>
              <a:t>® </a:t>
            </a:r>
            <a:r>
              <a:rPr lang="en-US" smtClean="0"/>
              <a:t>YC holds, then we can replace F by H without changing the “power” of F</a:t>
            </a:r>
          </a:p>
          <a:p>
            <a:r>
              <a:rPr lang="en-US" smtClean="0"/>
              <a:t>We do this by showing that X</a:t>
            </a:r>
            <a:r>
              <a:rPr lang="en-US" baseline="-25000" smtClean="0"/>
              <a:t>H</a:t>
            </a:r>
            <a:r>
              <a:rPr lang="en-US" baseline="30000" smtClean="0"/>
              <a:t>+</a:t>
            </a:r>
            <a:r>
              <a:rPr lang="en-US" smtClean="0"/>
              <a:t> contains YC</a:t>
            </a:r>
          </a:p>
          <a:p>
            <a:pPr lvl="1"/>
            <a:r>
              <a:rPr lang="en-US" smtClean="0"/>
              <a:t>H could only be weaker, but we are proving it is not actually weaker, but equivalent</a:t>
            </a:r>
          </a:p>
          <a:p>
            <a:pPr lvl="1"/>
            <a:endParaRPr lang="en-US" sz="2400" smtClean="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smtClean="0"/>
              <a:t>Simplify Set Of FDS</a:t>
            </a:r>
            <a:br>
              <a:rPr lang="en-US" smtClean="0"/>
            </a:br>
            <a:r>
              <a:rPr lang="en-US" smtClean="0"/>
              <a:t>By Simplifying RHS</a:t>
            </a:r>
          </a:p>
        </p:txBody>
      </p:sp>
      <p:sp>
        <p:nvSpPr>
          <p:cNvPr id="219139" name="Rectangle 3"/>
          <p:cNvSpPr>
            <a:spLocks noGrp="1" noChangeArrowheads="1"/>
          </p:cNvSpPr>
          <p:nvPr>
            <p:ph idx="1"/>
          </p:nvPr>
        </p:nvSpPr>
        <p:spPr/>
        <p:txBody>
          <a:bodyPr/>
          <a:lstStyle/>
          <a:p>
            <a:r>
              <a:rPr lang="en-US" smtClean="0"/>
              <a:t>H can only be weaker than F, as we have replaced a stronger FD by a weaker FD</a:t>
            </a:r>
          </a:p>
          <a:p>
            <a:r>
              <a:rPr lang="en-US" smtClean="0"/>
              <a:t>But if we H |= F holds, this “local” change does not change the overall power</a:t>
            </a:r>
          </a:p>
          <a:p>
            <a:r>
              <a:rPr lang="en-US" smtClean="0"/>
              <a:t>Example below</a:t>
            </a:r>
          </a:p>
          <a:p>
            <a:r>
              <a:rPr lang="en-US" smtClean="0"/>
              <a:t>Replace </a:t>
            </a:r>
          </a:p>
          <a:p>
            <a:pPr lvl="1"/>
            <a:r>
              <a:rPr lang="en-US" smtClean="0"/>
              <a:t>A </a:t>
            </a:r>
            <a:r>
              <a:rPr lang="en-US" smtClean="0">
                <a:latin typeface="Symbol" pitchFamily="18" charset="2"/>
              </a:rPr>
              <a:t>®</a:t>
            </a:r>
            <a:r>
              <a:rPr lang="en-US" smtClean="0"/>
              <a:t> BC</a:t>
            </a:r>
          </a:p>
          <a:p>
            <a:pPr lvl="1"/>
            <a:r>
              <a:rPr lang="en-US" smtClean="0"/>
              <a:t>B </a:t>
            </a:r>
            <a:r>
              <a:rPr lang="en-US" smtClean="0">
                <a:latin typeface="Symbol" pitchFamily="18" charset="2"/>
              </a:rPr>
              <a:t>®</a:t>
            </a:r>
            <a:r>
              <a:rPr lang="en-US" smtClean="0"/>
              <a:t> C</a:t>
            </a:r>
          </a:p>
          <a:p>
            <a:pPr>
              <a:buFont typeface="Monotype Sorts" pitchFamily="2" charset="2"/>
              <a:buNone/>
            </a:pPr>
            <a:r>
              <a:rPr lang="en-US" smtClean="0"/>
              <a:t>		by</a:t>
            </a:r>
          </a:p>
          <a:p>
            <a:pPr lvl="1"/>
            <a:r>
              <a:rPr lang="en-US" smtClean="0"/>
              <a:t>A </a:t>
            </a:r>
            <a:r>
              <a:rPr lang="en-US" smtClean="0">
                <a:latin typeface="Symbol" pitchFamily="18" charset="2"/>
              </a:rPr>
              <a:t>®</a:t>
            </a:r>
            <a:r>
              <a:rPr lang="en-US" smtClean="0"/>
              <a:t> B</a:t>
            </a:r>
          </a:p>
          <a:p>
            <a:pPr lvl="1"/>
            <a:r>
              <a:rPr lang="en-US" smtClean="0"/>
              <a:t>B </a:t>
            </a:r>
            <a:r>
              <a:rPr lang="en-US" smtClean="0">
                <a:latin typeface="Symbol" pitchFamily="18" charset="2"/>
              </a:rPr>
              <a:t>®</a:t>
            </a:r>
            <a:r>
              <a:rPr lang="en-US" smtClean="0"/>
              <a:t> C</a:t>
            </a:r>
          </a:p>
          <a:p>
            <a:endParaRPr lang="en-US" smtClean="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smtClean="0"/>
              <a:t>Minimal Cover </a:t>
            </a:r>
          </a:p>
        </p:txBody>
      </p:sp>
      <p:sp>
        <p:nvSpPr>
          <p:cNvPr id="220163" name="Rectangle 3"/>
          <p:cNvSpPr>
            <a:spLocks noGrp="1" noChangeArrowheads="1"/>
          </p:cNvSpPr>
          <p:nvPr>
            <p:ph idx="1"/>
          </p:nvPr>
        </p:nvSpPr>
        <p:spPr/>
        <p:txBody>
          <a:bodyPr/>
          <a:lstStyle/>
          <a:p>
            <a:pPr marL="457200" indent="-457200"/>
            <a:r>
              <a:rPr lang="en-US" smtClean="0"/>
              <a:t>Given a set of FDs F, find a set of FDs F</a:t>
            </a:r>
            <a:r>
              <a:rPr lang="en-US" baseline="-25000" smtClean="0"/>
              <a:t>m</a:t>
            </a:r>
            <a:r>
              <a:rPr lang="en-US" smtClean="0"/>
              <a:t>, that is (in a sense we formally define later) minimal</a:t>
            </a:r>
          </a:p>
          <a:p>
            <a:pPr marL="457200" indent="-457200"/>
            <a:r>
              <a:rPr lang="en-US" smtClean="0"/>
              <a:t>Algorithm:</a:t>
            </a:r>
          </a:p>
          <a:p>
            <a:pPr marL="457200" indent="-457200">
              <a:buFont typeface="Monotype Sorts" pitchFamily="2" charset="2"/>
              <a:buAutoNum type="arabicPeriod"/>
            </a:pPr>
            <a:r>
              <a:rPr lang="en-US" smtClean="0"/>
              <a:t>Start with F</a:t>
            </a:r>
          </a:p>
          <a:p>
            <a:pPr marL="457200" indent="-457200">
              <a:buFont typeface="Monotype Sorts" pitchFamily="2" charset="2"/>
              <a:buAutoNum type="arabicPeriod"/>
            </a:pPr>
            <a:r>
              <a:rPr lang="en-US" smtClean="0"/>
              <a:t>Remove all trivial functional dependencies</a:t>
            </a:r>
          </a:p>
          <a:p>
            <a:pPr marL="457200" indent="-457200">
              <a:buFont typeface="Monotype Sorts" pitchFamily="2" charset="2"/>
              <a:buAutoNum type="arabicPeriod"/>
            </a:pPr>
            <a:r>
              <a:rPr lang="en-US" smtClean="0"/>
              <a:t>Repeatedly apply (in whatever order you like), until no changes are possible</a:t>
            </a:r>
          </a:p>
          <a:p>
            <a:pPr marL="933450" lvl="1" indent="-381000"/>
            <a:r>
              <a:rPr lang="en-US" smtClean="0"/>
              <a:t>Union Simplification (it is better to do it as soon as possible, whenever possible)</a:t>
            </a:r>
          </a:p>
          <a:p>
            <a:pPr marL="933450" lvl="1" indent="-381000"/>
            <a:r>
              <a:rPr lang="en-US" smtClean="0"/>
              <a:t>RHS Simplification</a:t>
            </a:r>
          </a:p>
          <a:p>
            <a:pPr marL="933450" lvl="1" indent="-381000"/>
            <a:r>
              <a:rPr lang="en-US" smtClean="0"/>
              <a:t>LHS Simplification</a:t>
            </a:r>
          </a:p>
          <a:p>
            <a:pPr marL="457200" indent="-457200">
              <a:buFont typeface="Monotype Sorts" pitchFamily="2" charset="2"/>
              <a:buAutoNum type="arabicPeriod"/>
            </a:pPr>
            <a:r>
              <a:rPr lang="en-US" smtClean="0"/>
              <a:t>What you get is a a minimal cover</a:t>
            </a:r>
          </a:p>
          <a:p>
            <a:pPr marL="457200" indent="-457200"/>
            <a:endParaRPr lang="en-US" smtClean="0"/>
          </a:p>
          <a:p>
            <a:pPr marL="457200" indent="-457200"/>
            <a:r>
              <a:rPr lang="en-US" smtClean="0"/>
              <a:t>We proceed through a largish example to exercise all possibilities</a:t>
            </a:r>
          </a:p>
          <a:p>
            <a:pPr marL="457200" indent="-457200"/>
            <a:endParaRPr lang="en-US" smtClean="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2118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21188" name="Rectangle 4"/>
          <p:cNvSpPr>
            <a:spLocks noGrp="1" noChangeArrowheads="1"/>
          </p:cNvSpPr>
          <p:nvPr>
            <p:ph type="title"/>
          </p:nvPr>
        </p:nvSpPr>
        <p:spPr/>
        <p:txBody>
          <a:bodyPr/>
          <a:lstStyle/>
          <a:p>
            <a:r>
              <a:rPr lang="en-US" smtClean="0"/>
              <a:t>The EmToPrHoSkLoRo Relation</a:t>
            </a:r>
          </a:p>
        </p:txBody>
      </p:sp>
      <p:sp>
        <p:nvSpPr>
          <p:cNvPr id="221189" name="Rectangle 5"/>
          <p:cNvSpPr>
            <a:spLocks noGrp="1" noChangeArrowheads="1"/>
          </p:cNvSpPr>
          <p:nvPr>
            <p:ph idx="1"/>
          </p:nvPr>
        </p:nvSpPr>
        <p:spPr/>
        <p:txBody>
          <a:bodyPr/>
          <a:lstStyle/>
          <a:p>
            <a:r>
              <a:rPr lang="en-US" smtClean="0"/>
              <a:t>The relation deals with employees who use tools on projects and work a certain number of hours per week</a:t>
            </a:r>
          </a:p>
          <a:p>
            <a:r>
              <a:rPr lang="en-US" smtClean="0"/>
              <a:t>An employee may work in various locations and has a variety of skills</a:t>
            </a:r>
          </a:p>
          <a:p>
            <a:r>
              <a:rPr lang="en-US" smtClean="0"/>
              <a:t>All employees having a certain skill and working in a certain location meet in a specified room once a week</a:t>
            </a:r>
          </a:p>
          <a:p>
            <a:endParaRPr lang="en-US" smtClean="0"/>
          </a:p>
          <a:p>
            <a:r>
              <a:rPr lang="en-US" smtClean="0"/>
              <a:t>The attributes of the relation are:</a:t>
            </a:r>
          </a:p>
          <a:p>
            <a:pPr lvl="1"/>
            <a:r>
              <a:rPr lang="en-US" smtClean="0"/>
              <a:t>Em:	Employee</a:t>
            </a:r>
          </a:p>
          <a:p>
            <a:pPr lvl="1"/>
            <a:r>
              <a:rPr lang="en-US" smtClean="0"/>
              <a:t>To:		Tool</a:t>
            </a:r>
          </a:p>
          <a:p>
            <a:pPr lvl="1"/>
            <a:r>
              <a:rPr lang="en-US" smtClean="0"/>
              <a:t>Pr:		Project</a:t>
            </a:r>
          </a:p>
          <a:p>
            <a:pPr lvl="1"/>
            <a:r>
              <a:rPr lang="en-US" smtClean="0"/>
              <a:t>Ho:	Hours per week</a:t>
            </a:r>
          </a:p>
          <a:p>
            <a:pPr lvl="1"/>
            <a:r>
              <a:rPr lang="en-US" smtClean="0"/>
              <a:t>Sk:		Skill</a:t>
            </a:r>
          </a:p>
          <a:p>
            <a:pPr lvl="1"/>
            <a:r>
              <a:rPr lang="en-US" smtClean="0"/>
              <a:t>Lo:		Location</a:t>
            </a:r>
          </a:p>
          <a:p>
            <a:pPr lvl="1"/>
            <a:r>
              <a:rPr lang="en-US" smtClean="0"/>
              <a:t>Ro:	Room for meeting</a:t>
            </a:r>
          </a:p>
          <a:p>
            <a:endParaRPr lang="en-US" smtClean="0"/>
          </a:p>
        </p:txBody>
      </p:sp>
    </p:spTree>
  </p:cSld>
  <p:clrMapOvr>
    <a:masterClrMapping/>
  </p:clrMapOv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2221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22212" name="Rectangle 4"/>
          <p:cNvSpPr>
            <a:spLocks noGrp="1" noChangeArrowheads="1"/>
          </p:cNvSpPr>
          <p:nvPr>
            <p:ph type="title"/>
          </p:nvPr>
        </p:nvSpPr>
        <p:spPr/>
        <p:txBody>
          <a:bodyPr/>
          <a:lstStyle/>
          <a:p>
            <a:r>
              <a:rPr lang="en-US" smtClean="0"/>
              <a:t>The FDs Of The Relation</a:t>
            </a:r>
          </a:p>
        </p:txBody>
      </p:sp>
      <p:sp>
        <p:nvSpPr>
          <p:cNvPr id="222213" name="Rectangle 5"/>
          <p:cNvSpPr>
            <a:spLocks noGrp="1" noChangeArrowheads="1"/>
          </p:cNvSpPr>
          <p:nvPr>
            <p:ph idx="1"/>
          </p:nvPr>
        </p:nvSpPr>
        <p:spPr/>
        <p:txBody>
          <a:bodyPr/>
          <a:lstStyle/>
          <a:p>
            <a:r>
              <a:rPr lang="en-US" smtClean="0"/>
              <a:t>The relation deals with employees who use tools on projects and work a certain number of hours per week</a:t>
            </a:r>
          </a:p>
          <a:p>
            <a:r>
              <a:rPr lang="en-US" smtClean="0"/>
              <a:t>An employee may work in various locations and has a variety of skills</a:t>
            </a:r>
          </a:p>
          <a:p>
            <a:r>
              <a:rPr lang="en-US" smtClean="0"/>
              <a:t>All employees having a certain skill and working in a certain location meet in a specified room once a week</a:t>
            </a:r>
          </a:p>
          <a:p>
            <a:r>
              <a:rPr lang="en-US" smtClean="0"/>
              <a:t>The relation satisfies the following FDs:</a:t>
            </a:r>
          </a:p>
          <a:p>
            <a:pPr lvl="1"/>
            <a:r>
              <a:rPr lang="en-US" smtClean="0"/>
              <a:t>Each employee uses a single tool: Em </a:t>
            </a:r>
            <a:r>
              <a:rPr lang="en-US" smtClean="0">
                <a:latin typeface="Symbol" pitchFamily="18" charset="2"/>
              </a:rPr>
              <a:t>®</a:t>
            </a:r>
            <a:r>
              <a:rPr lang="en-US" smtClean="0"/>
              <a:t> To</a:t>
            </a:r>
          </a:p>
          <a:p>
            <a:pPr lvl="1"/>
            <a:r>
              <a:rPr lang="en-US" smtClean="0"/>
              <a:t>Each employee works on a single project: Em </a:t>
            </a:r>
            <a:r>
              <a:rPr lang="en-US" smtClean="0">
                <a:latin typeface="Symbol" pitchFamily="18" charset="2"/>
              </a:rPr>
              <a:t>®</a:t>
            </a:r>
            <a:r>
              <a:rPr lang="en-US" smtClean="0"/>
              <a:t> Pr</a:t>
            </a:r>
          </a:p>
          <a:p>
            <a:pPr lvl="1"/>
            <a:r>
              <a:rPr lang="en-US" smtClean="0"/>
              <a:t>Each tool can be used on a single project only: To </a:t>
            </a:r>
            <a:r>
              <a:rPr lang="en-US" smtClean="0">
                <a:latin typeface="Symbol" pitchFamily="18" charset="2"/>
              </a:rPr>
              <a:t>®</a:t>
            </a:r>
            <a:r>
              <a:rPr lang="en-US" smtClean="0"/>
              <a:t> Pr</a:t>
            </a:r>
          </a:p>
          <a:p>
            <a:pPr lvl="1"/>
            <a:r>
              <a:rPr lang="en-US" smtClean="0"/>
              <a:t>An employee uses each tool for the same number of hours each week: EmTo </a:t>
            </a:r>
            <a:r>
              <a:rPr lang="en-US" smtClean="0">
                <a:latin typeface="Symbol" pitchFamily="18" charset="2"/>
              </a:rPr>
              <a:t>®</a:t>
            </a:r>
            <a:r>
              <a:rPr lang="en-US" smtClean="0"/>
              <a:t> Ho</a:t>
            </a:r>
          </a:p>
          <a:p>
            <a:pPr lvl="1"/>
            <a:r>
              <a:rPr lang="en-US" smtClean="0"/>
              <a:t>All the employees working in a location having a certain skill always work in the same room (in that location): SkLo </a:t>
            </a:r>
            <a:r>
              <a:rPr lang="en-US" smtClean="0">
                <a:latin typeface="Symbol" pitchFamily="18" charset="2"/>
              </a:rPr>
              <a:t>®</a:t>
            </a:r>
            <a:r>
              <a:rPr lang="en-US" smtClean="0"/>
              <a:t> Ro</a:t>
            </a:r>
          </a:p>
          <a:p>
            <a:pPr lvl="1"/>
            <a:r>
              <a:rPr lang="en-US" smtClean="0"/>
              <a:t>Each room is in one location only: Ro </a:t>
            </a:r>
            <a:r>
              <a:rPr lang="en-US" smtClean="0">
                <a:latin typeface="Symbol" pitchFamily="18" charset="2"/>
              </a:rPr>
              <a:t>®</a:t>
            </a:r>
            <a:r>
              <a:rPr lang="en-US" smtClean="0"/>
              <a:t> Lo</a:t>
            </a:r>
          </a:p>
          <a:p>
            <a:endParaRPr lang="en-US" smtClean="0"/>
          </a:p>
        </p:txBody>
      </p:sp>
    </p:spTree>
  </p:cSld>
  <p:clrMapOvr>
    <a:masterClrMapping/>
  </p:clrMapOv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itle 1"/>
          <p:cNvSpPr>
            <a:spLocks noGrp="1"/>
          </p:cNvSpPr>
          <p:nvPr>
            <p:ph type="title"/>
          </p:nvPr>
        </p:nvSpPr>
        <p:spPr/>
        <p:txBody>
          <a:bodyPr/>
          <a:lstStyle/>
          <a:p>
            <a:r>
              <a:rPr lang="en-US" smtClean="0"/>
              <a:t>Sample Instance</a:t>
            </a:r>
          </a:p>
        </p:txBody>
      </p:sp>
      <p:graphicFrame>
        <p:nvGraphicFramePr>
          <p:cNvPr id="4" name="Content Placeholder 3"/>
          <p:cNvGraphicFramePr>
            <a:graphicFrameLocks noGrp="1"/>
          </p:cNvGraphicFramePr>
          <p:nvPr>
            <p:ph idx="1"/>
          </p:nvPr>
        </p:nvGraphicFramePr>
        <p:xfrm>
          <a:off x="685800" y="1219200"/>
          <a:ext cx="8458200" cy="5562600"/>
        </p:xfrm>
        <a:graphic>
          <a:graphicData uri="http://schemas.openxmlformats.org/drawingml/2006/table">
            <a:tbl>
              <a:tblPr firstRow="1" bandCol="1">
                <a:tableStyleId>{21E4AEA4-8DFA-4A89-87EB-49C32662AFE0}</a:tableStyleId>
              </a:tblPr>
              <a:tblGrid>
                <a:gridCol w="1057275"/>
                <a:gridCol w="1057275"/>
                <a:gridCol w="1057275"/>
                <a:gridCol w="1057275"/>
                <a:gridCol w="1057275"/>
                <a:gridCol w="1057275"/>
                <a:gridCol w="1057275"/>
                <a:gridCol w="1057275"/>
              </a:tblGrid>
              <a:tr h="370840">
                <a:tc>
                  <a:txBody>
                    <a:bodyPr/>
                    <a:lstStyle/>
                    <a:p>
                      <a:pPr algn="ctr"/>
                      <a:endParaRPr lang="en-US" sz="1400" dirty="0"/>
                    </a:p>
                  </a:txBody>
                  <a:tcPr/>
                </a:tc>
                <a:tc>
                  <a:txBody>
                    <a:bodyPr/>
                    <a:lstStyle/>
                    <a:p>
                      <a:pPr algn="ctr"/>
                      <a:r>
                        <a:rPr lang="en-US" sz="1400" dirty="0" err="1" smtClean="0"/>
                        <a:t>Em</a:t>
                      </a:r>
                      <a:endParaRPr lang="en-US" sz="1400" dirty="0"/>
                    </a:p>
                  </a:txBody>
                  <a:tcPr/>
                </a:tc>
                <a:tc>
                  <a:txBody>
                    <a:bodyPr/>
                    <a:lstStyle/>
                    <a:p>
                      <a:pPr algn="ctr"/>
                      <a:r>
                        <a:rPr lang="en-US" sz="1400" dirty="0" smtClean="0"/>
                        <a:t>To</a:t>
                      </a:r>
                      <a:endParaRPr lang="en-US" sz="1400" dirty="0"/>
                    </a:p>
                  </a:txBody>
                  <a:tcPr/>
                </a:tc>
                <a:tc>
                  <a:txBody>
                    <a:bodyPr/>
                    <a:lstStyle/>
                    <a:p>
                      <a:pPr algn="ctr"/>
                      <a:r>
                        <a:rPr lang="en-US" sz="1400" dirty="0" smtClean="0"/>
                        <a:t>Pr</a:t>
                      </a:r>
                      <a:endParaRPr lang="en-US" sz="1400" dirty="0"/>
                    </a:p>
                  </a:txBody>
                  <a:tcPr/>
                </a:tc>
                <a:tc>
                  <a:txBody>
                    <a:bodyPr/>
                    <a:lstStyle/>
                    <a:p>
                      <a:pPr algn="ctr"/>
                      <a:r>
                        <a:rPr lang="en-US" sz="1400" dirty="0" smtClean="0"/>
                        <a:t>Ho</a:t>
                      </a:r>
                      <a:endParaRPr lang="en-US" sz="1400" dirty="0"/>
                    </a:p>
                  </a:txBody>
                  <a:tcPr/>
                </a:tc>
                <a:tc>
                  <a:txBody>
                    <a:bodyPr/>
                    <a:lstStyle/>
                    <a:p>
                      <a:pPr algn="ctr"/>
                      <a:r>
                        <a:rPr lang="en-US" sz="1400" dirty="0" err="1" smtClean="0"/>
                        <a:t>Sk</a:t>
                      </a:r>
                      <a:endParaRPr lang="en-US" sz="1400" dirty="0"/>
                    </a:p>
                  </a:txBody>
                  <a:tcPr/>
                </a:tc>
                <a:tc>
                  <a:txBody>
                    <a:bodyPr/>
                    <a:lstStyle/>
                    <a:p>
                      <a:pPr algn="ctr"/>
                      <a:r>
                        <a:rPr lang="en-US" sz="1400" dirty="0" smtClean="0"/>
                        <a:t>Lo</a:t>
                      </a:r>
                      <a:endParaRPr lang="en-US" sz="1400" dirty="0"/>
                    </a:p>
                  </a:txBody>
                  <a:tcPr/>
                </a:tc>
                <a:tc>
                  <a:txBody>
                    <a:bodyPr/>
                    <a:lstStyle/>
                    <a:p>
                      <a:pPr algn="ctr"/>
                      <a:r>
                        <a:rPr lang="en-US" sz="1400" dirty="0" smtClean="0"/>
                        <a:t>Ro</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Mary</a:t>
                      </a:r>
                      <a:endParaRPr lang="en-US" sz="1400" dirty="0"/>
                    </a:p>
                  </a:txBody>
                  <a:tcPr/>
                </a:tc>
                <a:tc>
                  <a:txBody>
                    <a:bodyPr/>
                    <a:lstStyle/>
                    <a:p>
                      <a:r>
                        <a:rPr lang="en-US" sz="1400" dirty="0" smtClean="0"/>
                        <a:t>Pen</a:t>
                      </a:r>
                      <a:endParaRPr lang="en-US" sz="1400" dirty="0"/>
                    </a:p>
                  </a:txBody>
                  <a:tcPr/>
                </a:tc>
                <a:tc>
                  <a:txBody>
                    <a:bodyPr/>
                    <a:lstStyle/>
                    <a:p>
                      <a:r>
                        <a:rPr lang="en-US" sz="1400" dirty="0" smtClean="0"/>
                        <a:t>Research</a:t>
                      </a:r>
                      <a:endParaRPr lang="en-US" sz="1400" dirty="0"/>
                    </a:p>
                  </a:txBody>
                  <a:tcPr/>
                </a:tc>
                <a:tc>
                  <a:txBody>
                    <a:bodyPr/>
                    <a:lstStyle/>
                    <a:p>
                      <a:r>
                        <a:rPr lang="en-US" sz="1400" dirty="0" smtClean="0"/>
                        <a:t>20</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101</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Mary</a:t>
                      </a:r>
                      <a:endParaRPr lang="en-US" sz="1400" dirty="0"/>
                    </a:p>
                  </a:txBody>
                  <a:tcPr/>
                </a:tc>
                <a:tc>
                  <a:txBody>
                    <a:bodyPr/>
                    <a:lstStyle/>
                    <a:p>
                      <a:r>
                        <a:rPr lang="en-US" sz="1400" dirty="0" smtClean="0"/>
                        <a:t>Pen</a:t>
                      </a:r>
                      <a:endParaRPr lang="en-US" sz="1400" dirty="0"/>
                    </a:p>
                  </a:txBody>
                  <a:tcPr/>
                </a:tc>
                <a:tc>
                  <a:txBody>
                    <a:bodyPr/>
                    <a:lstStyle/>
                    <a:p>
                      <a:r>
                        <a:rPr lang="en-US" sz="1400" dirty="0" smtClean="0"/>
                        <a:t>Research</a:t>
                      </a:r>
                      <a:endParaRPr lang="en-US" sz="1400" dirty="0"/>
                    </a:p>
                  </a:txBody>
                  <a:tcPr/>
                </a:tc>
                <a:tc>
                  <a:txBody>
                    <a:bodyPr/>
                    <a:lstStyle/>
                    <a:p>
                      <a:r>
                        <a:rPr lang="en-US" sz="1400" dirty="0" smtClean="0"/>
                        <a:t>20</a:t>
                      </a:r>
                      <a:endParaRPr lang="en-US" sz="1400" dirty="0"/>
                    </a:p>
                  </a:txBody>
                  <a:tcPr/>
                </a:tc>
                <a:tc>
                  <a:txBody>
                    <a:bodyPr/>
                    <a:lstStyle/>
                    <a:p>
                      <a:r>
                        <a:rPr lang="en-US" sz="1400" dirty="0" smtClean="0"/>
                        <a:t>Writer</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102</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Mary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Pen</a:t>
                      </a:r>
                    </a:p>
                  </a:txBody>
                  <a:tcPr/>
                </a:tc>
                <a:tc>
                  <a:txBody>
                    <a:bodyPr/>
                    <a:lstStyle/>
                    <a:p>
                      <a:r>
                        <a:rPr lang="en-US" sz="1400" dirty="0" smtClean="0"/>
                        <a:t>Research</a:t>
                      </a:r>
                      <a:endParaRPr lang="en-US" sz="1400" dirty="0"/>
                    </a:p>
                  </a:txBody>
                  <a:tcPr/>
                </a:tc>
                <a:tc>
                  <a:txBody>
                    <a:bodyPr/>
                    <a:lstStyle/>
                    <a:p>
                      <a:r>
                        <a:rPr lang="en-US" sz="1400" dirty="0" smtClean="0"/>
                        <a:t>20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Writer</a:t>
                      </a:r>
                    </a:p>
                  </a:txBody>
                  <a:tcPr/>
                </a:tc>
                <a:tc>
                  <a:txBody>
                    <a:bodyPr/>
                    <a:lstStyle/>
                    <a:p>
                      <a:r>
                        <a:rPr lang="en-US" sz="1400" dirty="0" smtClean="0"/>
                        <a:t>Buffalo</a:t>
                      </a:r>
                      <a:endParaRPr lang="en-US" sz="1400" dirty="0"/>
                    </a:p>
                  </a:txBody>
                  <a:tcPr/>
                </a:tc>
                <a:tc>
                  <a:txBody>
                    <a:bodyPr/>
                    <a:lstStyle/>
                    <a:p>
                      <a:r>
                        <a:rPr lang="en-US" sz="1400" dirty="0" smtClean="0"/>
                        <a:t>103</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Fang</a:t>
                      </a:r>
                      <a:endParaRPr lang="en-US" sz="1400" dirty="0"/>
                    </a:p>
                  </a:txBody>
                  <a:tcPr/>
                </a:tc>
                <a:tc>
                  <a:txBody>
                    <a:bodyPr/>
                    <a:lstStyle/>
                    <a:p>
                      <a:r>
                        <a:rPr lang="en-US" sz="1400" dirty="0" smtClean="0"/>
                        <a:t>Pen</a:t>
                      </a:r>
                      <a:endParaRPr lang="en-US" sz="1400" dirty="0"/>
                    </a:p>
                  </a:txBody>
                  <a:tcPr/>
                </a:tc>
                <a:tc>
                  <a:txBody>
                    <a:bodyPr/>
                    <a:lstStyle/>
                    <a:p>
                      <a:r>
                        <a:rPr lang="en-US" sz="1400" dirty="0" smtClean="0"/>
                        <a:t>Research</a:t>
                      </a:r>
                      <a:endParaRPr lang="en-US" sz="1400" dirty="0"/>
                    </a:p>
                  </a:txBody>
                  <a:tcPr/>
                </a:tc>
                <a:tc>
                  <a:txBody>
                    <a:bodyPr/>
                    <a:lstStyle/>
                    <a:p>
                      <a:r>
                        <a:rPr lang="en-US" sz="1400" dirty="0" smtClean="0"/>
                        <a:t>30</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104</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Fang</a:t>
                      </a:r>
                      <a:endParaRPr lang="en-US" sz="1400" dirty="0"/>
                    </a:p>
                  </a:txBody>
                  <a:tcPr/>
                </a:tc>
                <a:tc>
                  <a:txBody>
                    <a:bodyPr/>
                    <a:lstStyle/>
                    <a:p>
                      <a:r>
                        <a:rPr lang="en-US" sz="1400" dirty="0" smtClean="0"/>
                        <a:t>Pen</a:t>
                      </a:r>
                      <a:endParaRPr lang="en-US" sz="1400" dirty="0"/>
                    </a:p>
                  </a:txBody>
                  <a:tcPr/>
                </a:tc>
                <a:tc>
                  <a:txBody>
                    <a:bodyPr/>
                    <a:lstStyle/>
                    <a:p>
                      <a:r>
                        <a:rPr lang="en-US" sz="1400" dirty="0" smtClean="0"/>
                        <a:t>Research</a:t>
                      </a:r>
                      <a:endParaRPr lang="en-US" sz="1400" dirty="0"/>
                    </a:p>
                  </a:txBody>
                  <a:tcPr/>
                </a:tc>
                <a:tc>
                  <a:txBody>
                    <a:bodyPr/>
                    <a:lstStyle/>
                    <a:p>
                      <a:r>
                        <a:rPr lang="en-US" sz="1400" dirty="0" smtClean="0"/>
                        <a:t>30</a:t>
                      </a:r>
                      <a:endParaRPr lang="en-US" sz="1400" dirty="0"/>
                    </a:p>
                  </a:txBody>
                  <a:tcPr/>
                </a:tc>
                <a:tc>
                  <a:txBody>
                    <a:bodyPr/>
                    <a:lstStyle/>
                    <a:p>
                      <a:r>
                        <a:rPr lang="en-US" sz="1400" dirty="0" smtClean="0"/>
                        <a:t>Editor</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105</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Fang</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Pen</a:t>
                      </a:r>
                    </a:p>
                  </a:txBody>
                  <a:tcPr/>
                </a:tc>
                <a:tc>
                  <a:txBody>
                    <a:bodyPr/>
                    <a:lstStyle/>
                    <a:p>
                      <a:r>
                        <a:rPr lang="en-US" sz="1400" dirty="0" smtClean="0"/>
                        <a:t>Research</a:t>
                      </a:r>
                      <a:endParaRPr lang="en-US" sz="1400" dirty="0"/>
                    </a:p>
                  </a:txBody>
                  <a:tcPr/>
                </a:tc>
                <a:tc>
                  <a:txBody>
                    <a:bodyPr/>
                    <a:lstStyle/>
                    <a:p>
                      <a:r>
                        <a:rPr lang="en-US" sz="1400" dirty="0" smtClean="0"/>
                        <a:t>30</a:t>
                      </a:r>
                      <a:endParaRPr lang="en-US" sz="1400" dirty="0"/>
                    </a:p>
                  </a:txBody>
                  <a:tcPr/>
                </a:tc>
                <a:tc>
                  <a:txBody>
                    <a:bodyPr/>
                    <a:lstStyle/>
                    <a:p>
                      <a:r>
                        <a:rPr lang="en-US" sz="1400" dirty="0" smtClean="0"/>
                        <a:t>Economist</a:t>
                      </a:r>
                      <a:endParaRPr lang="en-US" sz="1400" dirty="0"/>
                    </a:p>
                  </a:txBody>
                  <a:tcPr/>
                </a:tc>
                <a:tc>
                  <a:txBody>
                    <a:bodyPr/>
                    <a:lstStyle/>
                    <a:p>
                      <a:r>
                        <a:rPr lang="en-US" sz="1400" dirty="0" smtClean="0"/>
                        <a:t>New York</a:t>
                      </a:r>
                      <a:endParaRPr lang="en-US" sz="1400" dirty="0"/>
                    </a:p>
                  </a:txBody>
                  <a:tcPr/>
                </a:tc>
                <a:tc>
                  <a:txBody>
                    <a:bodyPr/>
                    <a:lstStyle/>
                    <a:p>
                      <a:r>
                        <a:rPr lang="en-US" sz="1400" dirty="0" smtClean="0"/>
                        <a:t>106</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Fang</a:t>
                      </a:r>
                      <a:endParaRPr lang="en-US" sz="1400" dirty="0"/>
                    </a:p>
                  </a:txBody>
                  <a:tcPr/>
                </a:tc>
                <a:tc>
                  <a:txBody>
                    <a:bodyPr/>
                    <a:lstStyle/>
                    <a:p>
                      <a:r>
                        <a:rPr lang="en-US" sz="1400" dirty="0" smtClean="0"/>
                        <a:t>Pen</a:t>
                      </a:r>
                      <a:endParaRPr lang="en-US" sz="1400" dirty="0"/>
                    </a:p>
                  </a:txBody>
                  <a:tcPr/>
                </a:tc>
                <a:tc>
                  <a:txBody>
                    <a:bodyPr/>
                    <a:lstStyle/>
                    <a:p>
                      <a:r>
                        <a:rPr lang="en-US" sz="1400" dirty="0" smtClean="0"/>
                        <a:t>Research</a:t>
                      </a:r>
                      <a:endParaRPr lang="en-US" sz="1400" dirty="0"/>
                    </a:p>
                  </a:txBody>
                  <a:tcPr/>
                </a:tc>
                <a:tc>
                  <a:txBody>
                    <a:bodyPr/>
                    <a:lstStyle/>
                    <a:p>
                      <a:r>
                        <a:rPr lang="en-US" sz="1400" dirty="0" smtClean="0"/>
                        <a:t>30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Economist</a:t>
                      </a:r>
                    </a:p>
                  </a:txBody>
                  <a:tcPr/>
                </a:tc>
                <a:tc>
                  <a:txBody>
                    <a:bodyPr/>
                    <a:lstStyle/>
                    <a:p>
                      <a:r>
                        <a:rPr lang="en-US" sz="1400" dirty="0" smtClean="0"/>
                        <a:t>Buffalo</a:t>
                      </a:r>
                      <a:endParaRPr lang="en-US" sz="1400" dirty="0"/>
                    </a:p>
                  </a:txBody>
                  <a:tcPr/>
                </a:tc>
                <a:tc>
                  <a:txBody>
                    <a:bodyPr/>
                    <a:lstStyle/>
                    <a:p>
                      <a:r>
                        <a:rPr lang="en-US" sz="1400" dirty="0" smtClean="0"/>
                        <a:t>107</a:t>
                      </a:r>
                      <a:endParaRPr lang="en-US" sz="1400" dirty="0"/>
                    </a:p>
                  </a:txBody>
                  <a:tcPr/>
                </a:tc>
              </a:tr>
              <a:tr h="370840">
                <a:tc>
                  <a:txBody>
                    <a:bodyPr/>
                    <a:lstStyle/>
                    <a:p>
                      <a:endParaRPr lang="en-US" sz="1400" dirty="0"/>
                    </a:p>
                  </a:txBody>
                  <a:tcPr>
                    <a:solidFill>
                      <a:schemeClr val="bg1"/>
                    </a:solidFill>
                  </a:tcPr>
                </a:tc>
                <a:tc>
                  <a:txBody>
                    <a:bodyPr/>
                    <a:lstStyle/>
                    <a:p>
                      <a:r>
                        <a:rPr lang="en-US" sz="1400" dirty="0" err="1" smtClean="0"/>
                        <a:t>Lakshmi</a:t>
                      </a:r>
                      <a:endParaRPr lang="en-US" sz="1400" dirty="0"/>
                    </a:p>
                  </a:txBody>
                  <a:tcPr/>
                </a:tc>
                <a:tc>
                  <a:txBody>
                    <a:bodyPr/>
                    <a:lstStyle/>
                    <a:p>
                      <a:r>
                        <a:rPr lang="en-US" sz="1400" dirty="0" smtClean="0"/>
                        <a:t>Oracle</a:t>
                      </a:r>
                      <a:endParaRPr lang="en-US" sz="1400" dirty="0"/>
                    </a:p>
                  </a:txBody>
                  <a:tcPr/>
                </a:tc>
                <a:tc>
                  <a:txBody>
                    <a:bodyPr/>
                    <a:lstStyle/>
                    <a:p>
                      <a:r>
                        <a:rPr lang="en-US" sz="1400" dirty="0" smtClean="0"/>
                        <a:t>Database</a:t>
                      </a:r>
                      <a:endParaRPr lang="en-US" sz="1400" dirty="0"/>
                    </a:p>
                  </a:txBody>
                  <a:tcPr/>
                </a:tc>
                <a:tc>
                  <a:txBody>
                    <a:bodyPr/>
                    <a:lstStyle/>
                    <a:p>
                      <a:r>
                        <a:rPr lang="en-US" sz="1400" dirty="0" smtClean="0"/>
                        <a:t>40</a:t>
                      </a:r>
                      <a:endParaRPr lang="en-US" sz="1400" dirty="0"/>
                    </a:p>
                  </a:txBody>
                  <a:tcPr/>
                </a:tc>
                <a:tc>
                  <a:txBody>
                    <a:bodyPr/>
                    <a:lstStyle/>
                    <a:p>
                      <a:r>
                        <a:rPr lang="en-US" sz="1400" dirty="0" smtClean="0"/>
                        <a:t>Analyst</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101</a:t>
                      </a:r>
                      <a:endParaRPr lang="en-US" sz="1400" dirty="0"/>
                    </a:p>
                  </a:txBody>
                  <a:tcPr/>
                </a:tc>
              </a:tr>
              <a:tr h="370840">
                <a:tc>
                  <a:txBody>
                    <a:bodyPr/>
                    <a:lstStyle/>
                    <a:p>
                      <a:endParaRPr lang="en-US" sz="14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Oracle</a:t>
                      </a:r>
                    </a:p>
                  </a:txBody>
                  <a:tcPr/>
                </a:tc>
                <a:tc>
                  <a:txBody>
                    <a:bodyPr/>
                    <a:lstStyle/>
                    <a:p>
                      <a:r>
                        <a:rPr lang="en-US" sz="1400" dirty="0" smtClean="0"/>
                        <a:t>Database</a:t>
                      </a:r>
                      <a:endParaRPr lang="en-US" sz="1400" dirty="0"/>
                    </a:p>
                  </a:txBody>
                  <a:tcPr/>
                </a:tc>
                <a:tc>
                  <a:txBody>
                    <a:bodyPr/>
                    <a:lstStyle/>
                    <a:p>
                      <a:r>
                        <a:rPr lang="en-US" sz="1400" dirty="0" smtClean="0"/>
                        <a:t>40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Analyst</a:t>
                      </a:r>
                    </a:p>
                  </a:txBody>
                  <a:tcPr/>
                </a:tc>
                <a:tc>
                  <a:txBody>
                    <a:bodyPr/>
                    <a:lstStyle/>
                    <a:p>
                      <a:r>
                        <a:rPr lang="en-US" sz="1400" dirty="0" smtClean="0"/>
                        <a:t>Buffalo</a:t>
                      </a:r>
                      <a:endParaRPr lang="en-US" sz="1400" dirty="0"/>
                    </a:p>
                  </a:txBody>
                  <a:tcPr/>
                </a:tc>
                <a:tc>
                  <a:txBody>
                    <a:bodyPr/>
                    <a:lstStyle/>
                    <a:p>
                      <a:r>
                        <a:rPr lang="en-US" sz="1400" dirty="0" smtClean="0"/>
                        <a:t>108</a:t>
                      </a:r>
                      <a:endParaRPr lang="en-US" sz="1400" dirty="0"/>
                    </a:p>
                  </a:txBody>
                  <a:tcPr/>
                </a:tc>
              </a:tr>
              <a:tr h="370840">
                <a:tc>
                  <a:txBody>
                    <a:bodyPr/>
                    <a:lstStyle/>
                    <a:p>
                      <a:endParaRPr lang="en-US" sz="1400" dirty="0"/>
                    </a:p>
                  </a:txBody>
                  <a:tcPr>
                    <a:solidFill>
                      <a:schemeClr val="bg1"/>
                    </a:solidFill>
                  </a:tcPr>
                </a:tc>
                <a:tc>
                  <a:txBody>
                    <a:bodyPr/>
                    <a:lstStyle/>
                    <a:p>
                      <a:r>
                        <a:rPr lang="en-US" sz="1400" dirty="0" err="1" smtClean="0"/>
                        <a:t>Lakshmi</a:t>
                      </a:r>
                      <a:endParaRPr lang="en-US" sz="1400" dirty="0"/>
                    </a:p>
                  </a:txBody>
                  <a:tcPr/>
                </a:tc>
                <a:tc>
                  <a:txBody>
                    <a:bodyPr/>
                    <a:lstStyle/>
                    <a:p>
                      <a:r>
                        <a:rPr lang="en-US" sz="1400" dirty="0" smtClean="0"/>
                        <a:t>Oracle</a:t>
                      </a:r>
                      <a:endParaRPr lang="en-US" sz="1400" dirty="0"/>
                    </a:p>
                  </a:txBody>
                  <a:tcPr/>
                </a:tc>
                <a:tc>
                  <a:txBody>
                    <a:bodyPr/>
                    <a:lstStyle/>
                    <a:p>
                      <a:r>
                        <a:rPr lang="en-US" sz="1400" dirty="0" smtClean="0"/>
                        <a:t>Database</a:t>
                      </a:r>
                      <a:endParaRPr lang="en-US" sz="1400" dirty="0"/>
                    </a:p>
                  </a:txBody>
                  <a:tcPr/>
                </a:tc>
                <a:tc>
                  <a:txBody>
                    <a:bodyPr/>
                    <a:lstStyle/>
                    <a:p>
                      <a:r>
                        <a:rPr lang="en-US" sz="1400" dirty="0" smtClean="0"/>
                        <a:t>40</a:t>
                      </a:r>
                      <a:endParaRPr lang="en-US" sz="1400" dirty="0"/>
                    </a:p>
                  </a:txBody>
                  <a:tcPr/>
                </a:tc>
                <a:tc>
                  <a:txBody>
                    <a:bodyPr/>
                    <a:lstStyle/>
                    <a:p>
                      <a:r>
                        <a:rPr lang="en-US" sz="1400" dirty="0" smtClean="0"/>
                        <a:t>Clerk</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Buffalo</a:t>
                      </a:r>
                    </a:p>
                  </a:txBody>
                  <a:tcPr/>
                </a:tc>
                <a:tc>
                  <a:txBody>
                    <a:bodyPr/>
                    <a:lstStyle/>
                    <a:p>
                      <a:r>
                        <a:rPr lang="en-US" sz="1400" dirty="0" smtClean="0"/>
                        <a:t>107</a:t>
                      </a:r>
                      <a:endParaRPr lang="en-US" sz="1400" dirty="0"/>
                    </a:p>
                  </a:txBody>
                  <a:tcPr/>
                </a:tc>
              </a:tr>
              <a:tr h="370840">
                <a:tc>
                  <a:txBody>
                    <a:bodyPr/>
                    <a:lstStyle/>
                    <a:p>
                      <a:endParaRPr lang="en-US" sz="14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Oracle</a:t>
                      </a:r>
                    </a:p>
                  </a:txBody>
                  <a:tcPr/>
                </a:tc>
                <a:tc>
                  <a:txBody>
                    <a:bodyPr/>
                    <a:lstStyle/>
                    <a:p>
                      <a:r>
                        <a:rPr lang="en-US" sz="1400" dirty="0" smtClean="0"/>
                        <a:t>Database</a:t>
                      </a:r>
                      <a:endParaRPr lang="en-US" sz="1400" dirty="0"/>
                    </a:p>
                  </a:txBody>
                  <a:tcPr/>
                </a:tc>
                <a:tc>
                  <a:txBody>
                    <a:bodyPr/>
                    <a:lstStyle/>
                    <a:p>
                      <a:r>
                        <a:rPr lang="en-US" sz="1400" dirty="0" smtClean="0"/>
                        <a:t>40</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Boston</a:t>
                      </a:r>
                      <a:endParaRPr lang="en-US" sz="1400" dirty="0"/>
                    </a:p>
                  </a:txBody>
                  <a:tcPr/>
                </a:tc>
                <a:tc>
                  <a:txBody>
                    <a:bodyPr/>
                    <a:lstStyle/>
                    <a:p>
                      <a:r>
                        <a:rPr lang="en-US" sz="1400" dirty="0" smtClean="0"/>
                        <a:t>101</a:t>
                      </a:r>
                      <a:endParaRPr lang="en-US" sz="1400" dirty="0"/>
                    </a:p>
                  </a:txBody>
                  <a:tcPr/>
                </a:tc>
              </a:tr>
              <a:tr h="370840">
                <a:tc>
                  <a:txBody>
                    <a:bodyPr/>
                    <a:lstStyle/>
                    <a:p>
                      <a:endParaRPr lang="en-US" sz="1400" dirty="0"/>
                    </a:p>
                  </a:txBody>
                  <a:tcPr>
                    <a:solidFill>
                      <a:schemeClr val="bg1"/>
                    </a:solidFill>
                  </a:tcPr>
                </a:tc>
                <a:tc>
                  <a:txBody>
                    <a:bodyPr/>
                    <a:lstStyle/>
                    <a:p>
                      <a:r>
                        <a:rPr lang="en-US" sz="1400" dirty="0" err="1" smtClean="0"/>
                        <a:t>Lakshmi</a:t>
                      </a:r>
                      <a:endParaRPr lang="en-US" sz="1400" dirty="0"/>
                    </a:p>
                  </a:txBody>
                  <a:tcPr/>
                </a:tc>
                <a:tc>
                  <a:txBody>
                    <a:bodyPr/>
                    <a:lstStyle/>
                    <a:p>
                      <a:r>
                        <a:rPr lang="en-US" sz="1400" dirty="0" smtClean="0"/>
                        <a:t>Oracle</a:t>
                      </a:r>
                      <a:endParaRPr lang="en-US" sz="1400" dirty="0"/>
                    </a:p>
                  </a:txBody>
                  <a:tcPr/>
                </a:tc>
                <a:tc>
                  <a:txBody>
                    <a:bodyPr/>
                    <a:lstStyle/>
                    <a:p>
                      <a:r>
                        <a:rPr lang="en-US" sz="1400" dirty="0" smtClean="0"/>
                        <a:t>Database</a:t>
                      </a:r>
                      <a:endParaRPr lang="en-US" sz="1400" dirty="0"/>
                    </a:p>
                  </a:txBody>
                  <a:tcPr/>
                </a:tc>
                <a:tc>
                  <a:txBody>
                    <a:bodyPr/>
                    <a:lstStyle/>
                    <a:p>
                      <a:r>
                        <a:rPr lang="en-US" sz="1400" dirty="0" smtClean="0"/>
                        <a:t>40</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Albany</a:t>
                      </a:r>
                      <a:endParaRPr lang="en-US" sz="1400" dirty="0"/>
                    </a:p>
                  </a:txBody>
                  <a:tcPr/>
                </a:tc>
                <a:tc>
                  <a:txBody>
                    <a:bodyPr/>
                    <a:lstStyle/>
                    <a:p>
                      <a:r>
                        <a:rPr lang="en-US" sz="1400" dirty="0" smtClean="0"/>
                        <a:t>109</a:t>
                      </a:r>
                      <a:endParaRPr lang="en-US" sz="1400" dirty="0"/>
                    </a:p>
                  </a:txBody>
                  <a:tcPr/>
                </a:tc>
              </a:tr>
              <a:tr h="370840">
                <a:tc>
                  <a:txBody>
                    <a:bodyPr/>
                    <a:lstStyle/>
                    <a:p>
                      <a:endParaRPr lang="en-US" sz="14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Oracle</a:t>
                      </a:r>
                    </a:p>
                  </a:txBody>
                  <a:tcPr/>
                </a:tc>
                <a:tc>
                  <a:txBody>
                    <a:bodyPr/>
                    <a:lstStyle/>
                    <a:p>
                      <a:r>
                        <a:rPr lang="en-US" sz="1400" dirty="0" smtClean="0"/>
                        <a:t>Database</a:t>
                      </a:r>
                      <a:endParaRPr lang="en-US" sz="1400" dirty="0"/>
                    </a:p>
                  </a:txBody>
                  <a:tcPr/>
                </a:tc>
                <a:tc>
                  <a:txBody>
                    <a:bodyPr/>
                    <a:lstStyle/>
                    <a:p>
                      <a:r>
                        <a:rPr lang="en-US" sz="1400" dirty="0" smtClean="0"/>
                        <a:t>40</a:t>
                      </a:r>
                      <a:endParaRPr lang="en-US" sz="1400" dirty="0"/>
                    </a:p>
                  </a:txBody>
                  <a:tcPr/>
                </a:tc>
                <a:tc>
                  <a:txBody>
                    <a:bodyPr/>
                    <a:lstStyle/>
                    <a:p>
                      <a:r>
                        <a:rPr lang="en-US" sz="1400" dirty="0" smtClean="0"/>
                        <a:t>Clerk</a:t>
                      </a:r>
                      <a:endParaRPr lang="en-US" sz="1400" dirty="0"/>
                    </a:p>
                  </a:txBody>
                  <a:tcPr/>
                </a:tc>
                <a:tc>
                  <a:txBody>
                    <a:bodyPr/>
                    <a:lstStyle/>
                    <a:p>
                      <a:r>
                        <a:rPr lang="en-US" sz="1400" dirty="0" smtClean="0"/>
                        <a:t>Trenton</a:t>
                      </a:r>
                      <a:endParaRPr lang="en-US" sz="1400" dirty="0"/>
                    </a:p>
                  </a:txBody>
                  <a:tcPr/>
                </a:tc>
                <a:tc>
                  <a:txBody>
                    <a:bodyPr/>
                    <a:lstStyle/>
                    <a:p>
                      <a:r>
                        <a:rPr lang="en-US" sz="1400" dirty="0" smtClean="0"/>
                        <a:t>110</a:t>
                      </a:r>
                      <a:endParaRPr lang="en-US" sz="1400" dirty="0"/>
                    </a:p>
                  </a:txBody>
                  <a:tcPr/>
                </a:tc>
              </a:tr>
              <a:tr h="370840">
                <a:tc>
                  <a:txBody>
                    <a:bodyPr/>
                    <a:lstStyle/>
                    <a:p>
                      <a:endParaRPr lang="en-US" sz="14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Lakshmi</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Oracle</a:t>
                      </a:r>
                    </a:p>
                  </a:txBody>
                  <a:tcPr/>
                </a:tc>
                <a:tc>
                  <a:txBody>
                    <a:bodyPr/>
                    <a:lstStyle/>
                    <a:p>
                      <a:r>
                        <a:rPr lang="en-US" sz="1400" dirty="0" smtClean="0"/>
                        <a:t>Database</a:t>
                      </a:r>
                      <a:endParaRPr lang="en-US" sz="1400" dirty="0"/>
                    </a:p>
                  </a:txBody>
                  <a:tcPr/>
                </a:tc>
                <a:tc>
                  <a:txBody>
                    <a:bodyPr/>
                    <a:lstStyle/>
                    <a:p>
                      <a:r>
                        <a:rPr lang="en-US" sz="1400" dirty="0" smtClean="0"/>
                        <a:t>40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Economist</a:t>
                      </a:r>
                    </a:p>
                  </a:txBody>
                  <a:tcPr/>
                </a:tc>
                <a:tc>
                  <a:txBody>
                    <a:bodyPr/>
                    <a:lstStyle/>
                    <a:p>
                      <a:r>
                        <a:rPr lang="en-US" sz="1400" dirty="0" smtClean="0"/>
                        <a:t>Buffalo</a:t>
                      </a:r>
                      <a:endParaRPr lang="en-US" sz="1400" dirty="0"/>
                    </a:p>
                  </a:txBody>
                  <a:tcPr/>
                </a:tc>
                <a:tc>
                  <a:txBody>
                    <a:bodyPr/>
                    <a:lstStyle/>
                    <a:p>
                      <a:r>
                        <a:rPr lang="en-US" sz="1400" dirty="0" smtClean="0"/>
                        <a:t>107</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smtClean="0"/>
              <a:t>Our FDs</a:t>
            </a:r>
          </a:p>
        </p:txBody>
      </p:sp>
      <p:sp>
        <p:nvSpPr>
          <p:cNvPr id="224259" name="Rectangle 3"/>
          <p:cNvSpPr>
            <a:spLocks noGrp="1" noChangeArrowheads="1"/>
          </p:cNvSpPr>
          <p:nvPr>
            <p:ph idx="1"/>
          </p:nvPr>
        </p:nvSpPr>
        <p:spPr/>
        <p:txBody>
          <a:bodyPr/>
          <a:lstStyle/>
          <a:p>
            <a:pPr marL="933450" lvl="1" indent="-381000">
              <a:buFont typeface="Monotype Sorts" pitchFamily="2" charset="2"/>
              <a:buAutoNum type="arabicPeriod"/>
            </a:pPr>
            <a:r>
              <a:rPr lang="en-US" smtClean="0"/>
              <a:t>Em </a:t>
            </a:r>
            <a:r>
              <a:rPr lang="en-US" smtClean="0">
                <a:latin typeface="Symbol" pitchFamily="18" charset="2"/>
              </a:rPr>
              <a:t>®</a:t>
            </a:r>
            <a:r>
              <a:rPr lang="en-US" smtClean="0"/>
              <a:t> To</a:t>
            </a:r>
          </a:p>
          <a:p>
            <a:pPr marL="933450" lvl="1" indent="-381000">
              <a:buFont typeface="Monotype Sorts" pitchFamily="2" charset="2"/>
              <a:buAutoNum type="arabicPeriod"/>
            </a:pPr>
            <a:r>
              <a:rPr lang="en-US" smtClean="0"/>
              <a:t>Em </a:t>
            </a:r>
            <a:r>
              <a:rPr lang="en-US" smtClean="0">
                <a:latin typeface="Symbol" pitchFamily="18" charset="2"/>
              </a:rPr>
              <a:t>®</a:t>
            </a:r>
            <a:r>
              <a:rPr lang="en-US" smtClean="0"/>
              <a:t> Pr</a:t>
            </a:r>
          </a:p>
          <a:p>
            <a:pPr marL="933450" lvl="1" indent="-381000">
              <a:buFont typeface="Monotype Sorts" pitchFamily="2" charset="2"/>
              <a:buAutoNum type="arabicPeriod"/>
            </a:pPr>
            <a:r>
              <a:rPr lang="en-US" smtClean="0"/>
              <a:t>To </a:t>
            </a:r>
            <a:r>
              <a:rPr lang="en-US" smtClean="0">
                <a:latin typeface="Symbol" pitchFamily="18" charset="2"/>
              </a:rPr>
              <a:t>® </a:t>
            </a:r>
            <a:r>
              <a:rPr lang="en-US" smtClean="0"/>
              <a:t>Pr</a:t>
            </a:r>
          </a:p>
          <a:p>
            <a:pPr marL="933450" lvl="1" indent="-381000">
              <a:buFont typeface="Monotype Sorts" pitchFamily="2" charset="2"/>
              <a:buAutoNum type="arabicPeriod"/>
            </a:pPr>
            <a:r>
              <a:rPr lang="en-US" smtClean="0"/>
              <a:t>EmTo </a:t>
            </a:r>
            <a:r>
              <a:rPr lang="en-US" smtClean="0">
                <a:latin typeface="Symbol" pitchFamily="18" charset="2"/>
              </a:rPr>
              <a:t>®</a:t>
            </a:r>
            <a:r>
              <a:rPr lang="en-US" smtClean="0"/>
              <a:t> Ho</a:t>
            </a:r>
          </a:p>
          <a:p>
            <a:pPr marL="933450" lvl="1" indent="-381000">
              <a:buFont typeface="Monotype Sorts" pitchFamily="2" charset="2"/>
              <a:buAutoNum type="arabicPeriod"/>
            </a:pPr>
            <a:r>
              <a:rPr lang="en-US" smtClean="0"/>
              <a:t>SkLo </a:t>
            </a:r>
            <a:r>
              <a:rPr lang="en-US" smtClean="0">
                <a:latin typeface="Symbol" pitchFamily="18" charset="2"/>
              </a:rPr>
              <a:t>®</a:t>
            </a:r>
            <a:r>
              <a:rPr lang="en-US" smtClean="0"/>
              <a:t> Ro</a:t>
            </a:r>
          </a:p>
          <a:p>
            <a:pPr marL="933450" lvl="1" indent="-381000">
              <a:buFont typeface="Monotype Sorts" pitchFamily="2" charset="2"/>
              <a:buAutoNum type="arabicPeriod"/>
            </a:pPr>
            <a:r>
              <a:rPr lang="en-US" smtClean="0"/>
              <a:t>Ro </a:t>
            </a:r>
            <a:r>
              <a:rPr lang="en-US" smtClean="0">
                <a:latin typeface="Symbol" pitchFamily="18" charset="2"/>
              </a:rPr>
              <a:t>®</a:t>
            </a:r>
            <a:r>
              <a:rPr lang="en-US" smtClean="0"/>
              <a:t> Lo</a:t>
            </a:r>
          </a:p>
          <a:p>
            <a:pPr marL="457200" indent="-457200"/>
            <a:endParaRPr lang="en-US" smtClean="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2528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25284" name="Rectangle 4"/>
          <p:cNvSpPr>
            <a:spLocks noGrp="1" noChangeArrowheads="1"/>
          </p:cNvSpPr>
          <p:nvPr>
            <p:ph type="title"/>
          </p:nvPr>
        </p:nvSpPr>
        <p:spPr/>
        <p:txBody>
          <a:bodyPr/>
          <a:lstStyle/>
          <a:p>
            <a:r>
              <a:rPr lang="en-US" smtClean="0"/>
              <a:t>Run The Algorithm</a:t>
            </a:r>
          </a:p>
        </p:txBody>
      </p:sp>
      <p:sp>
        <p:nvSpPr>
          <p:cNvPr id="225285" name="Rectangle 5"/>
          <p:cNvSpPr>
            <a:spLocks noGrp="1" noChangeArrowheads="1"/>
          </p:cNvSpPr>
          <p:nvPr>
            <p:ph idx="1"/>
          </p:nvPr>
        </p:nvSpPr>
        <p:spPr/>
        <p:txBody>
          <a:bodyPr/>
          <a:lstStyle/>
          <a:p>
            <a:r>
              <a:rPr lang="en-US" smtClean="0"/>
              <a:t>Using the union rule, we combine RHS of 1 and 2, getting:</a:t>
            </a:r>
          </a:p>
          <a:p>
            <a:pPr lvl="1">
              <a:buFont typeface="Monotype Sorts" pitchFamily="2" charset="2"/>
              <a:buAutoNum type="arabicPeriod"/>
            </a:pPr>
            <a:r>
              <a:rPr lang="en-US" smtClean="0"/>
              <a:t>Em </a:t>
            </a:r>
            <a:r>
              <a:rPr lang="en-US" smtClean="0">
                <a:latin typeface="Symbol" pitchFamily="18" charset="2"/>
              </a:rPr>
              <a:t>®</a:t>
            </a:r>
            <a:r>
              <a:rPr lang="en-US" smtClean="0"/>
              <a:t> ToPr</a:t>
            </a:r>
          </a:p>
          <a:p>
            <a:pPr lvl="1">
              <a:buFont typeface="Monotype Sorts" pitchFamily="2" charset="2"/>
              <a:buAutoNum type="arabicPeriod"/>
            </a:pPr>
            <a:r>
              <a:rPr lang="en-US" smtClean="0"/>
              <a:t>To </a:t>
            </a:r>
            <a:r>
              <a:rPr lang="en-US" smtClean="0">
                <a:latin typeface="Symbol" pitchFamily="18" charset="2"/>
              </a:rPr>
              <a:t>®</a:t>
            </a:r>
            <a:r>
              <a:rPr lang="en-US" smtClean="0"/>
              <a:t> Pr</a:t>
            </a:r>
          </a:p>
          <a:p>
            <a:pPr lvl="1">
              <a:buFont typeface="Monotype Sorts" pitchFamily="2" charset="2"/>
              <a:buAutoNum type="arabicPeriod"/>
            </a:pPr>
            <a:r>
              <a:rPr lang="en-US" smtClean="0"/>
              <a:t>EmTo </a:t>
            </a:r>
            <a:r>
              <a:rPr lang="en-US" smtClean="0">
                <a:latin typeface="Symbol" pitchFamily="18" charset="2"/>
              </a:rPr>
              <a:t>®</a:t>
            </a:r>
            <a:r>
              <a:rPr lang="en-US" smtClean="0"/>
              <a:t> Ho</a:t>
            </a:r>
          </a:p>
          <a:p>
            <a:pPr lvl="1">
              <a:buFont typeface="Monotype Sorts" pitchFamily="2" charset="2"/>
              <a:buAutoNum type="arabicPeriod"/>
            </a:pPr>
            <a:r>
              <a:rPr lang="en-US" smtClean="0"/>
              <a:t>SkLo </a:t>
            </a:r>
            <a:r>
              <a:rPr lang="en-US" smtClean="0">
                <a:latin typeface="Symbol" pitchFamily="18" charset="2"/>
              </a:rPr>
              <a:t>®</a:t>
            </a:r>
            <a:r>
              <a:rPr lang="en-US" smtClean="0"/>
              <a:t> Ro</a:t>
            </a:r>
          </a:p>
          <a:p>
            <a:pPr lvl="1">
              <a:buFont typeface="Monotype Sorts" pitchFamily="2" charset="2"/>
              <a:buAutoNum type="arabicPeriod"/>
            </a:pPr>
            <a:r>
              <a:rPr lang="en-US" smtClean="0"/>
              <a:t>Ro </a:t>
            </a:r>
            <a:r>
              <a:rPr lang="en-US" smtClean="0">
                <a:latin typeface="Symbol" pitchFamily="18" charset="2"/>
              </a:rPr>
              <a:t>®</a:t>
            </a:r>
            <a:r>
              <a:rPr lang="en-US" smtClean="0"/>
              <a:t> Lo</a:t>
            </a:r>
          </a:p>
          <a:p>
            <a:endParaRPr lang="en-US"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Our Example</a:t>
            </a:r>
          </a:p>
        </p:txBody>
      </p:sp>
      <p:sp>
        <p:nvSpPr>
          <p:cNvPr id="56323" name="Content Placeholder 2"/>
          <p:cNvSpPr>
            <a:spLocks noGrp="1"/>
          </p:cNvSpPr>
          <p:nvPr>
            <p:ph idx="1"/>
          </p:nvPr>
        </p:nvSpPr>
        <p:spPr/>
        <p:txBody>
          <a:bodyPr/>
          <a:lstStyle/>
          <a:p>
            <a:r>
              <a:rPr lang="en-US" smtClean="0"/>
              <a:t>We will deal with a very small fragment of a database dealing with a university</a:t>
            </a:r>
          </a:p>
          <a:p>
            <a:r>
              <a:rPr lang="en-US" smtClean="0"/>
              <a:t>We will make some assumptions in order to focus on the points that we need to learn</a:t>
            </a:r>
          </a:p>
          <a:p>
            <a:endParaRPr lang="en-US" smtClean="0"/>
          </a:p>
          <a:p>
            <a:r>
              <a:rPr lang="en-US" smtClean="0"/>
              <a:t>We will identify people completely by their first names, which will be like Social Security Numbers</a:t>
            </a:r>
          </a:p>
          <a:p>
            <a:pPr lvl="1"/>
            <a:r>
              <a:rPr lang="en-US" smtClean="0"/>
              <a:t>That is, whenever we see a particular first name more than once, such as Fang or Allan, this will always refer to the same person: there is only one Fang in the university, etc.</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2630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26308" name="Rectangle 4"/>
          <p:cNvSpPr>
            <a:spLocks noGrp="1" noChangeArrowheads="1"/>
          </p:cNvSpPr>
          <p:nvPr>
            <p:ph type="title"/>
          </p:nvPr>
        </p:nvSpPr>
        <p:spPr/>
        <p:txBody>
          <a:bodyPr/>
          <a:lstStyle/>
          <a:p>
            <a:r>
              <a:rPr lang="en-US" smtClean="0"/>
              <a:t>Run The Algorithm</a:t>
            </a:r>
          </a:p>
        </p:txBody>
      </p:sp>
      <p:sp>
        <p:nvSpPr>
          <p:cNvPr id="226309" name="Rectangle 5"/>
          <p:cNvSpPr>
            <a:spLocks noGrp="1" noChangeArrowheads="1"/>
          </p:cNvSpPr>
          <p:nvPr>
            <p:ph idx="1"/>
          </p:nvPr>
        </p:nvSpPr>
        <p:spPr/>
        <p:txBody>
          <a:bodyPr/>
          <a:lstStyle/>
          <a:p>
            <a:r>
              <a:rPr lang="en-US" smtClean="0"/>
              <a:t>No RHS can be combined, so we check whether there are any redundant attributes.</a:t>
            </a:r>
          </a:p>
          <a:p>
            <a:r>
              <a:rPr lang="en-US" smtClean="0"/>
              <a:t>We start with FD 1, where we attempt to remove an attribute from RHS </a:t>
            </a:r>
          </a:p>
          <a:p>
            <a:pPr lvl="1"/>
            <a:r>
              <a:rPr lang="en-US" smtClean="0"/>
              <a:t>We check whether we can remove To. This is possible if we can derive Em </a:t>
            </a:r>
            <a:r>
              <a:rPr lang="en-US" smtClean="0">
                <a:latin typeface="Symbol" pitchFamily="18" charset="2"/>
              </a:rPr>
              <a:t>®</a:t>
            </a:r>
            <a:r>
              <a:rPr lang="en-US" smtClean="0"/>
              <a:t> To using</a:t>
            </a:r>
          </a:p>
          <a:p>
            <a:pPr lvl="1">
              <a:buFont typeface="Symbol" pitchFamily="18" charset="2"/>
              <a:buNone/>
            </a:pPr>
            <a:r>
              <a:rPr lang="en-US" smtClean="0"/>
              <a:t>		Em </a:t>
            </a:r>
            <a:r>
              <a:rPr lang="en-US" smtClean="0">
                <a:latin typeface="Symbol" pitchFamily="18" charset="2"/>
              </a:rPr>
              <a:t>®</a:t>
            </a:r>
            <a:r>
              <a:rPr lang="en-US" smtClean="0"/>
              <a:t> Pr</a:t>
            </a:r>
          </a:p>
          <a:p>
            <a:pPr lvl="1">
              <a:buFont typeface="Symbol" pitchFamily="18" charset="2"/>
              <a:buNone/>
            </a:pPr>
            <a:r>
              <a:rPr lang="en-US" smtClean="0"/>
              <a:t>		To </a:t>
            </a:r>
            <a:r>
              <a:rPr lang="en-US" smtClean="0">
                <a:latin typeface="Symbol" pitchFamily="18" charset="2"/>
              </a:rPr>
              <a:t>®</a:t>
            </a:r>
            <a:r>
              <a:rPr lang="en-US" smtClean="0"/>
              <a:t> Pr</a:t>
            </a:r>
          </a:p>
          <a:p>
            <a:pPr lvl="1">
              <a:buFont typeface="Symbol" pitchFamily="18" charset="2"/>
              <a:buNone/>
            </a:pPr>
            <a:r>
              <a:rPr lang="en-US" smtClean="0"/>
              <a:t>		EmTo </a:t>
            </a:r>
            <a:r>
              <a:rPr lang="en-US" smtClean="0">
                <a:latin typeface="Symbol" pitchFamily="18" charset="2"/>
              </a:rPr>
              <a:t>®</a:t>
            </a:r>
            <a:r>
              <a:rPr lang="en-US" smtClean="0"/>
              <a:t> Ho</a:t>
            </a:r>
          </a:p>
          <a:p>
            <a:pPr lvl="1">
              <a:buFont typeface="Symbol" pitchFamily="18" charset="2"/>
              <a:buNone/>
            </a:pPr>
            <a:r>
              <a:rPr lang="en-US" smtClean="0"/>
              <a:t>		SkLo </a:t>
            </a:r>
            <a:r>
              <a:rPr lang="en-US" smtClean="0">
                <a:latin typeface="Symbol" pitchFamily="18" charset="2"/>
              </a:rPr>
              <a:t>®</a:t>
            </a:r>
            <a:r>
              <a:rPr lang="en-US" smtClean="0"/>
              <a:t> Ro</a:t>
            </a:r>
          </a:p>
          <a:p>
            <a:pPr lvl="1">
              <a:buFont typeface="Symbol" pitchFamily="18" charset="2"/>
              <a:buNone/>
            </a:pPr>
            <a:r>
              <a:rPr lang="en-US" smtClean="0"/>
              <a:t>		Ro </a:t>
            </a:r>
            <a:r>
              <a:rPr lang="en-US" smtClean="0">
                <a:latin typeface="Symbol" pitchFamily="18" charset="2"/>
              </a:rPr>
              <a:t>®</a:t>
            </a:r>
            <a:r>
              <a:rPr lang="en-US" smtClean="0"/>
              <a:t> Lo</a:t>
            </a:r>
          </a:p>
          <a:p>
            <a:pPr lvl="1">
              <a:buFont typeface="Symbol" pitchFamily="18" charset="2"/>
              <a:buNone/>
            </a:pPr>
            <a:r>
              <a:rPr lang="en-US" smtClean="0"/>
              <a:t>	Computing the closure of Em using the above FDs gives us only EmPr, so the attribute To must be kept.</a:t>
            </a:r>
          </a:p>
          <a:p>
            <a:pPr lvl="1"/>
            <a:endParaRPr lang="en-US" smtClean="0"/>
          </a:p>
          <a:p>
            <a:endParaRPr lang="en-US" smtClean="0"/>
          </a:p>
        </p:txBody>
      </p:sp>
    </p:spTree>
  </p:cSld>
  <p:clrMapOvr>
    <a:masterClrMapping/>
  </p:clrMapOv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smtClean="0"/>
              <a:t>Run The Algorithm</a:t>
            </a:r>
          </a:p>
        </p:txBody>
      </p:sp>
      <p:sp>
        <p:nvSpPr>
          <p:cNvPr id="227331" name="Rectangle 3"/>
          <p:cNvSpPr>
            <a:spLocks noGrp="1" noChangeArrowheads="1"/>
          </p:cNvSpPr>
          <p:nvPr>
            <p:ph idx="1"/>
          </p:nvPr>
        </p:nvSpPr>
        <p:spPr/>
        <p:txBody>
          <a:bodyPr/>
          <a:lstStyle/>
          <a:p>
            <a:pPr lvl="1"/>
            <a:r>
              <a:rPr lang="en-US" smtClean="0"/>
              <a:t>We check whether we can remove Pr. This is possible if we can derive Em </a:t>
            </a:r>
            <a:r>
              <a:rPr lang="en-US" smtClean="0">
                <a:latin typeface="Symbol" pitchFamily="18" charset="2"/>
              </a:rPr>
              <a:t>®</a:t>
            </a:r>
            <a:r>
              <a:rPr lang="en-US" smtClean="0"/>
              <a:t> Pr using</a:t>
            </a:r>
          </a:p>
          <a:p>
            <a:pPr lvl="1">
              <a:buFont typeface="Symbol" pitchFamily="18" charset="2"/>
              <a:buNone/>
            </a:pPr>
            <a:r>
              <a:rPr lang="en-US" smtClean="0"/>
              <a:t>		Em </a:t>
            </a:r>
            <a:r>
              <a:rPr lang="en-US" smtClean="0">
                <a:latin typeface="Symbol" pitchFamily="18" charset="2"/>
              </a:rPr>
              <a:t>®</a:t>
            </a:r>
            <a:r>
              <a:rPr lang="en-US" smtClean="0"/>
              <a:t> To</a:t>
            </a:r>
          </a:p>
          <a:p>
            <a:pPr lvl="1">
              <a:buFont typeface="Symbol" pitchFamily="18" charset="2"/>
              <a:buNone/>
            </a:pPr>
            <a:r>
              <a:rPr lang="en-US" smtClean="0"/>
              <a:t>		To </a:t>
            </a:r>
            <a:r>
              <a:rPr lang="en-US" smtClean="0">
                <a:latin typeface="Symbol" pitchFamily="18" charset="2"/>
              </a:rPr>
              <a:t>®</a:t>
            </a:r>
            <a:r>
              <a:rPr lang="en-US" smtClean="0"/>
              <a:t> Pr</a:t>
            </a:r>
          </a:p>
          <a:p>
            <a:pPr lvl="1">
              <a:buFont typeface="Symbol" pitchFamily="18" charset="2"/>
              <a:buNone/>
            </a:pPr>
            <a:r>
              <a:rPr lang="en-US" smtClean="0"/>
              <a:t>		EmTo </a:t>
            </a:r>
            <a:r>
              <a:rPr lang="en-US" smtClean="0">
                <a:latin typeface="Symbol" pitchFamily="18" charset="2"/>
              </a:rPr>
              <a:t>®</a:t>
            </a:r>
            <a:r>
              <a:rPr lang="en-US" smtClean="0"/>
              <a:t> Ho</a:t>
            </a:r>
          </a:p>
          <a:p>
            <a:pPr lvl="1">
              <a:buFont typeface="Symbol" pitchFamily="18" charset="2"/>
              <a:buNone/>
            </a:pPr>
            <a:r>
              <a:rPr lang="en-US" smtClean="0"/>
              <a:t>		SkLo </a:t>
            </a:r>
            <a:r>
              <a:rPr lang="en-US" smtClean="0">
                <a:latin typeface="Symbol" pitchFamily="18" charset="2"/>
              </a:rPr>
              <a:t>®</a:t>
            </a:r>
            <a:r>
              <a:rPr lang="en-US" smtClean="0"/>
              <a:t> Ro</a:t>
            </a:r>
          </a:p>
          <a:p>
            <a:pPr lvl="1">
              <a:buFont typeface="Symbol" pitchFamily="18" charset="2"/>
              <a:buNone/>
            </a:pPr>
            <a:r>
              <a:rPr lang="en-US" smtClean="0"/>
              <a:t>		Ro </a:t>
            </a:r>
            <a:r>
              <a:rPr lang="en-US" smtClean="0">
                <a:latin typeface="Symbol" pitchFamily="18" charset="2"/>
              </a:rPr>
              <a:t>®</a:t>
            </a:r>
            <a:r>
              <a:rPr lang="en-US" smtClean="0"/>
              <a:t> Lo</a:t>
            </a:r>
          </a:p>
          <a:p>
            <a:pPr lvl="1">
              <a:buFont typeface="Symbol" pitchFamily="18" charset="2"/>
              <a:buNone/>
            </a:pPr>
            <a:r>
              <a:rPr lang="en-US" smtClean="0"/>
              <a:t>	Computing the closure of Em using the above FDs gives us EmToPrHo, so the attribute Pr is redundant</a:t>
            </a:r>
          </a:p>
          <a:p>
            <a:endParaRPr lang="en-US" smtClean="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smtClean="0"/>
              <a:t>Run The Algorithm</a:t>
            </a:r>
          </a:p>
        </p:txBody>
      </p:sp>
      <p:sp>
        <p:nvSpPr>
          <p:cNvPr id="228355" name="Rectangle 3"/>
          <p:cNvSpPr>
            <a:spLocks noGrp="1" noChangeArrowheads="1"/>
          </p:cNvSpPr>
          <p:nvPr>
            <p:ph idx="1"/>
          </p:nvPr>
        </p:nvSpPr>
        <p:spPr/>
        <p:txBody>
          <a:bodyPr/>
          <a:lstStyle/>
          <a:p>
            <a:r>
              <a:rPr lang="en-US" smtClean="0"/>
              <a:t>We now have</a:t>
            </a:r>
          </a:p>
          <a:p>
            <a:pPr lvl="1">
              <a:buFont typeface="Monotype Sorts" pitchFamily="2" charset="2"/>
              <a:buAutoNum type="arabicPeriod"/>
            </a:pPr>
            <a:r>
              <a:rPr lang="en-US" smtClean="0"/>
              <a:t>Em </a:t>
            </a:r>
            <a:r>
              <a:rPr lang="en-US" smtClean="0">
                <a:latin typeface="Symbol" pitchFamily="18" charset="2"/>
              </a:rPr>
              <a:t>®</a:t>
            </a:r>
            <a:r>
              <a:rPr lang="en-US" smtClean="0"/>
              <a:t> To</a:t>
            </a:r>
          </a:p>
          <a:p>
            <a:pPr lvl="1">
              <a:buFont typeface="Monotype Sorts" pitchFamily="2" charset="2"/>
              <a:buAutoNum type="arabicPeriod"/>
            </a:pPr>
            <a:r>
              <a:rPr lang="en-US" smtClean="0"/>
              <a:t>To </a:t>
            </a:r>
            <a:r>
              <a:rPr lang="en-US" smtClean="0">
                <a:latin typeface="Symbol" pitchFamily="18" charset="2"/>
              </a:rPr>
              <a:t>®</a:t>
            </a:r>
            <a:r>
              <a:rPr lang="en-US" smtClean="0"/>
              <a:t> Pr</a:t>
            </a:r>
          </a:p>
          <a:p>
            <a:pPr lvl="1">
              <a:buFont typeface="Monotype Sorts" pitchFamily="2" charset="2"/>
              <a:buAutoNum type="arabicPeriod"/>
            </a:pPr>
            <a:r>
              <a:rPr lang="en-US" smtClean="0"/>
              <a:t>EmTo </a:t>
            </a:r>
            <a:r>
              <a:rPr lang="en-US" smtClean="0">
                <a:latin typeface="Symbol" pitchFamily="18" charset="2"/>
              </a:rPr>
              <a:t>®</a:t>
            </a:r>
            <a:r>
              <a:rPr lang="en-US" smtClean="0"/>
              <a:t> Ho</a:t>
            </a:r>
          </a:p>
          <a:p>
            <a:pPr lvl="1">
              <a:buFont typeface="Monotype Sorts" pitchFamily="2" charset="2"/>
              <a:buAutoNum type="arabicPeriod"/>
            </a:pPr>
            <a:r>
              <a:rPr lang="en-US" smtClean="0"/>
              <a:t>SkLo </a:t>
            </a:r>
            <a:r>
              <a:rPr lang="en-US" smtClean="0">
                <a:latin typeface="Symbol" pitchFamily="18" charset="2"/>
              </a:rPr>
              <a:t>®</a:t>
            </a:r>
            <a:r>
              <a:rPr lang="en-US" smtClean="0"/>
              <a:t> Ro</a:t>
            </a:r>
          </a:p>
          <a:p>
            <a:pPr lvl="1">
              <a:buFont typeface="Monotype Sorts" pitchFamily="2" charset="2"/>
              <a:buAutoNum type="arabicPeriod"/>
            </a:pPr>
            <a:r>
              <a:rPr lang="en-US" smtClean="0"/>
              <a:t>Ro </a:t>
            </a:r>
            <a:r>
              <a:rPr lang="en-US" smtClean="0">
                <a:latin typeface="Symbol" pitchFamily="18" charset="2"/>
              </a:rPr>
              <a:t>®</a:t>
            </a:r>
            <a:r>
              <a:rPr lang="en-US" smtClean="0"/>
              <a:t> Lo</a:t>
            </a:r>
          </a:p>
          <a:p>
            <a:r>
              <a:rPr lang="en-US" smtClean="0"/>
              <a:t>No RHS can be combined, so we continue attempting to remove redundant attributes. The next one is FD 3, where we attempt to remove an attribute from LHS</a:t>
            </a:r>
          </a:p>
          <a:p>
            <a:pPr lvl="1"/>
            <a:r>
              <a:rPr lang="en-US" smtClean="0"/>
              <a:t>We check if Em can be removed. This is possible if we can derive To </a:t>
            </a:r>
            <a:r>
              <a:rPr lang="en-US" smtClean="0">
                <a:latin typeface="Symbol" pitchFamily="18" charset="2"/>
              </a:rPr>
              <a:t>®</a:t>
            </a:r>
            <a:r>
              <a:rPr lang="en-US" smtClean="0"/>
              <a:t> Ho using </a:t>
            </a:r>
            <a:r>
              <a:rPr lang="en-US" i="1" smtClean="0"/>
              <a:t>all</a:t>
            </a:r>
            <a:r>
              <a:rPr lang="en-US" smtClean="0"/>
              <a:t> the FDs. Computing the closure of To using the FDs gives ToPr, and therefore To cannot be removed</a:t>
            </a:r>
          </a:p>
          <a:p>
            <a:pPr lvl="1"/>
            <a:r>
              <a:rPr lang="en-US" smtClean="0"/>
              <a:t>We check if To can be removed. This is possible if we can derive Em </a:t>
            </a:r>
            <a:r>
              <a:rPr lang="en-US" smtClean="0">
                <a:latin typeface="Symbol" pitchFamily="18" charset="2"/>
              </a:rPr>
              <a:t>®</a:t>
            </a:r>
            <a:r>
              <a:rPr lang="en-US" smtClean="0"/>
              <a:t> Ho using </a:t>
            </a:r>
            <a:r>
              <a:rPr lang="en-US" i="1" smtClean="0"/>
              <a:t>all</a:t>
            </a:r>
            <a:r>
              <a:rPr lang="en-US" smtClean="0"/>
              <a:t> the FDs. Computing the closure of Em using the FDs gives EmToPrHo, and therefore To can be removed</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defTabSz="914400"/>
            <a:r>
              <a:rPr lang="en-US" smtClean="0"/>
              <a:t>Run The Algorithm</a:t>
            </a:r>
          </a:p>
        </p:txBody>
      </p:sp>
      <p:sp>
        <p:nvSpPr>
          <p:cNvPr id="229379" name="Rectangle 3"/>
          <p:cNvSpPr>
            <a:spLocks noGrp="1" noChangeArrowheads="1"/>
          </p:cNvSpPr>
          <p:nvPr>
            <p:ph idx="1"/>
          </p:nvPr>
        </p:nvSpPr>
        <p:spPr/>
        <p:txBody>
          <a:bodyPr/>
          <a:lstStyle/>
          <a:p>
            <a:pPr marL="342900" indent="-342900" defTabSz="914400"/>
            <a:r>
              <a:rPr lang="en-US" smtClean="0"/>
              <a:t>We now have</a:t>
            </a:r>
          </a:p>
          <a:p>
            <a:pPr marL="762000" lvl="1" indent="-304800" defTabSz="914400">
              <a:buFont typeface="Monotype Sorts" pitchFamily="2" charset="2"/>
              <a:buAutoNum type="arabicPeriod"/>
            </a:pPr>
            <a:r>
              <a:rPr lang="en-US" smtClean="0"/>
              <a:t>Em </a:t>
            </a:r>
            <a:r>
              <a:rPr lang="en-US" smtClean="0">
                <a:latin typeface="Symbol" pitchFamily="18" charset="2"/>
              </a:rPr>
              <a:t>®</a:t>
            </a:r>
            <a:r>
              <a:rPr lang="en-US" smtClean="0"/>
              <a:t> To</a:t>
            </a:r>
          </a:p>
          <a:p>
            <a:pPr marL="762000" lvl="1" indent="-304800" defTabSz="914400">
              <a:buFont typeface="Monotype Sorts" pitchFamily="2" charset="2"/>
              <a:buAutoNum type="arabicPeriod"/>
            </a:pPr>
            <a:r>
              <a:rPr lang="en-US" smtClean="0"/>
              <a:t>To </a:t>
            </a:r>
            <a:r>
              <a:rPr lang="en-US" smtClean="0">
                <a:latin typeface="Symbol" pitchFamily="18" charset="2"/>
              </a:rPr>
              <a:t>®</a:t>
            </a:r>
            <a:r>
              <a:rPr lang="en-US" smtClean="0"/>
              <a:t> Pr</a:t>
            </a:r>
          </a:p>
          <a:p>
            <a:pPr marL="762000" lvl="1" indent="-304800" defTabSz="914400">
              <a:buFont typeface="Monotype Sorts" pitchFamily="2" charset="2"/>
              <a:buAutoNum type="arabicPeriod"/>
            </a:pPr>
            <a:r>
              <a:rPr lang="en-US" smtClean="0"/>
              <a:t>Em </a:t>
            </a:r>
            <a:r>
              <a:rPr lang="en-US" smtClean="0">
                <a:latin typeface="Symbol" pitchFamily="18" charset="2"/>
              </a:rPr>
              <a:t>®</a:t>
            </a:r>
            <a:r>
              <a:rPr lang="en-US" smtClean="0"/>
              <a:t> Ho</a:t>
            </a:r>
          </a:p>
          <a:p>
            <a:pPr marL="762000" lvl="1" indent="-304800" defTabSz="914400">
              <a:buFont typeface="Monotype Sorts" pitchFamily="2" charset="2"/>
              <a:buAutoNum type="arabicPeriod"/>
            </a:pPr>
            <a:r>
              <a:rPr lang="en-US" smtClean="0"/>
              <a:t>SkLo </a:t>
            </a:r>
            <a:r>
              <a:rPr lang="en-US" smtClean="0">
                <a:latin typeface="Symbol" pitchFamily="18" charset="2"/>
              </a:rPr>
              <a:t>®</a:t>
            </a:r>
            <a:r>
              <a:rPr lang="en-US" smtClean="0"/>
              <a:t> Ro</a:t>
            </a:r>
          </a:p>
          <a:p>
            <a:pPr marL="762000" lvl="1" indent="-304800" defTabSz="914400">
              <a:buFont typeface="Monotype Sorts" pitchFamily="2" charset="2"/>
              <a:buAutoNum type="arabicPeriod"/>
            </a:pPr>
            <a:r>
              <a:rPr lang="en-US" smtClean="0"/>
              <a:t>Ro </a:t>
            </a:r>
            <a:r>
              <a:rPr lang="en-US" smtClean="0">
                <a:latin typeface="Symbol" pitchFamily="18" charset="2"/>
              </a:rPr>
              <a:t>®</a:t>
            </a:r>
            <a:r>
              <a:rPr lang="en-US" smtClean="0"/>
              <a:t> Lo</a:t>
            </a:r>
          </a:p>
          <a:p>
            <a:pPr marL="342900" indent="-342900" defTabSz="914400"/>
            <a:r>
              <a:rPr lang="en-US" smtClean="0"/>
              <a:t>We can now combine RHS of 1 and 3 and get</a:t>
            </a:r>
          </a:p>
          <a:p>
            <a:pPr marL="762000" lvl="1" indent="-304800" defTabSz="914400">
              <a:buFont typeface="Monotype Sorts" pitchFamily="2" charset="2"/>
              <a:buAutoNum type="arabicPeriod"/>
            </a:pPr>
            <a:r>
              <a:rPr lang="en-US" smtClean="0"/>
              <a:t>Em </a:t>
            </a:r>
            <a:r>
              <a:rPr lang="en-US" smtClean="0">
                <a:latin typeface="Symbol" pitchFamily="18" charset="2"/>
              </a:rPr>
              <a:t>®</a:t>
            </a:r>
            <a:r>
              <a:rPr lang="en-US" smtClean="0"/>
              <a:t> ToHo</a:t>
            </a:r>
          </a:p>
          <a:p>
            <a:pPr marL="762000" lvl="1" indent="-304800" defTabSz="914400">
              <a:buFont typeface="Monotype Sorts" pitchFamily="2" charset="2"/>
              <a:buAutoNum type="arabicPeriod"/>
            </a:pPr>
            <a:r>
              <a:rPr lang="en-US" smtClean="0"/>
              <a:t>To </a:t>
            </a:r>
            <a:r>
              <a:rPr lang="en-US" smtClean="0">
                <a:latin typeface="Symbol" pitchFamily="18" charset="2"/>
              </a:rPr>
              <a:t>®</a:t>
            </a:r>
            <a:r>
              <a:rPr lang="en-US" smtClean="0"/>
              <a:t> Pr</a:t>
            </a:r>
          </a:p>
          <a:p>
            <a:pPr marL="762000" lvl="1" indent="-304800" defTabSz="914400">
              <a:buFont typeface="Monotype Sorts" pitchFamily="2" charset="2"/>
              <a:buAutoNum type="arabicPeriod"/>
            </a:pPr>
            <a:r>
              <a:rPr lang="en-US" smtClean="0"/>
              <a:t>SkLo </a:t>
            </a:r>
            <a:r>
              <a:rPr lang="en-US" smtClean="0">
                <a:latin typeface="Symbol" pitchFamily="18" charset="2"/>
              </a:rPr>
              <a:t>®</a:t>
            </a:r>
            <a:r>
              <a:rPr lang="en-US" smtClean="0"/>
              <a:t> Ro</a:t>
            </a:r>
          </a:p>
          <a:p>
            <a:pPr marL="762000" lvl="1" indent="-304800" defTabSz="914400">
              <a:buFont typeface="Monotype Sorts" pitchFamily="2" charset="2"/>
              <a:buAutoNum type="arabicPeriod"/>
            </a:pPr>
            <a:r>
              <a:rPr lang="en-US" smtClean="0"/>
              <a:t>Ro </a:t>
            </a:r>
            <a:r>
              <a:rPr lang="en-US" smtClean="0">
                <a:latin typeface="Symbol" pitchFamily="18" charset="2"/>
              </a:rPr>
              <a:t>®</a:t>
            </a:r>
            <a:r>
              <a:rPr lang="en-US" smtClean="0"/>
              <a:t> Lo</a:t>
            </a:r>
          </a:p>
          <a:p>
            <a:pPr marL="342900" indent="-342900" defTabSz="914400"/>
            <a:endParaRPr lang="en-US" smtClean="0"/>
          </a:p>
          <a:p>
            <a:pPr marL="342900" indent="-342900" defTabSz="914400"/>
            <a:endParaRPr lang="en-US" smtClean="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smtClean="0"/>
              <a:t>Run The Algorithm</a:t>
            </a:r>
          </a:p>
        </p:txBody>
      </p:sp>
      <p:sp>
        <p:nvSpPr>
          <p:cNvPr id="230403" name="Rectangle 3"/>
          <p:cNvSpPr>
            <a:spLocks noGrp="1" noChangeArrowheads="1"/>
          </p:cNvSpPr>
          <p:nvPr>
            <p:ph idx="1"/>
          </p:nvPr>
        </p:nvSpPr>
        <p:spPr/>
        <p:txBody>
          <a:bodyPr/>
          <a:lstStyle/>
          <a:p>
            <a:r>
              <a:rPr lang="en-US" smtClean="0"/>
              <a:t>We now attempt to remove an attribute from the LHS of 3, and an attribute from RHS of 1, but neither is possible</a:t>
            </a:r>
          </a:p>
          <a:p>
            <a:r>
              <a:rPr lang="en-US" smtClean="0"/>
              <a:t>Therefore we are done</a:t>
            </a:r>
          </a:p>
          <a:p>
            <a:r>
              <a:rPr lang="en-US" smtClean="0"/>
              <a:t>We have computed a minimal cover for the original set of FDs</a:t>
            </a:r>
          </a:p>
          <a:p>
            <a:endParaRPr lang="en-US" smtClean="0"/>
          </a:p>
          <a:p>
            <a:endParaRPr lang="en-US" smtClean="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smtClean="0"/>
              <a:t>Minimal (Or Canonical) Cover</a:t>
            </a:r>
          </a:p>
        </p:txBody>
      </p:sp>
      <p:sp>
        <p:nvSpPr>
          <p:cNvPr id="231427" name="Rectangle 3"/>
          <p:cNvSpPr>
            <a:spLocks noGrp="1" noChangeArrowheads="1"/>
          </p:cNvSpPr>
          <p:nvPr>
            <p:ph idx="1"/>
          </p:nvPr>
        </p:nvSpPr>
        <p:spPr/>
        <p:txBody>
          <a:bodyPr/>
          <a:lstStyle/>
          <a:p>
            <a:pPr marL="457200" indent="-457200"/>
            <a:r>
              <a:rPr lang="en-US" smtClean="0"/>
              <a:t>A set of FDs, F</a:t>
            </a:r>
            <a:r>
              <a:rPr lang="en-US" baseline="-25000" smtClean="0"/>
              <a:t>m</a:t>
            </a:r>
            <a:r>
              <a:rPr lang="en-US" smtClean="0"/>
              <a:t>, is a minimal cover for a set of FD F,</a:t>
            </a:r>
          </a:p>
          <a:p>
            <a:pPr marL="457200" indent="-457200">
              <a:buFont typeface="Monotype Sorts" pitchFamily="2" charset="2"/>
              <a:buNone/>
            </a:pPr>
            <a:r>
              <a:rPr lang="en-US" smtClean="0"/>
              <a:t>		         if and only if</a:t>
            </a:r>
          </a:p>
          <a:p>
            <a:pPr marL="457200" indent="-457200">
              <a:buFont typeface="Monotype Sorts" pitchFamily="2" charset="2"/>
              <a:buAutoNum type="arabicPeriod"/>
            </a:pPr>
            <a:r>
              <a:rPr lang="en-US" smtClean="0"/>
              <a:t>F</a:t>
            </a:r>
            <a:r>
              <a:rPr lang="en-US" baseline="-25000" smtClean="0"/>
              <a:t>m</a:t>
            </a:r>
            <a:r>
              <a:rPr lang="en-US" smtClean="0"/>
              <a:t> is minimal, that is</a:t>
            </a:r>
          </a:p>
          <a:p>
            <a:pPr marL="933450" lvl="1" indent="-381000">
              <a:buFont typeface="Monotype Sorts" pitchFamily="2" charset="2"/>
              <a:buAutoNum type="arabicPeriod"/>
            </a:pPr>
            <a:r>
              <a:rPr lang="en-US" smtClean="0"/>
              <a:t>No two FDs in it can be combined using the union rule</a:t>
            </a:r>
          </a:p>
          <a:p>
            <a:pPr marL="933450" lvl="1" indent="-381000">
              <a:buFont typeface="Monotype Sorts" pitchFamily="2" charset="2"/>
              <a:buAutoNum type="arabicPeriod"/>
            </a:pPr>
            <a:r>
              <a:rPr lang="en-US" smtClean="0"/>
              <a:t>No attribute can be removed from a RHS of any FD in F</a:t>
            </a:r>
            <a:r>
              <a:rPr lang="en-US" baseline="-25000" smtClean="0"/>
              <a:t>m</a:t>
            </a:r>
            <a:r>
              <a:rPr lang="en-US" smtClean="0"/>
              <a:t> without changing the power of F</a:t>
            </a:r>
            <a:r>
              <a:rPr lang="en-US" baseline="-25000" smtClean="0"/>
              <a:t>m</a:t>
            </a:r>
            <a:endParaRPr lang="en-US" smtClean="0"/>
          </a:p>
          <a:p>
            <a:pPr marL="933450" lvl="1" indent="-381000">
              <a:buFont typeface="Monotype Sorts" pitchFamily="2" charset="2"/>
              <a:buAutoNum type="arabicPeriod"/>
            </a:pPr>
            <a:r>
              <a:rPr lang="en-US" smtClean="0"/>
              <a:t>No attribute can be removed from a LHS of  any FD in F</a:t>
            </a:r>
            <a:r>
              <a:rPr lang="en-US" baseline="-25000" smtClean="0"/>
              <a:t>m</a:t>
            </a:r>
            <a:r>
              <a:rPr lang="en-US" smtClean="0"/>
              <a:t> without changing the power of F</a:t>
            </a:r>
            <a:r>
              <a:rPr lang="en-US" baseline="-25000" smtClean="0"/>
              <a:t>m</a:t>
            </a:r>
            <a:endParaRPr lang="en-US" smtClean="0"/>
          </a:p>
          <a:p>
            <a:pPr marL="457200" indent="-457200">
              <a:buFont typeface="Monotype Sorts" pitchFamily="2" charset="2"/>
              <a:buAutoNum type="arabicPeriod"/>
            </a:pPr>
            <a:r>
              <a:rPr lang="en-US" smtClean="0"/>
              <a:t>F</a:t>
            </a:r>
            <a:r>
              <a:rPr lang="en-US" baseline="-25000" smtClean="0"/>
              <a:t>m</a:t>
            </a:r>
            <a:r>
              <a:rPr lang="en-US" smtClean="0"/>
              <a:t> is equivalent in power to F</a:t>
            </a:r>
          </a:p>
          <a:p>
            <a:pPr marL="457200" indent="-457200"/>
            <a:endParaRPr lang="en-US" smtClean="0"/>
          </a:p>
          <a:p>
            <a:pPr marL="457200" indent="-457200"/>
            <a:r>
              <a:rPr lang="en-US" smtClean="0"/>
              <a:t>Note that there could be more than one minimal cover for F, as we have not specified the order of applying the simplification operations</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3245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32452" name="Rectangle 4"/>
          <p:cNvSpPr>
            <a:spLocks noGrp="1" noChangeArrowheads="1"/>
          </p:cNvSpPr>
          <p:nvPr>
            <p:ph type="title"/>
          </p:nvPr>
        </p:nvSpPr>
        <p:spPr/>
        <p:txBody>
          <a:bodyPr/>
          <a:lstStyle/>
          <a:p>
            <a:r>
              <a:rPr lang="en-US" smtClean="0"/>
              <a:t>How About EGS</a:t>
            </a:r>
          </a:p>
        </p:txBody>
      </p:sp>
      <p:sp>
        <p:nvSpPr>
          <p:cNvPr id="232453" name="Rectangle 5"/>
          <p:cNvSpPr>
            <a:spLocks noGrp="1" noChangeArrowheads="1"/>
          </p:cNvSpPr>
          <p:nvPr>
            <p:ph idx="1"/>
          </p:nvPr>
        </p:nvSpPr>
        <p:spPr/>
        <p:txBody>
          <a:bodyPr/>
          <a:lstStyle/>
          <a:p>
            <a:pPr marL="457200" indent="-457200"/>
            <a:r>
              <a:rPr lang="en-US" smtClean="0"/>
              <a:t>Applying to algorithm to EGS with</a:t>
            </a:r>
          </a:p>
          <a:p>
            <a:pPr marL="933450" lvl="1" indent="-381000">
              <a:buFont typeface="Symbol" pitchFamily="18" charset="2"/>
              <a:buAutoNum type="arabicPeriod"/>
            </a:pPr>
            <a:r>
              <a:rPr lang="en-US" smtClean="0"/>
              <a:t>E </a:t>
            </a:r>
            <a:r>
              <a:rPr lang="en-US" smtClean="0">
                <a:latin typeface="Symbol" pitchFamily="18" charset="2"/>
              </a:rPr>
              <a:t>®</a:t>
            </a:r>
            <a:r>
              <a:rPr lang="en-US" smtClean="0"/>
              <a:t> G</a:t>
            </a:r>
          </a:p>
          <a:p>
            <a:pPr marL="933450" lvl="1" indent="-381000">
              <a:buFont typeface="Monotype Sorts" pitchFamily="2" charset="2"/>
              <a:buAutoNum type="arabicPeriod"/>
            </a:pPr>
            <a:r>
              <a:rPr lang="en-US" smtClean="0"/>
              <a:t>G </a:t>
            </a:r>
            <a:r>
              <a:rPr lang="en-US" smtClean="0">
                <a:latin typeface="Symbol" pitchFamily="18" charset="2"/>
              </a:rPr>
              <a:t>®</a:t>
            </a:r>
            <a:r>
              <a:rPr lang="en-US" smtClean="0"/>
              <a:t> S</a:t>
            </a:r>
          </a:p>
          <a:p>
            <a:pPr marL="933450" lvl="1" indent="-381000">
              <a:buFont typeface="Monotype Sorts" pitchFamily="2" charset="2"/>
              <a:buAutoNum type="arabicPeriod"/>
            </a:pPr>
            <a:r>
              <a:rPr lang="en-US" smtClean="0"/>
              <a:t>E </a:t>
            </a:r>
            <a:r>
              <a:rPr lang="en-US" smtClean="0">
                <a:latin typeface="Symbol" pitchFamily="18" charset="2"/>
              </a:rPr>
              <a:t>®</a:t>
            </a:r>
            <a:r>
              <a:rPr lang="en-US" smtClean="0"/>
              <a:t> S</a:t>
            </a:r>
          </a:p>
          <a:p>
            <a:pPr marL="457200" indent="-457200">
              <a:buFont typeface="Monotype Sorts" pitchFamily="2" charset="2"/>
              <a:buNone/>
            </a:pPr>
            <a:endParaRPr lang="en-US" smtClean="0"/>
          </a:p>
          <a:p>
            <a:pPr marL="457200" indent="-457200"/>
            <a:r>
              <a:rPr lang="en-US" smtClean="0"/>
              <a:t>Using the union rule, we combine 1 and 3 and get</a:t>
            </a:r>
          </a:p>
          <a:p>
            <a:pPr marL="933450" lvl="1" indent="-381000">
              <a:buFont typeface="Monotype Sorts" pitchFamily="2" charset="2"/>
              <a:buAutoNum type="arabicPeriod"/>
            </a:pPr>
            <a:r>
              <a:rPr lang="en-US" smtClean="0"/>
              <a:t>E </a:t>
            </a:r>
            <a:r>
              <a:rPr lang="en-US" smtClean="0">
                <a:latin typeface="Symbol" pitchFamily="18" charset="2"/>
              </a:rPr>
              <a:t>®</a:t>
            </a:r>
            <a:r>
              <a:rPr lang="en-US" smtClean="0"/>
              <a:t> GS</a:t>
            </a:r>
          </a:p>
          <a:p>
            <a:pPr marL="933450" lvl="1" indent="-381000">
              <a:buFont typeface="Monotype Sorts" pitchFamily="2" charset="2"/>
              <a:buAutoNum type="arabicPeriod"/>
            </a:pPr>
            <a:r>
              <a:rPr lang="en-US" smtClean="0"/>
              <a:t>G </a:t>
            </a:r>
            <a:r>
              <a:rPr lang="en-US" smtClean="0">
                <a:latin typeface="Symbol" pitchFamily="18" charset="2"/>
              </a:rPr>
              <a:t>®</a:t>
            </a:r>
            <a:r>
              <a:rPr lang="en-US" smtClean="0"/>
              <a:t> S</a:t>
            </a:r>
          </a:p>
          <a:p>
            <a:pPr marL="457200" indent="-457200"/>
            <a:r>
              <a:rPr lang="en-US" smtClean="0"/>
              <a:t>Simplifying RHS of 1 (this is the only attribute we can remove), we get</a:t>
            </a:r>
          </a:p>
          <a:p>
            <a:pPr marL="933450" lvl="1" indent="-381000">
              <a:buFont typeface="Monotype Sorts" pitchFamily="2" charset="2"/>
              <a:buAutoNum type="arabicPeriod"/>
            </a:pPr>
            <a:r>
              <a:rPr lang="en-US" smtClean="0"/>
              <a:t>E </a:t>
            </a:r>
            <a:r>
              <a:rPr lang="en-US" smtClean="0">
                <a:latin typeface="Symbol" pitchFamily="18" charset="2"/>
              </a:rPr>
              <a:t>®</a:t>
            </a:r>
            <a:r>
              <a:rPr lang="en-US" smtClean="0"/>
              <a:t> G</a:t>
            </a:r>
          </a:p>
          <a:p>
            <a:pPr marL="933450" lvl="1" indent="-381000">
              <a:buFont typeface="Monotype Sorts" pitchFamily="2" charset="2"/>
              <a:buAutoNum type="arabicPeriod"/>
            </a:pPr>
            <a:r>
              <a:rPr lang="en-US" smtClean="0"/>
              <a:t>G </a:t>
            </a:r>
            <a:r>
              <a:rPr lang="en-US" smtClean="0">
                <a:latin typeface="Symbol" pitchFamily="18" charset="2"/>
              </a:rPr>
              <a:t>®</a:t>
            </a:r>
            <a:r>
              <a:rPr lang="en-US" smtClean="0"/>
              <a:t> S</a:t>
            </a:r>
          </a:p>
          <a:p>
            <a:pPr marL="457200" indent="-457200"/>
            <a:r>
              <a:rPr lang="en-US" smtClean="0"/>
              <a:t>We automatically got the two “important” FDs!</a:t>
            </a:r>
          </a:p>
          <a:p>
            <a:pPr marL="933450" lvl="1" indent="-381000"/>
            <a:endParaRPr lang="en-US" smtClean="0"/>
          </a:p>
        </p:txBody>
      </p:sp>
    </p:spTree>
  </p:cSld>
  <p:clrMapOvr>
    <a:masterClrMapping/>
  </p:clrMapOvr>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smtClean="0"/>
              <a:t>An Algorithm For “An Almost”</a:t>
            </a:r>
            <a:br>
              <a:rPr lang="en-US" smtClean="0"/>
            </a:br>
            <a:r>
              <a:rPr lang="en-US" smtClean="0"/>
              <a:t>3NF Lossless-Join Decomposition</a:t>
            </a:r>
          </a:p>
        </p:txBody>
      </p:sp>
      <p:sp>
        <p:nvSpPr>
          <p:cNvPr id="233475" name="Rectangle 3"/>
          <p:cNvSpPr>
            <a:spLocks noGrp="1" noChangeArrowheads="1"/>
          </p:cNvSpPr>
          <p:nvPr>
            <p:ph idx="1"/>
          </p:nvPr>
        </p:nvSpPr>
        <p:spPr/>
        <p:txBody>
          <a:bodyPr/>
          <a:lstStyle/>
          <a:p>
            <a:pPr marL="457200" indent="-457200"/>
            <a:r>
              <a:rPr lang="en-US" smtClean="0"/>
              <a:t>Input: relation schema R and a set of FDs F</a:t>
            </a:r>
          </a:p>
          <a:p>
            <a:pPr marL="457200" indent="-457200"/>
            <a:r>
              <a:rPr lang="en-US" smtClean="0"/>
              <a:t>Output: almost-decomposition of R into R1, R2, …, Rn, each in 3NF</a:t>
            </a:r>
          </a:p>
          <a:p>
            <a:pPr marL="457200" indent="-457200"/>
            <a:r>
              <a:rPr lang="en-US" smtClean="0"/>
              <a:t>Algorithm</a:t>
            </a:r>
          </a:p>
          <a:p>
            <a:pPr marL="457200" indent="-457200">
              <a:buFont typeface="Monotype Sorts" pitchFamily="2" charset="2"/>
              <a:buAutoNum type="arabicPeriod"/>
            </a:pPr>
            <a:r>
              <a:rPr lang="en-US" smtClean="0"/>
              <a:t>Produce F</a:t>
            </a:r>
            <a:r>
              <a:rPr lang="en-US" baseline="-25000" smtClean="0"/>
              <a:t>m</a:t>
            </a:r>
            <a:r>
              <a:rPr lang="en-US" smtClean="0"/>
              <a:t>, a minimal cover for F</a:t>
            </a:r>
          </a:p>
          <a:p>
            <a:pPr marL="457200" indent="-457200">
              <a:buFont typeface="Monotype Sorts" pitchFamily="2" charset="2"/>
              <a:buAutoNum type="arabicPeriod"/>
            </a:pPr>
            <a:r>
              <a:rPr lang="en-US" smtClean="0"/>
              <a:t>For each X </a:t>
            </a:r>
            <a:r>
              <a:rPr lang="en-US" smtClean="0">
                <a:latin typeface="Symbol" pitchFamily="18" charset="2"/>
              </a:rPr>
              <a:t>®</a:t>
            </a:r>
            <a:r>
              <a:rPr lang="en-US" smtClean="0"/>
              <a:t> Y in F</a:t>
            </a:r>
            <a:r>
              <a:rPr lang="en-US" baseline="-25000" smtClean="0"/>
              <a:t>m</a:t>
            </a:r>
            <a:r>
              <a:rPr lang="en-US" smtClean="0"/>
              <a:t> create a new relation schema XY</a:t>
            </a:r>
          </a:p>
          <a:p>
            <a:pPr marL="457200" indent="-457200">
              <a:buFont typeface="Monotype Sorts" pitchFamily="2" charset="2"/>
              <a:buAutoNum type="arabicPeriod"/>
            </a:pPr>
            <a:r>
              <a:rPr lang="en-US" smtClean="0"/>
              <a:t>For every new relation schema that is a subset (including being equal) of another new relation schema (that is the set of attributes is a subset of attributes of another schema or the two sets of attributes are equal) remove this relation schema (the “smaller” one or one of the equal ones); but if the two are equal, need to keep one of them</a:t>
            </a:r>
          </a:p>
          <a:p>
            <a:pPr marL="457200" indent="-457200">
              <a:buFont typeface="Monotype Sorts" pitchFamily="2" charset="2"/>
              <a:buAutoNum type="arabicPeriod"/>
            </a:pPr>
            <a:r>
              <a:rPr lang="en-US" smtClean="0"/>
              <a:t>The set of the remaining relation schemas is an almost-decomposition</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smtClean="0"/>
              <a:t>Back To Our Example</a:t>
            </a:r>
          </a:p>
        </p:txBody>
      </p:sp>
      <p:sp>
        <p:nvSpPr>
          <p:cNvPr id="234499" name="Rectangle 3"/>
          <p:cNvSpPr>
            <a:spLocks noGrp="1" noChangeArrowheads="1"/>
          </p:cNvSpPr>
          <p:nvPr>
            <p:ph idx="1"/>
          </p:nvPr>
        </p:nvSpPr>
        <p:spPr/>
        <p:txBody>
          <a:bodyPr/>
          <a:lstStyle/>
          <a:p>
            <a:r>
              <a:rPr lang="en-US" smtClean="0"/>
              <a:t>For our EmToPrHoSkLoRo example, we previously computed the following minimal cover:</a:t>
            </a:r>
          </a:p>
          <a:p>
            <a:pPr lvl="1">
              <a:buFont typeface="Monotype Sorts" pitchFamily="2" charset="2"/>
              <a:buAutoNum type="arabicPeriod"/>
            </a:pPr>
            <a:r>
              <a:rPr lang="en-US" smtClean="0"/>
              <a:t>Em </a:t>
            </a:r>
            <a:r>
              <a:rPr lang="en-US" smtClean="0">
                <a:latin typeface="Symbol" pitchFamily="18" charset="2"/>
              </a:rPr>
              <a:t>®</a:t>
            </a:r>
            <a:r>
              <a:rPr lang="en-US" smtClean="0"/>
              <a:t> ToHo</a:t>
            </a:r>
          </a:p>
          <a:p>
            <a:pPr lvl="1">
              <a:buFont typeface="Monotype Sorts" pitchFamily="2" charset="2"/>
              <a:buAutoNum type="arabicPeriod"/>
            </a:pPr>
            <a:r>
              <a:rPr lang="en-US" smtClean="0"/>
              <a:t>To </a:t>
            </a:r>
            <a:r>
              <a:rPr lang="en-US" smtClean="0">
                <a:latin typeface="Symbol" pitchFamily="18" charset="2"/>
              </a:rPr>
              <a:t>®</a:t>
            </a:r>
            <a:r>
              <a:rPr lang="en-US" smtClean="0"/>
              <a:t> Pr</a:t>
            </a:r>
          </a:p>
          <a:p>
            <a:pPr lvl="1">
              <a:buFont typeface="Monotype Sorts" pitchFamily="2" charset="2"/>
              <a:buAutoNum type="arabicPeriod"/>
            </a:pPr>
            <a:r>
              <a:rPr lang="en-US" smtClean="0"/>
              <a:t>SkLo </a:t>
            </a:r>
            <a:r>
              <a:rPr lang="en-US" smtClean="0">
                <a:latin typeface="Symbol" pitchFamily="18" charset="2"/>
              </a:rPr>
              <a:t>®</a:t>
            </a:r>
            <a:r>
              <a:rPr lang="en-US" smtClean="0"/>
              <a:t> Ro</a:t>
            </a:r>
          </a:p>
          <a:p>
            <a:pPr lvl="1">
              <a:buFont typeface="Monotype Sorts" pitchFamily="2" charset="2"/>
              <a:buAutoNum type="arabicPeriod"/>
            </a:pPr>
            <a:r>
              <a:rPr lang="en-US" smtClean="0"/>
              <a:t>Ro </a:t>
            </a:r>
            <a:r>
              <a:rPr lang="en-US" smtClean="0">
                <a:latin typeface="Symbol" pitchFamily="18" charset="2"/>
              </a:rPr>
              <a:t>®</a:t>
            </a:r>
            <a:r>
              <a:rPr lang="en-US" smtClean="0"/>
              <a:t> Lo</a:t>
            </a:r>
          </a:p>
          <a:p>
            <a:endParaRPr lang="en-US" smtClean="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3552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35524" name="Rectangle 4"/>
          <p:cNvSpPr>
            <a:spLocks noGrp="1" noChangeArrowheads="1"/>
          </p:cNvSpPr>
          <p:nvPr>
            <p:ph type="title"/>
          </p:nvPr>
        </p:nvSpPr>
        <p:spPr/>
        <p:txBody>
          <a:bodyPr/>
          <a:lstStyle/>
          <a:p>
            <a:r>
              <a:rPr lang="en-US" smtClean="0"/>
              <a:t>Creating Relations</a:t>
            </a:r>
          </a:p>
        </p:txBody>
      </p:sp>
      <p:sp>
        <p:nvSpPr>
          <p:cNvPr id="235525" name="Rectangle 5"/>
          <p:cNvSpPr>
            <a:spLocks noGrp="1" noChangeArrowheads="1"/>
          </p:cNvSpPr>
          <p:nvPr>
            <p:ph idx="1"/>
          </p:nvPr>
        </p:nvSpPr>
        <p:spPr/>
        <p:txBody>
          <a:bodyPr/>
          <a:lstStyle/>
          <a:p>
            <a:r>
              <a:rPr lang="en-US" smtClean="0"/>
              <a:t>Create a relation for each functional dependency</a:t>
            </a:r>
          </a:p>
          <a:p>
            <a:r>
              <a:rPr lang="en-US" smtClean="0"/>
              <a:t>We obtain the relations:</a:t>
            </a:r>
          </a:p>
          <a:p>
            <a:pPr lvl="1">
              <a:buFont typeface="Monotype Sorts" pitchFamily="2" charset="2"/>
              <a:buAutoNum type="arabicPeriod"/>
            </a:pPr>
            <a:r>
              <a:rPr lang="en-US" smtClean="0"/>
              <a:t>EmToHo</a:t>
            </a:r>
          </a:p>
          <a:p>
            <a:pPr lvl="1">
              <a:buFont typeface="Monotype Sorts" pitchFamily="2" charset="2"/>
              <a:buAutoNum type="arabicPeriod"/>
            </a:pPr>
            <a:r>
              <a:rPr lang="en-US" smtClean="0"/>
              <a:t>ToPr</a:t>
            </a:r>
          </a:p>
          <a:p>
            <a:pPr lvl="1">
              <a:buFont typeface="Monotype Sorts" pitchFamily="2" charset="2"/>
              <a:buAutoNum type="arabicPeriod"/>
            </a:pPr>
            <a:r>
              <a:rPr lang="en-US" smtClean="0"/>
              <a:t>SkLoRo</a:t>
            </a:r>
          </a:p>
          <a:p>
            <a:pPr lvl="1">
              <a:buFont typeface="Monotype Sorts" pitchFamily="2" charset="2"/>
              <a:buAutoNum type="arabicPeriod"/>
            </a:pPr>
            <a:r>
              <a:rPr lang="en-US" smtClean="0"/>
              <a:t>LoRo</a:t>
            </a:r>
          </a:p>
          <a:p>
            <a:pPr lvl="1">
              <a:buFont typeface="Symbol" pitchFamily="18" charset="2"/>
              <a:buNone/>
            </a:pPr>
            <a:endParaRPr lang="en-US" smtClean="0"/>
          </a:p>
          <a:p>
            <a:endParaRPr lang="en-US" smtClean="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Our Example</a:t>
            </a:r>
          </a:p>
        </p:txBody>
      </p:sp>
      <p:sp>
        <p:nvSpPr>
          <p:cNvPr id="57347" name="Content Placeholder 2"/>
          <p:cNvSpPr>
            <a:spLocks noGrp="1"/>
          </p:cNvSpPr>
          <p:nvPr>
            <p:ph idx="1"/>
          </p:nvPr>
        </p:nvSpPr>
        <p:spPr/>
        <p:txBody>
          <a:bodyPr/>
          <a:lstStyle/>
          <a:p>
            <a:r>
              <a:rPr lang="en-US" smtClean="0"/>
              <a:t>We are looking at a single table in our database</a:t>
            </a:r>
          </a:p>
          <a:p>
            <a:r>
              <a:rPr lang="en-US" smtClean="0"/>
              <a:t>It has the following columns</a:t>
            </a:r>
          </a:p>
          <a:p>
            <a:pPr lvl="1"/>
            <a:r>
              <a:rPr lang="en-US" smtClean="0"/>
              <a:t>S, which is a Student</a:t>
            </a:r>
          </a:p>
          <a:p>
            <a:pPr lvl="1"/>
            <a:r>
              <a:rPr lang="en-US" smtClean="0"/>
              <a:t>B, which is the Birth Year of the Student</a:t>
            </a:r>
          </a:p>
          <a:p>
            <a:pPr lvl="1"/>
            <a:r>
              <a:rPr lang="en-US" smtClean="0"/>
              <a:t>C, which is a Course that the student took</a:t>
            </a:r>
          </a:p>
          <a:p>
            <a:pPr lvl="1"/>
            <a:r>
              <a:rPr lang="en-US" smtClean="0"/>
              <a:t>T, which is the Teacher who taught the Course the Student took</a:t>
            </a:r>
          </a:p>
          <a:p>
            <a:pPr lvl="1"/>
            <a:r>
              <a:rPr lang="en-US" smtClean="0"/>
              <a:t>F, which is the Fee that the Student paid the Teacher for taking the course</a:t>
            </a:r>
          </a:p>
          <a:p>
            <a:r>
              <a:rPr lang="en-US" smtClean="0"/>
              <a:t>We will start with something that is not even a relation (Note this is similar to Employees having Children in Unit 2; a Student may have any number of (Course,Teacher,Fee) values</a:t>
            </a:r>
          </a:p>
        </p:txBody>
      </p:sp>
      <p:graphicFrame>
        <p:nvGraphicFramePr>
          <p:cNvPr id="5" name="Group 165"/>
          <p:cNvGraphicFramePr>
            <a:graphicFrameLocks/>
          </p:cNvGraphicFramePr>
          <p:nvPr/>
        </p:nvGraphicFramePr>
        <p:xfrm>
          <a:off x="609600" y="5638800"/>
          <a:ext cx="8534400" cy="1485900"/>
        </p:xfrm>
        <a:graphic>
          <a:graphicData uri="http://schemas.openxmlformats.org/drawingml/2006/table">
            <a:tbl>
              <a:tblPr/>
              <a:tblGrid>
                <a:gridCol w="947738"/>
                <a:gridCol w="949325"/>
                <a:gridCol w="947737"/>
                <a:gridCol w="947738"/>
                <a:gridCol w="949325"/>
                <a:gridCol w="947737"/>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3654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36548" name="Rectangle 4"/>
          <p:cNvSpPr>
            <a:spLocks noGrp="1" noChangeArrowheads="1"/>
          </p:cNvSpPr>
          <p:nvPr>
            <p:ph type="title"/>
          </p:nvPr>
        </p:nvSpPr>
        <p:spPr/>
        <p:txBody>
          <a:bodyPr/>
          <a:lstStyle/>
          <a:p>
            <a:r>
              <a:rPr lang="en-US" smtClean="0"/>
              <a:t>Removing Redundant Relations</a:t>
            </a:r>
          </a:p>
        </p:txBody>
      </p:sp>
      <p:sp>
        <p:nvSpPr>
          <p:cNvPr id="236549" name="Rectangle 5"/>
          <p:cNvSpPr>
            <a:spLocks noGrp="1" noChangeArrowheads="1"/>
          </p:cNvSpPr>
          <p:nvPr>
            <p:ph idx="1"/>
          </p:nvPr>
        </p:nvSpPr>
        <p:spPr/>
        <p:txBody>
          <a:bodyPr/>
          <a:lstStyle/>
          <a:p>
            <a:r>
              <a:rPr lang="en-US" smtClean="0"/>
              <a:t>LoRo is a subset of SkLoRo, so we remove it</a:t>
            </a:r>
          </a:p>
          <a:p>
            <a:r>
              <a:rPr lang="en-US" smtClean="0"/>
              <a:t>We obtain the relations:</a:t>
            </a:r>
          </a:p>
          <a:p>
            <a:pPr lvl="1">
              <a:buFont typeface="Monotype Sorts" pitchFamily="2" charset="2"/>
              <a:buAutoNum type="arabicPeriod"/>
            </a:pPr>
            <a:r>
              <a:rPr lang="en-US" smtClean="0"/>
              <a:t>EmToHo</a:t>
            </a:r>
          </a:p>
          <a:p>
            <a:pPr lvl="1">
              <a:buFont typeface="Monotype Sorts" pitchFamily="2" charset="2"/>
              <a:buAutoNum type="arabicPeriod"/>
            </a:pPr>
            <a:r>
              <a:rPr lang="en-US" smtClean="0"/>
              <a:t>ToPr</a:t>
            </a:r>
          </a:p>
          <a:p>
            <a:pPr lvl="1">
              <a:buFont typeface="Monotype Sorts" pitchFamily="2" charset="2"/>
              <a:buAutoNum type="arabicPeriod"/>
            </a:pPr>
            <a:r>
              <a:rPr lang="en-US" smtClean="0"/>
              <a:t>SkLoRo</a:t>
            </a:r>
          </a:p>
          <a:p>
            <a:endParaRPr lang="en-US" smtClean="0"/>
          </a:p>
        </p:txBody>
      </p:sp>
    </p:spTree>
  </p:cSld>
  <p:clrMapOvr>
    <a:masterClrMapping/>
  </p:clrMapOvr>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smtClean="0"/>
              <a:t>How About EGS</a:t>
            </a:r>
          </a:p>
        </p:txBody>
      </p:sp>
      <p:sp>
        <p:nvSpPr>
          <p:cNvPr id="237571" name="Rectangle 3"/>
          <p:cNvSpPr>
            <a:spLocks noGrp="1" noChangeArrowheads="1"/>
          </p:cNvSpPr>
          <p:nvPr>
            <p:ph idx="1"/>
          </p:nvPr>
        </p:nvSpPr>
        <p:spPr/>
        <p:txBody>
          <a:bodyPr/>
          <a:lstStyle/>
          <a:p>
            <a:pPr marL="457200" indent="-457200"/>
            <a:r>
              <a:rPr lang="en-US" smtClean="0"/>
              <a:t>The minimal cover was</a:t>
            </a:r>
          </a:p>
          <a:p>
            <a:pPr marL="933450" lvl="1" indent="-381000">
              <a:buFont typeface="Monotype Sorts" pitchFamily="2" charset="2"/>
              <a:buAutoNum type="arabicPeriod"/>
            </a:pPr>
            <a:r>
              <a:rPr lang="en-US" smtClean="0"/>
              <a:t>E </a:t>
            </a:r>
            <a:r>
              <a:rPr lang="en-US" smtClean="0">
                <a:latin typeface="Symbol" pitchFamily="18" charset="2"/>
              </a:rPr>
              <a:t>®</a:t>
            </a:r>
            <a:r>
              <a:rPr lang="en-US" smtClean="0"/>
              <a:t> G</a:t>
            </a:r>
          </a:p>
          <a:p>
            <a:pPr marL="933450" lvl="1" indent="-381000">
              <a:buFont typeface="Monotype Sorts" pitchFamily="2" charset="2"/>
              <a:buAutoNum type="arabicPeriod"/>
            </a:pPr>
            <a:r>
              <a:rPr lang="en-US" smtClean="0"/>
              <a:t>G </a:t>
            </a:r>
            <a:r>
              <a:rPr lang="en-US" smtClean="0">
                <a:latin typeface="Symbol" pitchFamily="18" charset="2"/>
              </a:rPr>
              <a:t>®</a:t>
            </a:r>
            <a:r>
              <a:rPr lang="en-US" smtClean="0"/>
              <a:t> S</a:t>
            </a:r>
          </a:p>
          <a:p>
            <a:pPr marL="457200" indent="-457200"/>
            <a:r>
              <a:rPr lang="en-US" smtClean="0"/>
              <a:t>Therefore the relations obtained were:</a:t>
            </a:r>
          </a:p>
          <a:p>
            <a:pPr marL="933450" lvl="1" indent="-381000">
              <a:buFont typeface="Symbol" pitchFamily="18" charset="2"/>
              <a:buAutoNum type="arabicPeriod"/>
            </a:pPr>
            <a:r>
              <a:rPr lang="en-US" smtClean="0"/>
              <a:t>EG</a:t>
            </a:r>
          </a:p>
          <a:p>
            <a:pPr marL="933450" lvl="1" indent="-381000">
              <a:buFont typeface="Symbol" pitchFamily="18" charset="2"/>
              <a:buAutoNum type="arabicPeriod"/>
            </a:pPr>
            <a:r>
              <a:rPr lang="en-US" smtClean="0"/>
              <a:t>GS</a:t>
            </a:r>
          </a:p>
          <a:p>
            <a:pPr marL="457200" indent="-457200"/>
            <a:r>
              <a:rPr lang="en-US" smtClean="0"/>
              <a:t>And this is exactly the decomposition we thought was best!</a:t>
            </a:r>
          </a:p>
          <a:p>
            <a:pPr marL="457200" indent="-457200"/>
            <a:endParaRPr lang="en-US" smtClean="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3859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38596" name="Rectangle 4"/>
          <p:cNvSpPr>
            <a:spLocks noGrp="1" noChangeArrowheads="1"/>
          </p:cNvSpPr>
          <p:nvPr>
            <p:ph type="title"/>
          </p:nvPr>
        </p:nvSpPr>
        <p:spPr/>
        <p:txBody>
          <a:bodyPr/>
          <a:lstStyle/>
          <a:p>
            <a:r>
              <a:rPr lang="en-US" smtClean="0"/>
              <a:t>Assuring Storage Of A Global Key</a:t>
            </a:r>
          </a:p>
        </p:txBody>
      </p:sp>
      <p:sp>
        <p:nvSpPr>
          <p:cNvPr id="238597" name="Rectangle 5"/>
          <p:cNvSpPr>
            <a:spLocks noGrp="1" noChangeArrowheads="1"/>
          </p:cNvSpPr>
          <p:nvPr>
            <p:ph idx="1"/>
          </p:nvPr>
        </p:nvSpPr>
        <p:spPr/>
        <p:txBody>
          <a:bodyPr/>
          <a:lstStyle/>
          <a:p>
            <a:r>
              <a:rPr lang="en-US" smtClean="0"/>
              <a:t>If no relation contains a key of the original relation, add a relation whose attributes form such a key</a:t>
            </a:r>
          </a:p>
          <a:p>
            <a:r>
              <a:rPr lang="en-US" smtClean="0"/>
              <a:t>Why do we need to do this?</a:t>
            </a:r>
          </a:p>
          <a:p>
            <a:pPr lvl="1"/>
            <a:r>
              <a:rPr lang="en-US" smtClean="0"/>
              <a:t>Because otherwise we may not have a decomposition</a:t>
            </a:r>
          </a:p>
          <a:p>
            <a:pPr lvl="1"/>
            <a:r>
              <a:rPr lang="en-US" smtClean="0"/>
              <a:t>Because otherwise the decomposition may not be lossless</a:t>
            </a:r>
          </a:p>
        </p:txBody>
      </p:sp>
    </p:spTree>
  </p:cSld>
  <p:clrMapOvr>
    <a:masterClrMapping/>
  </p:clrMapOvr>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smtClean="0"/>
              <a:t>Why It Is Necessary To Store A Global Key</a:t>
            </a:r>
            <a:br>
              <a:rPr lang="en-US" smtClean="0"/>
            </a:br>
            <a:r>
              <a:rPr lang="en-US" smtClean="0"/>
              <a:t>Example</a:t>
            </a:r>
          </a:p>
        </p:txBody>
      </p:sp>
      <p:sp>
        <p:nvSpPr>
          <p:cNvPr id="239619" name="Rectangle 3"/>
          <p:cNvSpPr>
            <a:spLocks noGrp="1" noChangeArrowheads="1"/>
          </p:cNvSpPr>
          <p:nvPr>
            <p:ph idx="1"/>
          </p:nvPr>
        </p:nvSpPr>
        <p:spPr/>
        <p:txBody>
          <a:bodyPr/>
          <a:lstStyle/>
          <a:p>
            <a:r>
              <a:rPr lang="en-US" smtClean="0"/>
              <a:t>Consider the relation LnFn:</a:t>
            </a:r>
          </a:p>
          <a:p>
            <a:pPr lvl="1"/>
            <a:r>
              <a:rPr lang="en-US" smtClean="0"/>
              <a:t>Ln:	 Last Name</a:t>
            </a:r>
          </a:p>
          <a:p>
            <a:pPr lvl="1"/>
            <a:r>
              <a:rPr lang="en-US" smtClean="0"/>
              <a:t>Fn: First Name</a:t>
            </a:r>
          </a:p>
          <a:p>
            <a:r>
              <a:rPr lang="en-US" smtClean="0"/>
              <a:t>There are no FDs</a:t>
            </a:r>
          </a:p>
          <a:p>
            <a:r>
              <a:rPr lang="en-US" smtClean="0"/>
              <a:t>The relation has only one key:</a:t>
            </a:r>
          </a:p>
          <a:p>
            <a:pPr lvl="1"/>
            <a:r>
              <a:rPr lang="en-US" smtClean="0"/>
              <a:t>LnFn</a:t>
            </a:r>
          </a:p>
          <a:p>
            <a:r>
              <a:rPr lang="en-US" smtClean="0"/>
              <a:t>Our algorithm (without the key included) produces no relations</a:t>
            </a:r>
          </a:p>
          <a:p>
            <a:r>
              <a:rPr lang="en-US" smtClean="0"/>
              <a:t>A condition for a decomposition: Each attribute of R has to appear in at least one Ri</a:t>
            </a:r>
          </a:p>
          <a:p>
            <a:r>
              <a:rPr lang="en-US" smtClean="0"/>
              <a:t>So we did not have a decomposition</a:t>
            </a:r>
          </a:p>
          <a:p>
            <a:r>
              <a:rPr lang="en-US" smtClean="0"/>
              <a:t>But if we add the relation consisting of the attributes of the key</a:t>
            </a:r>
          </a:p>
          <a:p>
            <a:pPr lvl="1"/>
            <a:r>
              <a:rPr lang="en-US" smtClean="0"/>
              <a:t>We get LnFn (this is fine, because the original relations had no problems and was in a good form, actually in BCNF, which is always true when there are no (nontrivial) FDs)</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4064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40644" name="Rectangle 4"/>
          <p:cNvSpPr>
            <a:spLocks noGrp="1" noChangeArrowheads="1"/>
          </p:cNvSpPr>
          <p:nvPr>
            <p:ph type="title"/>
          </p:nvPr>
        </p:nvSpPr>
        <p:spPr/>
        <p:txBody>
          <a:bodyPr/>
          <a:lstStyle/>
          <a:p>
            <a:r>
              <a:rPr lang="en-US" smtClean="0"/>
              <a:t>Why It Is Necessary To Store A Global Key</a:t>
            </a:r>
            <a:br>
              <a:rPr lang="en-US" smtClean="0"/>
            </a:br>
            <a:r>
              <a:rPr lang="en-US" smtClean="0"/>
              <a:t>Example</a:t>
            </a:r>
          </a:p>
        </p:txBody>
      </p:sp>
      <p:sp>
        <p:nvSpPr>
          <p:cNvPr id="240645" name="Rectangle 5"/>
          <p:cNvSpPr>
            <a:spLocks noGrp="1" noChangeArrowheads="1"/>
          </p:cNvSpPr>
          <p:nvPr>
            <p:ph idx="1"/>
          </p:nvPr>
        </p:nvSpPr>
        <p:spPr/>
        <p:txBody>
          <a:bodyPr/>
          <a:lstStyle/>
          <a:p>
            <a:r>
              <a:rPr lang="en-US" smtClean="0"/>
              <a:t>Consider the relation: LnFnVaSa:</a:t>
            </a:r>
          </a:p>
          <a:p>
            <a:pPr lvl="1"/>
            <a:r>
              <a:rPr lang="en-US" smtClean="0"/>
              <a:t>Ln: Last Name</a:t>
            </a:r>
          </a:p>
          <a:p>
            <a:pPr lvl="1"/>
            <a:r>
              <a:rPr lang="en-US" smtClean="0"/>
              <a:t>Fn: First Name</a:t>
            </a:r>
          </a:p>
          <a:p>
            <a:pPr lvl="1"/>
            <a:r>
              <a:rPr lang="en-US" smtClean="0"/>
              <a:t>Va: Vacation days per year</a:t>
            </a:r>
          </a:p>
          <a:p>
            <a:pPr lvl="1"/>
            <a:r>
              <a:rPr lang="en-US" smtClean="0"/>
              <a:t>Sa: Salary</a:t>
            </a:r>
          </a:p>
          <a:p>
            <a:r>
              <a:rPr lang="en-US" smtClean="0"/>
              <a:t>The functional dependencies are:</a:t>
            </a:r>
          </a:p>
          <a:p>
            <a:pPr lvl="1"/>
            <a:r>
              <a:rPr lang="en-US" smtClean="0"/>
              <a:t>Ln </a:t>
            </a:r>
            <a:r>
              <a:rPr lang="en-US" smtClean="0">
                <a:latin typeface="Symbol" pitchFamily="18" charset="2"/>
              </a:rPr>
              <a:t>®</a:t>
            </a:r>
            <a:r>
              <a:rPr lang="en-US" smtClean="0"/>
              <a:t> Va</a:t>
            </a:r>
          </a:p>
          <a:p>
            <a:pPr lvl="1"/>
            <a:r>
              <a:rPr lang="en-US" smtClean="0"/>
              <a:t>Fn </a:t>
            </a:r>
            <a:r>
              <a:rPr lang="en-US" smtClean="0">
                <a:latin typeface="Symbol" pitchFamily="18" charset="2"/>
              </a:rPr>
              <a:t>®</a:t>
            </a:r>
            <a:r>
              <a:rPr lang="en-US" smtClean="0"/>
              <a:t> Sa</a:t>
            </a:r>
          </a:p>
          <a:p>
            <a:r>
              <a:rPr lang="en-US" smtClean="0"/>
              <a:t>The relation has only one key</a:t>
            </a:r>
          </a:p>
          <a:p>
            <a:pPr lvl="1"/>
            <a:r>
              <a:rPr lang="en-US" smtClean="0"/>
              <a:t>LnFn</a:t>
            </a:r>
          </a:p>
          <a:p>
            <a:r>
              <a:rPr lang="en-US" smtClean="0"/>
              <a:t>The relation is not in 3NF</a:t>
            </a:r>
          </a:p>
          <a:p>
            <a:pPr lvl="1"/>
            <a:r>
              <a:rPr lang="en-US" smtClean="0"/>
              <a:t>Ln </a:t>
            </a:r>
            <a:r>
              <a:rPr lang="en-US" smtClean="0">
                <a:latin typeface="Symbol" pitchFamily="18" charset="2"/>
              </a:rPr>
              <a:t>®</a:t>
            </a:r>
            <a:r>
              <a:rPr lang="en-US" smtClean="0"/>
              <a:t> Va: 	Ln does not contain a key and Va is not in any key</a:t>
            </a:r>
          </a:p>
          <a:p>
            <a:pPr lvl="1"/>
            <a:r>
              <a:rPr lang="en-US" smtClean="0"/>
              <a:t>Fn </a:t>
            </a:r>
            <a:r>
              <a:rPr lang="en-US" smtClean="0">
                <a:latin typeface="Symbol" pitchFamily="18" charset="2"/>
              </a:rPr>
              <a:t>®</a:t>
            </a:r>
            <a:r>
              <a:rPr lang="en-US" smtClean="0"/>
              <a:t> Sa: 	Fn does not contain a key and Sa is not in any key</a:t>
            </a:r>
          </a:p>
          <a:p>
            <a:endParaRPr lang="en-US" smtClean="0"/>
          </a:p>
        </p:txBody>
      </p:sp>
    </p:spTree>
  </p:cSld>
  <p:clrMapOvr>
    <a:masterClrMapping/>
  </p:clrMapOv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4166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41668" name="Rectangle 4"/>
          <p:cNvSpPr>
            <a:spLocks noGrp="1" noChangeArrowheads="1"/>
          </p:cNvSpPr>
          <p:nvPr>
            <p:ph type="title"/>
          </p:nvPr>
        </p:nvSpPr>
        <p:spPr/>
        <p:txBody>
          <a:bodyPr/>
          <a:lstStyle/>
          <a:p>
            <a:r>
              <a:rPr lang="en-US" smtClean="0"/>
              <a:t>Why It Is Necessary To Store A Global Key</a:t>
            </a:r>
            <a:br>
              <a:rPr lang="en-US" smtClean="0"/>
            </a:br>
            <a:r>
              <a:rPr lang="en-US" smtClean="0"/>
              <a:t>Example</a:t>
            </a:r>
          </a:p>
        </p:txBody>
      </p:sp>
      <p:sp>
        <p:nvSpPr>
          <p:cNvPr id="241669" name="Rectangle 5"/>
          <p:cNvSpPr>
            <a:spLocks noGrp="1" noChangeArrowheads="1"/>
          </p:cNvSpPr>
          <p:nvPr>
            <p:ph idx="1"/>
          </p:nvPr>
        </p:nvSpPr>
        <p:spPr/>
        <p:txBody>
          <a:bodyPr/>
          <a:lstStyle/>
          <a:p>
            <a:pPr marL="457200" indent="-457200"/>
            <a:r>
              <a:rPr lang="en-US" smtClean="0"/>
              <a:t>Our algorithm (without the key being included) will produce the decomposition</a:t>
            </a:r>
          </a:p>
          <a:p>
            <a:pPr marL="933450" lvl="1" indent="-381000">
              <a:buFont typeface="Symbol" pitchFamily="18" charset="2"/>
              <a:buAutoNum type="arabicPeriod"/>
            </a:pPr>
            <a:r>
              <a:rPr lang="en-US" smtClean="0"/>
              <a:t>LnVa</a:t>
            </a:r>
          </a:p>
          <a:p>
            <a:pPr marL="933450" lvl="1" indent="-381000">
              <a:buFont typeface="Symbol" pitchFamily="18" charset="2"/>
              <a:buAutoNum type="arabicPeriod"/>
            </a:pPr>
            <a:r>
              <a:rPr lang="en-US" smtClean="0"/>
              <a:t>FnSa</a:t>
            </a:r>
          </a:p>
          <a:p>
            <a:pPr marL="457200" indent="-457200"/>
            <a:r>
              <a:rPr lang="en-US" smtClean="0"/>
              <a:t>This is not a lossless-join decomposition</a:t>
            </a:r>
          </a:p>
          <a:p>
            <a:pPr marL="933450" lvl="1" indent="-381000"/>
            <a:r>
              <a:rPr lang="en-US" smtClean="0"/>
              <a:t>In fact we do not know who the employees are (what are the valid pairs of LnFn)</a:t>
            </a:r>
          </a:p>
          <a:p>
            <a:pPr marL="457200" indent="-457200"/>
            <a:r>
              <a:rPr lang="en-US" smtClean="0"/>
              <a:t>So we decompose</a:t>
            </a:r>
          </a:p>
          <a:p>
            <a:pPr marL="933450" lvl="1" indent="-381000">
              <a:buFont typeface="Symbol" pitchFamily="18" charset="2"/>
              <a:buAutoNum type="arabicPeriod"/>
            </a:pPr>
            <a:r>
              <a:rPr lang="en-US" smtClean="0"/>
              <a:t>LnVa</a:t>
            </a:r>
          </a:p>
          <a:p>
            <a:pPr marL="933450" lvl="1" indent="-381000">
              <a:buFont typeface="Symbol" pitchFamily="18" charset="2"/>
              <a:buAutoNum type="arabicPeriod"/>
            </a:pPr>
            <a:r>
              <a:rPr lang="en-US" smtClean="0"/>
              <a:t>FnSa</a:t>
            </a:r>
          </a:p>
          <a:p>
            <a:pPr marL="933450" lvl="1" indent="-381000">
              <a:buFont typeface="Symbol" pitchFamily="18" charset="2"/>
              <a:buAutoNum type="arabicPeriod"/>
            </a:pPr>
            <a:r>
              <a:rPr lang="en-US" smtClean="0"/>
              <a:t>LnFn</a:t>
            </a:r>
          </a:p>
        </p:txBody>
      </p:sp>
    </p:spTree>
  </p:cSld>
  <p:clrMapOvr>
    <a:masterClrMapping/>
  </p:clrMapOv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4269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42692" name="Rectangle 4"/>
          <p:cNvSpPr>
            <a:spLocks noGrp="1" noChangeArrowheads="1"/>
          </p:cNvSpPr>
          <p:nvPr>
            <p:ph type="title"/>
          </p:nvPr>
        </p:nvSpPr>
        <p:spPr/>
        <p:txBody>
          <a:bodyPr/>
          <a:lstStyle/>
          <a:p>
            <a:r>
              <a:rPr lang="en-US" smtClean="0"/>
              <a:t>Assuring Storage Of A Global Key</a:t>
            </a:r>
          </a:p>
        </p:txBody>
      </p:sp>
      <p:sp>
        <p:nvSpPr>
          <p:cNvPr id="242693" name="Rectangle 5"/>
          <p:cNvSpPr>
            <a:spLocks noGrp="1" noChangeArrowheads="1"/>
          </p:cNvSpPr>
          <p:nvPr>
            <p:ph idx="1"/>
          </p:nvPr>
        </p:nvSpPr>
        <p:spPr/>
        <p:txBody>
          <a:bodyPr/>
          <a:lstStyle/>
          <a:p>
            <a:r>
              <a:rPr lang="en-US" smtClean="0"/>
              <a:t>If no relation contains a key of the original relation, add a relation whose attributes form such a key</a:t>
            </a:r>
          </a:p>
          <a:p>
            <a:r>
              <a:rPr lang="en-US" smtClean="0"/>
              <a:t>It is easy to test if a “new” relation contains a key of the original relation</a:t>
            </a:r>
          </a:p>
          <a:p>
            <a:r>
              <a:rPr lang="en-US" smtClean="0"/>
              <a:t>Compute the closure of the relation with respect to all FDs (either original or minimal cover, it’s the same) and see if you get all the attributes of the original relation</a:t>
            </a:r>
          </a:p>
          <a:p>
            <a:r>
              <a:rPr lang="en-US" smtClean="0"/>
              <a:t>If not, you need to find some key of the original relation</a:t>
            </a:r>
          </a:p>
          <a:p>
            <a:r>
              <a:rPr lang="en-US" smtClean="0"/>
              <a:t>How do we find a key? We go “bottom up,” but there are helpful heuristics we have learned</a:t>
            </a:r>
          </a:p>
          <a:p>
            <a:endParaRPr lang="en-US" smtClean="0"/>
          </a:p>
        </p:txBody>
      </p:sp>
    </p:spTree>
  </p:cSld>
  <p:clrMapOvr>
    <a:masterClrMapping/>
  </p:clrMapOvr>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smtClean="0"/>
              <a:t>Back To EmToPrHoSkLoRo</a:t>
            </a:r>
          </a:p>
        </p:txBody>
      </p:sp>
      <p:sp>
        <p:nvSpPr>
          <p:cNvPr id="243715" name="Rectangle 3"/>
          <p:cNvSpPr>
            <a:spLocks noGrp="1" noChangeArrowheads="1"/>
          </p:cNvSpPr>
          <p:nvPr>
            <p:ph idx="1"/>
          </p:nvPr>
        </p:nvSpPr>
        <p:spPr/>
        <p:txBody>
          <a:bodyPr/>
          <a:lstStyle/>
          <a:p>
            <a:r>
              <a:rPr lang="en-US" smtClean="0"/>
              <a:t>The FDs were (or could have worked with the minimal cover, does not matter):</a:t>
            </a:r>
          </a:p>
          <a:p>
            <a:pPr lvl="1"/>
            <a:r>
              <a:rPr lang="en-US" smtClean="0"/>
              <a:t>Em </a:t>
            </a:r>
            <a:r>
              <a:rPr lang="en-US" smtClean="0">
                <a:latin typeface="Symbol" pitchFamily="18" charset="2"/>
              </a:rPr>
              <a:t>®</a:t>
            </a:r>
            <a:r>
              <a:rPr lang="en-US" smtClean="0"/>
              <a:t> To</a:t>
            </a:r>
          </a:p>
          <a:p>
            <a:pPr lvl="1"/>
            <a:r>
              <a:rPr lang="en-US" smtClean="0"/>
              <a:t>Em </a:t>
            </a:r>
            <a:r>
              <a:rPr lang="en-US" smtClean="0">
                <a:latin typeface="Symbol" pitchFamily="18" charset="2"/>
              </a:rPr>
              <a:t>®</a:t>
            </a:r>
            <a:r>
              <a:rPr lang="en-US" smtClean="0"/>
              <a:t> Pr</a:t>
            </a:r>
          </a:p>
          <a:p>
            <a:pPr lvl="1"/>
            <a:r>
              <a:rPr lang="en-US" smtClean="0"/>
              <a:t>To </a:t>
            </a:r>
            <a:r>
              <a:rPr lang="en-US" smtClean="0">
                <a:latin typeface="Symbol" pitchFamily="18" charset="2"/>
              </a:rPr>
              <a:t>® </a:t>
            </a:r>
            <a:r>
              <a:rPr lang="en-US" smtClean="0"/>
              <a:t>Pr</a:t>
            </a:r>
          </a:p>
          <a:p>
            <a:pPr lvl="1"/>
            <a:r>
              <a:rPr lang="en-US" smtClean="0"/>
              <a:t>EmTo </a:t>
            </a:r>
            <a:r>
              <a:rPr lang="en-US" smtClean="0">
                <a:latin typeface="Symbol" pitchFamily="18" charset="2"/>
              </a:rPr>
              <a:t>®</a:t>
            </a:r>
            <a:r>
              <a:rPr lang="en-US" smtClean="0"/>
              <a:t> Ho</a:t>
            </a:r>
          </a:p>
          <a:p>
            <a:pPr lvl="1"/>
            <a:r>
              <a:rPr lang="en-US" smtClean="0"/>
              <a:t>SkLo </a:t>
            </a:r>
            <a:r>
              <a:rPr lang="en-US" smtClean="0">
                <a:latin typeface="Symbol" pitchFamily="18" charset="2"/>
              </a:rPr>
              <a:t>®</a:t>
            </a:r>
            <a:r>
              <a:rPr lang="en-US" smtClean="0"/>
              <a:t> Ro</a:t>
            </a:r>
          </a:p>
          <a:p>
            <a:pPr lvl="1"/>
            <a:r>
              <a:rPr lang="en-US" smtClean="0"/>
              <a:t>Ro </a:t>
            </a:r>
            <a:r>
              <a:rPr lang="en-US" smtClean="0">
                <a:latin typeface="Symbol" pitchFamily="18" charset="2"/>
              </a:rPr>
              <a:t>®</a:t>
            </a:r>
            <a:r>
              <a:rPr lang="en-US" smtClean="0"/>
              <a:t> Lo</a:t>
            </a:r>
          </a:p>
          <a:p>
            <a:r>
              <a:rPr lang="en-US" smtClean="0"/>
              <a:t>Our new relations and we check if any of them contains a key of EmToPrHoSkLoRo:</a:t>
            </a:r>
          </a:p>
          <a:p>
            <a:pPr lvl="1">
              <a:buFont typeface="Monotype Sorts" pitchFamily="2" charset="2"/>
              <a:buAutoNum type="arabicPeriod"/>
            </a:pPr>
            <a:r>
              <a:rPr lang="en-US" smtClean="0"/>
              <a:t>EmToHo	EmToHo</a:t>
            </a:r>
            <a:r>
              <a:rPr lang="en-US" baseline="30000" smtClean="0"/>
              <a:t>+</a:t>
            </a:r>
            <a:r>
              <a:rPr lang="en-US" smtClean="0"/>
              <a:t> = EmToHoPr, does not contain a key</a:t>
            </a:r>
          </a:p>
          <a:p>
            <a:pPr lvl="1">
              <a:buFont typeface="Monotype Sorts" pitchFamily="2" charset="2"/>
              <a:buAutoNum type="arabicPeriod"/>
            </a:pPr>
            <a:r>
              <a:rPr lang="en-US" smtClean="0"/>
              <a:t>ToPr	ToPr</a:t>
            </a:r>
            <a:r>
              <a:rPr lang="en-US" baseline="30000" smtClean="0"/>
              <a:t>+</a:t>
            </a:r>
            <a:r>
              <a:rPr lang="en-US" smtClean="0"/>
              <a:t> = ToPr, does not contain a key	</a:t>
            </a:r>
          </a:p>
          <a:p>
            <a:pPr lvl="1">
              <a:buFont typeface="Monotype Sorts" pitchFamily="2" charset="2"/>
              <a:buAutoNum type="arabicPeriod"/>
            </a:pPr>
            <a:r>
              <a:rPr lang="en-US" smtClean="0"/>
              <a:t>SkLoRo	SkLoRo</a:t>
            </a:r>
            <a:r>
              <a:rPr lang="en-US" baseline="30000" smtClean="0"/>
              <a:t>+</a:t>
            </a:r>
            <a:r>
              <a:rPr lang="en-US" smtClean="0"/>
              <a:t> = SkLoRo, does not contain a key</a:t>
            </a:r>
          </a:p>
          <a:p>
            <a:endParaRPr lang="en-US" smtClean="0"/>
          </a:p>
          <a:p>
            <a:pPr lvl="1"/>
            <a:endParaRPr lang="en-US" smtClean="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44739"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44740" name="Rectangle 4"/>
          <p:cNvSpPr>
            <a:spLocks noGrp="1" noChangeArrowheads="1"/>
          </p:cNvSpPr>
          <p:nvPr>
            <p:ph type="title"/>
          </p:nvPr>
        </p:nvSpPr>
        <p:spPr/>
        <p:txBody>
          <a:bodyPr/>
          <a:lstStyle/>
          <a:p>
            <a:r>
              <a:rPr lang="en-US" smtClean="0"/>
              <a:t>Finding Keys</a:t>
            </a:r>
          </a:p>
        </p:txBody>
      </p:sp>
      <p:sp>
        <p:nvSpPr>
          <p:cNvPr id="244741" name="Rectangle 5"/>
          <p:cNvSpPr>
            <a:spLocks noGrp="1" noChangeArrowheads="1"/>
          </p:cNvSpPr>
          <p:nvPr>
            <p:ph idx="1"/>
          </p:nvPr>
        </p:nvSpPr>
        <p:spPr/>
        <p:txBody>
          <a:bodyPr/>
          <a:lstStyle/>
          <a:p>
            <a:r>
              <a:rPr lang="en-US" smtClean="0"/>
              <a:t>So we need to find a key</a:t>
            </a:r>
          </a:p>
          <a:p>
            <a:r>
              <a:rPr lang="en-US" smtClean="0"/>
              <a:t>Let us list the FDs again (or could have worked with the minimal cover, does not matter):</a:t>
            </a:r>
          </a:p>
          <a:p>
            <a:pPr lvl="1"/>
            <a:r>
              <a:rPr lang="en-US" smtClean="0"/>
              <a:t>Em </a:t>
            </a:r>
            <a:r>
              <a:rPr lang="en-US" smtClean="0">
                <a:latin typeface="Symbol" pitchFamily="18" charset="2"/>
              </a:rPr>
              <a:t>®</a:t>
            </a:r>
            <a:r>
              <a:rPr lang="en-US" smtClean="0"/>
              <a:t> To</a:t>
            </a:r>
          </a:p>
          <a:p>
            <a:pPr lvl="1"/>
            <a:r>
              <a:rPr lang="en-US" smtClean="0"/>
              <a:t>Em </a:t>
            </a:r>
            <a:r>
              <a:rPr lang="en-US" smtClean="0">
                <a:latin typeface="Symbol" pitchFamily="18" charset="2"/>
              </a:rPr>
              <a:t>®</a:t>
            </a:r>
            <a:r>
              <a:rPr lang="en-US" smtClean="0"/>
              <a:t> Pr</a:t>
            </a:r>
          </a:p>
          <a:p>
            <a:pPr lvl="1"/>
            <a:r>
              <a:rPr lang="en-US" smtClean="0"/>
              <a:t>To </a:t>
            </a:r>
            <a:r>
              <a:rPr lang="en-US" smtClean="0">
                <a:latin typeface="Symbol" pitchFamily="18" charset="2"/>
              </a:rPr>
              <a:t>® </a:t>
            </a:r>
            <a:r>
              <a:rPr lang="en-US" smtClean="0"/>
              <a:t>Pr</a:t>
            </a:r>
          </a:p>
          <a:p>
            <a:pPr lvl="1"/>
            <a:r>
              <a:rPr lang="en-US" smtClean="0"/>
              <a:t>EmTo </a:t>
            </a:r>
            <a:r>
              <a:rPr lang="en-US" smtClean="0">
                <a:latin typeface="Symbol" pitchFamily="18" charset="2"/>
              </a:rPr>
              <a:t>®</a:t>
            </a:r>
            <a:r>
              <a:rPr lang="en-US" smtClean="0"/>
              <a:t> Ho</a:t>
            </a:r>
          </a:p>
          <a:p>
            <a:pPr lvl="1"/>
            <a:r>
              <a:rPr lang="en-US" smtClean="0"/>
              <a:t>SkLo </a:t>
            </a:r>
            <a:r>
              <a:rPr lang="en-US" smtClean="0">
                <a:latin typeface="Symbol" pitchFamily="18" charset="2"/>
              </a:rPr>
              <a:t>®</a:t>
            </a:r>
            <a:r>
              <a:rPr lang="en-US" smtClean="0"/>
              <a:t> Ro</a:t>
            </a:r>
          </a:p>
          <a:p>
            <a:pPr lvl="1"/>
            <a:r>
              <a:rPr lang="en-US" smtClean="0"/>
              <a:t>Ro </a:t>
            </a:r>
            <a:r>
              <a:rPr lang="en-US" smtClean="0">
                <a:latin typeface="Symbol" pitchFamily="18" charset="2"/>
              </a:rPr>
              <a:t>®</a:t>
            </a:r>
            <a:r>
              <a:rPr lang="en-US" smtClean="0"/>
              <a:t> Lo</a:t>
            </a:r>
          </a:p>
          <a:p>
            <a:r>
              <a:rPr lang="en-US" smtClean="0"/>
              <a:t>As discussed before, we can classify the attributes into 4 classes:</a:t>
            </a:r>
          </a:p>
          <a:p>
            <a:pPr lvl="1">
              <a:buFont typeface="Monotype Sorts" pitchFamily="2" charset="2"/>
              <a:buAutoNum type="arabicPeriod"/>
            </a:pPr>
            <a:r>
              <a:rPr lang="en-US" smtClean="0"/>
              <a:t>Appearing on both sides of FDs; here To, Lo, Ro.</a:t>
            </a:r>
          </a:p>
          <a:p>
            <a:pPr lvl="1">
              <a:buFont typeface="Monotype Sorts" pitchFamily="2" charset="2"/>
              <a:buAutoNum type="arabicPeriod"/>
            </a:pPr>
            <a:r>
              <a:rPr lang="en-US" smtClean="0"/>
              <a:t>Appearing on left sides only; here Em, Sk.</a:t>
            </a:r>
          </a:p>
          <a:p>
            <a:pPr lvl="1">
              <a:buFont typeface="Monotype Sorts" pitchFamily="2" charset="2"/>
              <a:buAutoNum type="arabicPeriod"/>
            </a:pPr>
            <a:r>
              <a:rPr lang="en-US" smtClean="0"/>
              <a:t>Appearing on right sides only; here Pr, Ho.</a:t>
            </a:r>
          </a:p>
          <a:p>
            <a:pPr lvl="1">
              <a:buFont typeface="Monotype Sorts" pitchFamily="2" charset="2"/>
              <a:buAutoNum type="arabicPeriod"/>
            </a:pPr>
            <a:r>
              <a:rPr lang="en-US" smtClean="0"/>
              <a:t>Not appearing in FDs; here none.</a:t>
            </a:r>
          </a:p>
          <a:p>
            <a:endParaRPr lang="en-US" smtClean="0"/>
          </a:p>
        </p:txBody>
      </p:sp>
    </p:spTree>
  </p:cSld>
  <p:clrMapOvr>
    <a:masterClrMapping/>
  </p:clrMapOv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4576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45764" name="Rectangle 4"/>
          <p:cNvSpPr>
            <a:spLocks noGrp="1" noChangeArrowheads="1"/>
          </p:cNvSpPr>
          <p:nvPr>
            <p:ph type="title"/>
          </p:nvPr>
        </p:nvSpPr>
        <p:spPr/>
        <p:txBody>
          <a:bodyPr/>
          <a:lstStyle/>
          <a:p>
            <a:r>
              <a:rPr lang="en-US" smtClean="0"/>
              <a:t>Finding Keys</a:t>
            </a:r>
          </a:p>
        </p:txBody>
      </p:sp>
      <p:sp>
        <p:nvSpPr>
          <p:cNvPr id="245765" name="Rectangle 5"/>
          <p:cNvSpPr>
            <a:spLocks noGrp="1" noChangeArrowheads="1"/>
          </p:cNvSpPr>
          <p:nvPr>
            <p:ph idx="1"/>
          </p:nvPr>
        </p:nvSpPr>
        <p:spPr/>
        <p:txBody>
          <a:bodyPr/>
          <a:lstStyle/>
          <a:p>
            <a:r>
              <a:rPr lang="en-US" smtClean="0"/>
              <a:t>Facts:</a:t>
            </a:r>
          </a:p>
          <a:p>
            <a:pPr lvl="1"/>
            <a:r>
              <a:rPr lang="en-US" smtClean="0"/>
              <a:t>Attributes of class 2 and 4 must appear in every key</a:t>
            </a:r>
          </a:p>
          <a:p>
            <a:pPr lvl="1"/>
            <a:r>
              <a:rPr lang="en-US" smtClean="0"/>
              <a:t>Attributes of class 3 do not appear in any key</a:t>
            </a:r>
          </a:p>
          <a:p>
            <a:pPr lvl="1"/>
            <a:r>
              <a:rPr lang="en-US" smtClean="0"/>
              <a:t>Attributes of class 1 may or may not appear in keys</a:t>
            </a:r>
          </a:p>
          <a:p>
            <a:r>
              <a:rPr lang="en-US" smtClean="0"/>
              <a:t>An algorithm for finding keys relies on these facts</a:t>
            </a:r>
          </a:p>
          <a:p>
            <a:pPr lvl="1"/>
            <a:r>
              <a:rPr lang="en-US" smtClean="0"/>
              <a:t>Unfortunately, in the worst case, exponential in the number of attributes</a:t>
            </a:r>
          </a:p>
          <a:p>
            <a:pPr lvl="1"/>
            <a:endParaRPr lang="en-US" smtClean="0"/>
          </a:p>
          <a:p>
            <a:r>
              <a:rPr lang="en-US" smtClean="0"/>
              <a:t>Start with the attributes in classes 2 and 4, add as needed (going bottom up) attributes in class 1, and ignore attributes in class 3</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Alternative Depiction</a:t>
            </a:r>
          </a:p>
        </p:txBody>
      </p:sp>
      <p:sp>
        <p:nvSpPr>
          <p:cNvPr id="58371" name="Content Placeholder 2"/>
          <p:cNvSpPr>
            <a:spLocks noGrp="1"/>
          </p:cNvSpPr>
          <p:nvPr>
            <p:ph idx="1"/>
          </p:nvPr>
        </p:nvSpPr>
        <p:spPr/>
        <p:txBody>
          <a:bodyPr/>
          <a:lstStyle/>
          <a:p>
            <a:r>
              <a:rPr lang="en-US" smtClean="0"/>
              <a:t>Instead of</a:t>
            </a:r>
          </a:p>
          <a:p>
            <a:endParaRPr lang="en-US" smtClean="0"/>
          </a:p>
          <a:p>
            <a:endParaRPr lang="en-US" smtClean="0"/>
          </a:p>
          <a:p>
            <a:endParaRPr lang="en-US" smtClean="0"/>
          </a:p>
          <a:p>
            <a:pPr>
              <a:buFont typeface="Monotype Sorts" pitchFamily="2" charset="2"/>
              <a:buNone/>
            </a:pPr>
            <a:endParaRPr lang="en-US" smtClean="0"/>
          </a:p>
          <a:p>
            <a:pPr>
              <a:buFont typeface="Monotype Sorts" pitchFamily="2" charset="2"/>
              <a:buNone/>
            </a:pPr>
            <a:r>
              <a:rPr lang="en-US" smtClean="0"/>
              <a:t>		</a:t>
            </a:r>
          </a:p>
          <a:p>
            <a:pPr>
              <a:buFont typeface="Monotype Sorts" pitchFamily="2" charset="2"/>
              <a:buNone/>
            </a:pPr>
            <a:r>
              <a:rPr lang="en-US" smtClean="0"/>
              <a:t>you may see the above written as</a:t>
            </a:r>
          </a:p>
        </p:txBody>
      </p:sp>
      <p:graphicFrame>
        <p:nvGraphicFramePr>
          <p:cNvPr id="5" name="Group 165"/>
          <p:cNvGraphicFramePr>
            <a:graphicFrameLocks/>
          </p:cNvGraphicFramePr>
          <p:nvPr/>
        </p:nvGraphicFramePr>
        <p:xfrm>
          <a:off x="609600" y="1828800"/>
          <a:ext cx="8534400" cy="1485900"/>
        </p:xfrm>
        <a:graphic>
          <a:graphicData uri="http://schemas.openxmlformats.org/drawingml/2006/table">
            <a:tbl>
              <a:tblPr/>
              <a:tblGrid>
                <a:gridCol w="947738"/>
                <a:gridCol w="949325"/>
                <a:gridCol w="947737"/>
                <a:gridCol w="947738"/>
                <a:gridCol w="949325"/>
                <a:gridCol w="947737"/>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6" name="Group 165"/>
          <p:cNvGraphicFramePr>
            <a:graphicFrameLocks/>
          </p:cNvGraphicFramePr>
          <p:nvPr/>
        </p:nvGraphicFramePr>
        <p:xfrm>
          <a:off x="609600" y="4800600"/>
          <a:ext cx="5689600" cy="2228850"/>
        </p:xfrm>
        <a:graphic>
          <a:graphicData uri="http://schemas.openxmlformats.org/drawingml/2006/table">
            <a:tbl>
              <a:tblPr/>
              <a:tblGrid>
                <a:gridCol w="947738"/>
                <a:gridCol w="949325"/>
                <a:gridCol w="947737"/>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4678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46788" name="Rectangle 4"/>
          <p:cNvSpPr>
            <a:spLocks noGrp="1" noChangeArrowheads="1"/>
          </p:cNvSpPr>
          <p:nvPr>
            <p:ph type="title"/>
          </p:nvPr>
        </p:nvSpPr>
        <p:spPr/>
        <p:txBody>
          <a:bodyPr/>
          <a:lstStyle/>
          <a:p>
            <a:r>
              <a:rPr lang="en-US" smtClean="0"/>
              <a:t>Finding Keys</a:t>
            </a:r>
          </a:p>
        </p:txBody>
      </p:sp>
      <p:sp>
        <p:nvSpPr>
          <p:cNvPr id="246789" name="Rectangle 5"/>
          <p:cNvSpPr>
            <a:spLocks noGrp="1" noChangeArrowheads="1"/>
          </p:cNvSpPr>
          <p:nvPr>
            <p:ph idx="1"/>
          </p:nvPr>
        </p:nvSpPr>
        <p:spPr/>
        <p:txBody>
          <a:bodyPr/>
          <a:lstStyle/>
          <a:p>
            <a:r>
              <a:rPr lang="en-US" smtClean="0"/>
              <a:t>In our example, therefore, every key must contain EmSk </a:t>
            </a:r>
          </a:p>
          <a:p>
            <a:r>
              <a:rPr lang="en-US" smtClean="0"/>
              <a:t>To see, which attributes, if any have to be added, we compute which attributes are determined by EmSk </a:t>
            </a:r>
          </a:p>
          <a:p>
            <a:r>
              <a:rPr lang="en-US" smtClean="0"/>
              <a:t>We obtain</a:t>
            </a:r>
          </a:p>
          <a:p>
            <a:pPr lvl="1"/>
            <a:r>
              <a:rPr lang="en-US" smtClean="0"/>
              <a:t>EmSk</a:t>
            </a:r>
            <a:r>
              <a:rPr lang="en-US" baseline="30000" smtClean="0"/>
              <a:t>+</a:t>
            </a:r>
            <a:r>
              <a:rPr lang="en-US" smtClean="0"/>
              <a:t> = EmToPrHoSk</a:t>
            </a:r>
          </a:p>
          <a:p>
            <a:r>
              <a:rPr lang="en-US" smtClean="0"/>
              <a:t>Therefore Lo and Ro are missing</a:t>
            </a:r>
          </a:p>
          <a:p>
            <a:r>
              <a:rPr lang="en-US" smtClean="0"/>
              <a:t>It is easy to see that the relation has two keys</a:t>
            </a:r>
          </a:p>
          <a:p>
            <a:pPr lvl="1"/>
            <a:r>
              <a:rPr lang="en-US" smtClean="0"/>
              <a:t>EmSkLo</a:t>
            </a:r>
          </a:p>
          <a:p>
            <a:pPr lvl="1"/>
            <a:r>
              <a:rPr lang="en-US" smtClean="0"/>
              <a:t>EmSkRo</a:t>
            </a:r>
          </a:p>
        </p:txBody>
      </p:sp>
    </p:spTree>
  </p:cSld>
  <p:clrMapOvr>
    <a:masterClrMapping/>
  </p:clrMapOv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4781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47812" name="Rectangle 4"/>
          <p:cNvSpPr>
            <a:spLocks noGrp="1" noChangeArrowheads="1"/>
          </p:cNvSpPr>
          <p:nvPr>
            <p:ph type="title"/>
          </p:nvPr>
        </p:nvSpPr>
        <p:spPr/>
        <p:txBody>
          <a:bodyPr/>
          <a:lstStyle/>
          <a:p>
            <a:r>
              <a:rPr lang="en-US" smtClean="0"/>
              <a:t>Finding Keys</a:t>
            </a:r>
          </a:p>
        </p:txBody>
      </p:sp>
      <p:sp>
        <p:nvSpPr>
          <p:cNvPr id="247813" name="Rectangle 5"/>
          <p:cNvSpPr>
            <a:spLocks noGrp="1" noChangeArrowheads="1"/>
          </p:cNvSpPr>
          <p:nvPr>
            <p:ph idx="1"/>
          </p:nvPr>
        </p:nvSpPr>
        <p:spPr/>
        <p:txBody>
          <a:bodyPr/>
          <a:lstStyle/>
          <a:p>
            <a:r>
              <a:rPr lang="en-US" smtClean="0"/>
              <a:t>Although not required strictly by the algorithm (which does not mind decomposing a relation in 3NF into relations in 3NF) we can check if the original relation was in 3NF</a:t>
            </a:r>
          </a:p>
          <a:p>
            <a:r>
              <a:rPr lang="en-US" smtClean="0"/>
              <a:t>We conclude that the original relation is not in 3NF, as for instance, To </a:t>
            </a:r>
            <a:r>
              <a:rPr lang="en-US" smtClean="0">
                <a:latin typeface="Symbol" pitchFamily="18" charset="2"/>
              </a:rPr>
              <a:t>®</a:t>
            </a:r>
            <a:r>
              <a:rPr lang="en-US" smtClean="0"/>
              <a:t> Pr violates the 3NF conditions:</a:t>
            </a:r>
          </a:p>
          <a:p>
            <a:pPr lvl="1"/>
            <a:r>
              <a:rPr lang="en-US" smtClean="0"/>
              <a:t>This FD is nontrivial</a:t>
            </a:r>
          </a:p>
          <a:p>
            <a:pPr lvl="1"/>
            <a:r>
              <a:rPr lang="en-US" smtClean="0"/>
              <a:t>To does not contain a key</a:t>
            </a:r>
          </a:p>
          <a:p>
            <a:pPr lvl="1"/>
            <a:r>
              <a:rPr lang="en-US" smtClean="0"/>
              <a:t>Pr is not in any key</a:t>
            </a:r>
          </a:p>
          <a:p>
            <a:endParaRPr lang="en-US" smtClean="0"/>
          </a:p>
        </p:txBody>
      </p:sp>
    </p:spTree>
  </p:cSld>
  <p:clrMapOvr>
    <a:masterClrMapping/>
  </p:clrMapOvr>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smtClean="0"/>
              <a:t>Example Continued</a:t>
            </a:r>
          </a:p>
        </p:txBody>
      </p:sp>
      <p:sp>
        <p:nvSpPr>
          <p:cNvPr id="248835" name="Rectangle 3"/>
          <p:cNvSpPr>
            <a:spLocks noGrp="1" noChangeArrowheads="1"/>
          </p:cNvSpPr>
          <p:nvPr>
            <p:ph idx="1"/>
          </p:nvPr>
        </p:nvSpPr>
        <p:spPr/>
        <p:txBody>
          <a:bodyPr/>
          <a:lstStyle/>
          <a:p>
            <a:pPr marL="457200" indent="-457200"/>
            <a:r>
              <a:rPr lang="en-US" smtClean="0"/>
              <a:t>None of the relations contains either EmSkLo or EmSkRo.</a:t>
            </a:r>
          </a:p>
          <a:p>
            <a:pPr marL="457200" indent="-457200"/>
            <a:r>
              <a:rPr lang="en-US" smtClean="0"/>
              <a:t>Therefore, one more relation needs to be added. We have 2 choices for the final decomposition</a:t>
            </a:r>
          </a:p>
          <a:p>
            <a:pPr marL="933450" lvl="1" indent="-381000">
              <a:buFont typeface="Symbol" pitchFamily="18" charset="2"/>
              <a:buAutoNum type="arabicPeriod"/>
            </a:pPr>
            <a:r>
              <a:rPr lang="en-US" smtClean="0"/>
              <a:t>EmToHo</a:t>
            </a:r>
          </a:p>
          <a:p>
            <a:pPr marL="933450" lvl="1" indent="-381000">
              <a:buFont typeface="Symbol" pitchFamily="18" charset="2"/>
              <a:buAutoNum type="arabicPeriod"/>
            </a:pPr>
            <a:r>
              <a:rPr lang="en-US" smtClean="0"/>
              <a:t>ToPr</a:t>
            </a:r>
          </a:p>
          <a:p>
            <a:pPr marL="933450" lvl="1" indent="-381000">
              <a:buFont typeface="Symbol" pitchFamily="18" charset="2"/>
              <a:buAutoNum type="arabicPeriod"/>
            </a:pPr>
            <a:r>
              <a:rPr lang="en-US" smtClean="0"/>
              <a:t>SkLoRo</a:t>
            </a:r>
          </a:p>
          <a:p>
            <a:pPr marL="933450" lvl="1" indent="-381000">
              <a:buFont typeface="Symbol" pitchFamily="18" charset="2"/>
              <a:buAutoNum type="arabicPeriod"/>
            </a:pPr>
            <a:r>
              <a:rPr lang="en-US" smtClean="0"/>
              <a:t>EmSkLo</a:t>
            </a:r>
          </a:p>
          <a:p>
            <a:pPr marL="933450" lvl="1" indent="-381000">
              <a:buFont typeface="Symbol" pitchFamily="18" charset="2"/>
              <a:buNone/>
            </a:pPr>
            <a:r>
              <a:rPr lang="en-US" smtClean="0"/>
              <a:t>		or</a:t>
            </a:r>
          </a:p>
          <a:p>
            <a:pPr marL="933450" lvl="1" indent="-381000">
              <a:buFont typeface="Symbol" pitchFamily="18" charset="2"/>
              <a:buAutoNum type="arabicPeriod"/>
            </a:pPr>
            <a:r>
              <a:rPr lang="en-US" smtClean="0"/>
              <a:t>EmToHo</a:t>
            </a:r>
          </a:p>
          <a:p>
            <a:pPr marL="933450" lvl="1" indent="-381000">
              <a:buFont typeface="Symbol" pitchFamily="18" charset="2"/>
              <a:buAutoNum type="arabicPeriod"/>
            </a:pPr>
            <a:r>
              <a:rPr lang="en-US" smtClean="0"/>
              <a:t>ToPr</a:t>
            </a:r>
          </a:p>
          <a:p>
            <a:pPr marL="933450" lvl="1" indent="-381000">
              <a:buFont typeface="Symbol" pitchFamily="18" charset="2"/>
              <a:buAutoNum type="arabicPeriod"/>
            </a:pPr>
            <a:r>
              <a:rPr lang="en-US" smtClean="0"/>
              <a:t>SkLoRo</a:t>
            </a:r>
          </a:p>
          <a:p>
            <a:pPr marL="933450" lvl="1" indent="-381000">
              <a:buFont typeface="Symbol" pitchFamily="18" charset="2"/>
              <a:buAutoNum type="arabicPeriod"/>
            </a:pPr>
            <a:r>
              <a:rPr lang="en-US" smtClean="0"/>
              <a:t>EmSkRo</a:t>
            </a:r>
          </a:p>
          <a:p>
            <a:pPr marL="457200" indent="-457200"/>
            <a:r>
              <a:rPr lang="en-US" smtClean="0"/>
              <a:t>We have completed our process and got a decomposition with the properties we needed</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smtClean="0"/>
              <a:t>Applying the algorithm to EGS</a:t>
            </a:r>
          </a:p>
        </p:txBody>
      </p:sp>
      <p:sp>
        <p:nvSpPr>
          <p:cNvPr id="249859" name="Rectangle 3"/>
          <p:cNvSpPr>
            <a:spLocks noGrp="1" noChangeArrowheads="1"/>
          </p:cNvSpPr>
          <p:nvPr>
            <p:ph idx="1"/>
          </p:nvPr>
        </p:nvSpPr>
        <p:spPr/>
        <p:txBody>
          <a:bodyPr/>
          <a:lstStyle/>
          <a:p>
            <a:r>
              <a:rPr lang="en-US" smtClean="0"/>
              <a:t>Applying the algorithm to EGS, we get our desired decomposition:</a:t>
            </a:r>
          </a:p>
          <a:p>
            <a:pPr lvl="1"/>
            <a:r>
              <a:rPr lang="en-US" smtClean="0"/>
              <a:t>EG</a:t>
            </a:r>
          </a:p>
          <a:p>
            <a:pPr lvl="1"/>
            <a:r>
              <a:rPr lang="en-US" smtClean="0"/>
              <a:t>GS</a:t>
            </a:r>
          </a:p>
          <a:p>
            <a:pPr lvl="1"/>
            <a:endParaRPr lang="en-US" smtClean="0"/>
          </a:p>
          <a:p>
            <a:pPr lvl="1"/>
            <a:endParaRPr lang="en-US" smtClean="0"/>
          </a:p>
          <a:p>
            <a:pPr lvl="1"/>
            <a:endParaRPr lang="en-US" smtClean="0"/>
          </a:p>
          <a:p>
            <a:pPr lvl="1"/>
            <a:endParaRPr lang="en-US" smtClean="0"/>
          </a:p>
          <a:p>
            <a:r>
              <a:rPr lang="en-US" smtClean="0"/>
              <a:t>And the “new” relations are in BCNF too, though we guaranteed only 3NF!</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defTabSz="914400"/>
            <a:r>
              <a:rPr lang="en-US" smtClean="0"/>
              <a:t>Returning to Our Example</a:t>
            </a:r>
          </a:p>
        </p:txBody>
      </p:sp>
      <p:sp>
        <p:nvSpPr>
          <p:cNvPr id="250883" name="Rectangle 3"/>
          <p:cNvSpPr>
            <a:spLocks noGrp="1" noChangeArrowheads="1"/>
          </p:cNvSpPr>
          <p:nvPr>
            <p:ph idx="1"/>
          </p:nvPr>
        </p:nvSpPr>
        <p:spPr/>
        <p:txBody>
          <a:bodyPr/>
          <a:lstStyle/>
          <a:p>
            <a:pPr marL="457200" indent="-457200" defTabSz="914400"/>
            <a:r>
              <a:rPr lang="en-US" smtClean="0"/>
              <a:t>We pick the decomposition</a:t>
            </a:r>
          </a:p>
          <a:p>
            <a:pPr marL="838200" lvl="1" indent="-381000" defTabSz="914400">
              <a:buFont typeface="Symbol" pitchFamily="18" charset="2"/>
              <a:buNone/>
            </a:pPr>
            <a:r>
              <a:rPr lang="en-US" smtClean="0"/>
              <a:t>1. EmToHo</a:t>
            </a:r>
          </a:p>
          <a:p>
            <a:pPr marL="838200" lvl="1" indent="-381000" defTabSz="914400">
              <a:buFont typeface="Symbol" pitchFamily="18" charset="2"/>
              <a:buNone/>
            </a:pPr>
            <a:r>
              <a:rPr lang="en-US" smtClean="0"/>
              <a:t>2. ToPr</a:t>
            </a:r>
          </a:p>
          <a:p>
            <a:pPr marL="838200" lvl="1" indent="-381000" defTabSz="914400">
              <a:buFont typeface="Symbol" pitchFamily="18" charset="2"/>
              <a:buNone/>
            </a:pPr>
            <a:r>
              <a:rPr lang="en-US" smtClean="0"/>
              <a:t>3. SkLoRo</a:t>
            </a:r>
          </a:p>
          <a:p>
            <a:pPr marL="838200" lvl="1" indent="-381000" defTabSz="914400">
              <a:buFont typeface="Symbol" pitchFamily="18" charset="2"/>
              <a:buNone/>
            </a:pPr>
            <a:r>
              <a:rPr lang="en-US" smtClean="0"/>
              <a:t>4. EmSkLo</a:t>
            </a:r>
          </a:p>
          <a:p>
            <a:pPr marL="838200" lvl="1" indent="-381000" defTabSz="914400">
              <a:buFont typeface="Symbol" pitchFamily="18" charset="2"/>
              <a:buNone/>
            </a:pPr>
            <a:endParaRPr lang="en-US" smtClean="0"/>
          </a:p>
          <a:p>
            <a:pPr marL="457200" indent="-457200" defTabSz="914400"/>
            <a:r>
              <a:rPr lang="en-US" smtClean="0"/>
              <a:t>We have the minimal set of FDs of the simplest form (before any combinations)</a:t>
            </a:r>
          </a:p>
          <a:p>
            <a:pPr marL="838200" lvl="1" indent="-381000" defTabSz="914400">
              <a:buFont typeface="Symbol" pitchFamily="18" charset="2"/>
              <a:buAutoNum type="arabicPeriod"/>
            </a:pPr>
            <a:r>
              <a:rPr lang="en-US" smtClean="0"/>
              <a:t>Em </a:t>
            </a:r>
            <a:r>
              <a:rPr lang="en-US" smtClean="0">
                <a:latin typeface="Symbol" pitchFamily="18" charset="2"/>
              </a:rPr>
              <a:t>®</a:t>
            </a:r>
            <a:r>
              <a:rPr lang="en-US" smtClean="0"/>
              <a:t> ToHo</a:t>
            </a:r>
          </a:p>
          <a:p>
            <a:pPr marL="838200" lvl="1" indent="-381000" defTabSz="914400">
              <a:buFont typeface="Monotype Sorts" pitchFamily="2" charset="2"/>
              <a:buAutoNum type="arabicPeriod"/>
            </a:pPr>
            <a:r>
              <a:rPr lang="en-US" smtClean="0"/>
              <a:t>To </a:t>
            </a:r>
            <a:r>
              <a:rPr lang="en-US" smtClean="0">
                <a:latin typeface="Symbol" pitchFamily="18" charset="2"/>
              </a:rPr>
              <a:t>®</a:t>
            </a:r>
            <a:r>
              <a:rPr lang="en-US" smtClean="0"/>
              <a:t> Pr</a:t>
            </a:r>
          </a:p>
          <a:p>
            <a:pPr marL="838200" lvl="1" indent="-381000" defTabSz="914400">
              <a:buFont typeface="Monotype Sorts" pitchFamily="2" charset="2"/>
              <a:buAutoNum type="arabicPeriod"/>
            </a:pPr>
            <a:r>
              <a:rPr lang="en-US" smtClean="0"/>
              <a:t>SkLo </a:t>
            </a:r>
            <a:r>
              <a:rPr lang="en-US" smtClean="0">
                <a:latin typeface="Symbol" pitchFamily="18" charset="2"/>
              </a:rPr>
              <a:t>®</a:t>
            </a:r>
            <a:r>
              <a:rPr lang="en-US" smtClean="0"/>
              <a:t> Ro</a:t>
            </a:r>
          </a:p>
          <a:p>
            <a:pPr marL="838200" lvl="1" indent="-381000" defTabSz="914400">
              <a:buFont typeface="Monotype Sorts" pitchFamily="2" charset="2"/>
              <a:buAutoNum type="arabicPeriod"/>
            </a:pPr>
            <a:r>
              <a:rPr lang="en-US" smtClean="0"/>
              <a:t>Ro </a:t>
            </a:r>
            <a:r>
              <a:rPr lang="en-US" smtClean="0">
                <a:latin typeface="Symbol" pitchFamily="18" charset="2"/>
              </a:rPr>
              <a:t>®</a:t>
            </a:r>
            <a:r>
              <a:rPr lang="en-US" smtClean="0"/>
              <a:t> Lo</a:t>
            </a: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smtClean="0"/>
              <a:t>Returning to Our Example</a:t>
            </a:r>
          </a:p>
        </p:txBody>
      </p:sp>
      <p:sp>
        <p:nvSpPr>
          <p:cNvPr id="251907" name="Rectangle 3"/>
          <p:cNvSpPr>
            <a:spLocks noGrp="1" noChangeArrowheads="1"/>
          </p:cNvSpPr>
          <p:nvPr>
            <p:ph idx="1"/>
          </p:nvPr>
        </p:nvSpPr>
        <p:spPr/>
        <p:txBody>
          <a:bodyPr/>
          <a:lstStyle/>
          <a:p>
            <a:r>
              <a:rPr lang="en-US" smtClean="0"/>
              <a:t>Everything can be described as follows:</a:t>
            </a:r>
          </a:p>
          <a:p>
            <a:r>
              <a:rPr lang="en-US" smtClean="0"/>
              <a:t>The relations, their keys, and FDs that need to be explicitly mentioned are:</a:t>
            </a:r>
          </a:p>
          <a:p>
            <a:pPr lvl="1">
              <a:buFont typeface="Symbol" pitchFamily="18" charset="2"/>
              <a:buNone/>
            </a:pPr>
            <a:r>
              <a:rPr lang="en-US" smtClean="0"/>
              <a:t>1. EmToHo     	key: Em</a:t>
            </a:r>
          </a:p>
          <a:p>
            <a:pPr lvl="1">
              <a:buFont typeface="Symbol" pitchFamily="18" charset="2"/>
              <a:buNone/>
            </a:pPr>
            <a:r>
              <a:rPr lang="en-US" smtClean="0"/>
              <a:t>2. ToPr           	key: To</a:t>
            </a:r>
          </a:p>
          <a:p>
            <a:pPr lvl="1">
              <a:buFont typeface="Symbol" pitchFamily="18" charset="2"/>
              <a:buNone/>
            </a:pPr>
            <a:r>
              <a:rPr lang="en-US" smtClean="0"/>
              <a:t>3. SkLoRo      	key: SkLo, key SkRo, and functional dependency 		Ro </a:t>
            </a:r>
            <a:r>
              <a:rPr lang="en-US" smtClean="0">
                <a:latin typeface="Symbol" pitchFamily="18" charset="2"/>
              </a:rPr>
              <a:t>®</a:t>
            </a:r>
            <a:r>
              <a:rPr lang="en-US" smtClean="0"/>
              <a:t> Lo</a:t>
            </a:r>
          </a:p>
          <a:p>
            <a:pPr lvl="1">
              <a:buFont typeface="Symbol" pitchFamily="18" charset="2"/>
              <a:buNone/>
            </a:pPr>
            <a:r>
              <a:rPr lang="en-US" smtClean="0"/>
              <a:t>4. EmSkLo      	key: EmSkLo</a:t>
            </a:r>
          </a:p>
          <a:p>
            <a:r>
              <a:rPr lang="en-US" smtClean="0"/>
              <a:t>In general, when you decompose as we did, a relation may have several keys and satisfy several FDs that do not follow from simply knowing keys</a:t>
            </a:r>
          </a:p>
          <a:p>
            <a:r>
              <a:rPr lang="en-US" smtClean="0"/>
              <a:t>In the example above there was one relation that had such an FD, which made is automatically not a BCNF relation (but by our construction a 3NF relation)</a:t>
            </a:r>
          </a:p>
          <a:p>
            <a:endParaRPr lang="en-US" smtClean="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smtClean="0"/>
              <a:t>Back to SQL DDL</a:t>
            </a:r>
          </a:p>
        </p:txBody>
      </p:sp>
      <p:sp>
        <p:nvSpPr>
          <p:cNvPr id="252931" name="Rectangle 3"/>
          <p:cNvSpPr>
            <a:spLocks noGrp="1" noChangeArrowheads="1"/>
          </p:cNvSpPr>
          <p:nvPr>
            <p:ph idx="1"/>
          </p:nvPr>
        </p:nvSpPr>
        <p:spPr/>
        <p:txBody>
          <a:bodyPr/>
          <a:lstStyle/>
          <a:p>
            <a:r>
              <a:rPr lang="en-US" smtClean="0"/>
              <a:t>How are we going to express in SQL what we have learned?</a:t>
            </a:r>
          </a:p>
          <a:p>
            <a:r>
              <a:rPr lang="en-US" smtClean="0"/>
              <a:t>We need to express:</a:t>
            </a:r>
          </a:p>
          <a:p>
            <a:pPr lvl="1"/>
            <a:r>
              <a:rPr lang="en-US" smtClean="0"/>
              <a:t>keys</a:t>
            </a:r>
          </a:p>
          <a:p>
            <a:pPr lvl="1"/>
            <a:r>
              <a:rPr lang="en-US" smtClean="0"/>
              <a:t>functional dependencies</a:t>
            </a:r>
          </a:p>
          <a:p>
            <a:r>
              <a:rPr lang="en-US" smtClean="0"/>
              <a:t>Expressing keys is very easy, we use the PRIMARY KEY and UNIQUE keywords</a:t>
            </a:r>
          </a:p>
          <a:p>
            <a:r>
              <a:rPr lang="en-US" smtClean="0"/>
              <a:t>Expressing functional dependencies is possible also by means of a CHECK condition</a:t>
            </a:r>
          </a:p>
          <a:p>
            <a:pPr lvl="1"/>
            <a:r>
              <a:rPr lang="en-US" smtClean="0"/>
              <a:t>What we need to say for the relation SkLoRo is that each tuple satisfies the following condition</a:t>
            </a:r>
            <a:br>
              <a:rPr lang="en-US" smtClean="0"/>
            </a:br>
            <a:r>
              <a:rPr lang="en-US" smtClean="0"/>
              <a:t/>
            </a:r>
            <a:br>
              <a:rPr lang="en-US" smtClean="0"/>
            </a:br>
            <a:r>
              <a:rPr lang="en-US" smtClean="0"/>
              <a:t>There are no tuples in the relation with the same value of Ro and different values of Lo</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defTabSz="914400"/>
            <a:r>
              <a:rPr lang="en-US" smtClean="0"/>
              <a:t>Back to SQL DDL</a:t>
            </a:r>
          </a:p>
        </p:txBody>
      </p:sp>
      <p:sp>
        <p:nvSpPr>
          <p:cNvPr id="253955" name="Rectangle 3"/>
          <p:cNvSpPr>
            <a:spLocks noGrp="1" noChangeArrowheads="1"/>
          </p:cNvSpPr>
          <p:nvPr>
            <p:ph idx="1"/>
          </p:nvPr>
        </p:nvSpPr>
        <p:spPr/>
        <p:txBody>
          <a:bodyPr/>
          <a:lstStyle/>
          <a:p>
            <a:pPr marL="342900" indent="-342900" defTabSz="914400"/>
            <a:r>
              <a:rPr lang="en-US" smtClean="0"/>
              <a:t>CREATE TABLE SkLoRo</a:t>
            </a:r>
            <a:br>
              <a:rPr lang="en-US" smtClean="0"/>
            </a:br>
            <a:r>
              <a:rPr lang="en-US" smtClean="0"/>
              <a:t>(Sk …,</a:t>
            </a:r>
            <a:br>
              <a:rPr lang="en-US" smtClean="0"/>
            </a:br>
            <a:r>
              <a:rPr lang="en-US" smtClean="0"/>
              <a:t>Lo …,</a:t>
            </a:r>
            <a:br>
              <a:rPr lang="en-US" smtClean="0"/>
            </a:br>
            <a:r>
              <a:rPr lang="en-US" smtClean="0"/>
              <a:t>Ro…,</a:t>
            </a:r>
            <a:br>
              <a:rPr lang="en-US" smtClean="0"/>
            </a:br>
            <a:r>
              <a:rPr lang="en-US" smtClean="0"/>
              <a:t>UNIQUE (Sk,Ro),</a:t>
            </a:r>
            <a:br>
              <a:rPr lang="en-US" smtClean="0"/>
            </a:br>
            <a:r>
              <a:rPr lang="en-US" smtClean="0"/>
              <a:t>PRIMARY KEY (Sk,Lo),</a:t>
            </a:r>
            <a:br>
              <a:rPr lang="en-US" smtClean="0"/>
            </a:br>
            <a:r>
              <a:rPr lang="en-US" smtClean="0"/>
              <a:t>CHECK (NOT EXISTS SELECT *</a:t>
            </a:r>
            <a:br>
              <a:rPr lang="en-US" smtClean="0"/>
            </a:br>
            <a:r>
              <a:rPr lang="en-US" smtClean="0"/>
              <a:t>			FROM SkLoRo AS copy</a:t>
            </a:r>
            <a:br>
              <a:rPr lang="en-US" smtClean="0"/>
            </a:br>
            <a:r>
              <a:rPr lang="en-US" smtClean="0"/>
              <a:t>			WHERE (SkLoRo.Ro = copy.Ro</a:t>
            </a:r>
            <a:br>
              <a:rPr lang="en-US" smtClean="0"/>
            </a:br>
            <a:r>
              <a:rPr lang="en-US" smtClean="0"/>
              <a:t>				AND NOT SkLoRo.Lo = copy.Lo));</a:t>
            </a:r>
          </a:p>
          <a:p>
            <a:pPr marL="342900" indent="-342900" defTabSz="914400"/>
            <a:endParaRPr lang="en-US" smtClean="0"/>
          </a:p>
          <a:p>
            <a:pPr marL="342900" indent="-342900" defTabSz="914400"/>
            <a:r>
              <a:rPr lang="en-US" smtClean="0"/>
              <a:t>But this is generally not supported by actual relational database systems</a:t>
            </a:r>
          </a:p>
          <a:p>
            <a:pPr marL="342900" indent="-342900" defTabSz="914400"/>
            <a:r>
              <a:rPr lang="en-US" smtClean="0"/>
              <a:t>Even assertions are frequently not supported</a:t>
            </a:r>
          </a:p>
          <a:p>
            <a:pPr marL="342900" indent="-342900" defTabSz="914400"/>
            <a:r>
              <a:rPr lang="en-US" smtClean="0"/>
              <a:t>Can use triggers to support this</a:t>
            </a:r>
          </a:p>
          <a:p>
            <a:pPr marL="342900" indent="-342900" defTabSz="914400"/>
            <a:r>
              <a:rPr lang="en-US" smtClean="0"/>
              <a:t>Whenever there is an insert or update, check that FDs holds, or reject these actions 		</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itle 1"/>
          <p:cNvSpPr>
            <a:spLocks noGrp="1"/>
          </p:cNvSpPr>
          <p:nvPr>
            <p:ph type="title"/>
          </p:nvPr>
        </p:nvSpPr>
        <p:spPr/>
        <p:txBody>
          <a:bodyPr/>
          <a:lstStyle/>
          <a:p>
            <a:r>
              <a:rPr lang="en-US" smtClean="0"/>
              <a:t>Multivalued Dependencies</a:t>
            </a:r>
            <a:br>
              <a:rPr lang="en-US" smtClean="0"/>
            </a:br>
            <a:r>
              <a:rPr lang="en-US" smtClean="0"/>
              <a:t>Putting Previous Material In Context</a:t>
            </a:r>
          </a:p>
        </p:txBody>
      </p:sp>
      <p:sp>
        <p:nvSpPr>
          <p:cNvPr id="254979" name="Content Placeholder 2"/>
          <p:cNvSpPr>
            <a:spLocks noGrp="1"/>
          </p:cNvSpPr>
          <p:nvPr>
            <p:ph idx="1"/>
          </p:nvPr>
        </p:nvSpPr>
        <p:spPr/>
        <p:txBody>
          <a:bodyPr/>
          <a:lstStyle/>
          <a:p>
            <a:r>
              <a:rPr lang="en-US" smtClean="0"/>
              <a:t>To have a smaller example, we will look at this separately not by extending our previous example</a:t>
            </a:r>
          </a:p>
          <a:p>
            <a:r>
              <a:rPr lang="en-US" smtClean="0"/>
              <a:t>In the application, we store information about Courses (C), Teachers (T), and Books (B)</a:t>
            </a:r>
          </a:p>
          <a:p>
            <a:r>
              <a:rPr lang="en-US" smtClean="0"/>
              <a:t>Each course has a set of books that have to be assigned during the course</a:t>
            </a:r>
          </a:p>
          <a:p>
            <a:r>
              <a:rPr lang="en-US" smtClean="0"/>
              <a:t>Each course has a set of teachers that are qualified to teach the course</a:t>
            </a:r>
          </a:p>
          <a:p>
            <a:r>
              <a:rPr lang="en-US" smtClean="0"/>
              <a:t>Each teacher, when teaching a course, has to use the set of the books that has to be assigned in the course</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itle 1"/>
          <p:cNvSpPr>
            <a:spLocks noGrp="1"/>
          </p:cNvSpPr>
          <p:nvPr>
            <p:ph type="title"/>
          </p:nvPr>
        </p:nvSpPr>
        <p:spPr/>
        <p:txBody>
          <a:bodyPr/>
          <a:lstStyle/>
          <a:p>
            <a:r>
              <a:rPr lang="en-US" smtClean="0"/>
              <a:t>An Example Relation</a:t>
            </a:r>
            <a:br>
              <a:rPr lang="en-US" smtClean="0"/>
            </a:br>
            <a:r>
              <a:rPr lang="en-US" smtClean="0"/>
              <a:t> Putting Previous Material In Context</a:t>
            </a:r>
          </a:p>
        </p:txBody>
      </p:sp>
      <p:sp>
        <p:nvSpPr>
          <p:cNvPr id="256003"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This instance (and therefore the relation in general) does not satisfy any functional dependencies</a:t>
            </a:r>
          </a:p>
          <a:p>
            <a:pPr lvl="1"/>
            <a:r>
              <a:rPr lang="en-US" smtClean="0"/>
              <a:t>CT does not functionally determine B</a:t>
            </a:r>
          </a:p>
          <a:p>
            <a:pPr lvl="1"/>
            <a:r>
              <a:rPr lang="en-US" smtClean="0"/>
              <a:t>CB does not functionally determine T</a:t>
            </a:r>
          </a:p>
          <a:p>
            <a:pPr lvl="1"/>
            <a:r>
              <a:rPr lang="en-US" smtClean="0"/>
              <a:t>TB does not functionally determent C</a:t>
            </a:r>
          </a:p>
        </p:txBody>
      </p:sp>
      <p:graphicFrame>
        <p:nvGraphicFramePr>
          <p:cNvPr id="4" name="Content Placeholder 3"/>
          <p:cNvGraphicFramePr>
            <a:graphicFrameLocks/>
          </p:cNvGraphicFramePr>
          <p:nvPr/>
        </p:nvGraphicFramePr>
        <p:xfrm>
          <a:off x="2286000" y="1524000"/>
          <a:ext cx="4191000" cy="3337560"/>
        </p:xfrm>
        <a:graphic>
          <a:graphicData uri="http://schemas.openxmlformats.org/drawingml/2006/table">
            <a:tbl>
              <a:tblPr firstRow="1" bandCol="1">
                <a:tableStyleId>{21E4AEA4-8DFA-4A89-87EB-49C32662AFE0}</a:tableStyleId>
              </a:tblPr>
              <a:tblGrid>
                <a:gridCol w="1047750"/>
                <a:gridCol w="857250"/>
                <a:gridCol w="1066800"/>
                <a:gridCol w="1219200"/>
              </a:tblGrid>
              <a:tr h="370840">
                <a:tc>
                  <a:txBody>
                    <a:bodyPr/>
                    <a:lstStyle/>
                    <a:p>
                      <a:pPr algn="ctr"/>
                      <a:endParaRPr lang="en-US" dirty="0"/>
                    </a:p>
                  </a:txBody>
                  <a:tcPr/>
                </a:tc>
                <a:tc>
                  <a:txBody>
                    <a:bodyPr/>
                    <a:lstStyle/>
                    <a:p>
                      <a:pPr algn="ctr"/>
                      <a:r>
                        <a:rPr lang="en-US" dirty="0" smtClean="0"/>
                        <a:t>C</a:t>
                      </a:r>
                      <a:endParaRPr lang="en-US" dirty="0"/>
                    </a:p>
                  </a:txBody>
                  <a:tcPr/>
                </a:tc>
                <a:tc>
                  <a:txBody>
                    <a:bodyPr/>
                    <a:lstStyle/>
                    <a:p>
                      <a:pPr algn="ctr"/>
                      <a:r>
                        <a:rPr lang="en-US" dirty="0" smtClean="0"/>
                        <a:t>T</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Zvi</a:t>
                      </a:r>
                      <a:endParaRPr lang="en-US" dirty="0"/>
                    </a:p>
                  </a:txBody>
                  <a:tcPr/>
                </a:tc>
                <a:tc>
                  <a:txBody>
                    <a:bodyPr/>
                    <a:lstStyle/>
                    <a:p>
                      <a:r>
                        <a:rPr lang="en-US" dirty="0" smtClean="0"/>
                        <a:t>Oracle</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Zvi</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Dennis</a:t>
                      </a:r>
                      <a:endParaRPr lang="en-US" dirty="0"/>
                    </a:p>
                  </a:txBody>
                  <a:tcPr/>
                </a:tc>
                <a:tc>
                  <a:txBody>
                    <a:bodyPr/>
                    <a:lstStyle/>
                    <a:p>
                      <a:r>
                        <a:rPr lang="en-US" dirty="0" smtClean="0"/>
                        <a:t>Oracle</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Dennis</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Dennis</a:t>
                      </a:r>
                      <a:endParaRPr lang="en-US" dirty="0"/>
                    </a:p>
                  </a:txBody>
                  <a:tcPr/>
                </a:tc>
                <a:tc>
                  <a:txBody>
                    <a:bodyPr/>
                    <a:lstStyle/>
                    <a:p>
                      <a:r>
                        <a:rPr lang="en-US" dirty="0" smtClean="0"/>
                        <a:t>Windows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Dennis</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Jinyang</a:t>
                      </a:r>
                      <a:endParaRPr lang="en-US" dirty="0"/>
                    </a:p>
                  </a:txBody>
                  <a:tcPr/>
                </a:tc>
                <a:tc>
                  <a:txBody>
                    <a:bodyPr/>
                    <a:lstStyle/>
                    <a:p>
                      <a:r>
                        <a:rPr lang="en-US" dirty="0" smtClean="0"/>
                        <a:t>Windows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Jinyang</a:t>
                      </a:r>
                      <a:endParaRPr lang="en-US" dirty="0"/>
                    </a:p>
                  </a:txBody>
                  <a:tcPr/>
                </a:tc>
                <a:tc>
                  <a:txBody>
                    <a:bodyPr/>
                    <a:lstStyle/>
                    <a:p>
                      <a:r>
                        <a:rPr lang="en-US" dirty="0" smtClean="0"/>
                        <a:t>Linux</a:t>
                      </a:r>
                      <a:endParaRPr lang="en-U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smtClean="0">
                <a:solidFill>
                  <a:srgbClr val="FF0000"/>
                </a:solidFill>
              </a:rPr>
              <a:t>First Normal Form:</a:t>
            </a:r>
            <a:br>
              <a:rPr lang="en-US" dirty="0" smtClean="0">
                <a:solidFill>
                  <a:srgbClr val="FF0000"/>
                </a:solidFill>
              </a:rPr>
            </a:br>
            <a:r>
              <a:rPr lang="en-US" dirty="0" smtClean="0"/>
              <a:t>A Table With Fixed Number Of Column</a:t>
            </a:r>
          </a:p>
        </p:txBody>
      </p:sp>
      <p:sp>
        <p:nvSpPr>
          <p:cNvPr id="20483" name="Content Placeholder 2"/>
          <p:cNvSpPr>
            <a:spLocks noGrp="1"/>
          </p:cNvSpPr>
          <p:nvPr>
            <p:ph idx="1"/>
          </p:nvPr>
        </p:nvSpPr>
        <p:spPr/>
        <p:txBody>
          <a:bodyPr/>
          <a:lstStyle/>
          <a:p>
            <a:pPr>
              <a:defRPr/>
            </a:pPr>
            <a:r>
              <a:rPr lang="en-US" dirty="0" smtClean="0"/>
              <a:t>This </a:t>
            </a:r>
            <a:r>
              <a:rPr lang="en-US" b="1" i="1" dirty="0" smtClean="0">
                <a:solidFill>
                  <a:srgbClr val="FF0000"/>
                </a:solidFill>
              </a:rPr>
              <a:t>was not </a:t>
            </a:r>
            <a:r>
              <a:rPr lang="en-US" dirty="0" smtClean="0"/>
              <a:t>a relation, because we are told that each Student may have taken any number of Courses</a:t>
            </a:r>
          </a:p>
          <a:p>
            <a:pPr>
              <a:defRPr/>
            </a:pPr>
            <a:r>
              <a:rPr lang="en-US" dirty="0" smtClean="0"/>
              <a:t>Therefore, the number of columns is not fixed/bounded</a:t>
            </a:r>
          </a:p>
          <a:p>
            <a:pPr>
              <a:defRPr/>
            </a:pPr>
            <a:r>
              <a:rPr lang="en-US" dirty="0" smtClean="0"/>
              <a:t>It is easy to make this a relation, getting</a:t>
            </a:r>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r>
              <a:rPr lang="en-US" dirty="0" smtClean="0"/>
              <a:t>Formally, we have a relation in </a:t>
            </a:r>
            <a:r>
              <a:rPr lang="en-US" b="1" i="1" dirty="0" smtClean="0">
                <a:solidFill>
                  <a:srgbClr val="FF0000"/>
                </a:solidFill>
              </a:rPr>
              <a:t>First Normal Form (</a:t>
            </a:r>
            <a:r>
              <a:rPr lang="en-US" b="1" i="1" dirty="0" err="1" smtClean="0">
                <a:solidFill>
                  <a:srgbClr val="FF0000"/>
                </a:solidFill>
              </a:rPr>
              <a:t>1NF</a:t>
            </a:r>
            <a:r>
              <a:rPr lang="en-US" b="1" i="1" dirty="0" smtClean="0">
                <a:solidFill>
                  <a:srgbClr val="FF0000"/>
                </a:solidFill>
              </a:rPr>
              <a:t>)</a:t>
            </a:r>
            <a:r>
              <a:rPr lang="en-US" dirty="0" smtClean="0">
                <a:solidFill>
                  <a:schemeClr val="accent4">
                    <a:lumMod val="75000"/>
                  </a:schemeClr>
                </a:solidFill>
              </a:rPr>
              <a:t>,</a:t>
            </a:r>
            <a:r>
              <a:rPr lang="en-US" i="1" dirty="0" smtClean="0">
                <a:solidFill>
                  <a:srgbClr val="FF0000"/>
                </a:solidFill>
              </a:rPr>
              <a:t> </a:t>
            </a:r>
            <a:r>
              <a:rPr lang="en-US" dirty="0" smtClean="0"/>
              <a:t>this means that there are no repeating groups and the number of columns is fixed</a:t>
            </a:r>
          </a:p>
          <a:p>
            <a:pPr lvl="1">
              <a:defRPr/>
            </a:pPr>
            <a:r>
              <a:rPr lang="en-US" dirty="0" smtClean="0"/>
              <a:t>There are some variations to this definition, but we will use this one</a:t>
            </a:r>
          </a:p>
          <a:p>
            <a:pPr>
              <a:defRPr/>
            </a:pPr>
            <a:endParaRPr lang="en-US" dirty="0" smtClean="0"/>
          </a:p>
        </p:txBody>
      </p:sp>
      <p:graphicFrame>
        <p:nvGraphicFramePr>
          <p:cNvPr id="5" name="Group 166"/>
          <p:cNvGraphicFramePr>
            <a:graphicFrameLocks/>
          </p:cNvGraphicFramePr>
          <p:nvPr/>
        </p:nvGraphicFramePr>
        <p:xfrm>
          <a:off x="1905000" y="3124200"/>
          <a:ext cx="5689600" cy="2228850"/>
        </p:xfrm>
        <a:graphic>
          <a:graphicData uri="http://schemas.openxmlformats.org/drawingml/2006/table">
            <a:tbl>
              <a:tblPr/>
              <a:tblGrid>
                <a:gridCol w="947738"/>
                <a:gridCol w="949325"/>
                <a:gridCol w="947737"/>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itle 1"/>
          <p:cNvSpPr>
            <a:spLocks noGrp="1"/>
          </p:cNvSpPr>
          <p:nvPr>
            <p:ph type="title"/>
          </p:nvPr>
        </p:nvSpPr>
        <p:spPr/>
        <p:txBody>
          <a:bodyPr/>
          <a:lstStyle/>
          <a:p>
            <a:r>
              <a:rPr lang="en-US" smtClean="0"/>
              <a:t>Redundancies</a:t>
            </a:r>
            <a:br>
              <a:rPr lang="en-US" smtClean="0"/>
            </a:br>
            <a:r>
              <a:rPr lang="en-US" smtClean="0"/>
              <a:t> Putting Previous Material In Context</a:t>
            </a:r>
          </a:p>
        </p:txBody>
      </p:sp>
      <p:sp>
        <p:nvSpPr>
          <p:cNvPr id="257027"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There are obvious redundancies</a:t>
            </a:r>
          </a:p>
          <a:p>
            <a:r>
              <a:rPr lang="en-US" smtClean="0"/>
              <a:t>In both cases, we know exactly how to fill the missing data if it was erased</a:t>
            </a:r>
          </a:p>
          <a:p>
            <a:r>
              <a:rPr lang="en-US" smtClean="0"/>
              <a:t>We decompose to get rid of anomalies</a:t>
            </a:r>
          </a:p>
        </p:txBody>
      </p:sp>
      <p:graphicFrame>
        <p:nvGraphicFramePr>
          <p:cNvPr id="4" name="Content Placeholder 3"/>
          <p:cNvGraphicFramePr>
            <a:graphicFrameLocks/>
          </p:cNvGraphicFramePr>
          <p:nvPr/>
        </p:nvGraphicFramePr>
        <p:xfrm>
          <a:off x="762000" y="1524000"/>
          <a:ext cx="4191000" cy="3337560"/>
        </p:xfrm>
        <a:graphic>
          <a:graphicData uri="http://schemas.openxmlformats.org/drawingml/2006/table">
            <a:tbl>
              <a:tblPr firstRow="1" bandCol="1">
                <a:tableStyleId>{21E4AEA4-8DFA-4A89-87EB-49C32662AFE0}</a:tableStyleId>
              </a:tblPr>
              <a:tblGrid>
                <a:gridCol w="1047750"/>
                <a:gridCol w="857250"/>
                <a:gridCol w="1066800"/>
                <a:gridCol w="1219200"/>
              </a:tblGrid>
              <a:tr h="370840">
                <a:tc>
                  <a:txBody>
                    <a:bodyPr/>
                    <a:lstStyle/>
                    <a:p>
                      <a:pPr algn="ctr"/>
                      <a:endParaRPr lang="en-US" dirty="0"/>
                    </a:p>
                  </a:txBody>
                  <a:tcPr/>
                </a:tc>
                <a:tc>
                  <a:txBody>
                    <a:bodyPr/>
                    <a:lstStyle/>
                    <a:p>
                      <a:pPr algn="ctr"/>
                      <a:r>
                        <a:rPr lang="en-US" dirty="0" smtClean="0"/>
                        <a:t>C</a:t>
                      </a:r>
                      <a:endParaRPr lang="en-US" dirty="0"/>
                    </a:p>
                  </a:txBody>
                  <a:tcPr/>
                </a:tc>
                <a:tc>
                  <a:txBody>
                    <a:bodyPr/>
                    <a:lstStyle/>
                    <a:p>
                      <a:pPr algn="ctr"/>
                      <a:r>
                        <a:rPr lang="en-US" dirty="0" smtClean="0"/>
                        <a:t>T</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Zvi</a:t>
                      </a:r>
                      <a:endParaRPr lang="en-US" dirty="0"/>
                    </a:p>
                  </a:txBody>
                  <a:tcPr/>
                </a:tc>
                <a:tc>
                  <a:txBody>
                    <a:bodyPr/>
                    <a:lstStyle/>
                    <a:p>
                      <a:r>
                        <a:rPr lang="en-US" dirty="0" smtClean="0"/>
                        <a:t>Oracle</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Zvi</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Dennis</a:t>
                      </a:r>
                      <a:endParaRPr lang="en-US" dirty="0"/>
                    </a:p>
                  </a:txBody>
                  <a:tcPr/>
                </a:tc>
                <a:tc>
                  <a:txBody>
                    <a:bodyPr/>
                    <a:lstStyle/>
                    <a:p>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Dennis</a:t>
                      </a:r>
                      <a:endParaRPr lang="en-US" dirty="0"/>
                    </a:p>
                  </a:txBody>
                  <a:tcPr/>
                </a:tc>
                <a:tc>
                  <a:txBody>
                    <a:bodyPr/>
                    <a:lstStyle/>
                    <a:p>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Dennis</a:t>
                      </a:r>
                      <a:endParaRPr lang="en-US" dirty="0"/>
                    </a:p>
                  </a:txBody>
                  <a:tcPr/>
                </a:tc>
                <a:tc>
                  <a:txBody>
                    <a:bodyPr/>
                    <a:lstStyle/>
                    <a:p>
                      <a:r>
                        <a:rPr lang="en-US" dirty="0" smtClean="0"/>
                        <a:t>Windows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Dennis</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Jinyang</a:t>
                      </a:r>
                      <a:endParaRPr lang="en-US" dirty="0"/>
                    </a:p>
                  </a:txBody>
                  <a:tcPr/>
                </a:tc>
                <a:tc>
                  <a:txBody>
                    <a:bodyPr/>
                    <a:lstStyle/>
                    <a:p>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Jinyang</a:t>
                      </a:r>
                      <a:endParaRPr lang="en-US" dirty="0"/>
                    </a:p>
                  </a:txBody>
                  <a:tcPr/>
                </a:tc>
                <a:tc>
                  <a:txBody>
                    <a:bodyPr/>
                    <a:lstStyle/>
                    <a:p>
                      <a:endParaRPr lang="en-US" dirty="0"/>
                    </a:p>
                  </a:txBody>
                  <a:tcPr/>
                </a:tc>
              </a:tr>
            </a:tbl>
          </a:graphicData>
        </a:graphic>
      </p:graphicFrame>
      <p:graphicFrame>
        <p:nvGraphicFramePr>
          <p:cNvPr id="5" name="Content Placeholder 3"/>
          <p:cNvGraphicFramePr>
            <a:graphicFrameLocks/>
          </p:cNvGraphicFramePr>
          <p:nvPr/>
        </p:nvGraphicFramePr>
        <p:xfrm>
          <a:off x="5410200" y="1524000"/>
          <a:ext cx="4191000" cy="3337560"/>
        </p:xfrm>
        <a:graphic>
          <a:graphicData uri="http://schemas.openxmlformats.org/drawingml/2006/table">
            <a:tbl>
              <a:tblPr firstRow="1" bandCol="1">
                <a:tableStyleId>{21E4AEA4-8DFA-4A89-87EB-49C32662AFE0}</a:tableStyleId>
              </a:tblPr>
              <a:tblGrid>
                <a:gridCol w="1047750"/>
                <a:gridCol w="857250"/>
                <a:gridCol w="1066800"/>
                <a:gridCol w="1219200"/>
              </a:tblGrid>
              <a:tr h="370840">
                <a:tc>
                  <a:txBody>
                    <a:bodyPr/>
                    <a:lstStyle/>
                    <a:p>
                      <a:pPr algn="ctr"/>
                      <a:endParaRPr lang="en-US" dirty="0"/>
                    </a:p>
                  </a:txBody>
                  <a:tcPr/>
                </a:tc>
                <a:tc>
                  <a:txBody>
                    <a:bodyPr/>
                    <a:lstStyle/>
                    <a:p>
                      <a:pPr algn="ctr"/>
                      <a:r>
                        <a:rPr lang="en-US" dirty="0" smtClean="0"/>
                        <a:t>C</a:t>
                      </a:r>
                      <a:endParaRPr lang="en-US" dirty="0"/>
                    </a:p>
                  </a:txBody>
                  <a:tcPr/>
                </a:tc>
                <a:tc>
                  <a:txBody>
                    <a:bodyPr/>
                    <a:lstStyle/>
                    <a:p>
                      <a:pPr algn="ctr"/>
                      <a:r>
                        <a:rPr lang="en-US" dirty="0" smtClean="0"/>
                        <a:t>T</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Zvi</a:t>
                      </a:r>
                      <a:endParaRPr lang="en-US" dirty="0"/>
                    </a:p>
                  </a:txBody>
                  <a:tcPr/>
                </a:tc>
                <a:tc>
                  <a:txBody>
                    <a:bodyPr/>
                    <a:lstStyle/>
                    <a:p>
                      <a:r>
                        <a:rPr lang="en-US" dirty="0" smtClean="0"/>
                        <a:t>Oracle</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Dennis</a:t>
                      </a:r>
                      <a:endParaRPr lang="en-US" dirty="0"/>
                    </a:p>
                  </a:txBody>
                  <a:tcPr/>
                </a:tc>
                <a:tc>
                  <a:txBody>
                    <a:bodyPr/>
                    <a:lstStyle/>
                    <a:p>
                      <a:r>
                        <a:rPr lang="en-US" dirty="0" smtClean="0"/>
                        <a:t>Oracle</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Dennis</a:t>
                      </a:r>
                      <a:endParaRPr lang="en-US" dirty="0"/>
                    </a:p>
                  </a:txBody>
                  <a:tcPr/>
                </a:tc>
                <a:tc>
                  <a:txBody>
                    <a:bodyPr/>
                    <a:lstStyle/>
                    <a:p>
                      <a:r>
                        <a:rPr lang="en-US" dirty="0" smtClean="0"/>
                        <a:t>Windows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Jinyang</a:t>
                      </a:r>
                      <a:endParaRPr lang="en-US" dirty="0"/>
                    </a:p>
                  </a:txBody>
                  <a:tcPr/>
                </a:tc>
                <a:tc>
                  <a:txBody>
                    <a:bodyPr/>
                    <a:lstStyle/>
                    <a:p>
                      <a:r>
                        <a:rPr lang="en-US" dirty="0" smtClean="0"/>
                        <a:t>Windows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endParaRPr lang="en-US" dirty="0"/>
                    </a:p>
                  </a:txBody>
                  <a:tcPr/>
                </a:tc>
                <a:tc>
                  <a:txBody>
                    <a:bodyPr/>
                    <a:lstStyle/>
                    <a:p>
                      <a:r>
                        <a:rPr lang="en-US" dirty="0" smtClean="0"/>
                        <a:t>Linux</a:t>
                      </a:r>
                      <a:endParaRPr lang="en-US" dirty="0"/>
                    </a:p>
                  </a:txBody>
                  <a:tcPr/>
                </a:tc>
              </a:tr>
            </a:tbl>
          </a:graphicData>
        </a:graphic>
      </p:graphicFrame>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itle 1"/>
          <p:cNvSpPr>
            <a:spLocks noGrp="1"/>
          </p:cNvSpPr>
          <p:nvPr>
            <p:ph type="title"/>
          </p:nvPr>
        </p:nvSpPr>
        <p:spPr/>
        <p:txBody>
          <a:bodyPr/>
          <a:lstStyle/>
          <a:p>
            <a:r>
              <a:rPr lang="en-US" smtClean="0"/>
              <a:t>Decomposition</a:t>
            </a:r>
            <a:br>
              <a:rPr lang="en-US" smtClean="0"/>
            </a:br>
            <a:r>
              <a:rPr lang="en-US" smtClean="0"/>
              <a:t> Putting Previous Material In Context</a:t>
            </a:r>
          </a:p>
        </p:txBody>
      </p:sp>
      <p:sp>
        <p:nvSpPr>
          <p:cNvPr id="258051" name="Content Placeholder 2"/>
          <p:cNvSpPr>
            <a:spLocks noGrp="1"/>
          </p:cNvSpPr>
          <p:nvPr>
            <p:ph idx="1"/>
          </p:nvPr>
        </p:nvSpPr>
        <p:spPr/>
        <p:txBody>
          <a:bodyPr/>
          <a:lstStyle/>
          <a:p>
            <a:endParaRPr lang="en-US" smtClean="0"/>
          </a:p>
        </p:txBody>
      </p:sp>
      <p:graphicFrame>
        <p:nvGraphicFramePr>
          <p:cNvPr id="4" name="Content Placeholder 3"/>
          <p:cNvGraphicFramePr>
            <a:graphicFrameLocks/>
          </p:cNvGraphicFramePr>
          <p:nvPr/>
        </p:nvGraphicFramePr>
        <p:xfrm>
          <a:off x="2286000" y="1524000"/>
          <a:ext cx="4191000" cy="3337560"/>
        </p:xfrm>
        <a:graphic>
          <a:graphicData uri="http://schemas.openxmlformats.org/drawingml/2006/table">
            <a:tbl>
              <a:tblPr firstRow="1" bandCol="1">
                <a:tableStyleId>{21E4AEA4-8DFA-4A89-87EB-49C32662AFE0}</a:tableStyleId>
              </a:tblPr>
              <a:tblGrid>
                <a:gridCol w="1047750"/>
                <a:gridCol w="857250"/>
                <a:gridCol w="1066800"/>
                <a:gridCol w="1219200"/>
              </a:tblGrid>
              <a:tr h="370840">
                <a:tc>
                  <a:txBody>
                    <a:bodyPr/>
                    <a:lstStyle/>
                    <a:p>
                      <a:pPr algn="ctr"/>
                      <a:endParaRPr lang="en-US" dirty="0"/>
                    </a:p>
                  </a:txBody>
                  <a:tcPr/>
                </a:tc>
                <a:tc>
                  <a:txBody>
                    <a:bodyPr/>
                    <a:lstStyle/>
                    <a:p>
                      <a:pPr algn="ctr"/>
                      <a:r>
                        <a:rPr lang="en-US" dirty="0" smtClean="0"/>
                        <a:t>C</a:t>
                      </a:r>
                      <a:endParaRPr lang="en-US" dirty="0"/>
                    </a:p>
                  </a:txBody>
                  <a:tcPr/>
                </a:tc>
                <a:tc>
                  <a:txBody>
                    <a:bodyPr/>
                    <a:lstStyle/>
                    <a:p>
                      <a:pPr algn="ctr"/>
                      <a:r>
                        <a:rPr lang="en-US" dirty="0" smtClean="0"/>
                        <a:t>T</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Zvi</a:t>
                      </a:r>
                      <a:endParaRPr lang="en-US" dirty="0"/>
                    </a:p>
                  </a:txBody>
                  <a:tcPr/>
                </a:tc>
                <a:tc>
                  <a:txBody>
                    <a:bodyPr/>
                    <a:lstStyle/>
                    <a:p>
                      <a:r>
                        <a:rPr lang="en-US" dirty="0" smtClean="0"/>
                        <a:t>Oracle</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Zvi</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Dennis</a:t>
                      </a:r>
                      <a:endParaRPr lang="en-US" dirty="0"/>
                    </a:p>
                  </a:txBody>
                  <a:tcPr/>
                </a:tc>
                <a:tc>
                  <a:txBody>
                    <a:bodyPr/>
                    <a:lstStyle/>
                    <a:p>
                      <a:r>
                        <a:rPr lang="en-US" dirty="0" smtClean="0"/>
                        <a:t>Oracle</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Dennis</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Dennis</a:t>
                      </a:r>
                      <a:endParaRPr lang="en-US" dirty="0"/>
                    </a:p>
                  </a:txBody>
                  <a:tcPr/>
                </a:tc>
                <a:tc>
                  <a:txBody>
                    <a:bodyPr/>
                    <a:lstStyle/>
                    <a:p>
                      <a:r>
                        <a:rPr lang="en-US" dirty="0" smtClean="0"/>
                        <a:t>Windows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Dennis</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Jinyang</a:t>
                      </a:r>
                      <a:endParaRPr lang="en-US" dirty="0"/>
                    </a:p>
                  </a:txBody>
                  <a:tcPr/>
                </a:tc>
                <a:tc>
                  <a:txBody>
                    <a:bodyPr/>
                    <a:lstStyle/>
                    <a:p>
                      <a:r>
                        <a:rPr lang="en-US" dirty="0" smtClean="0"/>
                        <a:t>Windows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Jinyang</a:t>
                      </a:r>
                      <a:endParaRPr lang="en-US" dirty="0"/>
                    </a:p>
                  </a:txBody>
                  <a:tcPr/>
                </a:tc>
                <a:tc>
                  <a:txBody>
                    <a:bodyPr/>
                    <a:lstStyle/>
                    <a:p>
                      <a:r>
                        <a:rPr lang="en-US" dirty="0" smtClean="0"/>
                        <a:t>Linux</a:t>
                      </a:r>
                      <a:endParaRPr lang="en-US" dirty="0"/>
                    </a:p>
                  </a:txBody>
                  <a:tcPr/>
                </a:tc>
              </a:tr>
            </a:tbl>
          </a:graphicData>
        </a:graphic>
      </p:graphicFrame>
      <p:graphicFrame>
        <p:nvGraphicFramePr>
          <p:cNvPr id="5" name="Content Placeholder 3"/>
          <p:cNvGraphicFramePr>
            <a:graphicFrameLocks/>
          </p:cNvGraphicFramePr>
          <p:nvPr/>
        </p:nvGraphicFramePr>
        <p:xfrm>
          <a:off x="2133600" y="5486400"/>
          <a:ext cx="2971800" cy="1854200"/>
        </p:xfrm>
        <a:graphic>
          <a:graphicData uri="http://schemas.openxmlformats.org/drawingml/2006/table">
            <a:tbl>
              <a:tblPr firstRow="1" bandCol="1">
                <a:tableStyleId>{21E4AEA4-8DFA-4A89-87EB-49C32662AFE0}</a:tableStyleId>
              </a:tblPr>
              <a:tblGrid>
                <a:gridCol w="1047750"/>
                <a:gridCol w="857250"/>
                <a:gridCol w="1066800"/>
              </a:tblGrid>
              <a:tr h="370840">
                <a:tc>
                  <a:txBody>
                    <a:bodyPr/>
                    <a:lstStyle/>
                    <a:p>
                      <a:pPr algn="ctr"/>
                      <a:endParaRPr lang="en-US" dirty="0"/>
                    </a:p>
                  </a:txBody>
                  <a:tcPr/>
                </a:tc>
                <a:tc>
                  <a:txBody>
                    <a:bodyPr/>
                    <a:lstStyle/>
                    <a:p>
                      <a:pPr algn="ctr"/>
                      <a:r>
                        <a:rPr lang="en-US" dirty="0" smtClean="0"/>
                        <a:t>C</a:t>
                      </a:r>
                      <a:endParaRPr lang="en-US" dirty="0"/>
                    </a:p>
                  </a:txBody>
                  <a:tcPr/>
                </a:tc>
                <a:tc>
                  <a:txBody>
                    <a:bodyPr/>
                    <a:lstStyle/>
                    <a:p>
                      <a:pPr algn="ctr"/>
                      <a:r>
                        <a:rPr lang="en-US" dirty="0" smtClean="0"/>
                        <a:t>T</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Zvi</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Dennis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Dennis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Jinyang</a:t>
                      </a:r>
                      <a:endParaRPr lang="en-US" dirty="0"/>
                    </a:p>
                  </a:txBody>
                  <a:tcPr/>
                </a:tc>
              </a:tr>
            </a:tbl>
          </a:graphicData>
        </a:graphic>
      </p:graphicFrame>
      <p:graphicFrame>
        <p:nvGraphicFramePr>
          <p:cNvPr id="6" name="Content Placeholder 3"/>
          <p:cNvGraphicFramePr>
            <a:graphicFrameLocks/>
          </p:cNvGraphicFramePr>
          <p:nvPr/>
        </p:nvGraphicFramePr>
        <p:xfrm>
          <a:off x="6172200" y="5562600"/>
          <a:ext cx="3124200" cy="1854200"/>
        </p:xfrm>
        <a:graphic>
          <a:graphicData uri="http://schemas.openxmlformats.org/drawingml/2006/table">
            <a:tbl>
              <a:tblPr firstRow="1" bandCol="1">
                <a:tableStyleId>{21E4AEA4-8DFA-4A89-87EB-49C32662AFE0}</a:tableStyleId>
              </a:tblPr>
              <a:tblGrid>
                <a:gridCol w="1047750"/>
                <a:gridCol w="857250"/>
                <a:gridCol w="1219200"/>
              </a:tblGrid>
              <a:tr h="370840">
                <a:tc>
                  <a:txBody>
                    <a:bodyPr/>
                    <a:lstStyle/>
                    <a:p>
                      <a:pPr algn="ctr"/>
                      <a:endParaRPr lang="en-US" dirty="0"/>
                    </a:p>
                  </a:txBody>
                  <a:tcPr/>
                </a:tc>
                <a:tc>
                  <a:txBody>
                    <a:bodyPr/>
                    <a:lstStyle/>
                    <a:p>
                      <a:pPr algn="ctr"/>
                      <a:r>
                        <a:rPr lang="en-US" dirty="0" smtClean="0"/>
                        <a:t>C</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Oracle</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Windows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Linux</a:t>
                      </a:r>
                      <a:endParaRPr lang="en-US" dirty="0"/>
                    </a:p>
                  </a:txBody>
                  <a:tcPr/>
                </a:tc>
              </a:tr>
            </a:tbl>
          </a:graphicData>
        </a:graphic>
      </p:graphicFrame>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itle 1"/>
          <p:cNvSpPr>
            <a:spLocks noGrp="1"/>
          </p:cNvSpPr>
          <p:nvPr>
            <p:ph type="title"/>
          </p:nvPr>
        </p:nvSpPr>
        <p:spPr/>
        <p:txBody>
          <a:bodyPr/>
          <a:lstStyle/>
          <a:p>
            <a:r>
              <a:rPr lang="en-US" smtClean="0"/>
              <a:t>Multivalued Dependencies And 4NF</a:t>
            </a:r>
            <a:br>
              <a:rPr lang="en-US" smtClean="0"/>
            </a:br>
            <a:r>
              <a:rPr lang="en-US" smtClean="0"/>
              <a:t> Putting Previous Material In Context</a:t>
            </a:r>
          </a:p>
        </p:txBody>
      </p:sp>
      <p:sp>
        <p:nvSpPr>
          <p:cNvPr id="3" name="Content Placeholder 2"/>
          <p:cNvSpPr>
            <a:spLocks noGrp="1"/>
          </p:cNvSpPr>
          <p:nvPr>
            <p:ph idx="1"/>
          </p:nvPr>
        </p:nvSpPr>
        <p:spPr/>
        <p:txBody>
          <a:bodyPr/>
          <a:lstStyle/>
          <a:p>
            <a:pPr>
              <a:defRPr/>
            </a:pPr>
            <a:r>
              <a:rPr lang="en-US" dirty="0" smtClean="0"/>
              <a:t>We had the following situation</a:t>
            </a:r>
          </a:p>
          <a:p>
            <a:pPr>
              <a:defRPr/>
            </a:pPr>
            <a:r>
              <a:rPr lang="en-US" dirty="0" smtClean="0"/>
              <a:t>For each value of C there was</a:t>
            </a:r>
          </a:p>
          <a:p>
            <a:pPr lvl="1">
              <a:defRPr/>
            </a:pPr>
            <a:r>
              <a:rPr lang="en-US" dirty="0" smtClean="0"/>
              <a:t>A set of values of T</a:t>
            </a:r>
          </a:p>
          <a:p>
            <a:pPr lvl="1">
              <a:defRPr/>
            </a:pPr>
            <a:r>
              <a:rPr lang="en-US" dirty="0" smtClean="0"/>
              <a:t>A set of values of B</a:t>
            </a:r>
          </a:p>
          <a:p>
            <a:pPr>
              <a:defRPr/>
            </a:pPr>
            <a:r>
              <a:rPr lang="en-US" dirty="0" smtClean="0"/>
              <a:t>Such that, every T of C had to appear with every B of C</a:t>
            </a:r>
          </a:p>
          <a:p>
            <a:pPr>
              <a:buFont typeface="Monotype Sorts" pitchFamily="2" charset="2"/>
              <a:buNone/>
              <a:defRPr/>
            </a:pPr>
            <a:r>
              <a:rPr lang="en-US" dirty="0" smtClean="0"/>
              <a:t>	This is stated here rather loosely, but it is clear what it means</a:t>
            </a:r>
          </a:p>
          <a:p>
            <a:pPr>
              <a:defRPr/>
            </a:pPr>
            <a:r>
              <a:rPr lang="en-US" dirty="0" smtClean="0"/>
              <a:t>The notation for this is: C </a:t>
            </a:r>
            <a:r>
              <a:rPr lang="en-US" spc="-1200" dirty="0" smtClean="0"/>
              <a:t>→ →  </a:t>
            </a:r>
            <a:r>
              <a:rPr lang="en-US" dirty="0" smtClean="0"/>
              <a:t>    T | B</a:t>
            </a:r>
          </a:p>
          <a:p>
            <a:pPr>
              <a:defRPr/>
            </a:pPr>
            <a:endParaRPr lang="en-US" dirty="0" smtClean="0"/>
          </a:p>
          <a:p>
            <a:pPr>
              <a:defRPr/>
            </a:pPr>
            <a:r>
              <a:rPr lang="en-US" dirty="0" smtClean="0"/>
              <a:t>The relations CT and CB were in </a:t>
            </a:r>
            <a:r>
              <a:rPr lang="en-US" b="1" i="1" dirty="0" smtClean="0">
                <a:solidFill>
                  <a:srgbClr val="FF0000"/>
                </a:solidFill>
              </a:rPr>
              <a:t>Fourth Normal Form (</a:t>
            </a:r>
            <a:r>
              <a:rPr lang="en-US" b="1" i="1" dirty="0" err="1" smtClean="0">
                <a:solidFill>
                  <a:srgbClr val="FF0000"/>
                </a:solidFill>
              </a:rPr>
              <a:t>4NF</a:t>
            </a:r>
            <a:r>
              <a:rPr lang="en-US" b="1" i="1" dirty="0" smtClean="0">
                <a:solidFill>
                  <a:srgbClr val="FF0000"/>
                </a:solidFill>
              </a:rPr>
              <a:t>)</a:t>
            </a:r>
            <a:endParaRPr lang="en-US" dirty="0" smtClean="0">
              <a:solidFill>
                <a:srgbClr val="FF0000"/>
              </a:solidFill>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itle 1"/>
          <p:cNvSpPr>
            <a:spLocks noGrp="1"/>
          </p:cNvSpPr>
          <p:nvPr>
            <p:ph type="title"/>
          </p:nvPr>
        </p:nvSpPr>
        <p:spPr/>
        <p:txBody>
          <a:bodyPr/>
          <a:lstStyle/>
          <a:p>
            <a:r>
              <a:rPr lang="en-US" smtClean="0"/>
              <a:t>Fourth Normal Form (4NF)</a:t>
            </a:r>
            <a:br>
              <a:rPr lang="en-US" smtClean="0"/>
            </a:br>
            <a:r>
              <a:rPr lang="en-US" smtClean="0"/>
              <a:t>(Optional Slide)</a:t>
            </a:r>
          </a:p>
        </p:txBody>
      </p:sp>
      <p:sp>
        <p:nvSpPr>
          <p:cNvPr id="3" name="Content Placeholder 2"/>
          <p:cNvSpPr>
            <a:spLocks noGrp="1"/>
          </p:cNvSpPr>
          <p:nvPr>
            <p:ph idx="1"/>
          </p:nvPr>
        </p:nvSpPr>
        <p:spPr/>
        <p:txBody>
          <a:bodyPr/>
          <a:lstStyle/>
          <a:p>
            <a:pPr>
              <a:defRPr/>
            </a:pPr>
            <a:r>
              <a:rPr lang="en-US" dirty="0" smtClean="0"/>
              <a:t>A relation R is in </a:t>
            </a:r>
            <a:r>
              <a:rPr lang="en-US" dirty="0" err="1" smtClean="0"/>
              <a:t>4NF</a:t>
            </a:r>
            <a:r>
              <a:rPr lang="en-US" dirty="0" smtClean="0"/>
              <a:t> if and only if whenever X </a:t>
            </a:r>
            <a:r>
              <a:rPr lang="en-US" spc="-1200" dirty="0" smtClean="0"/>
              <a:t>→ →</a:t>
            </a:r>
            <a:r>
              <a:rPr lang="en-US" dirty="0" smtClean="0"/>
              <a:t>   Y | Z is true</a:t>
            </a:r>
          </a:p>
          <a:p>
            <a:pPr lvl="1">
              <a:defRPr/>
            </a:pPr>
            <a:r>
              <a:rPr lang="en-US" dirty="0" smtClean="0"/>
              <a:t>It is trivial, or</a:t>
            </a:r>
          </a:p>
          <a:p>
            <a:pPr lvl="1">
              <a:defRPr/>
            </a:pPr>
            <a:r>
              <a:rPr lang="en-US" dirty="0" smtClean="0"/>
              <a:t>X contains a key</a:t>
            </a:r>
          </a:p>
          <a:p>
            <a:pPr lvl="1">
              <a:defRPr/>
            </a:pPr>
            <a:endParaRPr lang="en-US" dirty="0" smtClean="0"/>
          </a:p>
          <a:p>
            <a:pPr>
              <a:defRPr/>
            </a:pPr>
            <a:r>
              <a:rPr lang="en-US" dirty="0" smtClean="0"/>
              <a:t>Trivial means that either Y or Z are empty</a:t>
            </a:r>
          </a:p>
          <a:p>
            <a:pPr>
              <a:defRPr/>
            </a:pPr>
            <a:endParaRPr lang="en-US" dirty="0" smtClean="0"/>
          </a:p>
          <a:p>
            <a:pPr>
              <a:defRPr/>
            </a:pPr>
            <a:r>
              <a:rPr lang="en-US" dirty="0" smtClean="0"/>
              <a:t>We will not discuss it any further, but just mention for reference that </a:t>
            </a:r>
            <a:r>
              <a:rPr lang="en-US" dirty="0" err="1" smtClean="0"/>
              <a:t>multivalued</a:t>
            </a:r>
            <a:r>
              <a:rPr lang="en-US" dirty="0" smtClean="0"/>
              <a:t> dependencies generalize “regular” dependencies</a:t>
            </a:r>
          </a:p>
          <a:p>
            <a:pPr marL="438150" lvl="1" indent="-438150">
              <a:buClr>
                <a:srgbClr val="00279F"/>
              </a:buClr>
              <a:buFont typeface="Monotype Sorts" pitchFamily="2" charset="2"/>
              <a:buChar char="u"/>
              <a:defRPr/>
            </a:pPr>
            <a:r>
              <a:rPr lang="en-US" dirty="0" smtClean="0"/>
              <a:t>In fact, if X </a:t>
            </a:r>
            <a:r>
              <a:rPr lang="en-US" dirty="0" smtClean="0">
                <a:latin typeface="Symbol" pitchFamily="18" charset="2"/>
              </a:rPr>
              <a:t>®</a:t>
            </a:r>
            <a:r>
              <a:rPr lang="en-US" dirty="0" smtClean="0"/>
              <a:t> Y then X </a:t>
            </a:r>
            <a:r>
              <a:rPr lang="en-US" spc="-1200" dirty="0" smtClean="0"/>
              <a:t>→ →</a:t>
            </a:r>
            <a:r>
              <a:rPr lang="en-US" dirty="0" smtClean="0"/>
              <a:t>   Y | Z, where Z is just “everything not in X and not in Y, that is Z = R </a:t>
            </a:r>
            <a:r>
              <a:rPr lang="en-US" dirty="0" smtClean="0">
                <a:cs typeface="Arial" charset="0"/>
              </a:rPr>
              <a:t>−</a:t>
            </a:r>
            <a:r>
              <a:rPr lang="en-US" dirty="0" smtClean="0"/>
              <a:t> (X </a:t>
            </a:r>
            <a:r>
              <a:rPr lang="en-US" dirty="0" smtClean="0">
                <a:latin typeface="Symbol" pitchFamily="18" charset="2"/>
              </a:rPr>
              <a:t>È</a:t>
            </a:r>
            <a:r>
              <a:rPr lang="en-US" dirty="0" smtClean="0"/>
              <a:t> Y)  = R </a:t>
            </a:r>
            <a:r>
              <a:rPr lang="en-US" dirty="0" smtClean="0">
                <a:cs typeface="Arial" charset="0"/>
              </a:rPr>
              <a:t>−</a:t>
            </a:r>
            <a:r>
              <a:rPr lang="en-US" dirty="0" smtClean="0"/>
              <a:t> X </a:t>
            </a:r>
            <a:r>
              <a:rPr lang="en-US" dirty="0" smtClean="0">
                <a:cs typeface="Arial" charset="0"/>
              </a:rPr>
              <a:t>−</a:t>
            </a:r>
            <a:r>
              <a:rPr lang="en-US" dirty="0" smtClean="0"/>
              <a:t> Y</a:t>
            </a:r>
          </a:p>
          <a:p>
            <a:pPr marL="438150" lvl="1" indent="-438150">
              <a:buClr>
                <a:srgbClr val="00279F"/>
              </a:buClr>
              <a:buFont typeface="Monotype Sorts" pitchFamily="2" charset="2"/>
              <a:buChar char="u"/>
              <a:defRPr/>
            </a:pPr>
            <a:endParaRPr lang="en-US" dirty="0" smtClean="0"/>
          </a:p>
          <a:p>
            <a:pPr>
              <a:defRPr/>
            </a:pPr>
            <a:endParaRPr lang="en-US"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6112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61124" name="Rectangle 4"/>
          <p:cNvSpPr>
            <a:spLocks noGrp="1" noChangeArrowheads="1"/>
          </p:cNvSpPr>
          <p:nvPr>
            <p:ph type="title"/>
          </p:nvPr>
        </p:nvSpPr>
        <p:spPr>
          <a:noFill/>
        </p:spPr>
        <p:txBody>
          <a:bodyPr lIns="102590" tIns="51296" rIns="102590" bIns="51296"/>
          <a:lstStyle/>
          <a:p>
            <a:pPr defTabSz="914400"/>
            <a:r>
              <a:rPr lang="en-US" smtClean="0"/>
              <a:t>Formal Definition Of MVDs</a:t>
            </a:r>
          </a:p>
        </p:txBody>
      </p:sp>
      <p:sp>
        <p:nvSpPr>
          <p:cNvPr id="66565" name="Rectangle 5"/>
          <p:cNvSpPr>
            <a:spLocks noGrp="1" noChangeArrowheads="1"/>
          </p:cNvSpPr>
          <p:nvPr>
            <p:ph idx="1"/>
          </p:nvPr>
        </p:nvSpPr>
        <p:spPr/>
        <p:txBody>
          <a:bodyPr lIns="102590" tIns="51296" rIns="102590" bIns="51296"/>
          <a:lstStyle/>
          <a:p>
            <a:pPr marL="342900" indent="-342900" defTabSz="914400">
              <a:lnSpc>
                <a:spcPct val="80000"/>
              </a:lnSpc>
              <a:defRPr/>
            </a:pPr>
            <a:r>
              <a:rPr lang="en-US" sz="2000" dirty="0" smtClean="0"/>
              <a:t>In general, let X, Y be subsets of R (all attributes), and then let Z = R </a:t>
            </a:r>
            <a:r>
              <a:rPr lang="en-US" sz="2000" dirty="0" smtClean="0">
                <a:cs typeface="Arial" charset="0"/>
              </a:rPr>
              <a:t>−</a:t>
            </a:r>
            <a:r>
              <a:rPr lang="en-US" sz="2000" dirty="0" smtClean="0"/>
              <a:t> (X </a:t>
            </a:r>
            <a:r>
              <a:rPr lang="en-US" sz="2000" dirty="0" smtClean="0">
                <a:latin typeface="Symbol" pitchFamily="18" charset="2"/>
              </a:rPr>
              <a:t>È</a:t>
            </a:r>
            <a:r>
              <a:rPr lang="en-US" sz="2000" dirty="0" smtClean="0"/>
              <a:t> Y)  = R </a:t>
            </a:r>
            <a:r>
              <a:rPr lang="en-US" sz="2000" dirty="0" smtClean="0">
                <a:cs typeface="Arial" charset="0"/>
              </a:rPr>
              <a:t>−</a:t>
            </a:r>
            <a:r>
              <a:rPr lang="en-US" sz="2000" dirty="0" smtClean="0"/>
              <a:t> X </a:t>
            </a:r>
            <a:r>
              <a:rPr lang="en-US" sz="2000" dirty="0" smtClean="0">
                <a:cs typeface="Arial" charset="0"/>
              </a:rPr>
              <a:t>−</a:t>
            </a:r>
            <a:r>
              <a:rPr lang="en-US" sz="2000" dirty="0" smtClean="0"/>
              <a:t> Y</a:t>
            </a:r>
          </a:p>
          <a:p>
            <a:pPr marL="342900" indent="-342900" defTabSz="914400">
              <a:lnSpc>
                <a:spcPct val="80000"/>
              </a:lnSpc>
              <a:defRPr/>
            </a:pPr>
            <a:r>
              <a:rPr lang="en-US" sz="2000" dirty="0" smtClean="0"/>
              <a:t>Then X </a:t>
            </a:r>
            <a:r>
              <a:rPr lang="en-US" sz="2000" spc="-1200" dirty="0" smtClean="0"/>
              <a:t>→ →</a:t>
            </a:r>
            <a:r>
              <a:rPr lang="en-US" sz="2000" dirty="0" smtClean="0"/>
              <a:t>   Y (or could write X </a:t>
            </a:r>
            <a:r>
              <a:rPr lang="en-US" sz="2000" spc="-1200" dirty="0" smtClean="0"/>
              <a:t>→ →</a:t>
            </a:r>
            <a:r>
              <a:rPr lang="en-US" sz="2000" dirty="0" smtClean="0"/>
              <a:t>   Y | Z) if and only if</a:t>
            </a:r>
          </a:p>
          <a:p>
            <a:pPr marL="342900" indent="-342900" defTabSz="914400">
              <a:lnSpc>
                <a:spcPct val="80000"/>
              </a:lnSpc>
              <a:buFont typeface="Monotype Sorts" pitchFamily="2" charset="2"/>
              <a:buNone/>
              <a:defRPr/>
            </a:pPr>
            <a:r>
              <a:rPr lang="en-US" sz="2000" dirty="0" smtClean="0"/>
              <a:t>	Whenever for some values x, </a:t>
            </a:r>
            <a:r>
              <a:rPr lang="en-US" sz="2000" dirty="0" err="1" smtClean="0"/>
              <a:t>y1</a:t>
            </a:r>
            <a:r>
              <a:rPr lang="en-US" sz="2000" dirty="0" smtClean="0"/>
              <a:t>, </a:t>
            </a:r>
            <a:r>
              <a:rPr lang="en-US" sz="2000" dirty="0" err="1" smtClean="0"/>
              <a:t>y2</a:t>
            </a:r>
            <a:r>
              <a:rPr lang="en-US" sz="2000" dirty="0" smtClean="0"/>
              <a:t>, </a:t>
            </a:r>
            <a:r>
              <a:rPr lang="en-US" sz="2000" dirty="0" err="1" smtClean="0"/>
              <a:t>z1</a:t>
            </a:r>
            <a:r>
              <a:rPr lang="en-US" sz="2000" dirty="0" smtClean="0"/>
              <a:t>, </a:t>
            </a:r>
            <a:r>
              <a:rPr lang="en-US" sz="2000" dirty="0" err="1" smtClean="0"/>
              <a:t>z2</a:t>
            </a:r>
            <a:r>
              <a:rPr lang="en-US" sz="2000" dirty="0" smtClean="0"/>
              <a:t> there exist two tuples </a:t>
            </a:r>
            <a:r>
              <a:rPr lang="en-US" sz="2000" dirty="0" err="1" smtClean="0"/>
              <a:t>t1</a:t>
            </a:r>
            <a:r>
              <a:rPr lang="en-US" sz="2000" dirty="0" smtClean="0"/>
              <a:t> and </a:t>
            </a:r>
            <a:r>
              <a:rPr lang="en-US" sz="2000" dirty="0" err="1" smtClean="0"/>
              <a:t>t2</a:t>
            </a:r>
            <a:r>
              <a:rPr lang="en-US" sz="2000" dirty="0" smtClean="0"/>
              <a:t> of R such that</a:t>
            </a:r>
          </a:p>
          <a:p>
            <a:pPr marL="742950" lvl="1" indent="-285750" defTabSz="914400">
              <a:lnSpc>
                <a:spcPct val="80000"/>
              </a:lnSpc>
              <a:defRPr/>
            </a:pPr>
            <a:r>
              <a:rPr lang="en-US" sz="1800" dirty="0" err="1" smtClean="0">
                <a:latin typeface="Symbol" pitchFamily="18" charset="2"/>
              </a:rPr>
              <a:t>p</a:t>
            </a:r>
            <a:r>
              <a:rPr lang="en-US" sz="1800" baseline="-25000" dirty="0" err="1" smtClean="0"/>
              <a:t>X</a:t>
            </a:r>
            <a:r>
              <a:rPr lang="en-US" sz="1800" dirty="0" smtClean="0"/>
              <a:t>[</a:t>
            </a:r>
            <a:r>
              <a:rPr lang="en-US" sz="1800" dirty="0" err="1" smtClean="0"/>
              <a:t>t1</a:t>
            </a:r>
            <a:r>
              <a:rPr lang="en-US" sz="1800" dirty="0" smtClean="0"/>
              <a:t>] = x, </a:t>
            </a:r>
            <a:r>
              <a:rPr lang="en-US" sz="1800" dirty="0" err="1" smtClean="0">
                <a:latin typeface="Symbol" pitchFamily="18" charset="2"/>
              </a:rPr>
              <a:t>p</a:t>
            </a:r>
            <a:r>
              <a:rPr lang="en-US" sz="1800" baseline="-25000" dirty="0" err="1" smtClean="0"/>
              <a:t>X</a:t>
            </a:r>
            <a:r>
              <a:rPr lang="en-US" sz="1800" dirty="0" smtClean="0"/>
              <a:t>[</a:t>
            </a:r>
            <a:r>
              <a:rPr lang="en-US" sz="1800" dirty="0" err="1" smtClean="0"/>
              <a:t>t2</a:t>
            </a:r>
            <a:r>
              <a:rPr lang="en-US" sz="1800" dirty="0" smtClean="0"/>
              <a:t>] = x, </a:t>
            </a:r>
            <a:r>
              <a:rPr lang="en-US" sz="1800" dirty="0" err="1" smtClean="0">
                <a:latin typeface="Symbol" pitchFamily="18" charset="2"/>
              </a:rPr>
              <a:t>p</a:t>
            </a:r>
            <a:r>
              <a:rPr lang="en-US" sz="1800" baseline="-25000" dirty="0" err="1" smtClean="0"/>
              <a:t>Y</a:t>
            </a:r>
            <a:r>
              <a:rPr lang="en-US" sz="1800" dirty="0" smtClean="0"/>
              <a:t>[</a:t>
            </a:r>
            <a:r>
              <a:rPr lang="en-US" sz="1800" dirty="0" err="1" smtClean="0"/>
              <a:t>t1</a:t>
            </a:r>
            <a:r>
              <a:rPr lang="en-US" sz="1800" dirty="0" smtClean="0"/>
              <a:t>] = </a:t>
            </a:r>
            <a:r>
              <a:rPr lang="en-US" sz="1800" dirty="0" err="1" smtClean="0"/>
              <a:t>y1</a:t>
            </a:r>
            <a:r>
              <a:rPr lang="en-US" sz="1800" dirty="0" smtClean="0"/>
              <a:t>, </a:t>
            </a:r>
            <a:r>
              <a:rPr lang="en-US" sz="1800" dirty="0" err="1" smtClean="0">
                <a:latin typeface="Symbol" pitchFamily="18" charset="2"/>
              </a:rPr>
              <a:t>p</a:t>
            </a:r>
            <a:r>
              <a:rPr lang="en-US" sz="1800" baseline="-25000" dirty="0" err="1" smtClean="0"/>
              <a:t>Y</a:t>
            </a:r>
            <a:r>
              <a:rPr lang="en-US" sz="1800" dirty="0" smtClean="0"/>
              <a:t>[</a:t>
            </a:r>
            <a:r>
              <a:rPr lang="en-US" sz="1800" dirty="0" err="1" smtClean="0"/>
              <a:t>t2</a:t>
            </a:r>
            <a:r>
              <a:rPr lang="en-US" sz="1800" dirty="0" smtClean="0"/>
              <a:t>] = </a:t>
            </a:r>
            <a:r>
              <a:rPr lang="en-US" sz="1800" dirty="0" err="1" smtClean="0"/>
              <a:t>y2</a:t>
            </a:r>
            <a:r>
              <a:rPr lang="en-US" sz="1800" dirty="0" smtClean="0"/>
              <a:t>, </a:t>
            </a:r>
            <a:r>
              <a:rPr lang="en-US" sz="1800" dirty="0" err="1" smtClean="0">
                <a:latin typeface="Symbol" pitchFamily="18" charset="2"/>
              </a:rPr>
              <a:t>p</a:t>
            </a:r>
            <a:r>
              <a:rPr lang="en-US" sz="1800" baseline="-25000" dirty="0" err="1" smtClean="0"/>
              <a:t>Z</a:t>
            </a:r>
            <a:r>
              <a:rPr lang="en-US" sz="1800" dirty="0" smtClean="0"/>
              <a:t>[</a:t>
            </a:r>
            <a:r>
              <a:rPr lang="en-US" sz="1800" dirty="0" err="1" smtClean="0"/>
              <a:t>t1</a:t>
            </a:r>
            <a:r>
              <a:rPr lang="en-US" sz="1800" dirty="0" smtClean="0"/>
              <a:t>] = </a:t>
            </a:r>
            <a:r>
              <a:rPr lang="en-US" sz="1800" dirty="0" err="1" smtClean="0"/>
              <a:t>z1</a:t>
            </a:r>
            <a:r>
              <a:rPr lang="en-US" sz="1800" dirty="0" smtClean="0"/>
              <a:t>, </a:t>
            </a:r>
            <a:r>
              <a:rPr lang="en-US" sz="1800" dirty="0" err="1" smtClean="0">
                <a:latin typeface="Symbol" pitchFamily="18" charset="2"/>
              </a:rPr>
              <a:t>p</a:t>
            </a:r>
            <a:r>
              <a:rPr lang="en-US" sz="1800" baseline="-25000" dirty="0" err="1" smtClean="0"/>
              <a:t>Z</a:t>
            </a:r>
            <a:r>
              <a:rPr lang="en-US" sz="1800" dirty="0" smtClean="0"/>
              <a:t>[</a:t>
            </a:r>
            <a:r>
              <a:rPr lang="en-US" sz="1800" dirty="0" err="1" smtClean="0"/>
              <a:t>t2</a:t>
            </a:r>
            <a:r>
              <a:rPr lang="en-US" sz="1800" dirty="0" smtClean="0"/>
              <a:t>] = </a:t>
            </a:r>
            <a:r>
              <a:rPr lang="en-US" sz="1800" dirty="0" err="1" smtClean="0"/>
              <a:t>z2</a:t>
            </a:r>
            <a:r>
              <a:rPr lang="en-US" sz="1800" dirty="0" smtClean="0"/>
              <a:t> </a:t>
            </a:r>
          </a:p>
          <a:p>
            <a:pPr marL="742950" lvl="1" indent="-285750" defTabSz="914400">
              <a:lnSpc>
                <a:spcPct val="80000"/>
              </a:lnSpc>
              <a:buFont typeface="Symbol" pitchFamily="18" charset="2"/>
              <a:buNone/>
              <a:defRPr/>
            </a:pPr>
            <a:r>
              <a:rPr lang="en-US" sz="1800" dirty="0" smtClean="0"/>
              <a:t>            then there exists a tuple </a:t>
            </a:r>
            <a:r>
              <a:rPr lang="en-US" sz="1800" dirty="0" err="1" smtClean="0"/>
              <a:t>t3</a:t>
            </a:r>
            <a:r>
              <a:rPr lang="en-US" sz="1800" dirty="0" smtClean="0"/>
              <a:t> in R such that</a:t>
            </a:r>
          </a:p>
          <a:p>
            <a:pPr marL="742950" lvl="1" indent="-285750" defTabSz="914400">
              <a:lnSpc>
                <a:spcPct val="80000"/>
              </a:lnSpc>
              <a:defRPr/>
            </a:pPr>
            <a:r>
              <a:rPr lang="en-US" sz="1800" dirty="0" err="1" smtClean="0">
                <a:latin typeface="Symbol" pitchFamily="18" charset="2"/>
              </a:rPr>
              <a:t>p</a:t>
            </a:r>
            <a:r>
              <a:rPr lang="en-US" sz="1800" baseline="-25000" dirty="0" err="1" smtClean="0"/>
              <a:t>X</a:t>
            </a:r>
            <a:r>
              <a:rPr lang="en-US" sz="1800" dirty="0" smtClean="0"/>
              <a:t>[</a:t>
            </a:r>
            <a:r>
              <a:rPr lang="en-US" sz="1800" dirty="0" err="1" smtClean="0"/>
              <a:t>t3</a:t>
            </a:r>
            <a:r>
              <a:rPr lang="en-US" sz="1800" dirty="0" smtClean="0"/>
              <a:t>] = x, </a:t>
            </a:r>
            <a:r>
              <a:rPr lang="en-US" sz="1800" dirty="0" err="1" smtClean="0">
                <a:latin typeface="Symbol" pitchFamily="18" charset="2"/>
              </a:rPr>
              <a:t>p</a:t>
            </a:r>
            <a:r>
              <a:rPr lang="en-US" sz="1800" baseline="-25000" dirty="0" err="1" smtClean="0"/>
              <a:t>Y</a:t>
            </a:r>
            <a:r>
              <a:rPr lang="en-US" sz="1800" dirty="0" smtClean="0"/>
              <a:t>[</a:t>
            </a:r>
            <a:r>
              <a:rPr lang="en-US" sz="1800" dirty="0" err="1" smtClean="0"/>
              <a:t>t3</a:t>
            </a:r>
            <a:r>
              <a:rPr lang="en-US" sz="1800" dirty="0" smtClean="0"/>
              <a:t>] = </a:t>
            </a:r>
            <a:r>
              <a:rPr lang="en-US" sz="1800" dirty="0" err="1" smtClean="0"/>
              <a:t>y1</a:t>
            </a:r>
            <a:r>
              <a:rPr lang="en-US" sz="1800" dirty="0" smtClean="0"/>
              <a:t>, </a:t>
            </a:r>
            <a:r>
              <a:rPr lang="en-US" sz="1800" dirty="0" err="1" smtClean="0">
                <a:latin typeface="Symbol" pitchFamily="18" charset="2"/>
              </a:rPr>
              <a:t>p</a:t>
            </a:r>
            <a:r>
              <a:rPr lang="en-US" sz="1800" baseline="-25000" dirty="0" err="1" smtClean="0"/>
              <a:t>Z</a:t>
            </a:r>
            <a:r>
              <a:rPr lang="en-US" sz="1800" dirty="0" smtClean="0"/>
              <a:t>[</a:t>
            </a:r>
            <a:r>
              <a:rPr lang="en-US" sz="1800" dirty="0" err="1" smtClean="0"/>
              <a:t>t3</a:t>
            </a:r>
            <a:r>
              <a:rPr lang="en-US" sz="1800" dirty="0" smtClean="0"/>
              <a:t>] = </a:t>
            </a:r>
            <a:r>
              <a:rPr lang="en-US" sz="1800" dirty="0" err="1" smtClean="0"/>
              <a:t>z2</a:t>
            </a:r>
            <a:r>
              <a:rPr lang="en-US" sz="1800" dirty="0" smtClean="0"/>
              <a:t/>
            </a:r>
            <a:br>
              <a:rPr lang="en-US" sz="1800" dirty="0" smtClean="0"/>
            </a:br>
            <a:endParaRPr lang="en-US" sz="1800" dirty="0" smtClean="0"/>
          </a:p>
          <a:p>
            <a:pPr marL="342900" indent="-342900" defTabSz="914400">
              <a:lnSpc>
                <a:spcPct val="80000"/>
              </a:lnSpc>
              <a:defRPr/>
            </a:pPr>
            <a:r>
              <a:rPr lang="en-US" sz="2000" dirty="0" smtClean="0"/>
              <a:t>For a “general” example, let R = </a:t>
            </a:r>
            <a:r>
              <a:rPr lang="en-US" sz="2000" dirty="0" err="1" smtClean="0"/>
              <a:t>ABCD</a:t>
            </a:r>
            <a:r>
              <a:rPr lang="en-US" sz="2000" dirty="0" smtClean="0"/>
              <a:t>, X = AB, Y = BC. Then  X </a:t>
            </a:r>
            <a:r>
              <a:rPr lang="en-US" sz="2000" spc="-1200" dirty="0" smtClean="0"/>
              <a:t>→ →</a:t>
            </a:r>
            <a:r>
              <a:rPr lang="en-US" sz="2000" dirty="0" smtClean="0"/>
              <a:t>   Y means that whenever we have some tuples </a:t>
            </a:r>
            <a:r>
              <a:rPr lang="en-US" sz="2000" dirty="0" err="1" smtClean="0"/>
              <a:t>abc</a:t>
            </a:r>
            <a:r>
              <a:rPr lang="en-US" sz="2000" baseline="-25000" dirty="0" err="1" smtClean="0"/>
              <a:t>1</a:t>
            </a:r>
            <a:r>
              <a:rPr lang="en-US" sz="2000" dirty="0" err="1" smtClean="0"/>
              <a:t>d</a:t>
            </a:r>
            <a:r>
              <a:rPr lang="en-US" sz="2000" baseline="-25000" dirty="0" err="1" smtClean="0"/>
              <a:t>1</a:t>
            </a:r>
            <a:r>
              <a:rPr lang="en-US" sz="2000" dirty="0" smtClean="0"/>
              <a:t> and </a:t>
            </a:r>
            <a:r>
              <a:rPr lang="en-US" sz="2000" dirty="0" err="1" smtClean="0"/>
              <a:t>abc</a:t>
            </a:r>
            <a:r>
              <a:rPr lang="en-US" sz="2000" baseline="-25000" dirty="0" err="1" smtClean="0"/>
              <a:t>2</a:t>
            </a:r>
            <a:r>
              <a:rPr lang="en-US" sz="2000" dirty="0" err="1" smtClean="0"/>
              <a:t>d</a:t>
            </a:r>
            <a:r>
              <a:rPr lang="en-US" sz="2000" baseline="-25000" dirty="0" err="1" smtClean="0"/>
              <a:t>2</a:t>
            </a:r>
            <a:r>
              <a:rPr lang="en-US" sz="2000" dirty="0" smtClean="0"/>
              <a:t>, then we also have tuples </a:t>
            </a:r>
            <a:r>
              <a:rPr lang="en-US" sz="2000" dirty="0" err="1" smtClean="0"/>
              <a:t>abc</a:t>
            </a:r>
            <a:r>
              <a:rPr lang="en-US" sz="2000" baseline="-25000" dirty="0" err="1" smtClean="0"/>
              <a:t>1</a:t>
            </a:r>
            <a:r>
              <a:rPr lang="en-US" sz="2000" dirty="0" err="1" smtClean="0"/>
              <a:t>d</a:t>
            </a:r>
            <a:r>
              <a:rPr lang="en-US" sz="2000" baseline="-25000" dirty="0" err="1" smtClean="0"/>
              <a:t>2</a:t>
            </a:r>
            <a:r>
              <a:rPr lang="en-US" sz="2000" dirty="0" smtClean="0"/>
              <a:t> and </a:t>
            </a:r>
            <a:r>
              <a:rPr lang="en-US" sz="2000" dirty="0" err="1" smtClean="0"/>
              <a:t>abc</a:t>
            </a:r>
            <a:r>
              <a:rPr lang="en-US" sz="2000" baseline="-25000" dirty="0" err="1" smtClean="0"/>
              <a:t>2</a:t>
            </a:r>
            <a:r>
              <a:rPr lang="en-US" sz="2000" dirty="0" err="1" smtClean="0"/>
              <a:t>d</a:t>
            </a:r>
            <a:r>
              <a:rPr lang="en-US" sz="2000" baseline="-25000" dirty="0" err="1" smtClean="0"/>
              <a:t>1</a:t>
            </a:r>
            <a:r>
              <a:rPr lang="en-US" sz="2000" dirty="0" smtClean="0"/>
              <a:t/>
            </a:r>
            <a:br>
              <a:rPr lang="en-US" sz="2000" dirty="0" smtClean="0"/>
            </a:br>
            <a:endParaRPr lang="en-US" sz="2000" dirty="0" smtClean="0"/>
          </a:p>
          <a:p>
            <a:pPr marL="342900" indent="-342900" defTabSz="914400">
              <a:lnSpc>
                <a:spcPct val="80000"/>
              </a:lnSpc>
              <a:defRPr/>
            </a:pPr>
            <a:r>
              <a:rPr lang="en-US" sz="2000" dirty="0" smtClean="0"/>
              <a:t>Note that using our previous notation:</a:t>
            </a:r>
          </a:p>
          <a:p>
            <a:pPr marL="742950" lvl="1" indent="-285750" defTabSz="914400">
              <a:lnSpc>
                <a:spcPct val="80000"/>
              </a:lnSpc>
              <a:defRPr/>
            </a:pPr>
            <a:r>
              <a:rPr lang="en-US" sz="1800" dirty="0" smtClean="0"/>
              <a:t>X </a:t>
            </a:r>
            <a:r>
              <a:rPr lang="en-US" sz="1800" spc="-1200" dirty="0" smtClean="0"/>
              <a:t>→ →</a:t>
            </a:r>
            <a:r>
              <a:rPr lang="en-US" sz="1800" dirty="0" smtClean="0"/>
              <a:t>   Y is the same as X </a:t>
            </a:r>
            <a:r>
              <a:rPr lang="en-US" sz="1800" spc="-1200" dirty="0" smtClean="0"/>
              <a:t>→ →</a:t>
            </a:r>
            <a:r>
              <a:rPr lang="en-US" sz="1800" dirty="0" smtClean="0"/>
              <a:t>   Y | (R </a:t>
            </a:r>
            <a:r>
              <a:rPr lang="en-US" sz="1800" dirty="0" smtClean="0">
                <a:cs typeface="Arial" charset="0"/>
              </a:rPr>
              <a:t>−</a:t>
            </a:r>
            <a:r>
              <a:rPr lang="en-US" sz="1800" dirty="0" smtClean="0"/>
              <a:t> X </a:t>
            </a:r>
            <a:r>
              <a:rPr lang="en-US" sz="1800" dirty="0" smtClean="0">
                <a:cs typeface="Arial" charset="0"/>
              </a:rPr>
              <a:t>−</a:t>
            </a:r>
            <a:r>
              <a:rPr lang="en-US" sz="1800" dirty="0" smtClean="0"/>
              <a:t> Y) </a:t>
            </a:r>
            <a:br>
              <a:rPr lang="en-US" sz="1800" dirty="0" smtClean="0"/>
            </a:br>
            <a:endParaRPr lang="en-US" sz="1800" dirty="0" smtClean="0"/>
          </a:p>
          <a:p>
            <a:pPr marL="342900" indent="-342900" defTabSz="914400">
              <a:lnSpc>
                <a:spcPct val="80000"/>
              </a:lnSpc>
              <a:defRPr/>
            </a:pPr>
            <a:r>
              <a:rPr lang="en-US" sz="2000" dirty="0" smtClean="0"/>
              <a:t>To make intuitive sense, it is best to write </a:t>
            </a:r>
            <a:r>
              <a:rPr lang="en-US" sz="2000" dirty="0" err="1" smtClean="0"/>
              <a:t>MVDs</a:t>
            </a:r>
            <a:r>
              <a:rPr lang="en-US" sz="2000" dirty="0" smtClean="0"/>
              <a:t> so that the three sets X, Y, and R </a:t>
            </a:r>
            <a:r>
              <a:rPr lang="en-US" sz="2000" dirty="0" smtClean="0">
                <a:cs typeface="Arial" charset="0"/>
              </a:rPr>
              <a:t>−</a:t>
            </a:r>
            <a:r>
              <a:rPr lang="en-US" sz="2000" dirty="0" smtClean="0"/>
              <a:t> X </a:t>
            </a:r>
            <a:r>
              <a:rPr lang="en-US" sz="2000" dirty="0" smtClean="0">
                <a:cs typeface="Arial" charset="0"/>
              </a:rPr>
              <a:t>−</a:t>
            </a:r>
            <a:r>
              <a:rPr lang="en-US" sz="2000" dirty="0" smtClean="0"/>
              <a:t> Y are all disjoint</a:t>
            </a:r>
          </a:p>
        </p:txBody>
      </p:sp>
    </p:spTree>
  </p:cSld>
  <p:clrMapOvr>
    <a:masterClrMapping/>
  </p:clrMapOvr>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62147"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62148" name="Rectangle 4"/>
          <p:cNvSpPr>
            <a:spLocks noGrp="1" noChangeArrowheads="1"/>
          </p:cNvSpPr>
          <p:nvPr>
            <p:ph type="title"/>
          </p:nvPr>
        </p:nvSpPr>
        <p:spPr/>
        <p:txBody>
          <a:bodyPr/>
          <a:lstStyle/>
          <a:p>
            <a:r>
              <a:rPr lang="en-US" smtClean="0"/>
              <a:t>More About MVDS</a:t>
            </a:r>
          </a:p>
        </p:txBody>
      </p:sp>
      <p:sp>
        <p:nvSpPr>
          <p:cNvPr id="67589" name="Rectangle 5"/>
          <p:cNvSpPr>
            <a:spLocks noGrp="1" noChangeArrowheads="1"/>
          </p:cNvSpPr>
          <p:nvPr>
            <p:ph idx="1"/>
          </p:nvPr>
        </p:nvSpPr>
        <p:spPr/>
        <p:txBody>
          <a:bodyPr/>
          <a:lstStyle/>
          <a:p>
            <a:pPr>
              <a:defRPr/>
            </a:pPr>
            <a:r>
              <a:rPr lang="en-US" dirty="0" smtClean="0"/>
              <a:t>An </a:t>
            </a:r>
            <a:r>
              <a:rPr lang="en-US" dirty="0" err="1" smtClean="0"/>
              <a:t>MVD</a:t>
            </a:r>
            <a:r>
              <a:rPr lang="en-US" dirty="0" smtClean="0"/>
              <a:t> X </a:t>
            </a:r>
            <a:r>
              <a:rPr lang="en-US" spc="-1200" dirty="0" smtClean="0"/>
              <a:t>→ →</a:t>
            </a:r>
            <a:r>
              <a:rPr lang="en-US" dirty="0" smtClean="0"/>
              <a:t>   Y is </a:t>
            </a:r>
            <a:r>
              <a:rPr lang="en-US" b="1" i="1" dirty="0" smtClean="0">
                <a:solidFill>
                  <a:srgbClr val="FC0128"/>
                </a:solidFill>
              </a:rPr>
              <a:t>trivial</a:t>
            </a:r>
            <a:r>
              <a:rPr lang="en-US" i="1" dirty="0" smtClean="0"/>
              <a:t> </a:t>
            </a:r>
            <a:r>
              <a:rPr lang="en-US" dirty="0" smtClean="0"/>
              <a:t>if and only if:</a:t>
            </a:r>
          </a:p>
          <a:p>
            <a:pPr lvl="1">
              <a:defRPr/>
            </a:pPr>
            <a:r>
              <a:rPr lang="en-US" dirty="0" smtClean="0"/>
              <a:t>Y is a subset of X</a:t>
            </a:r>
          </a:p>
          <a:p>
            <a:pPr lvl="1">
              <a:buFont typeface="Symbol" pitchFamily="18" charset="2"/>
              <a:buNone/>
              <a:defRPr/>
            </a:pPr>
            <a:r>
              <a:rPr lang="en-US" dirty="0" smtClean="0"/>
              <a:t>              </a:t>
            </a:r>
            <a:r>
              <a:rPr lang="en-US" b="1" dirty="0" smtClean="0"/>
              <a:t>or</a:t>
            </a:r>
            <a:endParaRPr lang="en-US" dirty="0" smtClean="0"/>
          </a:p>
          <a:p>
            <a:pPr lvl="1">
              <a:defRPr/>
            </a:pPr>
            <a:r>
              <a:rPr lang="en-US" dirty="0" err="1" smtClean="0"/>
              <a:t>XY</a:t>
            </a:r>
            <a:r>
              <a:rPr lang="en-US" dirty="0" smtClean="0"/>
              <a:t> = R</a:t>
            </a:r>
          </a:p>
          <a:p>
            <a:pPr>
              <a:defRPr/>
            </a:pPr>
            <a:r>
              <a:rPr lang="en-US" dirty="0" smtClean="0"/>
              <a:t>A trivial </a:t>
            </a:r>
            <a:r>
              <a:rPr lang="en-US" dirty="0" err="1" smtClean="0"/>
              <a:t>MVD</a:t>
            </a:r>
            <a:r>
              <a:rPr lang="en-US" dirty="0" smtClean="0"/>
              <a:t> always holds</a:t>
            </a:r>
            <a:br>
              <a:rPr lang="en-US" dirty="0" smtClean="0"/>
            </a:br>
            <a:r>
              <a:rPr lang="en-US" dirty="0" smtClean="0"/>
              <a:t/>
            </a:r>
            <a:br>
              <a:rPr lang="en-US" dirty="0" smtClean="0"/>
            </a:br>
            <a:r>
              <a:rPr lang="en-US" dirty="0" smtClean="0"/>
              <a:t>Proof:</a:t>
            </a:r>
            <a:br>
              <a:rPr lang="en-US" dirty="0" smtClean="0"/>
            </a:br>
            <a:endParaRPr lang="en-US" dirty="0" smtClean="0"/>
          </a:p>
          <a:p>
            <a:pPr lvl="1">
              <a:defRPr/>
            </a:pPr>
            <a:r>
              <a:rPr lang="en-US" dirty="0" smtClean="0"/>
              <a:t>Y is a subset of X . To avoid cumbersome notation assume that X = AB, Y = A, and R = ABC. Then the statement X </a:t>
            </a:r>
            <a:r>
              <a:rPr lang="en-US" spc="-1200" dirty="0" smtClean="0"/>
              <a:t>→ →</a:t>
            </a:r>
            <a:r>
              <a:rPr lang="en-US" dirty="0" smtClean="0"/>
              <a:t>  Y simply means that if we have tuples </a:t>
            </a:r>
            <a:r>
              <a:rPr lang="en-US" dirty="0" err="1" smtClean="0"/>
              <a:t>abc</a:t>
            </a:r>
            <a:r>
              <a:rPr lang="en-US" baseline="-25000" dirty="0" err="1" smtClean="0"/>
              <a:t>1</a:t>
            </a:r>
            <a:r>
              <a:rPr lang="en-US" dirty="0" smtClean="0"/>
              <a:t> and </a:t>
            </a:r>
            <a:r>
              <a:rPr lang="en-US" dirty="0" err="1" smtClean="0"/>
              <a:t>abc</a:t>
            </a:r>
            <a:r>
              <a:rPr lang="en-US" baseline="-25000" dirty="0" err="1" smtClean="0"/>
              <a:t>2</a:t>
            </a:r>
            <a:r>
              <a:rPr lang="en-US" dirty="0" smtClean="0"/>
              <a:t> then we have tuples </a:t>
            </a:r>
            <a:r>
              <a:rPr lang="en-US" dirty="0" err="1" smtClean="0"/>
              <a:t>abc</a:t>
            </a:r>
            <a:r>
              <a:rPr lang="en-US" baseline="-25000" dirty="0" err="1" smtClean="0"/>
              <a:t>1</a:t>
            </a:r>
            <a:r>
              <a:rPr lang="en-US" dirty="0" smtClean="0"/>
              <a:t> and </a:t>
            </a:r>
            <a:r>
              <a:rPr lang="en-US" dirty="0" err="1" smtClean="0"/>
              <a:t>abc</a:t>
            </a:r>
            <a:r>
              <a:rPr lang="en-US" baseline="-25000" dirty="0" err="1" smtClean="0"/>
              <a:t>2</a:t>
            </a:r>
            <a:r>
              <a:rPr lang="en-US" dirty="0" smtClean="0"/>
              <a:t>.</a:t>
            </a:r>
            <a:br>
              <a:rPr lang="en-US" dirty="0" smtClean="0"/>
            </a:br>
            <a:endParaRPr lang="en-US" dirty="0" smtClean="0"/>
          </a:p>
          <a:p>
            <a:pPr lvl="1">
              <a:defRPr/>
            </a:pPr>
            <a:r>
              <a:rPr lang="en-US" dirty="0" err="1" smtClean="0"/>
              <a:t>XY</a:t>
            </a:r>
            <a:r>
              <a:rPr lang="en-US" dirty="0" smtClean="0"/>
              <a:t> = R. To avoid cumbersome notation assume that X = A and Y = B. Then the statement X </a:t>
            </a:r>
            <a:r>
              <a:rPr lang="en-US" spc="-1200" dirty="0" smtClean="0"/>
              <a:t>→ →</a:t>
            </a:r>
            <a:r>
              <a:rPr lang="en-US" dirty="0" smtClean="0"/>
              <a:t>  Y simply means that if we have tuples </a:t>
            </a:r>
            <a:r>
              <a:rPr lang="en-US" dirty="0" err="1" smtClean="0"/>
              <a:t>ab</a:t>
            </a:r>
            <a:r>
              <a:rPr lang="en-US" baseline="-25000" dirty="0" err="1" smtClean="0"/>
              <a:t>1</a:t>
            </a:r>
            <a:r>
              <a:rPr lang="en-US" dirty="0" smtClean="0"/>
              <a:t> and </a:t>
            </a:r>
            <a:r>
              <a:rPr lang="en-US" dirty="0" err="1" smtClean="0"/>
              <a:t>ab</a:t>
            </a:r>
            <a:r>
              <a:rPr lang="en-US" baseline="-25000" dirty="0" err="1" smtClean="0"/>
              <a:t>2</a:t>
            </a:r>
            <a:r>
              <a:rPr lang="en-US" dirty="0" smtClean="0"/>
              <a:t> then we have tuples </a:t>
            </a:r>
            <a:r>
              <a:rPr lang="en-US" dirty="0" err="1" smtClean="0"/>
              <a:t>ab</a:t>
            </a:r>
            <a:r>
              <a:rPr lang="en-US" baseline="-25000" dirty="0" err="1" smtClean="0"/>
              <a:t>1</a:t>
            </a:r>
            <a:r>
              <a:rPr lang="en-US" dirty="0" smtClean="0"/>
              <a:t> and </a:t>
            </a:r>
            <a:r>
              <a:rPr lang="en-US" dirty="0" err="1" smtClean="0"/>
              <a:t>ab</a:t>
            </a:r>
            <a:r>
              <a:rPr lang="en-US" baseline="-25000" dirty="0" err="1" smtClean="0"/>
              <a:t>2</a:t>
            </a:r>
            <a:r>
              <a:rPr lang="en-US" dirty="0" smtClean="0"/>
              <a:t>.</a:t>
            </a:r>
          </a:p>
          <a:p>
            <a:pPr>
              <a:defRPr/>
            </a:pPr>
            <a:endParaRPr lang="en-US" dirty="0" smtClean="0"/>
          </a:p>
        </p:txBody>
      </p:sp>
    </p:spTree>
  </p:cSld>
  <p:clrMapOvr>
    <a:masterClrMapping/>
  </p:clrMapOv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smtClean="0"/>
              <a:t>More About MVDS</a:t>
            </a:r>
          </a:p>
        </p:txBody>
      </p:sp>
      <p:sp>
        <p:nvSpPr>
          <p:cNvPr id="263171" name="Rectangle 3"/>
          <p:cNvSpPr>
            <a:spLocks noGrp="1" noChangeArrowheads="1"/>
          </p:cNvSpPr>
          <p:nvPr>
            <p:ph idx="1"/>
          </p:nvPr>
        </p:nvSpPr>
        <p:spPr/>
        <p:txBody>
          <a:bodyPr/>
          <a:lstStyle/>
          <a:p>
            <a:r>
              <a:rPr lang="en-US" smtClean="0"/>
              <a:t>If X </a:t>
            </a:r>
            <a:r>
              <a:rPr lang="en-US" smtClean="0">
                <a:latin typeface="Symbol" pitchFamily="18" charset="2"/>
              </a:rPr>
              <a:t>®</a:t>
            </a:r>
            <a:r>
              <a:rPr lang="en-US" smtClean="0"/>
              <a:t> Y, then X </a:t>
            </a:r>
            <a:r>
              <a:rPr lang="en-US" smtClean="0">
                <a:latin typeface="Symbol" pitchFamily="18" charset="2"/>
              </a:rPr>
              <a:t>®®</a:t>
            </a:r>
            <a:r>
              <a:rPr lang="en-US" smtClean="0"/>
              <a:t> Y </a:t>
            </a:r>
            <a:br>
              <a:rPr lang="en-US" smtClean="0"/>
            </a:br>
            <a:r>
              <a:rPr lang="en-US" smtClean="0"/>
              <a:t/>
            </a:r>
            <a:br>
              <a:rPr lang="en-US" smtClean="0"/>
            </a:br>
            <a:r>
              <a:rPr lang="en-US" smtClean="0"/>
              <a:t>Proof:</a:t>
            </a:r>
            <a:br>
              <a:rPr lang="en-US" smtClean="0"/>
            </a:br>
            <a:endParaRPr lang="en-US" smtClean="0"/>
          </a:p>
          <a:p>
            <a:pPr lvl="1"/>
            <a:r>
              <a:rPr lang="en-US" smtClean="0"/>
              <a:t>Assume for simplicity that X = A, Y = B, and R = ABC. Let tuples ab</a:t>
            </a:r>
            <a:r>
              <a:rPr lang="en-US" baseline="-25000" smtClean="0"/>
              <a:t>1</a:t>
            </a:r>
            <a:r>
              <a:rPr lang="en-US" smtClean="0"/>
              <a:t>c</a:t>
            </a:r>
            <a:r>
              <a:rPr lang="en-US" baseline="-25000" smtClean="0"/>
              <a:t>1</a:t>
            </a:r>
            <a:r>
              <a:rPr lang="en-US" smtClean="0"/>
              <a:t> and ab</a:t>
            </a:r>
            <a:r>
              <a:rPr lang="en-US" baseline="-25000" smtClean="0"/>
              <a:t>2</a:t>
            </a:r>
            <a:r>
              <a:rPr lang="en-US" smtClean="0"/>
              <a:t>c</a:t>
            </a:r>
            <a:r>
              <a:rPr lang="en-US" baseline="-25000" smtClean="0"/>
              <a:t>2</a:t>
            </a:r>
            <a:r>
              <a:rPr lang="en-US" smtClean="0"/>
              <a:t> be in R. To show that  X </a:t>
            </a:r>
            <a:r>
              <a:rPr lang="en-US" smtClean="0">
                <a:latin typeface="Symbol" pitchFamily="18" charset="2"/>
              </a:rPr>
              <a:t>®®</a:t>
            </a:r>
            <a:r>
              <a:rPr lang="en-US" smtClean="0"/>
              <a:t> Y, we need to show that tuples ab</a:t>
            </a:r>
            <a:r>
              <a:rPr lang="en-US" baseline="-25000" smtClean="0"/>
              <a:t>2</a:t>
            </a:r>
            <a:r>
              <a:rPr lang="en-US" smtClean="0"/>
              <a:t>c</a:t>
            </a:r>
            <a:r>
              <a:rPr lang="en-US" baseline="-25000" smtClean="0"/>
              <a:t>1</a:t>
            </a:r>
            <a:r>
              <a:rPr lang="en-US" smtClean="0"/>
              <a:t> and ab</a:t>
            </a:r>
            <a:r>
              <a:rPr lang="en-US" baseline="-25000" smtClean="0"/>
              <a:t>1</a:t>
            </a:r>
            <a:r>
              <a:rPr lang="en-US" smtClean="0"/>
              <a:t>c</a:t>
            </a:r>
            <a:r>
              <a:rPr lang="en-US" baseline="-25000" smtClean="0"/>
              <a:t>2</a:t>
            </a:r>
            <a:r>
              <a:rPr lang="en-US" smtClean="0"/>
              <a:t> are in R. But because of X </a:t>
            </a:r>
            <a:r>
              <a:rPr lang="en-US" smtClean="0">
                <a:latin typeface="Symbol" pitchFamily="18" charset="2"/>
              </a:rPr>
              <a:t>®</a:t>
            </a:r>
            <a:r>
              <a:rPr lang="en-US" smtClean="0"/>
              <a:t> Y we have that b</a:t>
            </a:r>
            <a:r>
              <a:rPr lang="en-US" baseline="-25000" smtClean="0"/>
              <a:t>1</a:t>
            </a:r>
            <a:r>
              <a:rPr lang="en-US" smtClean="0"/>
              <a:t> = b</a:t>
            </a:r>
            <a:r>
              <a:rPr lang="en-US" baseline="-25000" smtClean="0"/>
              <a:t>2</a:t>
            </a:r>
            <a:r>
              <a:rPr lang="en-US" smtClean="0"/>
              <a:t>, say b. So our job reduces to showing that if tuples abc</a:t>
            </a:r>
            <a:r>
              <a:rPr lang="en-US" baseline="-25000" smtClean="0"/>
              <a:t>1</a:t>
            </a:r>
            <a:r>
              <a:rPr lang="en-US" smtClean="0"/>
              <a:t> and abc</a:t>
            </a:r>
            <a:r>
              <a:rPr lang="en-US" baseline="-25000" smtClean="0"/>
              <a:t>2</a:t>
            </a:r>
            <a:r>
              <a:rPr lang="en-US" smtClean="0"/>
              <a:t> are in R then tuples abc</a:t>
            </a:r>
            <a:r>
              <a:rPr lang="en-US" baseline="-25000" smtClean="0"/>
              <a:t>2</a:t>
            </a:r>
            <a:r>
              <a:rPr lang="en-US" smtClean="0"/>
              <a:t> and abc</a:t>
            </a:r>
            <a:r>
              <a:rPr lang="en-US" baseline="-25000" smtClean="0"/>
              <a:t>1</a:t>
            </a:r>
            <a:r>
              <a:rPr lang="en-US" smtClean="0"/>
              <a:t> are in R.</a:t>
            </a:r>
            <a:br>
              <a:rPr lang="en-US" smtClean="0"/>
            </a:br>
            <a:r>
              <a:rPr lang="en-US" smtClean="0"/>
              <a:t/>
            </a:r>
            <a:br>
              <a:rPr lang="en-US" smtClean="0"/>
            </a:br>
            <a:endParaRPr lang="en-US" smtClean="0"/>
          </a:p>
          <a:p>
            <a:r>
              <a:rPr lang="en-US" smtClean="0"/>
              <a:t>If X </a:t>
            </a:r>
            <a:r>
              <a:rPr lang="en-US" smtClean="0">
                <a:latin typeface="Symbol" pitchFamily="18" charset="2"/>
              </a:rPr>
              <a:t>®</a:t>
            </a:r>
            <a:r>
              <a:rPr lang="en-US" smtClean="0"/>
              <a:t> Y is a trivial FD, then  X </a:t>
            </a:r>
            <a:r>
              <a:rPr lang="en-US" smtClean="0">
                <a:latin typeface="Symbol" pitchFamily="18" charset="2"/>
              </a:rPr>
              <a:t>®®</a:t>
            </a:r>
            <a:r>
              <a:rPr lang="en-US" smtClean="0"/>
              <a:t> Y is trivial MVD</a:t>
            </a:r>
            <a:br>
              <a:rPr lang="en-US" smtClean="0"/>
            </a:br>
            <a:r>
              <a:rPr lang="en-US" smtClean="0"/>
              <a:t/>
            </a:r>
            <a:br>
              <a:rPr lang="en-US" smtClean="0"/>
            </a:br>
            <a:r>
              <a:rPr lang="en-US" smtClean="0"/>
              <a:t/>
            </a:r>
            <a:br>
              <a:rPr lang="en-US" smtClean="0"/>
            </a:br>
            <a:r>
              <a:rPr lang="en-US" smtClean="0"/>
              <a:t>Proof</a:t>
            </a:r>
          </a:p>
          <a:p>
            <a:pPr lvl="1"/>
            <a:r>
              <a:rPr lang="en-US" smtClean="0"/>
              <a:t>It follows from the definitions as the proof reduces to the statement that if Y is a subset of X then Y is a subset of X</a:t>
            </a:r>
          </a:p>
          <a:p>
            <a:endParaRPr lang="en-US" smtClean="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26419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264196" name="Rectangle 4"/>
          <p:cNvSpPr>
            <a:spLocks noGrp="1" noChangeArrowheads="1"/>
          </p:cNvSpPr>
          <p:nvPr>
            <p:ph type="title"/>
          </p:nvPr>
        </p:nvSpPr>
        <p:spPr/>
        <p:txBody>
          <a:bodyPr/>
          <a:lstStyle/>
          <a:p>
            <a:r>
              <a:rPr lang="en-US" smtClean="0"/>
              <a:t>4th Normal Form</a:t>
            </a:r>
          </a:p>
        </p:txBody>
      </p:sp>
      <p:sp>
        <p:nvSpPr>
          <p:cNvPr id="69637" name="Rectangle 5"/>
          <p:cNvSpPr>
            <a:spLocks noGrp="1" noChangeArrowheads="1"/>
          </p:cNvSpPr>
          <p:nvPr>
            <p:ph idx="1"/>
          </p:nvPr>
        </p:nvSpPr>
        <p:spPr/>
        <p:txBody>
          <a:bodyPr/>
          <a:lstStyle/>
          <a:p>
            <a:pPr>
              <a:defRPr/>
            </a:pPr>
            <a:r>
              <a:rPr lang="en-US" dirty="0" smtClean="0"/>
              <a:t>A relation is in </a:t>
            </a:r>
            <a:r>
              <a:rPr lang="en-US" b="1" i="1" dirty="0" err="1" smtClean="0">
                <a:solidFill>
                  <a:srgbClr val="FC0128"/>
                </a:solidFill>
              </a:rPr>
              <a:t>4NF</a:t>
            </a:r>
            <a:r>
              <a:rPr lang="en-US" dirty="0" smtClean="0"/>
              <a:t> if and only if</a:t>
            </a:r>
          </a:p>
          <a:p>
            <a:pPr lvl="1">
              <a:defRPr/>
            </a:pPr>
            <a:r>
              <a:rPr lang="en-US" dirty="0" smtClean="0"/>
              <a:t>Whenever X </a:t>
            </a:r>
            <a:r>
              <a:rPr lang="en-US" spc="-1200" dirty="0" smtClean="0"/>
              <a:t>→ →</a:t>
            </a:r>
            <a:r>
              <a:rPr lang="en-US" dirty="0" smtClean="0"/>
              <a:t>  Y is not trivial, then X contains a key</a:t>
            </a:r>
          </a:p>
          <a:p>
            <a:pPr>
              <a:defRPr/>
            </a:pPr>
            <a:r>
              <a:rPr lang="en-US" dirty="0" smtClean="0"/>
              <a:t>Key is defined as before, by means of </a:t>
            </a:r>
            <a:r>
              <a:rPr lang="en-US" dirty="0" err="1" smtClean="0"/>
              <a:t>FDs</a:t>
            </a:r>
            <a:r>
              <a:rPr lang="en-US" dirty="0" smtClean="0"/>
              <a:t> only</a:t>
            </a:r>
          </a:p>
          <a:p>
            <a:pPr>
              <a:defRPr/>
            </a:pPr>
            <a:r>
              <a:rPr lang="en-US" dirty="0" smtClean="0"/>
              <a:t>Note that this means also that relation is in </a:t>
            </a:r>
            <a:r>
              <a:rPr lang="en-US" b="1" i="1" dirty="0" err="1" smtClean="0">
                <a:solidFill>
                  <a:srgbClr val="FC0128"/>
                </a:solidFill>
              </a:rPr>
              <a:t>4NF</a:t>
            </a:r>
            <a:r>
              <a:rPr lang="en-US" dirty="0" smtClean="0"/>
              <a:t> if and only if</a:t>
            </a:r>
          </a:p>
          <a:p>
            <a:pPr lvl="1">
              <a:defRPr/>
            </a:pPr>
            <a:r>
              <a:rPr lang="en-US" dirty="0" smtClean="0"/>
              <a:t>Whenever X </a:t>
            </a:r>
            <a:r>
              <a:rPr lang="en-US" spc="-1200" dirty="0" smtClean="0"/>
              <a:t>→ →</a:t>
            </a:r>
            <a:r>
              <a:rPr lang="en-US" dirty="0" smtClean="0"/>
              <a:t>   Y is not trivial, then X contains a key</a:t>
            </a:r>
          </a:p>
          <a:p>
            <a:pPr lvl="1">
              <a:defRPr/>
            </a:pPr>
            <a:r>
              <a:rPr lang="en-US" dirty="0" smtClean="0"/>
              <a:t>Every X </a:t>
            </a:r>
            <a:r>
              <a:rPr lang="en-US" spc="-1200" dirty="0" smtClean="0"/>
              <a:t>→ →</a:t>
            </a:r>
            <a:r>
              <a:rPr lang="en-US" dirty="0" smtClean="0"/>
              <a:t>  Y is also X </a:t>
            </a:r>
            <a:r>
              <a:rPr lang="en-US" dirty="0" smtClean="0">
                <a:latin typeface="Symbol" pitchFamily="18" charset="2"/>
              </a:rPr>
              <a:t>®</a:t>
            </a:r>
            <a:r>
              <a:rPr lang="en-US" dirty="0" smtClean="0"/>
              <a:t> Y (because X is a key)</a:t>
            </a:r>
          </a:p>
          <a:p>
            <a:pPr>
              <a:defRPr/>
            </a:pPr>
            <a:r>
              <a:rPr lang="en-US" dirty="0" smtClean="0"/>
              <a:t>If a relation is in </a:t>
            </a:r>
            <a:r>
              <a:rPr lang="en-US" dirty="0" err="1" smtClean="0"/>
              <a:t>4NF</a:t>
            </a:r>
            <a:r>
              <a:rPr lang="en-US" dirty="0" smtClean="0"/>
              <a:t>, it is also in </a:t>
            </a:r>
            <a:r>
              <a:rPr lang="en-US" dirty="0" err="1" smtClean="0"/>
              <a:t>BCNF</a:t>
            </a:r>
            <a:endParaRPr lang="en-US" dirty="0" smtClean="0"/>
          </a:p>
          <a:p>
            <a:pPr>
              <a:defRPr/>
            </a:pPr>
            <a:r>
              <a:rPr lang="en-US" dirty="0" smtClean="0"/>
              <a:t>It is always possible to decompose a relation into relations in </a:t>
            </a:r>
            <a:r>
              <a:rPr lang="en-US" dirty="0" err="1" smtClean="0"/>
              <a:t>4NF</a:t>
            </a:r>
            <a:r>
              <a:rPr lang="en-US" dirty="0" smtClean="0"/>
              <a:t> such that the decomposition is a lossless join decomposition</a:t>
            </a:r>
          </a:p>
          <a:p>
            <a:pPr>
              <a:defRPr/>
            </a:pPr>
            <a:r>
              <a:rPr lang="en-US" dirty="0" smtClean="0"/>
              <a:t>This is a stronger statement then the possibility of a lossless join decompositions into relations in </a:t>
            </a:r>
            <a:r>
              <a:rPr lang="en-US" dirty="0" err="1" smtClean="0"/>
              <a:t>BCNF</a:t>
            </a:r>
            <a:endParaRPr lang="en-US" dirty="0" smtClean="0"/>
          </a:p>
          <a:p>
            <a:pPr>
              <a:defRPr/>
            </a:pPr>
            <a:r>
              <a:rPr lang="en-US" dirty="0" smtClean="0"/>
              <a:t>But what we probably want is some combination of removal of </a:t>
            </a:r>
            <a:r>
              <a:rPr lang="en-US" dirty="0" err="1" smtClean="0"/>
              <a:t>MVDs</a:t>
            </a:r>
            <a:r>
              <a:rPr lang="en-US" dirty="0" smtClean="0"/>
              <a:t> and </a:t>
            </a:r>
            <a:r>
              <a:rPr lang="en-US" dirty="0" err="1" smtClean="0"/>
              <a:t>3NF</a:t>
            </a:r>
            <a:endParaRPr lang="en-US" dirty="0" smtClean="0"/>
          </a:p>
          <a:p>
            <a:pPr>
              <a:defRPr/>
            </a:pPr>
            <a:endParaRPr lang="en-US" dirty="0" smtClean="0"/>
          </a:p>
        </p:txBody>
      </p:sp>
    </p:spTree>
  </p:cSld>
  <p:clrMapOvr>
    <a:masterClrMapping/>
  </p:clrMapOv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smtClean="0"/>
              <a:t>Projection Of FDs Revisited</a:t>
            </a:r>
          </a:p>
        </p:txBody>
      </p:sp>
      <p:sp>
        <p:nvSpPr>
          <p:cNvPr id="265219" name="Rectangle 3"/>
          <p:cNvSpPr>
            <a:spLocks noGrp="1" noChangeArrowheads="1"/>
          </p:cNvSpPr>
          <p:nvPr>
            <p:ph idx="1"/>
          </p:nvPr>
        </p:nvSpPr>
        <p:spPr/>
        <p:txBody>
          <a:bodyPr/>
          <a:lstStyle/>
          <a:p>
            <a:r>
              <a:rPr lang="en-US" smtClean="0"/>
              <a:t>You are given R, which satisfies some set of FDs F</a:t>
            </a:r>
          </a:p>
          <a:p>
            <a:r>
              <a:rPr lang="en-US" smtClean="0"/>
              <a:t>You decompose R into relations R1, R2, …, Rm, so that</a:t>
            </a:r>
          </a:p>
          <a:p>
            <a:pPr lvl="1"/>
            <a:r>
              <a:rPr lang="en-US" smtClean="0"/>
              <a:t>The decomposition is lossless join</a:t>
            </a:r>
          </a:p>
          <a:p>
            <a:pPr lvl="1"/>
            <a:r>
              <a:rPr lang="en-US" smtClean="0"/>
              <a:t>Relations R1, R2, …, Rm are in some nice form</a:t>
            </a:r>
          </a:p>
          <a:p>
            <a:pPr lvl="1"/>
            <a:r>
              <a:rPr lang="en-US" smtClean="0"/>
              <a:t>Dependencies are preserved</a:t>
            </a:r>
          </a:p>
          <a:p>
            <a:r>
              <a:rPr lang="en-US" smtClean="0"/>
              <a:t>“Dependencies are preserved” simply means that the union of FDs satisfied by R1, R2, …, Rm is “as powerful” as F, that is, it is as powerful as F</a:t>
            </a:r>
            <a:r>
              <a:rPr lang="en-US" baseline="30000" smtClean="0"/>
              <a:t>+</a:t>
            </a:r>
            <a:endParaRPr lang="en-US" smtClean="0"/>
          </a:p>
          <a:p>
            <a:r>
              <a:rPr lang="en-US" smtClean="0"/>
              <a:t>So, in order to perform the “checks”) you need to find F1, F2, …, Fm which are “small” subsets of F</a:t>
            </a:r>
            <a:r>
              <a:rPr lang="en-US" baseline="30000" smtClean="0"/>
              <a:t>+</a:t>
            </a:r>
            <a:r>
              <a:rPr lang="en-US" smtClean="0"/>
              <a:t> such that</a:t>
            </a:r>
          </a:p>
          <a:p>
            <a:pPr lvl="1"/>
            <a:r>
              <a:rPr lang="en-US" smtClean="0"/>
              <a:t>Ri satisfies Fi, for all i</a:t>
            </a:r>
          </a:p>
          <a:p>
            <a:pPr lvl="1"/>
            <a:r>
              <a:rPr lang="en-US" smtClean="0"/>
              <a:t>Union of all Fi’s is as powerful as F</a:t>
            </a:r>
            <a:r>
              <a:rPr lang="en-US" baseline="30000" smtClean="0"/>
              <a:t>+</a:t>
            </a:r>
          </a:p>
          <a:p>
            <a:r>
              <a:rPr lang="en-US" smtClean="0"/>
              <a:t>In general it is not the case that Fi’s will be just subsets of F</a:t>
            </a:r>
          </a:p>
          <a:p>
            <a:r>
              <a:rPr lang="en-US" smtClean="0"/>
              <a:t>The set of such Fi’s is called a projection of F on R1, R2, …, Rm (even though it is really a projection of F</a:t>
            </a:r>
            <a:r>
              <a:rPr lang="en-US" baseline="30000" smtClean="0"/>
              <a:t>+</a:t>
            </a:r>
            <a:endParaRPr lang="en-US" smtClean="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smtClean="0"/>
              <a:t>Projection Of FDs Revisited</a:t>
            </a:r>
          </a:p>
        </p:txBody>
      </p:sp>
      <p:sp>
        <p:nvSpPr>
          <p:cNvPr id="266243" name="Rectangle 3"/>
          <p:cNvSpPr>
            <a:spLocks noGrp="1" noChangeArrowheads="1"/>
          </p:cNvSpPr>
          <p:nvPr>
            <p:ph idx="1"/>
          </p:nvPr>
        </p:nvSpPr>
        <p:spPr/>
        <p:txBody>
          <a:bodyPr/>
          <a:lstStyle/>
          <a:p>
            <a:r>
              <a:rPr lang="en-US" smtClean="0"/>
              <a:t>Consider the example of R = ABC with the set of FD F = { AB </a:t>
            </a:r>
            <a:r>
              <a:rPr lang="en-US" smtClean="0">
                <a:latin typeface="Symbol" pitchFamily="18" charset="2"/>
              </a:rPr>
              <a:t>®</a:t>
            </a:r>
            <a:r>
              <a:rPr lang="en-US" smtClean="0"/>
              <a:t> C, A </a:t>
            </a:r>
            <a:r>
              <a:rPr lang="en-US" smtClean="0">
                <a:latin typeface="Symbol" pitchFamily="18" charset="2"/>
              </a:rPr>
              <a:t>®</a:t>
            </a:r>
            <a:r>
              <a:rPr lang="en-US" smtClean="0"/>
              <a:t> B}</a:t>
            </a:r>
          </a:p>
          <a:p>
            <a:r>
              <a:rPr lang="en-US" smtClean="0"/>
              <a:t>We know what to do</a:t>
            </a:r>
          </a:p>
          <a:p>
            <a:pPr lvl="1"/>
            <a:r>
              <a:rPr lang="en-US" smtClean="0"/>
              <a:t>Execute our algorithm</a:t>
            </a:r>
          </a:p>
          <a:p>
            <a:pPr lvl="1"/>
            <a:r>
              <a:rPr lang="en-US" smtClean="0"/>
              <a:t>We will get AB satisfying A </a:t>
            </a:r>
            <a:r>
              <a:rPr lang="en-US" smtClean="0">
                <a:latin typeface="Symbol" pitchFamily="18" charset="2"/>
              </a:rPr>
              <a:t>®</a:t>
            </a:r>
            <a:r>
              <a:rPr lang="en-US" smtClean="0"/>
              <a:t> B and AC satisfying A </a:t>
            </a:r>
            <a:r>
              <a:rPr lang="en-US" smtClean="0">
                <a:latin typeface="Symbol" pitchFamily="18" charset="2"/>
              </a:rPr>
              <a:t>®</a:t>
            </a:r>
            <a:r>
              <a:rPr lang="en-US" smtClean="0"/>
              <a:t> C</a:t>
            </a:r>
          </a:p>
          <a:p>
            <a:r>
              <a:rPr lang="en-US" smtClean="0"/>
              <a:t>Somebody else, who just does what seems OK, decomposes also</a:t>
            </a:r>
          </a:p>
          <a:p>
            <a:pPr lvl="1"/>
            <a:r>
              <a:rPr lang="en-US" smtClean="0"/>
              <a:t>AB and AC</a:t>
            </a:r>
          </a:p>
          <a:p>
            <a:r>
              <a:rPr lang="en-US" smtClean="0"/>
              <a:t>But what FDs are satisfied there?</a:t>
            </a:r>
          </a:p>
          <a:p>
            <a:r>
              <a:rPr lang="en-US" smtClean="0"/>
              <a:t>If one only looks at the original F and asks which of these FDs are satisfied where, one thinks</a:t>
            </a:r>
          </a:p>
          <a:p>
            <a:pPr lvl="1"/>
            <a:r>
              <a:rPr lang="en-US" smtClean="0"/>
              <a:t>We will get AB satisfying A </a:t>
            </a:r>
            <a:r>
              <a:rPr lang="en-US" smtClean="0">
                <a:latin typeface="Symbol" pitchFamily="18" charset="2"/>
              </a:rPr>
              <a:t>®</a:t>
            </a:r>
            <a:r>
              <a:rPr lang="en-US" smtClean="0"/>
              <a:t> B and AC satisfying nothing (because neither AB nor AC have enough attributes to store AB </a:t>
            </a:r>
            <a:r>
              <a:rPr lang="en-US" smtClean="0">
                <a:latin typeface="Symbol" pitchFamily="18" charset="2"/>
              </a:rPr>
              <a:t>®</a:t>
            </a:r>
            <a:r>
              <a:rPr lang="en-US" smtClean="0"/>
              <a:t> C)</a:t>
            </a:r>
          </a:p>
          <a:p>
            <a:endParaRPr lang="en-US" smtClean="0"/>
          </a:p>
          <a:p>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Our Business Rules (Constraints)</a:t>
            </a:r>
          </a:p>
        </p:txBody>
      </p:sp>
      <p:sp>
        <p:nvSpPr>
          <p:cNvPr id="60419" name="Content Placeholder 2"/>
          <p:cNvSpPr>
            <a:spLocks noGrp="1"/>
          </p:cNvSpPr>
          <p:nvPr>
            <p:ph idx="1"/>
          </p:nvPr>
        </p:nvSpPr>
        <p:spPr/>
        <p:txBody>
          <a:bodyPr/>
          <a:lstStyle/>
          <a:p>
            <a:r>
              <a:rPr lang="en-US" smtClean="0"/>
              <a:t>Our enterprise has certain </a:t>
            </a:r>
            <a:r>
              <a:rPr lang="en-US" b="1" i="1" smtClean="0">
                <a:solidFill>
                  <a:srgbClr val="FF0000"/>
                </a:solidFill>
              </a:rPr>
              <a:t>business rules</a:t>
            </a:r>
            <a:endParaRPr lang="en-US" i="1" smtClean="0">
              <a:solidFill>
                <a:srgbClr val="FF0000"/>
              </a:solidFill>
            </a:endParaRPr>
          </a:p>
          <a:p>
            <a:r>
              <a:rPr lang="en-US" smtClean="0"/>
              <a:t>We are told the following business rules</a:t>
            </a:r>
          </a:p>
          <a:p>
            <a:pPr marL="1009650" lvl="1" indent="-457200">
              <a:buFont typeface="Arial" charset="0"/>
              <a:buAutoNum type="arabicPeriod"/>
            </a:pPr>
            <a:r>
              <a:rPr lang="en-US" smtClean="0"/>
              <a:t>A student can have only one birth year</a:t>
            </a:r>
          </a:p>
          <a:p>
            <a:pPr marL="1009650" lvl="1" indent="-457200">
              <a:buFont typeface="Arial" charset="0"/>
              <a:buAutoNum type="arabicPeriod"/>
            </a:pPr>
            <a:r>
              <a:rPr lang="en-US" smtClean="0"/>
              <a:t>A teacher has to charge the same fee from every student he/she teaches.</a:t>
            </a:r>
          </a:p>
          <a:p>
            <a:pPr marL="1009650" lvl="1" indent="-457200">
              <a:buFont typeface="Arial" charset="0"/>
              <a:buAutoNum type="arabicPeriod"/>
            </a:pPr>
            <a:r>
              <a:rPr lang="en-US" smtClean="0"/>
              <a:t>A teacher can teach only one course (perhaps at different times, different offerings, etc, but never another course)</a:t>
            </a:r>
          </a:p>
          <a:p>
            <a:pPr marL="1009650" lvl="1" indent="-457200">
              <a:buFont typeface="Arial" charset="0"/>
              <a:buAutoNum type="arabicPeriod"/>
            </a:pPr>
            <a:r>
              <a:rPr lang="en-US" smtClean="0"/>
              <a:t>A student can take any specific course from one teacher only (or not at all)</a:t>
            </a:r>
          </a:p>
          <a:p>
            <a:r>
              <a:rPr lang="en-US" smtClean="0"/>
              <a:t>This means, that we are </a:t>
            </a:r>
            <a:r>
              <a:rPr lang="en-US" b="1" i="1" smtClean="0">
                <a:solidFill>
                  <a:srgbClr val="FF0000"/>
                </a:solidFill>
              </a:rPr>
              <a:t>guaranteed</a:t>
            </a:r>
            <a:r>
              <a:rPr lang="en-US" smtClean="0"/>
              <a:t> that the information will always obey these business rules, as in the example</a:t>
            </a:r>
          </a:p>
          <a:p>
            <a:endParaRPr lang="en-US" smtClean="0"/>
          </a:p>
          <a:p>
            <a:pPr>
              <a:buFont typeface="Monotype Sorts" pitchFamily="2" charset="2"/>
              <a:buNone/>
            </a:pPr>
            <a:endParaRPr lang="en-US" smtClean="0"/>
          </a:p>
        </p:txBody>
      </p:sp>
      <p:graphicFrame>
        <p:nvGraphicFramePr>
          <p:cNvPr id="4" name="Group 166"/>
          <p:cNvGraphicFramePr>
            <a:graphicFrameLocks/>
          </p:cNvGraphicFramePr>
          <p:nvPr/>
        </p:nvGraphicFramePr>
        <p:xfrm>
          <a:off x="1981200" y="5334000"/>
          <a:ext cx="5689600" cy="2228850"/>
        </p:xfrm>
        <a:graphic>
          <a:graphicData uri="http://schemas.openxmlformats.org/drawingml/2006/table">
            <a:tbl>
              <a:tblPr/>
              <a:tblGrid>
                <a:gridCol w="947738"/>
                <a:gridCol w="949325"/>
                <a:gridCol w="947737"/>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smtClean="0"/>
              <a:t>Projection Of FDs Revisited</a:t>
            </a:r>
          </a:p>
        </p:txBody>
      </p:sp>
      <p:sp>
        <p:nvSpPr>
          <p:cNvPr id="267267" name="Rectangle 3"/>
          <p:cNvSpPr>
            <a:spLocks noGrp="1" noChangeArrowheads="1"/>
          </p:cNvSpPr>
          <p:nvPr>
            <p:ph idx="1"/>
          </p:nvPr>
        </p:nvSpPr>
        <p:spPr/>
        <p:txBody>
          <a:bodyPr/>
          <a:lstStyle/>
          <a:p>
            <a:r>
              <a:rPr lang="en-US" smtClean="0"/>
              <a:t>So in summary, if you do your own decomposition of R satisfying F into R1, R2, … , Rm, </a:t>
            </a:r>
          </a:p>
          <a:p>
            <a:r>
              <a:rPr lang="en-US" smtClean="0"/>
              <a:t>You must show that the decomposition is lossless (there is a general algorithm, we did not cover)</a:t>
            </a:r>
          </a:p>
          <a:p>
            <a:r>
              <a:rPr lang="en-US" smtClean="0"/>
              <a:t>You should find all FDs that are satisfied by each Ri (or at least a subset that is equivalent to all of them: best minimal cover)</a:t>
            </a:r>
          </a:p>
          <a:p>
            <a:pPr lvl="1"/>
            <a:r>
              <a:rPr lang="en-US" smtClean="0"/>
              <a:t>There is an algorithm, which we did not cover, which tests whether for such decomposition dependencies are preserved</a:t>
            </a:r>
          </a:p>
          <a:p>
            <a:r>
              <a:rPr lang="en-US" smtClean="0"/>
              <a:t>Luckily everything is done for us if we use our algorithm  and we do not have to check/test anything</a:t>
            </a:r>
          </a:p>
          <a:p>
            <a:pPr>
              <a:buFont typeface="Monotype Sorts" pitchFamily="2" charset="2"/>
              <a:buNone/>
            </a:pPr>
            <a:endParaRPr lang="en-US" smtClean="0"/>
          </a:p>
          <a:p>
            <a:endParaRPr lang="en-US" smtClean="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smtClean="0"/>
              <a:t>Summary Of Some Normal Forms</a:t>
            </a:r>
          </a:p>
        </p:txBody>
      </p:sp>
      <p:sp>
        <p:nvSpPr>
          <p:cNvPr id="268291" name="Rectangle 3"/>
          <p:cNvSpPr>
            <a:spLocks noGrp="1" noChangeArrowheads="1"/>
          </p:cNvSpPr>
          <p:nvPr>
            <p:ph idx="1"/>
          </p:nvPr>
        </p:nvSpPr>
        <p:spPr/>
        <p:txBody>
          <a:bodyPr/>
          <a:lstStyle/>
          <a:p>
            <a:r>
              <a:rPr lang="en-US" smtClean="0"/>
              <a:t>Let R be relation schema </a:t>
            </a:r>
          </a:p>
          <a:p>
            <a:r>
              <a:rPr lang="en-US" smtClean="0"/>
              <a:t>We are told that it satisfies X </a:t>
            </a:r>
            <a:r>
              <a:rPr lang="en-US" smtClean="0">
                <a:sym typeface="Symbol" pitchFamily="18" charset="2"/>
              </a:rPr>
              <a:t></a:t>
            </a:r>
            <a:r>
              <a:rPr lang="en-US" smtClean="0"/>
              <a:t>  Y, where X and Y are sets of attributes</a:t>
            </a:r>
          </a:p>
          <a:p>
            <a:r>
              <a:rPr lang="en-US" smtClean="0"/>
              <a:t>Using the union rule “in reverse” we can decompose this FD into several FDs of the form X </a:t>
            </a:r>
            <a:r>
              <a:rPr lang="en-US" smtClean="0">
                <a:sym typeface="Symbol" pitchFamily="18" charset="2"/>
              </a:rPr>
              <a:t></a:t>
            </a:r>
            <a:r>
              <a:rPr lang="en-US" smtClean="0"/>
              <a:t>  A, where A is a single attribute</a:t>
            </a:r>
          </a:p>
          <a:p>
            <a:r>
              <a:rPr lang="en-US" smtClean="0"/>
              <a:t>So will just talk about X </a:t>
            </a:r>
            <a:r>
              <a:rPr lang="en-US" smtClean="0">
                <a:sym typeface="Symbol" pitchFamily="18" charset="2"/>
              </a:rPr>
              <a:t></a:t>
            </a:r>
            <a:r>
              <a:rPr lang="en-US" smtClean="0"/>
              <a:t>  A</a:t>
            </a:r>
          </a:p>
          <a:p>
            <a:r>
              <a:rPr lang="en-US" smtClean="0"/>
              <a:t>We will list what is permitted for three normal forms</a:t>
            </a:r>
          </a:p>
          <a:p>
            <a:r>
              <a:rPr lang="en-US" smtClean="0"/>
              <a:t>We will include an obsolete normal form, which is still sometimes considered by practitioners: second normal form (2NF)</a:t>
            </a:r>
          </a:p>
          <a:p>
            <a:r>
              <a:rPr lang="en-US" smtClean="0"/>
              <a:t>It is obsolete, because we can always find a desired decomposition in relations in 3NF, which is better than 2NF</a:t>
            </a:r>
          </a:p>
          <a:p>
            <a:endParaRPr lang="en-US" smtClean="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Title 1"/>
          <p:cNvSpPr>
            <a:spLocks noGrp="1"/>
          </p:cNvSpPr>
          <p:nvPr>
            <p:ph type="title"/>
          </p:nvPr>
        </p:nvSpPr>
        <p:spPr/>
        <p:txBody>
          <a:bodyPr/>
          <a:lstStyle/>
          <a:p>
            <a:r>
              <a:rPr lang="en-US" smtClean="0"/>
              <a:t>Which FDs Are Allowed For Some Normal Forms</a:t>
            </a:r>
          </a:p>
        </p:txBody>
      </p:sp>
      <p:graphicFrame>
        <p:nvGraphicFramePr>
          <p:cNvPr id="4" name="Content Placeholder 3"/>
          <p:cNvGraphicFramePr>
            <a:graphicFrameLocks noGrp="1"/>
          </p:cNvGraphicFramePr>
          <p:nvPr>
            <p:ph idx="1"/>
          </p:nvPr>
        </p:nvGraphicFramePr>
        <p:xfrm>
          <a:off x="685800" y="1371600"/>
          <a:ext cx="8534400" cy="5486400"/>
        </p:xfrm>
        <a:graphic>
          <a:graphicData uri="http://schemas.openxmlformats.org/drawingml/2006/table">
            <a:tbl>
              <a:tblPr firstRow="1" bandCol="1">
                <a:tableStyleId>{21E4AEA4-8DFA-4A89-87EB-49C32662AFE0}</a:tableStyleId>
              </a:tblPr>
              <a:tblGrid>
                <a:gridCol w="2844800"/>
                <a:gridCol w="2844800"/>
                <a:gridCol w="2844800"/>
              </a:tblGrid>
              <a:tr h="1097280">
                <a:tc>
                  <a:txBody>
                    <a:bodyPr/>
                    <a:lstStyle/>
                    <a:p>
                      <a:pPr algn="ctr"/>
                      <a:r>
                        <a:rPr lang="en-US" dirty="0" err="1" smtClean="0"/>
                        <a:t>BCNF</a:t>
                      </a:r>
                      <a:endParaRPr lang="en-US" dirty="0"/>
                    </a:p>
                  </a:txBody>
                  <a:tcPr/>
                </a:tc>
                <a:tc>
                  <a:txBody>
                    <a:bodyPr/>
                    <a:lstStyle/>
                    <a:p>
                      <a:pPr algn="ctr"/>
                      <a:r>
                        <a:rPr lang="en-US" dirty="0" err="1" smtClean="0"/>
                        <a:t>3NF</a:t>
                      </a:r>
                      <a:endParaRPr lang="en-US" dirty="0"/>
                    </a:p>
                  </a:txBody>
                  <a:tcPr/>
                </a:tc>
                <a:tc>
                  <a:txBody>
                    <a:bodyPr/>
                    <a:lstStyle/>
                    <a:p>
                      <a:pPr algn="ctr"/>
                      <a:r>
                        <a:rPr lang="en-US" dirty="0" err="1" smtClean="0"/>
                        <a:t>2NF</a:t>
                      </a:r>
                      <a:endParaRPr lang="en-US" dirty="0"/>
                    </a:p>
                  </a:txBody>
                  <a:tcPr/>
                </a:tc>
              </a:tr>
              <a:tr h="1097280">
                <a:tc>
                  <a:txBody>
                    <a:bodyPr/>
                    <a:lstStyle/>
                    <a:p>
                      <a:r>
                        <a:rPr lang="en-US" dirty="0" smtClean="0"/>
                        <a:t>The FD is trivial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FD is trivial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FD is trivial</a:t>
                      </a:r>
                    </a:p>
                  </a:txBody>
                  <a:tcPr/>
                </a:tc>
              </a:tr>
              <a:tr h="1097280">
                <a:tc>
                  <a:txBody>
                    <a:bodyPr/>
                    <a:lstStyle/>
                    <a:p>
                      <a:r>
                        <a:rPr lang="en-US" dirty="0" smtClean="0"/>
                        <a:t>X contains a key</a:t>
                      </a:r>
                      <a:endParaRPr lang="en-US" dirty="0"/>
                    </a:p>
                  </a:txBody>
                  <a:tcPr/>
                </a:tc>
                <a:tc>
                  <a:txBody>
                    <a:bodyPr/>
                    <a:lstStyle/>
                    <a:p>
                      <a:r>
                        <a:rPr lang="en-US" dirty="0" smtClean="0"/>
                        <a:t>X contains</a:t>
                      </a:r>
                      <a:r>
                        <a:rPr lang="en-US" baseline="0" dirty="0" smtClean="0"/>
                        <a:t> a key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contains</a:t>
                      </a:r>
                      <a:r>
                        <a:rPr lang="en-US" baseline="0" dirty="0" smtClean="0"/>
                        <a:t> a key</a:t>
                      </a:r>
                      <a:endParaRPr lang="en-US" dirty="0" smtClean="0"/>
                    </a:p>
                  </a:txBody>
                  <a:tcPr/>
                </a:tc>
              </a:tr>
              <a:tr h="1097280">
                <a:tc>
                  <a:txBody>
                    <a:bodyPr/>
                    <a:lstStyle/>
                    <a:p>
                      <a:endParaRPr lang="en-US"/>
                    </a:p>
                  </a:txBody>
                  <a:tcPr/>
                </a:tc>
                <a:tc>
                  <a:txBody>
                    <a:bodyPr/>
                    <a:lstStyle/>
                    <a:p>
                      <a:r>
                        <a:rPr lang="en-US" dirty="0" smtClean="0"/>
                        <a:t>A is in some key</a:t>
                      </a:r>
                      <a:endParaRPr lang="en-US" dirty="0"/>
                    </a:p>
                  </a:txBody>
                  <a:tcPr/>
                </a:tc>
                <a:tc>
                  <a:txBody>
                    <a:bodyPr/>
                    <a:lstStyle/>
                    <a:p>
                      <a:r>
                        <a:rPr lang="en-US" dirty="0" smtClean="0"/>
                        <a:t>A is in some key</a:t>
                      </a:r>
                      <a:endParaRPr lang="en-US" dirty="0"/>
                    </a:p>
                  </a:txBody>
                  <a:tcPr/>
                </a:tc>
              </a:tr>
              <a:tr h="1097280">
                <a:tc>
                  <a:txBody>
                    <a:bodyPr/>
                    <a:lstStyle/>
                    <a:p>
                      <a:endParaRPr lang="en-US"/>
                    </a:p>
                  </a:txBody>
                  <a:tcPr/>
                </a:tc>
                <a:tc>
                  <a:txBody>
                    <a:bodyPr/>
                    <a:lstStyle/>
                    <a:p>
                      <a:endParaRPr lang="en-US" dirty="0"/>
                    </a:p>
                  </a:txBody>
                  <a:tcPr/>
                </a:tc>
                <a:tc>
                  <a:txBody>
                    <a:bodyPr/>
                    <a:lstStyle/>
                    <a:p>
                      <a:r>
                        <a:rPr lang="en-US" dirty="0" smtClean="0"/>
                        <a:t>X not a proper subset of some key</a:t>
                      </a:r>
                    </a:p>
                  </a:txBody>
                  <a:tcPr/>
                </a:tc>
              </a:tr>
            </a:tbl>
          </a:graphicData>
        </a:graphic>
      </p:graphicFrame>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smtClean="0"/>
              <a:t>Which FDs Are Allowed For Some Normal Forms</a:t>
            </a:r>
          </a:p>
        </p:txBody>
      </p:sp>
      <p:sp>
        <p:nvSpPr>
          <p:cNvPr id="270339" name="Rectangle 3"/>
          <p:cNvSpPr>
            <a:spLocks noGrp="1" noChangeArrowheads="1"/>
          </p:cNvSpPr>
          <p:nvPr>
            <p:ph idx="1"/>
          </p:nvPr>
        </p:nvSpPr>
        <p:spPr/>
        <p:txBody>
          <a:bodyPr/>
          <a:lstStyle/>
          <a:p>
            <a:r>
              <a:rPr lang="en-US" smtClean="0"/>
              <a:t>Example: EGS with </a:t>
            </a:r>
          </a:p>
          <a:p>
            <a:pPr lvl="1"/>
            <a:r>
              <a:rPr lang="en-US" smtClean="0"/>
              <a:t>E </a:t>
            </a:r>
            <a:r>
              <a:rPr lang="en-US" smtClean="0">
                <a:sym typeface="Symbol" pitchFamily="18" charset="2"/>
              </a:rPr>
              <a:t></a:t>
            </a:r>
            <a:r>
              <a:rPr lang="en-US" smtClean="0"/>
              <a:t> G</a:t>
            </a:r>
          </a:p>
          <a:p>
            <a:pPr lvl="1"/>
            <a:r>
              <a:rPr lang="en-US" smtClean="0"/>
              <a:t>E </a:t>
            </a:r>
            <a:r>
              <a:rPr lang="en-US" smtClean="0">
                <a:sym typeface="Symbol" pitchFamily="18" charset="2"/>
              </a:rPr>
              <a:t></a:t>
            </a:r>
            <a:r>
              <a:rPr lang="en-US" smtClean="0"/>
              <a:t> S</a:t>
            </a:r>
          </a:p>
          <a:p>
            <a:pPr lvl="1"/>
            <a:r>
              <a:rPr lang="en-US" smtClean="0"/>
              <a:t>G </a:t>
            </a:r>
            <a:r>
              <a:rPr lang="en-US" smtClean="0">
                <a:sym typeface="Symbol" pitchFamily="18" charset="2"/>
              </a:rPr>
              <a:t></a:t>
            </a:r>
            <a:r>
              <a:rPr lang="en-US" smtClean="0"/>
              <a:t> S</a:t>
            </a:r>
          </a:p>
          <a:p>
            <a:r>
              <a:rPr lang="en-US" smtClean="0"/>
              <a:t>The only key of EGS: E</a:t>
            </a:r>
          </a:p>
          <a:p>
            <a:r>
              <a:rPr lang="en-US" smtClean="0"/>
              <a:t>EGS is not in 3NF, because</a:t>
            </a:r>
          </a:p>
          <a:p>
            <a:pPr lvl="1"/>
            <a:r>
              <a:rPr lang="en-US" smtClean="0"/>
              <a:t>In G </a:t>
            </a:r>
            <a:r>
              <a:rPr lang="en-US" smtClean="0">
                <a:sym typeface="Symbol" pitchFamily="18" charset="2"/>
              </a:rPr>
              <a:t></a:t>
            </a:r>
            <a:r>
              <a:rPr lang="en-US" smtClean="0"/>
              <a:t> S, G does not contain a key and S is not in any key</a:t>
            </a:r>
          </a:p>
          <a:p>
            <a:r>
              <a:rPr lang="en-US" smtClean="0"/>
              <a:t>EGS is in 2NF, because</a:t>
            </a:r>
          </a:p>
          <a:p>
            <a:pPr lvl="1"/>
            <a:r>
              <a:rPr lang="en-US" smtClean="0"/>
              <a:t>In E </a:t>
            </a:r>
            <a:r>
              <a:rPr lang="en-US" smtClean="0">
                <a:sym typeface="Symbol" pitchFamily="18" charset="2"/>
              </a:rPr>
              <a:t></a:t>
            </a:r>
            <a:r>
              <a:rPr lang="en-US" smtClean="0"/>
              <a:t> G, E contains a key</a:t>
            </a:r>
          </a:p>
          <a:p>
            <a:pPr lvl="1"/>
            <a:r>
              <a:rPr lang="en-US" smtClean="0"/>
              <a:t>In E </a:t>
            </a:r>
            <a:r>
              <a:rPr lang="en-US" smtClean="0">
                <a:sym typeface="Symbol" pitchFamily="18" charset="2"/>
              </a:rPr>
              <a:t></a:t>
            </a:r>
            <a:r>
              <a:rPr lang="en-US" smtClean="0"/>
              <a:t> S, E contains a key</a:t>
            </a:r>
          </a:p>
          <a:p>
            <a:pPr lvl="1"/>
            <a:r>
              <a:rPr lang="en-US" smtClean="0"/>
              <a:t>In G </a:t>
            </a:r>
            <a:r>
              <a:rPr lang="en-US" smtClean="0">
                <a:sym typeface="Symbol" pitchFamily="18" charset="2"/>
              </a:rPr>
              <a:t></a:t>
            </a:r>
            <a:r>
              <a:rPr lang="en-US" smtClean="0"/>
              <a:t> S, G is not a proper subset of a key</a:t>
            </a: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smtClean="0"/>
              <a:t>Which FDs Are Allowed For Some Normal Forms</a:t>
            </a:r>
          </a:p>
        </p:txBody>
      </p:sp>
      <p:sp>
        <p:nvSpPr>
          <p:cNvPr id="271363" name="Rectangle 3"/>
          <p:cNvSpPr>
            <a:spLocks noGrp="1" noChangeArrowheads="1"/>
          </p:cNvSpPr>
          <p:nvPr>
            <p:ph idx="1"/>
          </p:nvPr>
        </p:nvSpPr>
        <p:spPr/>
        <p:txBody>
          <a:bodyPr/>
          <a:lstStyle/>
          <a:p>
            <a:r>
              <a:rPr lang="en-US" smtClean="0"/>
              <a:t>Example: ABC with</a:t>
            </a:r>
          </a:p>
          <a:p>
            <a:pPr lvl="1"/>
            <a:r>
              <a:rPr lang="en-US" smtClean="0"/>
              <a:t>A </a:t>
            </a:r>
            <a:r>
              <a:rPr lang="en-US" smtClean="0">
                <a:sym typeface="Symbol" pitchFamily="18" charset="2"/>
              </a:rPr>
              <a:t></a:t>
            </a:r>
            <a:r>
              <a:rPr lang="en-US" smtClean="0"/>
              <a:t> B</a:t>
            </a:r>
          </a:p>
          <a:p>
            <a:r>
              <a:rPr lang="en-US" smtClean="0"/>
              <a:t>The only key of ABC: AC</a:t>
            </a:r>
          </a:p>
          <a:p>
            <a:r>
              <a:rPr lang="en-US" smtClean="0"/>
              <a:t>ABC is not in 2NF, because</a:t>
            </a:r>
          </a:p>
          <a:p>
            <a:pPr lvl="1"/>
            <a:r>
              <a:rPr lang="en-US" smtClean="0"/>
              <a:t>In A </a:t>
            </a:r>
            <a:r>
              <a:rPr lang="en-US" smtClean="0">
                <a:sym typeface="Symbol" pitchFamily="18" charset="2"/>
              </a:rPr>
              <a:t></a:t>
            </a:r>
            <a:r>
              <a:rPr lang="en-US" smtClean="0"/>
              <a:t> B, A does not contain a key, B is not in any key, and A is a proper subset of a key</a:t>
            </a:r>
          </a:p>
          <a:p>
            <a:pPr lvl="1"/>
            <a:endParaRPr lang="en-US" smtClean="0"/>
          </a:p>
          <a:p>
            <a:endParaRPr lang="en-US" smtClean="0"/>
          </a:p>
          <a:p>
            <a:pPr lvl="1"/>
            <a:endParaRPr lang="en-US" smtClean="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itle 1"/>
          <p:cNvSpPr>
            <a:spLocks noGrp="1"/>
          </p:cNvSpPr>
          <p:nvPr>
            <p:ph type="title"/>
          </p:nvPr>
        </p:nvSpPr>
        <p:spPr/>
        <p:txBody>
          <a:bodyPr/>
          <a:lstStyle/>
          <a:p>
            <a:r>
              <a:rPr lang="en-US" smtClean="0"/>
              <a:t>What If You Are Given A Decomposition?</a:t>
            </a:r>
          </a:p>
        </p:txBody>
      </p:sp>
      <p:sp>
        <p:nvSpPr>
          <p:cNvPr id="272387" name="Content Placeholder 2"/>
          <p:cNvSpPr>
            <a:spLocks noGrp="1"/>
          </p:cNvSpPr>
          <p:nvPr>
            <p:ph idx="1"/>
          </p:nvPr>
        </p:nvSpPr>
        <p:spPr/>
        <p:txBody>
          <a:bodyPr/>
          <a:lstStyle/>
          <a:p>
            <a:r>
              <a:rPr lang="en-US" smtClean="0"/>
              <a:t>You are given a relation R with a set of dependencies it satisfies</a:t>
            </a:r>
          </a:p>
          <a:p>
            <a:r>
              <a:rPr lang="en-US" smtClean="0"/>
              <a:t>You are given a possible decomposition of R into R</a:t>
            </a:r>
            <a:r>
              <a:rPr lang="en-US" baseline="-25000" smtClean="0"/>
              <a:t>1</a:t>
            </a:r>
            <a:r>
              <a:rPr lang="en-US" smtClean="0"/>
              <a:t>, R</a:t>
            </a:r>
            <a:r>
              <a:rPr lang="en-US" baseline="-25000" smtClean="0"/>
              <a:t>2</a:t>
            </a:r>
            <a:r>
              <a:rPr lang="en-US" smtClean="0"/>
              <a:t>, …, R</a:t>
            </a:r>
            <a:r>
              <a:rPr lang="en-US" baseline="-25000" smtClean="0"/>
              <a:t>m</a:t>
            </a:r>
            <a:r>
              <a:rPr lang="en-US" smtClean="0"/>
              <a:t> </a:t>
            </a:r>
          </a:p>
          <a:p>
            <a:r>
              <a:rPr lang="en-US" smtClean="0"/>
              <a:t>You can check</a:t>
            </a:r>
          </a:p>
          <a:p>
            <a:pPr lvl="1"/>
            <a:r>
              <a:rPr lang="en-US" smtClean="0"/>
              <a:t>Is the decomposition lossless: must have</a:t>
            </a:r>
          </a:p>
          <a:p>
            <a:pPr lvl="1"/>
            <a:r>
              <a:rPr lang="en-US" smtClean="0"/>
              <a:t>Are the new relations in some normal forms: nice to have</a:t>
            </a:r>
          </a:p>
          <a:p>
            <a:pPr lvl="1"/>
            <a:r>
              <a:rPr lang="en-US" smtClean="0"/>
              <a:t>Are dependencies preserved: nice to have</a:t>
            </a:r>
          </a:p>
          <a:p>
            <a:r>
              <a:rPr lang="en-US" smtClean="0"/>
              <a:t>Algorithms exist for all of these, which you could learn, if needed and wanted</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itle 3"/>
          <p:cNvSpPr>
            <a:spLocks noGrp="1"/>
          </p:cNvSpPr>
          <p:nvPr>
            <p:ph type="ctrTitle"/>
          </p:nvPr>
        </p:nvSpPr>
        <p:spPr/>
        <p:txBody>
          <a:bodyPr/>
          <a:lstStyle/>
          <a:p>
            <a:r>
              <a:rPr lang="en-US" smtClean="0"/>
              <a:t>End Of Advanced Section</a:t>
            </a:r>
          </a:p>
        </p:txBody>
      </p:sp>
      <p:sp>
        <p:nvSpPr>
          <p:cNvPr id="273411" name="Subtitle 4"/>
          <p:cNvSpPr>
            <a:spLocks noGrp="1"/>
          </p:cNvSpPr>
          <p:nvPr>
            <p:ph type="subTitle" idx="1"/>
          </p:nvPr>
        </p:nvSpPr>
        <p:spPr/>
        <p:txBody>
          <a:bodyPr/>
          <a:lstStyle/>
          <a:p>
            <a:endParaRPr lang="en-US" smtClean="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itle 1"/>
          <p:cNvSpPr>
            <a:spLocks noGrp="1"/>
          </p:cNvSpPr>
          <p:nvPr>
            <p:ph type="title"/>
          </p:nvPr>
        </p:nvSpPr>
        <p:spPr/>
        <p:txBody>
          <a:bodyPr/>
          <a:lstStyle/>
          <a:p>
            <a:r>
              <a:rPr lang="en-US" smtClean="0"/>
              <a:t>Key Ideas</a:t>
            </a:r>
          </a:p>
        </p:txBody>
      </p:sp>
      <p:sp>
        <p:nvSpPr>
          <p:cNvPr id="274435" name="Content Placeholder 2"/>
          <p:cNvSpPr>
            <a:spLocks noGrp="1"/>
          </p:cNvSpPr>
          <p:nvPr>
            <p:ph idx="1"/>
          </p:nvPr>
        </p:nvSpPr>
        <p:spPr/>
        <p:txBody>
          <a:bodyPr/>
          <a:lstStyle/>
          <a:p>
            <a:r>
              <a:rPr lang="en-US" smtClean="0"/>
              <a:t>Need for decomposition of tables</a:t>
            </a:r>
          </a:p>
          <a:p>
            <a:r>
              <a:rPr lang="en-US" smtClean="0"/>
              <a:t>Functional dependencies</a:t>
            </a:r>
          </a:p>
          <a:p>
            <a:r>
              <a:rPr lang="en-US" smtClean="0"/>
              <a:t>Some types of functional dependencies:</a:t>
            </a:r>
          </a:p>
          <a:p>
            <a:pPr lvl="1"/>
            <a:r>
              <a:rPr lang="en-US" smtClean="0"/>
              <a:t>Partial dependencies</a:t>
            </a:r>
          </a:p>
          <a:p>
            <a:pPr lvl="1"/>
            <a:r>
              <a:rPr lang="en-US" smtClean="0"/>
              <a:t>Transitive dependencies</a:t>
            </a:r>
          </a:p>
          <a:p>
            <a:pPr lvl="1"/>
            <a:r>
              <a:rPr lang="en-US" smtClean="0"/>
              <a:t>Into full key dependencies</a:t>
            </a:r>
          </a:p>
          <a:p>
            <a:r>
              <a:rPr lang="en-US" smtClean="0"/>
              <a:t>First Normal Form: 1NF</a:t>
            </a:r>
          </a:p>
          <a:p>
            <a:r>
              <a:rPr lang="en-US" smtClean="0"/>
              <a:t>Second Normal Form: 2NF</a:t>
            </a:r>
          </a:p>
          <a:p>
            <a:r>
              <a:rPr lang="en-US" smtClean="0"/>
              <a:t>Third Normal Form: BCNF</a:t>
            </a:r>
          </a:p>
          <a:p>
            <a:r>
              <a:rPr lang="en-US" smtClean="0"/>
              <a:t>Removing redundancies</a:t>
            </a:r>
          </a:p>
          <a:p>
            <a:r>
              <a:rPr lang="en-US" smtClean="0"/>
              <a:t>Lossless join decomposition</a:t>
            </a:r>
          </a:p>
          <a:p>
            <a:r>
              <a:rPr lang="en-US" smtClean="0"/>
              <a:t>Preservation of dependencies</a:t>
            </a:r>
          </a:p>
          <a:p>
            <a:r>
              <a:rPr lang="en-US" smtClean="0"/>
              <a:t>3NF vs. BCNF</a:t>
            </a: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Title 1"/>
          <p:cNvSpPr>
            <a:spLocks noGrp="1"/>
          </p:cNvSpPr>
          <p:nvPr>
            <p:ph type="title"/>
          </p:nvPr>
        </p:nvSpPr>
        <p:spPr/>
        <p:txBody>
          <a:bodyPr/>
          <a:lstStyle/>
          <a:p>
            <a:r>
              <a:rPr lang="en-US" smtClean="0"/>
              <a:t>Key Ideas</a:t>
            </a:r>
          </a:p>
        </p:txBody>
      </p:sp>
      <p:sp>
        <p:nvSpPr>
          <p:cNvPr id="275459" name="Content Placeholder 2"/>
          <p:cNvSpPr>
            <a:spLocks noGrp="1"/>
          </p:cNvSpPr>
          <p:nvPr>
            <p:ph idx="1"/>
          </p:nvPr>
        </p:nvSpPr>
        <p:spPr/>
        <p:txBody>
          <a:bodyPr/>
          <a:lstStyle/>
          <a:p>
            <a:r>
              <a:rPr lang="en-US" smtClean="0"/>
              <a:t>Multivalued dependencies</a:t>
            </a:r>
          </a:p>
          <a:p>
            <a:r>
              <a:rPr lang="en-US" smtClean="0"/>
              <a:t>Fourth Normal Form: 4NF</a:t>
            </a:r>
          </a:p>
          <a:p>
            <a:r>
              <a:rPr lang="en-US" smtClean="0"/>
              <a:t>Canonical (minimal) cover for a set of functional dependencies</a:t>
            </a:r>
          </a:p>
          <a:p>
            <a:r>
              <a:rPr lang="en-US" smtClean="0"/>
              <a:t>Algorithmic techniques for finding keys</a:t>
            </a:r>
          </a:p>
          <a:p>
            <a:r>
              <a:rPr lang="en-US" smtClean="0"/>
              <a:t>Algorithmic techniques for computing an a canonical cover</a:t>
            </a:r>
          </a:p>
          <a:p>
            <a:r>
              <a:rPr lang="en-US" smtClean="0"/>
              <a:t>Algorithmic technique for obtaining a decomposition of relation into a set of relations, such that</a:t>
            </a:r>
          </a:p>
          <a:p>
            <a:pPr lvl="1"/>
            <a:r>
              <a:rPr lang="en-US" smtClean="0"/>
              <a:t>The decomposition is lossless join</a:t>
            </a:r>
          </a:p>
          <a:p>
            <a:pPr lvl="1"/>
            <a:r>
              <a:rPr lang="en-US" smtClean="0"/>
              <a:t>Dependencies are preserved</a:t>
            </a:r>
          </a:p>
          <a:p>
            <a:pPr lvl="1"/>
            <a:r>
              <a:rPr lang="en-US" smtClean="0"/>
              <a:t>Each resulting relation is in 3NF</a:t>
            </a:r>
          </a:p>
          <a:p>
            <a:endParaRPr lang="en-US" smtClean="0"/>
          </a:p>
          <a:p>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Functional Dependencies</a:t>
            </a:r>
            <a:br>
              <a:rPr lang="en-US" smtClean="0"/>
            </a:br>
            <a:r>
              <a:rPr lang="en-US" smtClean="0"/>
              <a:t>(Abbreviation: FDs)</a:t>
            </a:r>
          </a:p>
        </p:txBody>
      </p:sp>
      <p:sp>
        <p:nvSpPr>
          <p:cNvPr id="31747" name="Content Placeholder 2"/>
          <p:cNvSpPr>
            <a:spLocks noGrp="1"/>
          </p:cNvSpPr>
          <p:nvPr>
            <p:ph idx="1"/>
          </p:nvPr>
        </p:nvSpPr>
        <p:spPr/>
        <p:txBody>
          <a:bodyPr/>
          <a:lstStyle/>
          <a:p>
            <a:pPr>
              <a:defRPr/>
            </a:pPr>
            <a:r>
              <a:rPr lang="en-US" dirty="0" smtClean="0"/>
              <a:t>These rules can be formally described using </a:t>
            </a:r>
            <a:r>
              <a:rPr lang="en-US" b="1" i="1" dirty="0" smtClean="0">
                <a:solidFill>
                  <a:srgbClr val="FF0000"/>
                </a:solidFill>
              </a:rPr>
              <a:t>functional dependencies</a:t>
            </a:r>
            <a:endParaRPr lang="en-US" dirty="0" smtClean="0"/>
          </a:p>
          <a:p>
            <a:pPr>
              <a:defRPr/>
            </a:pPr>
            <a:r>
              <a:rPr lang="en-US" dirty="0" smtClean="0"/>
              <a:t>We will ignore NULLS</a:t>
            </a:r>
          </a:p>
          <a:p>
            <a:pPr>
              <a:defRPr/>
            </a:pPr>
            <a:r>
              <a:rPr lang="en-US" dirty="0" smtClean="0"/>
              <a:t>Let P and Q be sets of columns, then:</a:t>
            </a:r>
          </a:p>
          <a:p>
            <a:pPr>
              <a:buFont typeface="Monotype Sorts" pitchFamily="2" charset="2"/>
              <a:buNone/>
              <a:defRPr/>
            </a:pPr>
            <a:r>
              <a:rPr lang="en-US" i="1" dirty="0" smtClean="0"/>
              <a:t>	P</a:t>
            </a:r>
            <a:r>
              <a:rPr lang="en-US" dirty="0" smtClean="0"/>
              <a:t> </a:t>
            </a:r>
            <a:r>
              <a:rPr lang="en-US" b="1" i="1" dirty="0" smtClean="0">
                <a:solidFill>
                  <a:srgbClr val="FF0000"/>
                </a:solidFill>
              </a:rPr>
              <a:t>functionally determines </a:t>
            </a:r>
            <a:r>
              <a:rPr lang="en-US" dirty="0" smtClean="0"/>
              <a:t>Q, written P</a:t>
            </a:r>
            <a:r>
              <a:rPr lang="en-US" dirty="0" smtClean="0">
                <a:solidFill>
                  <a:schemeClr val="accent4">
                    <a:lumMod val="75000"/>
                  </a:schemeClr>
                </a:solidFill>
              </a:rPr>
              <a:t> → </a:t>
            </a:r>
            <a:r>
              <a:rPr lang="en-US" dirty="0" smtClean="0"/>
              <a:t>Q</a:t>
            </a:r>
          </a:p>
          <a:p>
            <a:pPr>
              <a:buFont typeface="Monotype Sorts" pitchFamily="2" charset="2"/>
              <a:buNone/>
              <a:defRPr/>
            </a:pPr>
            <a:r>
              <a:rPr lang="en-US" dirty="0" smtClean="0"/>
              <a:t>			if and only if</a:t>
            </a:r>
          </a:p>
          <a:p>
            <a:pPr>
              <a:buFont typeface="Monotype Sorts" pitchFamily="2" charset="2"/>
              <a:buNone/>
              <a:defRPr/>
            </a:pPr>
            <a:r>
              <a:rPr lang="en-US" dirty="0" smtClean="0"/>
              <a:t>	any two rows that are equal on (all the attributes in) P must be equal on (all the attributes in) Q</a:t>
            </a:r>
          </a:p>
          <a:p>
            <a:pPr>
              <a:defRPr/>
            </a:pPr>
            <a:r>
              <a:rPr lang="en-US" dirty="0" smtClean="0"/>
              <a:t>In simpler terms, less formally, but really the same, it means that:</a:t>
            </a:r>
          </a:p>
          <a:p>
            <a:pPr>
              <a:buFont typeface="Monotype Sorts" pitchFamily="2" charset="2"/>
              <a:buNone/>
              <a:defRPr/>
            </a:pPr>
            <a:r>
              <a:rPr lang="en-US" dirty="0" smtClean="0"/>
              <a:t>	</a:t>
            </a:r>
            <a:r>
              <a:rPr lang="en-US" b="1" i="1" dirty="0" smtClean="0">
                <a:solidFill>
                  <a:srgbClr val="FF0000"/>
                </a:solidFill>
              </a:rPr>
              <a:t>If a value of P is specified, it “forces” some (specific) value of Q; in other words: Q is a function of P</a:t>
            </a:r>
          </a:p>
          <a:p>
            <a:pPr>
              <a:defRPr/>
            </a:pPr>
            <a:endParaRPr lang="en-US" dirty="0" smtClean="0">
              <a:solidFill>
                <a:schemeClr val="accent4">
                  <a:lumMod val="75000"/>
                </a:schemeClr>
              </a:solidFill>
            </a:endParaRPr>
          </a:p>
          <a:p>
            <a:pPr>
              <a:defRPr/>
            </a:pPr>
            <a:r>
              <a:rPr lang="en-US" dirty="0" smtClean="0">
                <a:solidFill>
                  <a:schemeClr val="accent4">
                    <a:lumMod val="75000"/>
                  </a:schemeClr>
                </a:solidFill>
              </a:rPr>
              <a:t>In our old example we looked at  Grade → Salary</a:t>
            </a:r>
          </a:p>
          <a:p>
            <a:pPr>
              <a:buFont typeface="Monotype Sorts" pitchFamily="2" charset="2"/>
              <a:buNone/>
              <a:defRPr/>
            </a:pP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Our Given Functional Dependencies</a:t>
            </a:r>
          </a:p>
        </p:txBody>
      </p:sp>
      <p:sp>
        <p:nvSpPr>
          <p:cNvPr id="62467"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Our rules</a:t>
            </a:r>
          </a:p>
          <a:p>
            <a:pPr marL="1009650" lvl="1" indent="-457200">
              <a:buFont typeface="Arial" charset="0"/>
              <a:buAutoNum type="arabicPeriod"/>
            </a:pPr>
            <a:r>
              <a:rPr lang="en-US" dirty="0" smtClean="0"/>
              <a:t>A student can have only one birth year:  S → B</a:t>
            </a:r>
          </a:p>
          <a:p>
            <a:pPr marL="1009650" lvl="1" indent="-457200">
              <a:buFont typeface="Arial" charset="0"/>
              <a:buAutoNum type="arabicPeriod"/>
            </a:pPr>
            <a:r>
              <a:rPr lang="en-US" dirty="0" smtClean="0"/>
              <a:t>A teacher has to charge the same fee from every student he teaches :  T → F</a:t>
            </a:r>
          </a:p>
          <a:p>
            <a:pPr marL="1009650" lvl="1" indent="-457200">
              <a:buFont typeface="Arial" charset="0"/>
              <a:buAutoNum type="arabicPeriod"/>
            </a:pPr>
            <a:r>
              <a:rPr lang="en-US" dirty="0" smtClean="0"/>
              <a:t>A teacher can teach only one course (perhaps at different times, different offerings, </a:t>
            </a:r>
            <a:r>
              <a:rPr lang="en-US" dirty="0" err="1" smtClean="0"/>
              <a:t>etc</a:t>
            </a:r>
            <a:r>
              <a:rPr lang="en-US" dirty="0" smtClean="0"/>
              <a:t>, but never another course) :  T → C</a:t>
            </a:r>
          </a:p>
          <a:p>
            <a:pPr marL="1009650" lvl="1" indent="-457200">
              <a:buFont typeface="Arial" charset="0"/>
              <a:buAutoNum type="arabicPeriod"/>
            </a:pPr>
            <a:r>
              <a:rPr lang="en-US" dirty="0" smtClean="0"/>
              <a:t>A student can take a course from one teacher only:  SC → T</a:t>
            </a:r>
          </a:p>
          <a:p>
            <a:endParaRPr lang="en-US" dirty="0" smtClean="0"/>
          </a:p>
          <a:p>
            <a:pPr>
              <a:buFont typeface="Monotype Sorts" pitchFamily="2" charset="2"/>
              <a:buNone/>
            </a:pPr>
            <a:endParaRPr lang="en-US" dirty="0" smtClean="0"/>
          </a:p>
        </p:txBody>
      </p:sp>
      <p:graphicFrame>
        <p:nvGraphicFramePr>
          <p:cNvPr id="4" name="Group 166"/>
          <p:cNvGraphicFramePr>
            <a:graphicFrameLocks/>
          </p:cNvGraphicFramePr>
          <p:nvPr/>
        </p:nvGraphicFramePr>
        <p:xfrm>
          <a:off x="1828800" y="1143000"/>
          <a:ext cx="5689600" cy="2228850"/>
        </p:xfrm>
        <a:graphic>
          <a:graphicData uri="http://schemas.openxmlformats.org/drawingml/2006/table">
            <a:tbl>
              <a:tblPr/>
              <a:tblGrid>
                <a:gridCol w="947738"/>
                <a:gridCol w="949325"/>
                <a:gridCol w="947737"/>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Possible Primary Key</a:t>
            </a:r>
          </a:p>
        </p:txBody>
      </p:sp>
      <p:sp>
        <p:nvSpPr>
          <p:cNvPr id="63491" name="Content Placeholder 2"/>
          <p:cNvSpPr>
            <a:spLocks noGrp="1"/>
          </p:cNvSpPr>
          <p:nvPr>
            <p:ph idx="1"/>
          </p:nvPr>
        </p:nvSpPr>
        <p:spPr/>
        <p:txBody>
          <a:bodyPr/>
          <a:lstStyle/>
          <a:p>
            <a:r>
              <a:rPr lang="en-US" dirty="0" smtClean="0"/>
              <a:t>Our rules: S → B, T → F, T → C, SC → T</a:t>
            </a:r>
          </a:p>
          <a:p>
            <a:r>
              <a:rPr lang="en-US" dirty="0" smtClean="0"/>
              <a:t>ST possible primary key, because given ST</a:t>
            </a:r>
          </a:p>
          <a:p>
            <a:pPr marL="1009650" lvl="1" indent="-457200">
              <a:buFont typeface="Arial" charset="0"/>
              <a:buAutoNum type="arabicPeriod"/>
            </a:pPr>
            <a:r>
              <a:rPr lang="en-US" dirty="0" smtClean="0"/>
              <a:t>S determines B</a:t>
            </a:r>
          </a:p>
          <a:p>
            <a:pPr marL="1009650" lvl="1" indent="-457200">
              <a:buFont typeface="Arial" charset="0"/>
              <a:buAutoNum type="arabicPeriod"/>
            </a:pPr>
            <a:r>
              <a:rPr lang="en-US" dirty="0" smtClean="0"/>
              <a:t>T determines F</a:t>
            </a:r>
          </a:p>
          <a:p>
            <a:pPr marL="1009650" lvl="1" indent="-457200">
              <a:buFont typeface="Arial" charset="0"/>
              <a:buAutoNum type="arabicPeriod"/>
            </a:pPr>
            <a:r>
              <a:rPr lang="en-US" dirty="0" smtClean="0"/>
              <a:t>T determines C</a:t>
            </a:r>
          </a:p>
          <a:p>
            <a:r>
              <a:rPr lang="en-US" dirty="0" smtClean="0"/>
              <a:t>A part of ST is not sufficient</a:t>
            </a:r>
          </a:p>
          <a:p>
            <a:pPr marL="1009650" lvl="1" indent="-457200">
              <a:buFont typeface="Arial" charset="0"/>
              <a:buAutoNum type="arabicPeriod"/>
            </a:pPr>
            <a:r>
              <a:rPr lang="en-US" dirty="0" smtClean="0"/>
              <a:t>From S, we cannot get T, C, or F</a:t>
            </a:r>
          </a:p>
          <a:p>
            <a:pPr marL="1009650" lvl="1" indent="-457200">
              <a:buFont typeface="Arial" charset="0"/>
              <a:buAutoNum type="arabicPeriod"/>
            </a:pPr>
            <a:r>
              <a:rPr lang="en-US" dirty="0" smtClean="0"/>
              <a:t>From T, we cannot get S or B</a:t>
            </a:r>
          </a:p>
          <a:p>
            <a:endParaRPr lang="en-US" dirty="0" smtClean="0"/>
          </a:p>
          <a:p>
            <a:pPr>
              <a:buFont typeface="Monotype Sorts" pitchFamily="2" charset="2"/>
              <a:buNone/>
            </a:pPr>
            <a:endParaRPr lang="en-US" dirty="0" smtClean="0"/>
          </a:p>
        </p:txBody>
      </p:sp>
      <p:graphicFrame>
        <p:nvGraphicFramePr>
          <p:cNvPr id="5" name="Group 166"/>
          <p:cNvGraphicFramePr>
            <a:graphicFrameLocks/>
          </p:cNvGraphicFramePr>
          <p:nvPr/>
        </p:nvGraphicFramePr>
        <p:xfrm>
          <a:off x="1600200" y="5105400"/>
          <a:ext cx="5689600" cy="2228850"/>
        </p:xfrm>
        <a:graphic>
          <a:graphicData uri="http://schemas.openxmlformats.org/drawingml/2006/table">
            <a:tbl>
              <a:tblPr/>
              <a:tblGrid>
                <a:gridCol w="947738"/>
                <a:gridCol w="949325"/>
                <a:gridCol w="947737"/>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A Fragment Of A Sample Relational Database</a:t>
            </a:r>
          </a:p>
        </p:txBody>
      </p:sp>
      <p:sp>
        <p:nvSpPr>
          <p:cNvPr id="38915" name="Rectangle 3"/>
          <p:cNvSpPr>
            <a:spLocks noGrp="1" noChangeArrowheads="1"/>
          </p:cNvSpPr>
          <p:nvPr>
            <p:ph idx="1"/>
          </p:nvPr>
        </p:nvSpPr>
        <p:spPr/>
        <p:txBody>
          <a:bodyPr/>
          <a:lstStyle/>
          <a:p>
            <a:endParaRPr lang="en-US" smtClean="0"/>
          </a:p>
          <a:p>
            <a:endParaRPr lang="en-US" dirty="0" smtClean="0"/>
          </a:p>
        </p:txBody>
      </p:sp>
      <p:sp>
        <p:nvSpPr>
          <p:cNvPr id="8196" name="Rectangle 104"/>
          <p:cNvSpPr>
            <a:spLocks noChangeArrowheads="1"/>
          </p:cNvSpPr>
          <p:nvPr/>
        </p:nvSpPr>
        <p:spPr bwMode="auto">
          <a:xfrm>
            <a:off x="685800" y="4343400"/>
            <a:ext cx="8534400" cy="2743200"/>
          </a:xfrm>
          <a:prstGeom prst="rect">
            <a:avLst/>
          </a:prstGeom>
          <a:noFill/>
          <a:ln w="12700">
            <a:noFill/>
            <a:miter lim="800000"/>
            <a:headEnd/>
            <a:tailEnd/>
          </a:ln>
        </p:spPr>
        <p:txBody>
          <a:bodyPr lIns="102590" tIns="51296" rIns="102590" bIns="51296"/>
          <a:lstStyle/>
          <a:p>
            <a:pPr marL="457200" indent="-457200">
              <a:lnSpc>
                <a:spcPct val="90000"/>
              </a:lnSpc>
              <a:spcBef>
                <a:spcPct val="30000"/>
              </a:spcBef>
              <a:buClr>
                <a:srgbClr val="00279F"/>
              </a:buClr>
              <a:buSzPct val="100000"/>
              <a:buFont typeface="Monotype Sorts" pitchFamily="2" charset="2"/>
              <a:buChar char="u"/>
              <a:defRPr/>
            </a:pPr>
            <a:r>
              <a:rPr lang="en-US" dirty="0" smtClean="0">
                <a:solidFill>
                  <a:srgbClr val="00279F"/>
                </a:solidFill>
              </a:rPr>
              <a:t>Business </a:t>
            </a:r>
            <a:r>
              <a:rPr lang="en-US" dirty="0">
                <a:solidFill>
                  <a:srgbClr val="00279F"/>
                </a:solidFill>
              </a:rPr>
              <a:t>rule (one among several): </a:t>
            </a:r>
          </a:p>
          <a:p>
            <a:pPr marL="800100" lvl="1" indent="-342900">
              <a:lnSpc>
                <a:spcPct val="90000"/>
              </a:lnSpc>
              <a:spcBef>
                <a:spcPct val="30000"/>
              </a:spcBef>
              <a:buClr>
                <a:srgbClr val="00279F"/>
              </a:buClr>
              <a:buSzPct val="100000"/>
              <a:buFont typeface="Arial" pitchFamily="34" charset="0"/>
              <a:buChar char="•"/>
              <a:defRPr/>
            </a:pPr>
            <a:r>
              <a:rPr lang="en-US" sz="2000" dirty="0">
                <a:solidFill>
                  <a:schemeClr val="accent4">
                    <a:lumMod val="75000"/>
                  </a:schemeClr>
                </a:solidFill>
              </a:rPr>
              <a:t>The value of Salary is determined only by the value of Grade</a:t>
            </a:r>
          </a:p>
          <a:p>
            <a:pPr marL="342900" indent="-342900">
              <a:lnSpc>
                <a:spcPct val="90000"/>
              </a:lnSpc>
              <a:spcBef>
                <a:spcPct val="30000"/>
              </a:spcBef>
              <a:buClr>
                <a:srgbClr val="00279F"/>
              </a:buClr>
              <a:buSzPct val="100000"/>
              <a:buFont typeface="Monotype Sorts" pitchFamily="2" charset="2"/>
              <a:buChar char="u"/>
              <a:defRPr/>
            </a:pPr>
            <a:r>
              <a:rPr lang="en-US" dirty="0">
                <a:solidFill>
                  <a:srgbClr val="00279F"/>
                </a:solidFill>
              </a:rPr>
              <a:t>Comment: </a:t>
            </a:r>
          </a:p>
          <a:p>
            <a:pPr marL="800100" lvl="1" indent="-342900">
              <a:lnSpc>
                <a:spcPct val="90000"/>
              </a:lnSpc>
              <a:spcBef>
                <a:spcPct val="30000"/>
              </a:spcBef>
              <a:buClr>
                <a:srgbClr val="00279F"/>
              </a:buClr>
              <a:buSzPct val="100000"/>
              <a:buFont typeface="Arial" pitchFamily="34" charset="0"/>
              <a:buChar char="•"/>
              <a:defRPr/>
            </a:pPr>
            <a:r>
              <a:rPr lang="en-US" sz="2000" dirty="0">
                <a:solidFill>
                  <a:schemeClr val="accent4">
                    <a:lumMod val="75000"/>
                  </a:schemeClr>
                </a:solidFill>
              </a:rPr>
              <a:t>We keep track of the various Grades for more than just computing salaries, though we do not show it</a:t>
            </a:r>
          </a:p>
          <a:p>
            <a:pPr marL="800100" lvl="1" indent="-342900">
              <a:lnSpc>
                <a:spcPct val="90000"/>
              </a:lnSpc>
              <a:spcBef>
                <a:spcPct val="30000"/>
              </a:spcBef>
              <a:buClr>
                <a:srgbClr val="00279F"/>
              </a:buClr>
              <a:buSzPct val="100000"/>
              <a:buFont typeface="Arial" pitchFamily="34" charset="0"/>
              <a:buChar char="•"/>
              <a:defRPr/>
            </a:pPr>
            <a:r>
              <a:rPr lang="en-US" sz="2000" dirty="0">
                <a:solidFill>
                  <a:schemeClr val="accent4">
                    <a:lumMod val="75000"/>
                  </a:schemeClr>
                </a:solidFill>
              </a:rPr>
              <a:t>For instance, DOB and Grade together determine the number of vacation days, which may therefore be different for </a:t>
            </a:r>
            <a:r>
              <a:rPr lang="en-US" sz="2000" dirty="0" err="1">
                <a:solidFill>
                  <a:schemeClr val="accent4">
                    <a:lumMod val="75000"/>
                  </a:schemeClr>
                </a:solidFill>
              </a:rPr>
              <a:t>SSN</a:t>
            </a:r>
            <a:r>
              <a:rPr lang="en-US" sz="2000" dirty="0">
                <a:solidFill>
                  <a:schemeClr val="accent4">
                    <a:lumMod val="75000"/>
                  </a:schemeClr>
                </a:solidFill>
              </a:rPr>
              <a:t> 121 and 106</a:t>
            </a:r>
          </a:p>
          <a:p>
            <a:pPr marL="342900" indent="-342900">
              <a:lnSpc>
                <a:spcPct val="90000"/>
              </a:lnSpc>
              <a:spcBef>
                <a:spcPct val="30000"/>
              </a:spcBef>
              <a:buClr>
                <a:srgbClr val="00279F"/>
              </a:buClr>
              <a:buSzPct val="100000"/>
              <a:buFont typeface="Arial" pitchFamily="34" charset="0"/>
              <a:buChar char="•"/>
              <a:defRPr/>
            </a:pPr>
            <a:endParaRPr lang="en-US" sz="2000" dirty="0">
              <a:solidFill>
                <a:schemeClr val="accent4">
                  <a:lumMod val="75000"/>
                </a:schemeClr>
              </a:solidFill>
            </a:endParaRPr>
          </a:p>
        </p:txBody>
      </p:sp>
      <p:graphicFrame>
        <p:nvGraphicFramePr>
          <p:cNvPr id="10" name="Content Placeholder 3"/>
          <p:cNvGraphicFramePr>
            <a:graphicFrameLocks/>
          </p:cNvGraphicFramePr>
          <p:nvPr/>
        </p:nvGraphicFramePr>
        <p:xfrm>
          <a:off x="2133600" y="1981200"/>
          <a:ext cx="4419600" cy="1854200"/>
        </p:xfrm>
        <a:graphic>
          <a:graphicData uri="http://schemas.openxmlformats.org/drawingml/2006/table">
            <a:tbl>
              <a:tblPr firstRow="1" bandCol="1">
                <a:tableStyleId>{21E4AEA4-8DFA-4A89-87EB-49C32662AFE0}</a:tableStyleId>
              </a:tblPr>
              <a:tblGrid>
                <a:gridCol w="736600"/>
                <a:gridCol w="736600"/>
                <a:gridCol w="736600"/>
                <a:gridCol w="736600"/>
                <a:gridCol w="736600"/>
                <a:gridCol w="736600"/>
              </a:tblGrid>
              <a:tr h="370840">
                <a:tc>
                  <a:txBody>
                    <a:bodyPr/>
                    <a:lstStyle/>
                    <a:p>
                      <a:pPr algn="ctr"/>
                      <a:r>
                        <a:rPr lang="en-US" sz="1400" dirty="0" smtClean="0"/>
                        <a:t>R</a:t>
                      </a:r>
                      <a:endParaRPr lang="en-US" sz="1400" dirty="0"/>
                    </a:p>
                  </a:txBody>
                  <a:tcPr/>
                </a:tc>
                <a:tc>
                  <a:txBody>
                    <a:bodyPr/>
                    <a:lstStyle/>
                    <a:p>
                      <a:pPr algn="ctr"/>
                      <a:r>
                        <a:rPr lang="en-US" sz="1400" dirty="0" smtClean="0"/>
                        <a:t>Name</a:t>
                      </a:r>
                      <a:endParaRPr lang="en-US" sz="1400" dirty="0"/>
                    </a:p>
                  </a:txBody>
                  <a:tcPr/>
                </a:tc>
                <a:tc>
                  <a:txBody>
                    <a:bodyPr/>
                    <a:lstStyle/>
                    <a:p>
                      <a:pPr algn="ctr"/>
                      <a:r>
                        <a:rPr lang="en-US" sz="1400" u="sng" dirty="0" err="1" smtClean="0"/>
                        <a:t>SSN</a:t>
                      </a:r>
                      <a:endParaRPr lang="en-US" sz="1400" u="sng" dirty="0"/>
                    </a:p>
                  </a:txBody>
                  <a:tcPr/>
                </a:tc>
                <a:tc>
                  <a:txBody>
                    <a:bodyPr/>
                    <a:lstStyle/>
                    <a:p>
                      <a:pPr algn="ctr"/>
                      <a:r>
                        <a:rPr lang="en-US" sz="1400" dirty="0" smtClean="0"/>
                        <a:t>DOB</a:t>
                      </a:r>
                      <a:endParaRPr lang="en-US" sz="1400" dirty="0"/>
                    </a:p>
                  </a:txBody>
                  <a:tcPr/>
                </a:tc>
                <a:tc>
                  <a:txBody>
                    <a:bodyPr/>
                    <a:lstStyle/>
                    <a:p>
                      <a:pPr algn="ctr"/>
                      <a:r>
                        <a:rPr lang="en-US" sz="1400" dirty="0" smtClean="0"/>
                        <a:t>Grade</a:t>
                      </a:r>
                      <a:endParaRPr lang="en-US" sz="1400" dirty="0"/>
                    </a:p>
                  </a:txBody>
                  <a:tcPr/>
                </a:tc>
                <a:tc>
                  <a:txBody>
                    <a:bodyPr/>
                    <a:lstStyle/>
                    <a:p>
                      <a:pPr algn="ctr"/>
                      <a:r>
                        <a:rPr lang="en-US" sz="1400" dirty="0" smtClean="0"/>
                        <a:t>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121</a:t>
                      </a:r>
                      <a:endParaRPr lang="en-US" sz="1400" dirty="0"/>
                    </a:p>
                  </a:txBody>
                  <a:tcPr/>
                </a:tc>
                <a:tc>
                  <a:txBody>
                    <a:bodyPr/>
                    <a:lstStyle/>
                    <a:p>
                      <a:r>
                        <a:rPr lang="en-US" sz="1400" dirty="0" smtClean="0"/>
                        <a:t>2367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132</a:t>
                      </a:r>
                      <a:endParaRPr lang="en-US" sz="1400" dirty="0"/>
                    </a:p>
                  </a:txBody>
                  <a:tcPr/>
                </a:tc>
                <a:tc>
                  <a:txBody>
                    <a:bodyPr/>
                    <a:lstStyle/>
                    <a:p>
                      <a:r>
                        <a:rPr lang="en-US" sz="1400" dirty="0" smtClean="0"/>
                        <a:t>3678</a:t>
                      </a:r>
                      <a:endParaRPr lang="en-US" sz="1400" dirty="0"/>
                    </a:p>
                  </a:txBody>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101</a:t>
                      </a:r>
                      <a:endParaRPr lang="en-US" sz="1400" dirty="0"/>
                    </a:p>
                  </a:txBody>
                  <a:tcPr/>
                </a:tc>
                <a:tc>
                  <a:txBody>
                    <a:bodyPr/>
                    <a:lstStyle/>
                    <a:p>
                      <a:r>
                        <a:rPr lang="en-US" sz="1400" dirty="0" smtClean="0"/>
                        <a:t>3498</a:t>
                      </a:r>
                      <a:endParaRPr lang="en-US" sz="1400" dirty="0"/>
                    </a:p>
                  </a:txBody>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
                      </a:r>
                      <a:endParaRPr lang="en-US" sz="1400" dirty="0"/>
                    </a:p>
                  </a:txBody>
                  <a:tcPr/>
                </a:tc>
                <a:tc>
                  <a:txBody>
                    <a:bodyPr/>
                    <a:lstStyle/>
                    <a:p>
                      <a:r>
                        <a:rPr lang="en-US" sz="1400" dirty="0" smtClean="0"/>
                        <a:t>106</a:t>
                      </a:r>
                      <a:endParaRPr lang="en-US" sz="1400" dirty="0"/>
                    </a:p>
                  </a:txBody>
                  <a:tcPr/>
                </a:tc>
                <a:tc>
                  <a:txBody>
                    <a:bodyPr/>
                    <a:lstStyle/>
                    <a:p>
                      <a:r>
                        <a:rPr lang="en-US" sz="1400" dirty="0" smtClean="0"/>
                        <a:t>2987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Possible Primary Key</a:t>
            </a:r>
          </a:p>
        </p:txBody>
      </p:sp>
      <p:sp>
        <p:nvSpPr>
          <p:cNvPr id="64515" name="Content Placeholder 2"/>
          <p:cNvSpPr>
            <a:spLocks noGrp="1"/>
          </p:cNvSpPr>
          <p:nvPr>
            <p:ph idx="1"/>
          </p:nvPr>
        </p:nvSpPr>
        <p:spPr/>
        <p:txBody>
          <a:bodyPr/>
          <a:lstStyle/>
          <a:p>
            <a:r>
              <a:rPr lang="en-US" dirty="0" smtClean="0"/>
              <a:t>Our rules: S → B, T → F, T → C, SC → T</a:t>
            </a:r>
          </a:p>
          <a:p>
            <a:r>
              <a:rPr lang="en-US" dirty="0" smtClean="0"/>
              <a:t>SC possible primary key, because given SC</a:t>
            </a:r>
          </a:p>
          <a:p>
            <a:pPr marL="1009650" lvl="1" indent="-457200">
              <a:buFont typeface="Arial" charset="0"/>
              <a:buAutoNum type="arabicPeriod"/>
            </a:pPr>
            <a:r>
              <a:rPr lang="en-US" dirty="0" smtClean="0"/>
              <a:t>S determines B</a:t>
            </a:r>
          </a:p>
          <a:p>
            <a:pPr marL="1009650" lvl="1" indent="-457200">
              <a:buFont typeface="Arial" charset="0"/>
              <a:buAutoNum type="arabicPeriod"/>
            </a:pPr>
            <a:r>
              <a:rPr lang="en-US" dirty="0" smtClean="0"/>
              <a:t>SC determines T</a:t>
            </a:r>
          </a:p>
          <a:p>
            <a:pPr marL="1009650" lvl="1" indent="-457200">
              <a:buFont typeface="Arial" charset="0"/>
              <a:buAutoNum type="arabicPeriod"/>
            </a:pPr>
            <a:r>
              <a:rPr lang="en-US" dirty="0" smtClean="0"/>
              <a:t>T determines F (we can now use T to determine F because of rule 2)</a:t>
            </a:r>
          </a:p>
          <a:p>
            <a:r>
              <a:rPr lang="en-US" dirty="0" smtClean="0"/>
              <a:t>A part of SC is not sufficient</a:t>
            </a:r>
          </a:p>
          <a:p>
            <a:pPr marL="1009650" lvl="1" indent="-457200">
              <a:buFont typeface="Arial" charset="0"/>
              <a:buAutoNum type="arabicPeriod"/>
            </a:pPr>
            <a:r>
              <a:rPr lang="en-US" dirty="0" smtClean="0"/>
              <a:t>From S, we cannot get T, C, or F</a:t>
            </a:r>
          </a:p>
          <a:p>
            <a:pPr marL="1009650" lvl="1" indent="-457200">
              <a:buFont typeface="Arial" charset="0"/>
              <a:buAutoNum type="arabicPeriod"/>
            </a:pPr>
            <a:r>
              <a:rPr lang="en-US" dirty="0" smtClean="0"/>
              <a:t>From C, we cannot get B, S, T, or F</a:t>
            </a:r>
          </a:p>
          <a:p>
            <a:pPr>
              <a:buFont typeface="Monotype Sorts" pitchFamily="2" charset="2"/>
              <a:buNone/>
            </a:pPr>
            <a:endParaRPr lang="en-US" dirty="0" smtClean="0"/>
          </a:p>
          <a:p>
            <a:pPr>
              <a:buFont typeface="Monotype Sorts" pitchFamily="2" charset="2"/>
              <a:buNone/>
            </a:pPr>
            <a:endParaRPr lang="en-US" dirty="0" smtClean="0"/>
          </a:p>
        </p:txBody>
      </p:sp>
      <p:graphicFrame>
        <p:nvGraphicFramePr>
          <p:cNvPr id="5" name="Group 166"/>
          <p:cNvGraphicFramePr>
            <a:graphicFrameLocks/>
          </p:cNvGraphicFramePr>
          <p:nvPr/>
        </p:nvGraphicFramePr>
        <p:xfrm>
          <a:off x="1600200" y="5105400"/>
          <a:ext cx="5689600" cy="2228850"/>
        </p:xfrm>
        <a:graphic>
          <a:graphicData uri="http://schemas.openxmlformats.org/drawingml/2006/table">
            <a:tbl>
              <a:tblPr/>
              <a:tblGrid>
                <a:gridCol w="947738"/>
                <a:gridCol w="949325"/>
                <a:gridCol w="947737"/>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Possible Primary Keys</a:t>
            </a:r>
          </a:p>
        </p:txBody>
      </p:sp>
      <p:sp>
        <p:nvSpPr>
          <p:cNvPr id="65539" name="Content Placeholder 2"/>
          <p:cNvSpPr>
            <a:spLocks noGrp="1"/>
          </p:cNvSpPr>
          <p:nvPr>
            <p:ph idx="1"/>
          </p:nvPr>
        </p:nvSpPr>
        <p:spPr/>
        <p:txBody>
          <a:bodyPr/>
          <a:lstStyle/>
          <a:p>
            <a:r>
              <a:rPr lang="en-US" smtClean="0"/>
              <a:t>Our rules: S → B, T → F, T → C, SC → T</a:t>
            </a:r>
          </a:p>
          <a:p>
            <a:r>
              <a:rPr lang="en-US" smtClean="0"/>
              <a:t>Because ST can serve as primary key, in effect: </a:t>
            </a:r>
          </a:p>
          <a:p>
            <a:pPr lvl="1"/>
            <a:r>
              <a:rPr lang="en-US" smtClean="0"/>
              <a:t>ST → SBCTF</a:t>
            </a:r>
          </a:p>
          <a:p>
            <a:pPr lvl="1"/>
            <a:r>
              <a:rPr lang="en-US" smtClean="0"/>
              <a:t>This sometimes just written as ST → BCF, since always ST → ST (columns determine themselves)</a:t>
            </a:r>
          </a:p>
          <a:p>
            <a:r>
              <a:rPr lang="en-US" smtClean="0"/>
              <a:t>Because SC can serve as primary key, in effect: </a:t>
            </a:r>
          </a:p>
          <a:p>
            <a:pPr lvl="1"/>
            <a:r>
              <a:rPr lang="en-US" smtClean="0"/>
              <a:t>SC → SBCTF</a:t>
            </a:r>
          </a:p>
          <a:p>
            <a:pPr lvl="1"/>
            <a:r>
              <a:rPr lang="en-US" smtClean="0"/>
              <a:t>This sometimes just written as SC → BTF, since always SC → SC (columns determine themselves)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smtClean="0"/>
              <a:t>We Choose The Primary Key</a:t>
            </a:r>
          </a:p>
        </p:txBody>
      </p:sp>
      <p:sp>
        <p:nvSpPr>
          <p:cNvPr id="66563" name="Content Placeholder 2"/>
          <p:cNvSpPr>
            <a:spLocks noGrp="1"/>
          </p:cNvSpPr>
          <p:nvPr>
            <p:ph idx="1"/>
          </p:nvPr>
        </p:nvSpPr>
        <p:spPr/>
        <p:txBody>
          <a:bodyPr/>
          <a:lstStyle/>
          <a:p>
            <a:r>
              <a:rPr lang="en-US" smtClean="0"/>
              <a:t>We choose SC as </a:t>
            </a:r>
            <a:r>
              <a:rPr lang="en-US" b="1" i="1" smtClean="0">
                <a:solidFill>
                  <a:srgbClr val="FF0000"/>
                </a:solidFill>
              </a:rPr>
              <a:t>the primary key</a:t>
            </a:r>
          </a:p>
          <a:p>
            <a:r>
              <a:rPr lang="en-US" smtClean="0"/>
              <a:t>This choice is arbitrary, but perhaps it is more intuitively justifiable than ST</a:t>
            </a:r>
          </a:p>
          <a:p>
            <a:r>
              <a:rPr lang="en-US" smtClean="0"/>
              <a:t>For the time being, we ignore the other key (ST)</a:t>
            </a:r>
          </a:p>
          <a:p>
            <a:pPr>
              <a:buFont typeface="Monotype Sorts" pitchFamily="2" charset="2"/>
              <a:buNone/>
            </a:pPr>
            <a:endParaRPr lang="en-US" smtClean="0"/>
          </a:p>
          <a:p>
            <a:pPr>
              <a:buFont typeface="Monotype Sorts" pitchFamily="2" charset="2"/>
              <a:buNone/>
            </a:pPr>
            <a:endParaRPr lang="en-US" smtClean="0"/>
          </a:p>
        </p:txBody>
      </p:sp>
      <p:graphicFrame>
        <p:nvGraphicFramePr>
          <p:cNvPr id="5" name="Group 166"/>
          <p:cNvGraphicFramePr>
            <a:graphicFrameLocks/>
          </p:cNvGraphicFramePr>
          <p:nvPr/>
        </p:nvGraphicFramePr>
        <p:xfrm>
          <a:off x="1600200" y="3886200"/>
          <a:ext cx="5689600" cy="2228850"/>
        </p:xfrm>
        <a:graphic>
          <a:graphicData uri="http://schemas.openxmlformats.org/drawingml/2006/table">
            <a:tbl>
              <a:tblPr/>
              <a:tblGrid>
                <a:gridCol w="947738"/>
                <a:gridCol w="949325"/>
                <a:gridCol w="947737"/>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Repeating Rows Are Not A Problem</a:t>
            </a:r>
          </a:p>
        </p:txBody>
      </p:sp>
      <p:sp>
        <p:nvSpPr>
          <p:cNvPr id="3" name="Content Placeholder 2"/>
          <p:cNvSpPr>
            <a:spLocks noGrp="1"/>
          </p:cNvSpPr>
          <p:nvPr>
            <p:ph idx="1"/>
          </p:nvPr>
        </p:nvSpPr>
        <p:spPr/>
        <p:txBody>
          <a:bodyPr/>
          <a:lstStyle/>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marL="596900" indent="-457200">
              <a:defRPr/>
            </a:pPr>
            <a:endParaRPr lang="en-US" dirty="0" smtClean="0"/>
          </a:p>
          <a:p>
            <a:pPr marL="596900" indent="-457200">
              <a:defRPr/>
            </a:pPr>
            <a:endParaRPr lang="en-US" dirty="0" smtClean="0"/>
          </a:p>
          <a:p>
            <a:pPr marL="596900" indent="-457200">
              <a:defRPr/>
            </a:pPr>
            <a:endParaRPr lang="en-US" dirty="0" smtClean="0"/>
          </a:p>
          <a:p>
            <a:pPr marL="596900" indent="-457200">
              <a:defRPr/>
            </a:pPr>
            <a:endParaRPr lang="en-US" dirty="0" smtClean="0"/>
          </a:p>
          <a:p>
            <a:pPr marL="596900" indent="-457200">
              <a:defRPr/>
            </a:pPr>
            <a:endParaRPr lang="en-US" dirty="0" smtClean="0"/>
          </a:p>
          <a:p>
            <a:pPr marL="596900" indent="-457200">
              <a:defRPr/>
            </a:pPr>
            <a:endParaRPr lang="en-US" dirty="0" smtClean="0"/>
          </a:p>
          <a:p>
            <a:pPr marL="596900" indent="-457200">
              <a:defRPr/>
            </a:pPr>
            <a:endParaRPr lang="en-US" dirty="0" smtClean="0"/>
          </a:p>
          <a:p>
            <a:pPr marL="596900" indent="-457200">
              <a:defRPr/>
            </a:pPr>
            <a:r>
              <a:rPr lang="en-US" dirty="0" smtClean="0"/>
              <a:t>The two tables store the same information and both obey all the business rules, note that (</a:t>
            </a:r>
            <a:r>
              <a:rPr lang="en-US" dirty="0" err="1" smtClean="0"/>
              <a:t>Mary,PL</a:t>
            </a:r>
            <a:r>
              <a:rPr lang="en-US" dirty="0" smtClean="0"/>
              <a:t>) fixes the rest</a:t>
            </a:r>
          </a:p>
          <a:p>
            <a:pPr>
              <a:defRPr/>
            </a:pPr>
            <a:endParaRPr lang="en-US" dirty="0" smtClean="0"/>
          </a:p>
          <a:p>
            <a:pPr>
              <a:buFont typeface="Monotype Sorts" pitchFamily="2" charset="2"/>
              <a:buNone/>
              <a:defRPr/>
            </a:pPr>
            <a:endParaRPr lang="en-US" dirty="0"/>
          </a:p>
        </p:txBody>
      </p:sp>
      <p:graphicFrame>
        <p:nvGraphicFramePr>
          <p:cNvPr id="4" name="Group 166"/>
          <p:cNvGraphicFramePr>
            <a:graphicFrameLocks/>
          </p:cNvGraphicFramePr>
          <p:nvPr/>
        </p:nvGraphicFramePr>
        <p:xfrm>
          <a:off x="1828800" y="1143000"/>
          <a:ext cx="5689600" cy="2228850"/>
        </p:xfrm>
        <a:graphic>
          <a:graphicData uri="http://schemas.openxmlformats.org/drawingml/2006/table">
            <a:tbl>
              <a:tblPr/>
              <a:tblGrid>
                <a:gridCol w="947738"/>
                <a:gridCol w="949325"/>
                <a:gridCol w="947737"/>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graphicFrame>
        <p:nvGraphicFramePr>
          <p:cNvPr id="6" name="Group 166"/>
          <p:cNvGraphicFramePr>
            <a:graphicFrameLocks/>
          </p:cNvGraphicFramePr>
          <p:nvPr/>
        </p:nvGraphicFramePr>
        <p:xfrm>
          <a:off x="1828800" y="3505200"/>
          <a:ext cx="5689600" cy="2594610"/>
        </p:xfrm>
        <a:graphic>
          <a:graphicData uri="http://schemas.openxmlformats.org/drawingml/2006/table">
            <a:tbl>
              <a:tblPr/>
              <a:tblGrid>
                <a:gridCol w="947738"/>
                <a:gridCol w="949325"/>
                <a:gridCol w="947737"/>
                <a:gridCol w="947738"/>
                <a:gridCol w="949325"/>
                <a:gridCol w="947737"/>
              </a:tblGrid>
              <a:tr h="142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t>Review</a:t>
            </a:r>
          </a:p>
        </p:txBody>
      </p:sp>
      <p:sp>
        <p:nvSpPr>
          <p:cNvPr id="68611" name="Content Placeholder 2"/>
          <p:cNvSpPr>
            <a:spLocks noGrp="1"/>
          </p:cNvSpPr>
          <p:nvPr>
            <p:ph idx="1"/>
          </p:nvPr>
        </p:nvSpPr>
        <p:spPr/>
        <p:txBody>
          <a:bodyPr/>
          <a:lstStyle/>
          <a:p>
            <a:r>
              <a:rPr lang="en-US" smtClean="0"/>
              <a:t>To just review this</a:t>
            </a:r>
          </a:p>
          <a:p>
            <a:r>
              <a:rPr lang="en-US" smtClean="0"/>
              <a:t>Because  S → B, given a specific S, either it does not appear in the table, or wherever it appears it has the same value of B</a:t>
            </a:r>
          </a:p>
          <a:p>
            <a:pPr lvl="1"/>
            <a:r>
              <a:rPr lang="en-US" smtClean="0"/>
              <a:t>John has 1980, everywhere it appears</a:t>
            </a:r>
          </a:p>
          <a:p>
            <a:pPr lvl="1"/>
            <a:r>
              <a:rPr lang="en-US" smtClean="0"/>
              <a:t>Lilian does not appear</a:t>
            </a:r>
          </a:p>
          <a:p>
            <a:r>
              <a:rPr lang="en-US" smtClean="0"/>
              <a:t>Because SC → BTF (and therefore SC → SCBTF, as of course SC → SC), given a specific SC, either it does not appear in the table, or wherever it appears it has the same value of BTF</a:t>
            </a:r>
          </a:p>
          <a:p>
            <a:pPr lvl="1"/>
            <a:r>
              <a:rPr lang="en-US" smtClean="0"/>
              <a:t>Mary,PL  has 1990,Vijay,1, everywhere it appears</a:t>
            </a:r>
          </a:p>
          <a:p>
            <a:pPr lvl="1"/>
            <a:r>
              <a:rPr lang="en-US" smtClean="0"/>
              <a:t>Mary,OS does not appear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7"/>
          <p:cNvSpPr>
            <a:spLocks noGrp="1"/>
          </p:cNvSpPr>
          <p:nvPr>
            <p:ph type="title"/>
          </p:nvPr>
        </p:nvSpPr>
        <p:spPr/>
        <p:txBody>
          <a:bodyPr/>
          <a:lstStyle/>
          <a:p>
            <a:r>
              <a:rPr lang="en-US" smtClean="0"/>
              <a:t>Drawing Functional Dependencies</a:t>
            </a:r>
          </a:p>
        </p:txBody>
      </p:sp>
      <p:sp>
        <p:nvSpPr>
          <p:cNvPr id="3076" name="Text Placeholder 7"/>
          <p:cNvSpPr>
            <a:spLocks noGrp="1"/>
          </p:cNvSpPr>
          <p:nvPr>
            <p:ph type="body" sz="half" idx="1"/>
          </p:nvPr>
        </p:nvSpPr>
        <p:spPr>
          <a:xfrm>
            <a:off x="685800" y="1219200"/>
            <a:ext cx="8534400" cy="2438400"/>
          </a:xfrm>
        </p:spPr>
        <p:txBody>
          <a:bodyPr/>
          <a:lstStyle/>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r>
              <a:rPr lang="en-US" dirty="0" smtClean="0"/>
              <a:t>Each column in a box</a:t>
            </a:r>
          </a:p>
          <a:p>
            <a:pPr>
              <a:defRPr/>
            </a:pPr>
            <a:r>
              <a:rPr lang="en-US" dirty="0" smtClean="0"/>
              <a:t>Our key (there could be more than one) is chosen to be the primary key and its boxes have thick borders and it is stored in the left part of the rectangle</a:t>
            </a:r>
          </a:p>
          <a:p>
            <a:pPr>
              <a:defRPr/>
            </a:pPr>
            <a:r>
              <a:rPr lang="en-US" dirty="0" smtClean="0"/>
              <a:t>Above the boxes, we have functional dependencies </a:t>
            </a:r>
            <a:r>
              <a:rPr lang="en-US" b="1" i="1" dirty="0" smtClean="0">
                <a:solidFill>
                  <a:srgbClr val="FF0000"/>
                </a:solidFill>
              </a:rPr>
              <a:t>“from the full key” </a:t>
            </a:r>
            <a:r>
              <a:rPr lang="en-US" dirty="0" smtClean="0">
                <a:solidFill>
                  <a:schemeClr val="accent4">
                    <a:lumMod val="75000"/>
                  </a:schemeClr>
                </a:solidFill>
              </a:rPr>
              <a:t>(this is actually not necessary to draw)</a:t>
            </a:r>
          </a:p>
          <a:p>
            <a:pPr>
              <a:defRPr/>
            </a:pPr>
            <a:r>
              <a:rPr lang="en-US" dirty="0" smtClean="0"/>
              <a:t>Below the boxes, we have functional dependencies </a:t>
            </a:r>
            <a:r>
              <a:rPr lang="en-US" b="1" i="1" dirty="0" smtClean="0">
                <a:solidFill>
                  <a:srgbClr val="FF0000"/>
                </a:solidFill>
              </a:rPr>
              <a:t>“not from the full key”</a:t>
            </a:r>
          </a:p>
          <a:p>
            <a:pPr>
              <a:defRPr/>
            </a:pPr>
            <a:r>
              <a:rPr lang="en-US" dirty="0" smtClean="0"/>
              <a:t>Colors of lines are not important, but good for explaining</a:t>
            </a:r>
          </a:p>
          <a:p>
            <a:pPr>
              <a:defRPr/>
            </a:pPr>
            <a:endParaRPr lang="en-US" dirty="0" smtClean="0"/>
          </a:p>
        </p:txBody>
      </p:sp>
      <p:graphicFrame>
        <p:nvGraphicFramePr>
          <p:cNvPr id="3074" name="Object 5"/>
          <p:cNvGraphicFramePr>
            <a:graphicFrameLocks noChangeAspect="1"/>
          </p:cNvGraphicFramePr>
          <p:nvPr/>
        </p:nvGraphicFramePr>
        <p:xfrm>
          <a:off x="3429000" y="1524000"/>
          <a:ext cx="2743200" cy="1695450"/>
        </p:xfrm>
        <a:graphic>
          <a:graphicData uri="http://schemas.openxmlformats.org/presentationml/2006/ole">
            <mc:AlternateContent xmlns:mc="http://schemas.openxmlformats.org/markup-compatibility/2006">
              <mc:Choice xmlns:v="urn:schemas-microsoft-com:vml" Requires="v">
                <p:oleObj spid="_x0000_s3087" name="Visio" r:id="rId4" imgW="2743938" imgH="1695327" progId="Visio.Drawing.11">
                  <p:embed/>
                </p:oleObj>
              </mc:Choice>
              <mc:Fallback>
                <p:oleObj name="Visio" r:id="rId4" imgW="2743938" imgH="1695327"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524000"/>
                        <a:ext cx="27432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smtClean="0"/>
              <a:t>Classification Of Dependencies</a:t>
            </a:r>
          </a:p>
        </p:txBody>
      </p:sp>
      <p:sp>
        <p:nvSpPr>
          <p:cNvPr id="38915" name="Content Placeholder 2"/>
          <p:cNvSpPr>
            <a:spLocks noGrp="1"/>
          </p:cNvSpPr>
          <p:nvPr>
            <p:ph idx="1"/>
          </p:nvPr>
        </p:nvSpPr>
        <p:spPr/>
        <p:txBody>
          <a:bodyPr/>
          <a:lstStyle/>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r>
              <a:rPr lang="en-US" dirty="0" smtClean="0"/>
              <a:t>The three “not from the full key” dependencies are classified as:</a:t>
            </a:r>
          </a:p>
          <a:p>
            <a:pPr>
              <a:defRPr/>
            </a:pPr>
            <a:r>
              <a:rPr lang="en-US" b="1" i="1" dirty="0" smtClean="0">
                <a:solidFill>
                  <a:srgbClr val="FF0000"/>
                </a:solidFill>
              </a:rPr>
              <a:t>Partial dependency</a:t>
            </a:r>
            <a:r>
              <a:rPr lang="en-US" b="1" i="1" dirty="0" smtClean="0"/>
              <a:t>: </a:t>
            </a:r>
            <a:r>
              <a:rPr lang="en-US" dirty="0" smtClean="0"/>
              <a:t>From a part of the primary key to outside the key</a:t>
            </a:r>
          </a:p>
          <a:p>
            <a:pPr>
              <a:defRPr/>
            </a:pPr>
            <a:r>
              <a:rPr lang="en-US" b="1" i="1" dirty="0" smtClean="0">
                <a:solidFill>
                  <a:srgbClr val="FF0000"/>
                </a:solidFill>
              </a:rPr>
              <a:t>Transitive dependency</a:t>
            </a:r>
            <a:r>
              <a:rPr lang="en-US" b="1" i="1" dirty="0" smtClean="0">
                <a:solidFill>
                  <a:schemeClr val="accent4">
                    <a:lumMod val="75000"/>
                  </a:schemeClr>
                </a:solidFill>
              </a:rPr>
              <a:t>:</a:t>
            </a:r>
            <a:r>
              <a:rPr lang="en-US" dirty="0" smtClean="0">
                <a:solidFill>
                  <a:srgbClr val="FF0000"/>
                </a:solidFill>
              </a:rPr>
              <a:t> </a:t>
            </a:r>
            <a:r>
              <a:rPr lang="en-US" dirty="0" smtClean="0"/>
              <a:t>From outside the key to outside the key</a:t>
            </a:r>
          </a:p>
          <a:p>
            <a:pPr>
              <a:defRPr/>
            </a:pPr>
            <a:r>
              <a:rPr lang="en-US" b="1" i="1" dirty="0" smtClean="0">
                <a:solidFill>
                  <a:srgbClr val="FF0000"/>
                </a:solidFill>
              </a:rPr>
              <a:t>Into key dependency</a:t>
            </a:r>
            <a:r>
              <a:rPr lang="en-US" b="1" i="1" dirty="0" smtClean="0"/>
              <a:t>:</a:t>
            </a:r>
            <a:r>
              <a:rPr lang="en-US" dirty="0" smtClean="0"/>
              <a:t> From outside the key into (all or part of) the key</a:t>
            </a:r>
          </a:p>
        </p:txBody>
      </p:sp>
      <p:graphicFrame>
        <p:nvGraphicFramePr>
          <p:cNvPr id="4098" name="Object 3"/>
          <p:cNvGraphicFramePr>
            <a:graphicFrameLocks noChangeAspect="1"/>
          </p:cNvGraphicFramePr>
          <p:nvPr/>
        </p:nvGraphicFramePr>
        <p:xfrm>
          <a:off x="3505200" y="1371600"/>
          <a:ext cx="2743200" cy="1695450"/>
        </p:xfrm>
        <a:graphic>
          <a:graphicData uri="http://schemas.openxmlformats.org/presentationml/2006/ole">
            <mc:AlternateContent xmlns:mc="http://schemas.openxmlformats.org/markup-compatibility/2006">
              <mc:Choice xmlns:v="urn:schemas-microsoft-com:vml" Requires="v">
                <p:oleObj spid="_x0000_s4111" name="Visio" r:id="rId4" imgW="2743938" imgH="1695327" progId="Visio.Drawing.11">
                  <p:embed/>
                </p:oleObj>
              </mc:Choice>
              <mc:Fallback>
                <p:oleObj name="Visio" r:id="rId4" imgW="2743938" imgH="1695327"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371600"/>
                        <a:ext cx="27432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mtClean="0"/>
              <a:t>Anomalies</a:t>
            </a:r>
          </a:p>
        </p:txBody>
      </p:sp>
      <p:sp>
        <p:nvSpPr>
          <p:cNvPr id="69635" name="Content Placeholder 2"/>
          <p:cNvSpPr>
            <a:spLocks noGrp="1"/>
          </p:cNvSpPr>
          <p:nvPr>
            <p:ph idx="1"/>
          </p:nvPr>
        </p:nvSpPr>
        <p:spPr/>
        <p:txBody>
          <a:bodyPr/>
          <a:lstStyle/>
          <a:p>
            <a:r>
              <a:rPr lang="en-US" smtClean="0"/>
              <a:t>These “not from the full key” dependencies cause the design to be bad</a:t>
            </a:r>
          </a:p>
          <a:p>
            <a:pPr lvl="1"/>
            <a:r>
              <a:rPr lang="en-US" smtClean="0"/>
              <a:t>Inability to store important information</a:t>
            </a:r>
          </a:p>
          <a:p>
            <a:pPr lvl="1"/>
            <a:r>
              <a:rPr lang="en-US" smtClean="0"/>
              <a:t>Redundancies</a:t>
            </a:r>
          </a:p>
          <a:p>
            <a:r>
              <a:rPr lang="en-US" smtClean="0"/>
              <a:t>Imagine a new Student appears who has not yet registered for a course</a:t>
            </a:r>
          </a:p>
          <a:p>
            <a:pPr lvl="1"/>
            <a:r>
              <a:rPr lang="en-US" smtClean="0"/>
              <a:t>This S has a specific B, but this cannot be stored in the table as we do not have a value of C yet, and the attributes of the primary key cannot be NULL</a:t>
            </a:r>
          </a:p>
          <a:p>
            <a:r>
              <a:rPr lang="en-US" smtClean="0"/>
              <a:t>Imagine that Mary withdrew from the only Course she has</a:t>
            </a:r>
          </a:p>
          <a:p>
            <a:pPr lvl="1"/>
            <a:r>
              <a:rPr lang="en-US" smtClean="0"/>
              <a:t>We have no way of storing her B</a:t>
            </a:r>
          </a:p>
          <a:p>
            <a:r>
              <a:rPr lang="en-US" smtClean="0"/>
              <a:t>Imagine that we “erase” the value of C in the row stating that Fang was taught by Allan</a:t>
            </a:r>
          </a:p>
          <a:p>
            <a:pPr lvl="1"/>
            <a:r>
              <a:rPr lang="en-US" smtClean="0"/>
              <a:t>We will know that this was OS, as John was taught OS by Allan, and every teacher teaches only one subject, so we had a redundancy; and whenever there is a redundancy, there is potential for inconsistency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mtClean="0"/>
              <a:t>Anomalies</a:t>
            </a:r>
          </a:p>
        </p:txBody>
      </p:sp>
      <p:sp>
        <p:nvSpPr>
          <p:cNvPr id="70659" name="Content Placeholder 2"/>
          <p:cNvSpPr>
            <a:spLocks noGrp="1"/>
          </p:cNvSpPr>
          <p:nvPr>
            <p:ph idx="1"/>
          </p:nvPr>
        </p:nvSpPr>
        <p:spPr/>
        <p:txBody>
          <a:bodyPr/>
          <a:lstStyle/>
          <a:p>
            <a:r>
              <a:rPr lang="en-US" smtClean="0"/>
              <a:t>The way to handle the problems is to replace a table with other equivalent tables that do not have these problems</a:t>
            </a:r>
          </a:p>
          <a:p>
            <a:endParaRPr lang="en-US" smtClean="0"/>
          </a:p>
          <a:p>
            <a:r>
              <a:rPr lang="en-US" smtClean="0"/>
              <a:t>Implicitly we think as if the table had only one key (we are not paying attention to keys that are not primary)</a:t>
            </a:r>
          </a:p>
          <a:p>
            <a:r>
              <a:rPr lang="en-US" smtClean="0"/>
              <a:t>In fact, as we have seen, there is one more key, we just do not think about it (at least for now)</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Review Of Our Example</a:t>
            </a:r>
          </a:p>
        </p:txBody>
      </p:sp>
      <p:sp>
        <p:nvSpPr>
          <p:cNvPr id="7168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Our rules</a:t>
            </a:r>
          </a:p>
          <a:p>
            <a:pPr lvl="1"/>
            <a:r>
              <a:rPr lang="en-US" dirty="0" smtClean="0"/>
              <a:t>A student can have only one birth year:  S → B</a:t>
            </a:r>
          </a:p>
          <a:p>
            <a:pPr lvl="1"/>
            <a:r>
              <a:rPr lang="en-US" dirty="0" smtClean="0"/>
              <a:t>A teacher has to charge the same fee from every student he/she teaches :  T → F</a:t>
            </a:r>
          </a:p>
          <a:p>
            <a:pPr lvl="1"/>
            <a:r>
              <a:rPr lang="en-US" dirty="0" smtClean="0"/>
              <a:t>A teacher can teach only one course (perhaps at different times, different offerings, </a:t>
            </a:r>
            <a:r>
              <a:rPr lang="en-US" dirty="0" err="1" smtClean="0"/>
              <a:t>etc</a:t>
            </a:r>
            <a:r>
              <a:rPr lang="en-US" dirty="0" smtClean="0"/>
              <a:t>, but never another course) :  T → C</a:t>
            </a:r>
          </a:p>
          <a:p>
            <a:pPr lvl="1"/>
            <a:r>
              <a:rPr lang="en-US" dirty="0" smtClean="0"/>
              <a:t>A student can take a course from one teacher only :  SC → T</a:t>
            </a:r>
          </a:p>
          <a:p>
            <a:endParaRPr lang="en-US" dirty="0" smtClean="0"/>
          </a:p>
          <a:p>
            <a:endParaRPr lang="en-US" dirty="0" smtClean="0"/>
          </a:p>
        </p:txBody>
      </p:sp>
      <p:graphicFrame>
        <p:nvGraphicFramePr>
          <p:cNvPr id="4" name="Group 166"/>
          <p:cNvGraphicFramePr>
            <a:graphicFrameLocks/>
          </p:cNvGraphicFramePr>
          <p:nvPr/>
        </p:nvGraphicFramePr>
        <p:xfrm>
          <a:off x="1828800" y="1143000"/>
          <a:ext cx="5689600" cy="2228850"/>
        </p:xfrm>
        <a:graphic>
          <a:graphicData uri="http://schemas.openxmlformats.org/drawingml/2006/table">
            <a:tbl>
              <a:tblPr/>
              <a:tblGrid>
                <a:gridCol w="947738"/>
                <a:gridCol w="949325"/>
                <a:gridCol w="947737"/>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Anomalies</a:t>
            </a:r>
          </a:p>
        </p:txBody>
      </p:sp>
      <p:sp>
        <p:nvSpPr>
          <p:cNvPr id="39939" name="Rectangle 3"/>
          <p:cNvSpPr>
            <a:spLocks noGrp="1" noChangeArrowheads="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“Grade = 2 implies Salary = 80” is written twice</a:t>
            </a:r>
          </a:p>
          <a:p>
            <a:r>
              <a:rPr lang="en-US" dirty="0" smtClean="0"/>
              <a:t>There are additional problems with this design. </a:t>
            </a:r>
          </a:p>
          <a:p>
            <a:pPr lvl="1"/>
            <a:r>
              <a:rPr lang="en-US" dirty="0" smtClean="0"/>
              <a:t>We are unable to store the salary structure for a Grade that does not currently exist for any employee. </a:t>
            </a:r>
          </a:p>
          <a:p>
            <a:pPr lvl="1"/>
            <a:r>
              <a:rPr lang="en-US" dirty="0" smtClean="0"/>
              <a:t>For example, we cannot store that Grade = 1 implies Salary = 90</a:t>
            </a:r>
          </a:p>
          <a:p>
            <a:pPr lvl="1"/>
            <a:r>
              <a:rPr lang="en-US" dirty="0" smtClean="0"/>
              <a:t>For example, if employee with SSN = 132 leaves, we forget which Salary should be paid to employee with Grade = 3</a:t>
            </a:r>
          </a:p>
          <a:p>
            <a:pPr lvl="1"/>
            <a:r>
              <a:rPr lang="en-US" dirty="0" smtClean="0"/>
              <a:t>We could perhaps invent a fake employee with such a Grade and such a Salary, but this brings up additional problems, e.g.,</a:t>
            </a:r>
          </a:p>
          <a:p>
            <a:pPr lvl="1">
              <a:buFont typeface="Symbol" pitchFamily="18" charset="2"/>
              <a:buNone/>
            </a:pPr>
            <a:r>
              <a:rPr lang="en-US" dirty="0" smtClean="0"/>
              <a:t>	What is the SSN of such a fake employee? It cannot be NULL as SSN is the primary key</a:t>
            </a:r>
          </a:p>
          <a:p>
            <a:endParaRPr lang="en-US" dirty="0" smtClean="0"/>
          </a:p>
        </p:txBody>
      </p:sp>
      <p:graphicFrame>
        <p:nvGraphicFramePr>
          <p:cNvPr id="4" name="Content Placeholder 3"/>
          <p:cNvGraphicFramePr>
            <a:graphicFrameLocks/>
          </p:cNvGraphicFramePr>
          <p:nvPr/>
        </p:nvGraphicFramePr>
        <p:xfrm>
          <a:off x="2057400" y="1066800"/>
          <a:ext cx="4419600" cy="1854200"/>
        </p:xfrm>
        <a:graphic>
          <a:graphicData uri="http://schemas.openxmlformats.org/drawingml/2006/table">
            <a:tbl>
              <a:tblPr firstRow="1" bandCol="1">
                <a:tableStyleId>{21E4AEA4-8DFA-4A89-87EB-49C32662AFE0}</a:tableStyleId>
              </a:tblPr>
              <a:tblGrid>
                <a:gridCol w="883920"/>
                <a:gridCol w="883920"/>
                <a:gridCol w="883920"/>
                <a:gridCol w="883920"/>
                <a:gridCol w="883920"/>
              </a:tblGrid>
              <a:tr h="370840">
                <a:tc>
                  <a:txBody>
                    <a:bodyPr/>
                    <a:lstStyle/>
                    <a:p>
                      <a:pPr algn="ctr"/>
                      <a:r>
                        <a:rPr lang="en-US" sz="1400" dirty="0" smtClean="0"/>
                        <a:t>Name</a:t>
                      </a:r>
                      <a:endParaRPr lang="en-US" sz="1400" dirty="0"/>
                    </a:p>
                  </a:txBody>
                  <a:tcPr/>
                </a:tc>
                <a:tc>
                  <a:txBody>
                    <a:bodyPr/>
                    <a:lstStyle/>
                    <a:p>
                      <a:pPr algn="ctr"/>
                      <a:r>
                        <a:rPr lang="en-US" sz="1400" u="sng" dirty="0" err="1" smtClean="0"/>
                        <a:t>SSN</a:t>
                      </a:r>
                      <a:endParaRPr lang="en-US" sz="1400" u="sng" dirty="0"/>
                    </a:p>
                  </a:txBody>
                  <a:tcPr/>
                </a:tc>
                <a:tc>
                  <a:txBody>
                    <a:bodyPr/>
                    <a:lstStyle/>
                    <a:p>
                      <a:pPr algn="ctr"/>
                      <a:r>
                        <a:rPr lang="en-US" sz="1400" dirty="0" smtClean="0"/>
                        <a:t>DOB</a:t>
                      </a:r>
                      <a:endParaRPr lang="en-US" sz="1400" dirty="0"/>
                    </a:p>
                  </a:txBody>
                  <a:tcPr/>
                </a:tc>
                <a:tc>
                  <a:txBody>
                    <a:bodyPr/>
                    <a:lstStyle/>
                    <a:p>
                      <a:pPr algn="ctr"/>
                      <a:r>
                        <a:rPr lang="en-US" sz="1400" dirty="0" smtClean="0"/>
                        <a:t>Grade</a:t>
                      </a:r>
                      <a:endParaRPr lang="en-US" sz="1400" dirty="0"/>
                    </a:p>
                  </a:txBody>
                  <a:tcPr/>
                </a:tc>
                <a:tc>
                  <a:txBody>
                    <a:bodyPr/>
                    <a:lstStyle/>
                    <a:p>
                      <a:pPr algn="ctr"/>
                      <a:r>
                        <a:rPr lang="en-US" sz="1400" dirty="0" smtClean="0"/>
                        <a:t>Salary</a:t>
                      </a:r>
                      <a:endParaRPr lang="en-US" sz="1400" dirty="0"/>
                    </a:p>
                  </a:txBody>
                  <a:tcPr/>
                </a:tc>
              </a:tr>
              <a:tr h="370840">
                <a:tc>
                  <a:txBody>
                    <a:bodyPr/>
                    <a:lstStyle/>
                    <a:p>
                      <a:r>
                        <a:rPr lang="en-US" sz="1400" dirty="0" smtClean="0"/>
                        <a:t>A</a:t>
                      </a:r>
                      <a:endParaRPr lang="en-US" sz="1400" dirty="0"/>
                    </a:p>
                  </a:txBody>
                  <a:tcPr/>
                </a:tc>
                <a:tc>
                  <a:txBody>
                    <a:bodyPr/>
                    <a:lstStyle/>
                    <a:p>
                      <a:r>
                        <a:rPr lang="en-US" sz="1400" dirty="0" smtClean="0"/>
                        <a:t>121</a:t>
                      </a:r>
                      <a:endParaRPr lang="en-US" sz="1400" dirty="0"/>
                    </a:p>
                  </a:txBody>
                  <a:tcPr/>
                </a:tc>
                <a:tc>
                  <a:txBody>
                    <a:bodyPr/>
                    <a:lstStyle/>
                    <a:p>
                      <a:r>
                        <a:rPr lang="en-US" sz="1400" dirty="0" smtClean="0"/>
                        <a:t>2367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r>
                        <a:rPr lang="en-US" sz="1400" dirty="0" smtClean="0"/>
                        <a:t>A</a:t>
                      </a:r>
                      <a:endParaRPr lang="en-US" sz="1400" dirty="0"/>
                    </a:p>
                  </a:txBody>
                  <a:tcPr/>
                </a:tc>
                <a:tc>
                  <a:txBody>
                    <a:bodyPr/>
                    <a:lstStyle/>
                    <a:p>
                      <a:r>
                        <a:rPr lang="en-US" sz="1400" dirty="0" smtClean="0"/>
                        <a:t>132</a:t>
                      </a:r>
                      <a:endParaRPr lang="en-US" sz="1400" dirty="0"/>
                    </a:p>
                  </a:txBody>
                  <a:tcPr/>
                </a:tc>
                <a:tc>
                  <a:txBody>
                    <a:bodyPr/>
                    <a:lstStyle/>
                    <a:p>
                      <a:r>
                        <a:rPr lang="en-US" sz="1400" dirty="0" smtClean="0"/>
                        <a:t>3678</a:t>
                      </a:r>
                      <a:endParaRPr lang="en-US" sz="1400" dirty="0"/>
                    </a:p>
                  </a:txBody>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r>
                        <a:rPr lang="en-US" sz="1400" dirty="0" smtClean="0"/>
                        <a:t>B</a:t>
                      </a:r>
                      <a:endParaRPr lang="en-US" sz="1400" dirty="0"/>
                    </a:p>
                  </a:txBody>
                  <a:tcPr/>
                </a:tc>
                <a:tc>
                  <a:txBody>
                    <a:bodyPr/>
                    <a:lstStyle/>
                    <a:p>
                      <a:r>
                        <a:rPr lang="en-US" sz="1400" dirty="0" smtClean="0"/>
                        <a:t>101</a:t>
                      </a:r>
                      <a:endParaRPr lang="en-US" sz="1400" dirty="0"/>
                    </a:p>
                  </a:txBody>
                  <a:tcPr/>
                </a:tc>
                <a:tc>
                  <a:txBody>
                    <a:bodyPr/>
                    <a:lstStyle/>
                    <a:p>
                      <a:r>
                        <a:rPr lang="en-US" sz="1400" dirty="0" smtClean="0"/>
                        <a:t>3498</a:t>
                      </a:r>
                      <a:endParaRPr lang="en-US" sz="1400" dirty="0"/>
                    </a:p>
                  </a:txBody>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r h="370840">
                <a:tc>
                  <a:txBody>
                    <a:bodyPr/>
                    <a:lstStyle/>
                    <a:p>
                      <a:r>
                        <a:rPr lang="en-US" sz="1400" dirty="0" smtClean="0"/>
                        <a:t>C</a:t>
                      </a:r>
                      <a:endParaRPr lang="en-US" sz="1400" dirty="0"/>
                    </a:p>
                  </a:txBody>
                  <a:tcPr/>
                </a:tc>
                <a:tc>
                  <a:txBody>
                    <a:bodyPr/>
                    <a:lstStyle/>
                    <a:p>
                      <a:r>
                        <a:rPr lang="en-US" sz="1400" dirty="0" smtClean="0"/>
                        <a:t>106</a:t>
                      </a:r>
                      <a:endParaRPr lang="en-US" sz="1400" dirty="0"/>
                    </a:p>
                  </a:txBody>
                  <a:tcPr/>
                </a:tc>
                <a:tc>
                  <a:txBody>
                    <a:bodyPr/>
                    <a:lstStyle/>
                    <a:p>
                      <a:r>
                        <a:rPr lang="en-US" sz="1400" dirty="0" smtClean="0"/>
                        <a:t>2987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7"/>
          <p:cNvSpPr>
            <a:spLocks noGrp="1"/>
          </p:cNvSpPr>
          <p:nvPr>
            <p:ph type="title"/>
          </p:nvPr>
        </p:nvSpPr>
        <p:spPr/>
        <p:txBody>
          <a:bodyPr/>
          <a:lstStyle/>
          <a:p>
            <a:r>
              <a:rPr lang="en-US" smtClean="0"/>
              <a:t>Review Of Our “Not From The Full Key”</a:t>
            </a:r>
            <a:br>
              <a:rPr lang="en-US" smtClean="0"/>
            </a:br>
            <a:r>
              <a:rPr lang="en-US" smtClean="0"/>
              <a:t>Functional Dependencies</a:t>
            </a:r>
          </a:p>
        </p:txBody>
      </p:sp>
      <p:sp>
        <p:nvSpPr>
          <p:cNvPr id="5124" name="Text Placeholder 7"/>
          <p:cNvSpPr>
            <a:spLocks noGrp="1"/>
          </p:cNvSpPr>
          <p:nvPr>
            <p:ph type="body" sz="half" idx="1"/>
          </p:nvPr>
        </p:nvSpPr>
        <p:spPr>
          <a:xfrm>
            <a:off x="685800" y="1219200"/>
            <a:ext cx="8534400" cy="2438400"/>
          </a:xfrm>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S → B: </a:t>
            </a:r>
            <a:r>
              <a:rPr lang="en-US" dirty="0" smtClean="0">
                <a:solidFill>
                  <a:srgbClr val="FF0000"/>
                </a:solidFill>
              </a:rPr>
              <a:t>partial</a:t>
            </a:r>
            <a:r>
              <a:rPr lang="en-US" dirty="0" smtClean="0"/>
              <a:t>; called partial because the left hand side is only a proper part of the key </a:t>
            </a:r>
          </a:p>
          <a:p>
            <a:r>
              <a:rPr lang="en-US" dirty="0" smtClean="0"/>
              <a:t>T → F: </a:t>
            </a:r>
            <a:r>
              <a:rPr lang="en-US" dirty="0" smtClean="0">
                <a:solidFill>
                  <a:srgbClr val="FF0000"/>
                </a:solidFill>
              </a:rPr>
              <a:t>transitive</a:t>
            </a:r>
            <a:r>
              <a:rPr lang="en-US" dirty="0" smtClean="0"/>
              <a:t>; called transitive because as T is outside the key, it of course depends on the key, so we have CS → T and T → F; and therefore CS → F</a:t>
            </a:r>
          </a:p>
          <a:p>
            <a:pPr>
              <a:buFont typeface="Monotype Sorts" pitchFamily="2" charset="2"/>
              <a:buNone/>
            </a:pPr>
            <a:r>
              <a:rPr lang="en-US" dirty="0" smtClean="0"/>
              <a:t>	Actually, it is more correct (and sometimes done) to say that CS → F is a transitive dependency because it can be decomposed into SC → T and T → F, and then derived by transitivity</a:t>
            </a:r>
          </a:p>
          <a:p>
            <a:r>
              <a:rPr lang="en-US" dirty="0" smtClean="0"/>
              <a:t>T → C: </a:t>
            </a:r>
            <a:r>
              <a:rPr lang="en-US" dirty="0" smtClean="0">
                <a:solidFill>
                  <a:srgbClr val="FF0000"/>
                </a:solidFill>
              </a:rPr>
              <a:t>into the key </a:t>
            </a:r>
            <a:r>
              <a:rPr lang="en-US" dirty="0" smtClean="0"/>
              <a:t>(from outside the key)</a:t>
            </a:r>
          </a:p>
          <a:p>
            <a:endParaRPr lang="en-US" dirty="0" smtClean="0"/>
          </a:p>
        </p:txBody>
      </p:sp>
      <p:graphicFrame>
        <p:nvGraphicFramePr>
          <p:cNvPr id="5122" name="Object 5"/>
          <p:cNvGraphicFramePr>
            <a:graphicFrameLocks noChangeAspect="1"/>
          </p:cNvGraphicFramePr>
          <p:nvPr/>
        </p:nvGraphicFramePr>
        <p:xfrm>
          <a:off x="3505200" y="1371600"/>
          <a:ext cx="2743200" cy="1695450"/>
        </p:xfrm>
        <a:graphic>
          <a:graphicData uri="http://schemas.openxmlformats.org/presentationml/2006/ole">
            <mc:AlternateContent xmlns:mc="http://schemas.openxmlformats.org/markup-compatibility/2006">
              <mc:Choice xmlns:v="urn:schemas-microsoft-com:vml" Requires="v">
                <p:oleObj spid="_x0000_s5135" name="Visio" r:id="rId4" imgW="2743938" imgH="1695327" progId="Visio.Drawing.11">
                  <p:embed/>
                </p:oleObj>
              </mc:Choice>
              <mc:Fallback>
                <p:oleObj name="Visio" r:id="rId4" imgW="2743938" imgH="1695327"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371600"/>
                        <a:ext cx="27432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mtClean="0"/>
              <a:t>Classification Of The Dependencies: Warning</a:t>
            </a:r>
          </a:p>
        </p:txBody>
      </p:sp>
      <p:sp>
        <p:nvSpPr>
          <p:cNvPr id="72707" name="Content Placeholder 2"/>
          <p:cNvSpPr>
            <a:spLocks noGrp="1"/>
          </p:cNvSpPr>
          <p:nvPr>
            <p:ph idx="1"/>
          </p:nvPr>
        </p:nvSpPr>
        <p:spPr/>
        <p:txBody>
          <a:bodyPr/>
          <a:lstStyle/>
          <a:p>
            <a:r>
              <a:rPr lang="en-US" smtClean="0"/>
              <a:t>Practitioners </a:t>
            </a:r>
            <a:r>
              <a:rPr lang="en-US" b="1" i="1" smtClean="0">
                <a:solidFill>
                  <a:srgbClr val="FF0000"/>
                </a:solidFill>
              </a:rPr>
              <a:t>do not</a:t>
            </a:r>
            <a:r>
              <a:rPr lang="en-US" smtClean="0">
                <a:solidFill>
                  <a:srgbClr val="FF0000"/>
                </a:solidFill>
              </a:rPr>
              <a:t> </a:t>
            </a:r>
            <a:r>
              <a:rPr lang="en-US" smtClean="0"/>
              <a:t>use consistent definitions for these</a:t>
            </a:r>
          </a:p>
          <a:p>
            <a:r>
              <a:rPr lang="en-US" smtClean="0"/>
              <a:t>I picked one set of definitions to use here</a:t>
            </a:r>
          </a:p>
          <a:p>
            <a:endParaRPr lang="en-US" smtClean="0"/>
          </a:p>
          <a:p>
            <a:endParaRPr lang="en-US" smtClean="0"/>
          </a:p>
          <a:p>
            <a:r>
              <a:rPr lang="en-US" smtClean="0"/>
              <a:t>We will later have formal machinery to discuss this</a:t>
            </a:r>
          </a:p>
          <a:p>
            <a:endParaRPr lang="en-US" smtClean="0"/>
          </a:p>
          <a:p>
            <a:endParaRPr lang="en-US" smtClean="0"/>
          </a:p>
          <a:p>
            <a:r>
              <a:rPr lang="en-US" smtClean="0"/>
              <a:t>Wikipedia seems to be OK, but other sources of material on the web are frequently wrong (including very respectable ones!)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smtClean="0"/>
              <a:t>Redundancies In Our Example</a:t>
            </a:r>
          </a:p>
        </p:txBody>
      </p:sp>
      <p:sp>
        <p:nvSpPr>
          <p:cNvPr id="73731"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What could be “recovered” if somebody covered up values (the values are not NULL)?</a:t>
            </a:r>
          </a:p>
          <a:p>
            <a:endParaRPr lang="en-US" dirty="0" smtClean="0"/>
          </a:p>
          <a:p>
            <a:r>
              <a:rPr lang="en-US" dirty="0" smtClean="0"/>
              <a:t>All of the empty slots, marked here with “?”</a:t>
            </a:r>
          </a:p>
        </p:txBody>
      </p:sp>
      <p:graphicFrame>
        <p:nvGraphicFramePr>
          <p:cNvPr id="12" name="Group 166"/>
          <p:cNvGraphicFramePr>
            <a:graphicFrameLocks/>
          </p:cNvGraphicFramePr>
          <p:nvPr/>
        </p:nvGraphicFramePr>
        <p:xfrm>
          <a:off x="1143000" y="1524000"/>
          <a:ext cx="5689600" cy="2228850"/>
        </p:xfrm>
        <a:graphic>
          <a:graphicData uri="http://schemas.openxmlformats.org/drawingml/2006/table">
            <a:tbl>
              <a:tblPr/>
              <a:tblGrid>
                <a:gridCol w="947738"/>
                <a:gridCol w="949325"/>
                <a:gridCol w="947737"/>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t>Our Business Rules Have A Clean Format</a:t>
            </a:r>
          </a:p>
        </p:txBody>
      </p:sp>
      <p:sp>
        <p:nvSpPr>
          <p:cNvPr id="74755" name="Content Placeholder 2"/>
          <p:cNvSpPr>
            <a:spLocks noGrp="1"/>
          </p:cNvSpPr>
          <p:nvPr>
            <p:ph idx="1"/>
          </p:nvPr>
        </p:nvSpPr>
        <p:spPr/>
        <p:txBody>
          <a:bodyPr/>
          <a:lstStyle/>
          <a:p>
            <a:r>
              <a:rPr lang="en-US" smtClean="0"/>
              <a:t>Our business rules have a clean format</a:t>
            </a:r>
          </a:p>
          <a:p>
            <a:pPr lvl="1"/>
            <a:r>
              <a:rPr lang="en-US" smtClean="0"/>
              <a:t>Whoever gave them to us, understood the application very well</a:t>
            </a:r>
          </a:p>
          <a:p>
            <a:r>
              <a:rPr lang="en-US" smtClean="0"/>
              <a:t>The procedure we describe next assumes rules in such a clean format</a:t>
            </a:r>
          </a:p>
          <a:p>
            <a:r>
              <a:rPr lang="en-US" smtClean="0"/>
              <a:t>In the Advanced part, we can learn how to “clean” business rules without understanding the application</a:t>
            </a:r>
          </a:p>
          <a:p>
            <a:pPr lvl="1"/>
            <a:r>
              <a:rPr lang="en-US" smtClean="0"/>
              <a:t>Computer Scientists do not assume that they understand the application or that the business rules are clean, so they use algorithmic techniques to clean up business rules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itle 1"/>
          <p:cNvSpPr>
            <a:spLocks noGrp="1"/>
          </p:cNvSpPr>
          <p:nvPr>
            <p:ph type="title"/>
          </p:nvPr>
        </p:nvSpPr>
        <p:spPr/>
        <p:txBody>
          <a:bodyPr/>
          <a:lstStyle/>
          <a:p>
            <a:r>
              <a:rPr lang="en-US" smtClean="0"/>
              <a:t>A Procedure For Removing Anomalies</a:t>
            </a:r>
          </a:p>
        </p:txBody>
      </p:sp>
      <p:sp>
        <p:nvSpPr>
          <p:cNvPr id="6149" name="Content Placeholder 2"/>
          <p:cNvSpPr>
            <a:spLocks noGrp="1"/>
          </p:cNvSpPr>
          <p:nvPr>
            <p:ph idx="1"/>
          </p:nvPr>
        </p:nvSpPr>
        <p:spPr/>
        <p:txBody>
          <a:bodyPr/>
          <a:lstStyle/>
          <a:p>
            <a:r>
              <a:rPr lang="en-US" smtClean="0"/>
              <a:t>Recall what we did with the example of Grade determining Salary</a:t>
            </a:r>
          </a:p>
          <a:p>
            <a:r>
              <a:rPr lang="en-US" smtClean="0"/>
              <a:t>In general, we will have sets of attributes: U, X, V, Y, W</a:t>
            </a:r>
          </a:p>
          <a:p>
            <a:r>
              <a:rPr lang="en-US" smtClean="0"/>
              <a:t>We replaced R(Name,</a:t>
            </a:r>
            <a:r>
              <a:rPr lang="en-US" u="sng" smtClean="0"/>
              <a:t>SSN</a:t>
            </a:r>
            <a:r>
              <a:rPr lang="en-US" smtClean="0"/>
              <a:t>,DOB,Grade,Salary), where Grade → Salary; in the drawing “X” stands for “Grade” and “Y” stands for “Salary”</a:t>
            </a:r>
          </a:p>
          <a:p>
            <a:endParaRPr lang="en-US" smtClean="0"/>
          </a:p>
          <a:p>
            <a:endParaRPr lang="en-US" smtClean="0"/>
          </a:p>
          <a:p>
            <a:endParaRPr lang="en-US" smtClean="0"/>
          </a:p>
          <a:p>
            <a:pPr>
              <a:buFont typeface="Monotype Sorts" pitchFamily="2" charset="2"/>
              <a:buNone/>
            </a:pPr>
            <a:r>
              <a:rPr lang="en-US" smtClean="0"/>
              <a:t>	by two tables S(Name,</a:t>
            </a:r>
            <a:r>
              <a:rPr lang="en-US" u="sng" smtClean="0"/>
              <a:t>SSN</a:t>
            </a:r>
            <a:r>
              <a:rPr lang="en-US" smtClean="0"/>
              <a:t>,DOB,Grade) and T(</a:t>
            </a:r>
            <a:r>
              <a:rPr lang="en-US" u="sng" smtClean="0"/>
              <a:t>Grade</a:t>
            </a:r>
            <a:r>
              <a:rPr lang="en-US" smtClean="0"/>
              <a:t>,Salary)</a:t>
            </a:r>
          </a:p>
          <a:p>
            <a:pPr>
              <a:buFont typeface="Monotype Sorts" pitchFamily="2" charset="2"/>
              <a:buNone/>
            </a:pPr>
            <a:endParaRPr lang="en-US" smtClean="0"/>
          </a:p>
          <a:p>
            <a:pPr>
              <a:buFont typeface="Monotype Sorts" pitchFamily="2" charset="2"/>
              <a:buNone/>
            </a:pPr>
            <a:endParaRPr lang="en-US" smtClean="0"/>
          </a:p>
          <a:p>
            <a:r>
              <a:rPr lang="en-US" smtClean="0"/>
              <a:t>We will do the same thing, dealing with one anomaly at a time</a:t>
            </a:r>
          </a:p>
        </p:txBody>
      </p:sp>
      <p:graphicFrame>
        <p:nvGraphicFramePr>
          <p:cNvPr id="6146" name="Object 3"/>
          <p:cNvGraphicFramePr>
            <a:graphicFrameLocks noChangeAspect="1"/>
          </p:cNvGraphicFramePr>
          <p:nvPr/>
        </p:nvGraphicFramePr>
        <p:xfrm>
          <a:off x="990600" y="5867400"/>
          <a:ext cx="8153400" cy="495300"/>
        </p:xfrm>
        <a:graphic>
          <a:graphicData uri="http://schemas.openxmlformats.org/presentationml/2006/ole">
            <mc:AlternateContent xmlns:mc="http://schemas.openxmlformats.org/markup-compatibility/2006">
              <mc:Choice xmlns:v="urn:schemas-microsoft-com:vml" Requires="v">
                <p:oleObj spid="_x0000_s6172" name="Visio" r:id="rId4" imgW="8152846" imgH="494808" progId="Visio.Drawing.11">
                  <p:embed/>
                </p:oleObj>
              </mc:Choice>
              <mc:Fallback>
                <p:oleObj name="Visio" r:id="rId4" imgW="8152846" imgH="494808"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867400"/>
                        <a:ext cx="8153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6"/>
          <p:cNvGraphicFramePr>
            <a:graphicFrameLocks noChangeAspect="1"/>
          </p:cNvGraphicFramePr>
          <p:nvPr/>
        </p:nvGraphicFramePr>
        <p:xfrm>
          <a:off x="1752600" y="3733800"/>
          <a:ext cx="6210300" cy="841375"/>
        </p:xfrm>
        <a:graphic>
          <a:graphicData uri="http://schemas.openxmlformats.org/presentationml/2006/ole">
            <mc:AlternateContent xmlns:mc="http://schemas.openxmlformats.org/markup-compatibility/2006">
              <mc:Choice xmlns:v="urn:schemas-microsoft-com:vml" Requires="v">
                <p:oleObj spid="_x0000_s6173" name="Visio" r:id="rId6" imgW="6210023" imgH="841027" progId="Visio.Drawing.11">
                  <p:embed/>
                </p:oleObj>
              </mc:Choice>
              <mc:Fallback>
                <p:oleObj name="Visio" r:id="rId6" imgW="6210023" imgH="841027"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733800"/>
                        <a:ext cx="6210300"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p:cNvSpPr>
          <p:nvPr>
            <p:ph type="title"/>
          </p:nvPr>
        </p:nvSpPr>
        <p:spPr/>
        <p:txBody>
          <a:bodyPr/>
          <a:lstStyle/>
          <a:p>
            <a:r>
              <a:rPr lang="en-US" smtClean="0"/>
              <a:t>A Procedure For Removing Anomalies</a:t>
            </a:r>
          </a:p>
        </p:txBody>
      </p:sp>
      <p:sp>
        <p:nvSpPr>
          <p:cNvPr id="7173" name="Content Placeholder 2"/>
          <p:cNvSpPr>
            <a:spLocks noGrp="1"/>
          </p:cNvSpPr>
          <p:nvPr>
            <p:ph idx="1"/>
          </p:nvPr>
        </p:nvSpPr>
        <p:spPr/>
        <p:txBody>
          <a:bodyPr/>
          <a:lstStyle/>
          <a:p>
            <a:r>
              <a:rPr lang="en-US" smtClean="0"/>
              <a:t>While replacing</a:t>
            </a:r>
          </a:p>
          <a:p>
            <a:endParaRPr lang="en-US" smtClean="0"/>
          </a:p>
          <a:p>
            <a:endParaRPr lang="en-US" smtClean="0"/>
          </a:p>
          <a:p>
            <a:pPr>
              <a:buFont typeface="Monotype Sorts" pitchFamily="2" charset="2"/>
              <a:buNone/>
            </a:pPr>
            <a:endParaRPr lang="en-US" smtClean="0"/>
          </a:p>
          <a:p>
            <a:pPr>
              <a:buFont typeface="Monotype Sorts" pitchFamily="2" charset="2"/>
              <a:buNone/>
            </a:pPr>
            <a:r>
              <a:rPr lang="en-US" smtClean="0"/>
              <a:t>	by two tables</a:t>
            </a:r>
          </a:p>
          <a:p>
            <a:pPr>
              <a:buFont typeface="Monotype Sorts" pitchFamily="2" charset="2"/>
              <a:buNone/>
            </a:pPr>
            <a:endParaRPr lang="en-US" smtClean="0"/>
          </a:p>
          <a:p>
            <a:pPr>
              <a:buFont typeface="Monotype Sorts" pitchFamily="2" charset="2"/>
              <a:buNone/>
            </a:pPr>
            <a:endParaRPr lang="en-US" smtClean="0"/>
          </a:p>
          <a:p>
            <a:pPr>
              <a:buFont typeface="Monotype Sorts" pitchFamily="2" charset="2"/>
              <a:buNone/>
            </a:pPr>
            <a:r>
              <a:rPr lang="en-US" smtClean="0"/>
              <a:t>	</a:t>
            </a:r>
          </a:p>
          <a:p>
            <a:r>
              <a:rPr lang="en-US" smtClean="0"/>
              <a:t>We do this if Y does not overlap (or is a part of) primary key</a:t>
            </a:r>
          </a:p>
          <a:p>
            <a:endParaRPr lang="en-US" smtClean="0"/>
          </a:p>
          <a:p>
            <a:r>
              <a:rPr lang="en-US" smtClean="0"/>
              <a:t>We do not want to “lose” the primary key of  the table UXVW, and if Y is not part of primary key of UXVYW, the primary key of UXVYW is part of UXVW and therefore it is a primary key there (a small proof is omitted)</a:t>
            </a:r>
          </a:p>
        </p:txBody>
      </p:sp>
      <p:graphicFrame>
        <p:nvGraphicFramePr>
          <p:cNvPr id="7170" name="Object 3"/>
          <p:cNvGraphicFramePr>
            <a:graphicFrameLocks noChangeAspect="1"/>
          </p:cNvGraphicFramePr>
          <p:nvPr/>
        </p:nvGraphicFramePr>
        <p:xfrm>
          <a:off x="990600" y="3657600"/>
          <a:ext cx="8153400" cy="495300"/>
        </p:xfrm>
        <a:graphic>
          <a:graphicData uri="http://schemas.openxmlformats.org/presentationml/2006/ole">
            <mc:AlternateContent xmlns:mc="http://schemas.openxmlformats.org/markup-compatibility/2006">
              <mc:Choice xmlns:v="urn:schemas-microsoft-com:vml" Requires="v">
                <p:oleObj spid="_x0000_s7196" name="Visio" r:id="rId4" imgW="8152846" imgH="494808" progId="Visio.Drawing.11">
                  <p:embed/>
                </p:oleObj>
              </mc:Choice>
              <mc:Fallback>
                <p:oleObj name="Visio" r:id="rId4" imgW="8152846" imgH="494808"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657600"/>
                        <a:ext cx="8153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4"/>
          <p:cNvGraphicFramePr>
            <a:graphicFrameLocks noChangeAspect="1"/>
          </p:cNvGraphicFramePr>
          <p:nvPr/>
        </p:nvGraphicFramePr>
        <p:xfrm>
          <a:off x="1524000" y="1981200"/>
          <a:ext cx="6210300" cy="841375"/>
        </p:xfrm>
        <a:graphic>
          <a:graphicData uri="http://schemas.openxmlformats.org/presentationml/2006/ole">
            <mc:AlternateContent xmlns:mc="http://schemas.openxmlformats.org/markup-compatibility/2006">
              <mc:Choice xmlns:v="urn:schemas-microsoft-com:vml" Requires="v">
                <p:oleObj spid="_x0000_s7197" name="Visio" r:id="rId6" imgW="6210023" imgH="841027" progId="Visio.Drawing.11">
                  <p:embed/>
                </p:oleObj>
              </mc:Choice>
              <mc:Fallback>
                <p:oleObj name="Visio" r:id="rId6" imgW="6210023" imgH="841027" progId="Visio.Drawing.11">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1981200"/>
                        <a:ext cx="6210300"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smtClean="0"/>
              <a:t>Incorrect Decomposition</a:t>
            </a:r>
            <a:br>
              <a:rPr lang="en-US" smtClean="0"/>
            </a:br>
            <a:r>
              <a:rPr lang="en-US" smtClean="0"/>
              <a:t>(Not A Lossless Join Decomposition)</a:t>
            </a:r>
          </a:p>
        </p:txBody>
      </p:sp>
      <p:sp>
        <p:nvSpPr>
          <p:cNvPr id="75779" name="Content Placeholder 2"/>
          <p:cNvSpPr>
            <a:spLocks noGrp="1"/>
          </p:cNvSpPr>
          <p:nvPr>
            <p:ph idx="1"/>
          </p:nvPr>
        </p:nvSpPr>
        <p:spPr/>
        <p:txBody>
          <a:bodyPr/>
          <a:lstStyle/>
          <a:p>
            <a:r>
              <a:rPr lang="en-US" smtClean="0"/>
              <a:t>Assume we replaced</a:t>
            </a:r>
          </a:p>
          <a:p>
            <a:endParaRPr lang="en-US" smtClean="0"/>
          </a:p>
          <a:p>
            <a:endParaRPr lang="en-US" smtClean="0"/>
          </a:p>
          <a:p>
            <a:endParaRPr lang="en-US" smtClean="0"/>
          </a:p>
          <a:p>
            <a:endParaRPr lang="en-US" smtClean="0"/>
          </a:p>
          <a:p>
            <a:pPr>
              <a:buFont typeface="Monotype Sorts" pitchFamily="2" charset="2"/>
              <a:buNone/>
            </a:pPr>
            <a:r>
              <a:rPr lang="en-US" smtClean="0"/>
              <a:t>	with two tables (note “Y” in the previous slide), which is SSN was actually the key, therefore we should not do it), without indicating the key for S to simplify the example</a:t>
            </a:r>
          </a:p>
          <a:p>
            <a:pPr>
              <a:buFont typeface="Monotype Sorts" pitchFamily="2" charset="2"/>
              <a:buNone/>
            </a:pPr>
            <a:endParaRPr lang="en-US" smtClean="0"/>
          </a:p>
          <a:p>
            <a:pPr>
              <a:buFont typeface="Monotype Sorts" pitchFamily="2" charset="2"/>
              <a:buNone/>
            </a:pPr>
            <a:endParaRPr lang="en-US" smtClean="0"/>
          </a:p>
          <a:p>
            <a:pPr>
              <a:buFont typeface="Monotype Sorts" pitchFamily="2" charset="2"/>
              <a:buNone/>
            </a:pPr>
            <a:endParaRPr lang="en-US" smtClean="0"/>
          </a:p>
          <a:p>
            <a:pPr>
              <a:buFont typeface="Monotype Sorts" pitchFamily="2" charset="2"/>
              <a:buNone/>
            </a:pPr>
            <a:endParaRPr lang="en-US" smtClean="0"/>
          </a:p>
          <a:p>
            <a:endParaRPr lang="en-US" smtClean="0"/>
          </a:p>
          <a:p>
            <a:r>
              <a:rPr lang="en-US" smtClean="0"/>
              <a:t>We cannot answer the question what is the Name for SSN = 121 (we lost information), so cannot decompose like this</a:t>
            </a:r>
          </a:p>
          <a:p>
            <a:pPr>
              <a:buFont typeface="Monotype Sorts" pitchFamily="2" charset="2"/>
              <a:buNone/>
            </a:pPr>
            <a:endParaRPr lang="en-US" smtClean="0"/>
          </a:p>
          <a:p>
            <a:pPr>
              <a:buFont typeface="Monotype Sorts" pitchFamily="2" charset="2"/>
              <a:buNone/>
            </a:pPr>
            <a:endParaRPr lang="en-US" smtClean="0"/>
          </a:p>
        </p:txBody>
      </p:sp>
      <p:graphicFrame>
        <p:nvGraphicFramePr>
          <p:cNvPr id="5" name="Content Placeholder 3"/>
          <p:cNvGraphicFramePr>
            <a:graphicFrameLocks/>
          </p:cNvGraphicFramePr>
          <p:nvPr/>
        </p:nvGraphicFramePr>
        <p:xfrm>
          <a:off x="4572000" y="1371600"/>
          <a:ext cx="4419600" cy="1854200"/>
        </p:xfrm>
        <a:graphic>
          <a:graphicData uri="http://schemas.openxmlformats.org/drawingml/2006/table">
            <a:tbl>
              <a:tblPr firstRow="1" bandCol="1">
                <a:tableStyleId>{21E4AEA4-8DFA-4A89-87EB-49C32662AFE0}</a:tableStyleId>
              </a:tblPr>
              <a:tblGrid>
                <a:gridCol w="736600"/>
                <a:gridCol w="736600"/>
                <a:gridCol w="736600"/>
                <a:gridCol w="736600"/>
                <a:gridCol w="736600"/>
                <a:gridCol w="736600"/>
              </a:tblGrid>
              <a:tr h="370840">
                <a:tc>
                  <a:txBody>
                    <a:bodyPr/>
                    <a:lstStyle/>
                    <a:p>
                      <a:pPr algn="ctr"/>
                      <a:r>
                        <a:rPr lang="en-US" sz="1400" dirty="0" smtClean="0"/>
                        <a:t>R</a:t>
                      </a:r>
                      <a:endParaRPr lang="en-US" sz="1400" dirty="0"/>
                    </a:p>
                  </a:txBody>
                  <a:tcPr/>
                </a:tc>
                <a:tc>
                  <a:txBody>
                    <a:bodyPr/>
                    <a:lstStyle/>
                    <a:p>
                      <a:pPr algn="ctr"/>
                      <a:r>
                        <a:rPr lang="en-US" sz="1400" dirty="0" smtClean="0"/>
                        <a:t>Name</a:t>
                      </a:r>
                      <a:endParaRPr lang="en-US" sz="1400" dirty="0"/>
                    </a:p>
                  </a:txBody>
                  <a:tcPr/>
                </a:tc>
                <a:tc>
                  <a:txBody>
                    <a:bodyPr/>
                    <a:lstStyle/>
                    <a:p>
                      <a:pPr algn="ctr"/>
                      <a:r>
                        <a:rPr lang="en-US" sz="1400" u="sng" dirty="0" err="1" smtClean="0"/>
                        <a:t>SSN</a:t>
                      </a:r>
                      <a:endParaRPr lang="en-US" sz="1400" u="sng" dirty="0"/>
                    </a:p>
                  </a:txBody>
                  <a:tcPr/>
                </a:tc>
                <a:tc>
                  <a:txBody>
                    <a:bodyPr/>
                    <a:lstStyle/>
                    <a:p>
                      <a:pPr algn="ctr"/>
                      <a:r>
                        <a:rPr lang="en-US" sz="1400" dirty="0" smtClean="0"/>
                        <a:t>DOB</a:t>
                      </a:r>
                      <a:endParaRPr lang="en-US" sz="1400" dirty="0"/>
                    </a:p>
                  </a:txBody>
                  <a:tcPr/>
                </a:tc>
                <a:tc>
                  <a:txBody>
                    <a:bodyPr/>
                    <a:lstStyle/>
                    <a:p>
                      <a:pPr algn="ctr"/>
                      <a:r>
                        <a:rPr lang="en-US" sz="1400" dirty="0" smtClean="0"/>
                        <a:t>Grade</a:t>
                      </a:r>
                      <a:endParaRPr lang="en-US" sz="1400" dirty="0"/>
                    </a:p>
                  </a:txBody>
                  <a:tcPr/>
                </a:tc>
                <a:tc>
                  <a:txBody>
                    <a:bodyPr/>
                    <a:lstStyle/>
                    <a:p>
                      <a:pPr algn="ctr"/>
                      <a:r>
                        <a:rPr lang="en-US" sz="1400" dirty="0" smtClean="0"/>
                        <a:t>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121</a:t>
                      </a:r>
                      <a:endParaRPr lang="en-US" sz="1400" dirty="0"/>
                    </a:p>
                  </a:txBody>
                  <a:tcPr/>
                </a:tc>
                <a:tc>
                  <a:txBody>
                    <a:bodyPr/>
                    <a:lstStyle/>
                    <a:p>
                      <a:r>
                        <a:rPr lang="en-US" sz="1400" dirty="0" smtClean="0"/>
                        <a:t>2367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132</a:t>
                      </a:r>
                      <a:endParaRPr lang="en-US" sz="1400" dirty="0"/>
                    </a:p>
                  </a:txBody>
                  <a:tcPr/>
                </a:tc>
                <a:tc>
                  <a:txBody>
                    <a:bodyPr/>
                    <a:lstStyle/>
                    <a:p>
                      <a:r>
                        <a:rPr lang="en-US" sz="1400" dirty="0" smtClean="0"/>
                        <a:t>3678</a:t>
                      </a:r>
                      <a:endParaRPr lang="en-US" sz="1400" dirty="0"/>
                    </a:p>
                  </a:txBody>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101</a:t>
                      </a:r>
                      <a:endParaRPr lang="en-US" sz="1400" dirty="0"/>
                    </a:p>
                  </a:txBody>
                  <a:tcPr/>
                </a:tc>
                <a:tc>
                  <a:txBody>
                    <a:bodyPr/>
                    <a:lstStyle/>
                    <a:p>
                      <a:r>
                        <a:rPr lang="en-US" sz="1400" dirty="0" smtClean="0"/>
                        <a:t>3498</a:t>
                      </a:r>
                      <a:endParaRPr lang="en-US" sz="1400" dirty="0"/>
                    </a:p>
                  </a:txBody>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
                      </a:r>
                      <a:endParaRPr lang="en-US" sz="1400" dirty="0"/>
                    </a:p>
                  </a:txBody>
                  <a:tcPr/>
                </a:tc>
                <a:tc>
                  <a:txBody>
                    <a:bodyPr/>
                    <a:lstStyle/>
                    <a:p>
                      <a:r>
                        <a:rPr lang="en-US" sz="1400" dirty="0" smtClean="0"/>
                        <a:t>106</a:t>
                      </a:r>
                      <a:endParaRPr lang="en-US" sz="1400" dirty="0"/>
                    </a:p>
                  </a:txBody>
                  <a:tcPr/>
                </a:tc>
                <a:tc>
                  <a:txBody>
                    <a:bodyPr/>
                    <a:lstStyle/>
                    <a:p>
                      <a:r>
                        <a:rPr lang="en-US" sz="1400" dirty="0" smtClean="0"/>
                        <a:t>2987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bl>
          </a:graphicData>
        </a:graphic>
      </p:graphicFrame>
      <p:graphicFrame>
        <p:nvGraphicFramePr>
          <p:cNvPr id="8" name="Content Placeholder 3"/>
          <p:cNvGraphicFramePr>
            <a:graphicFrameLocks/>
          </p:cNvGraphicFramePr>
          <p:nvPr/>
        </p:nvGraphicFramePr>
        <p:xfrm>
          <a:off x="2133600" y="4648200"/>
          <a:ext cx="3733800" cy="1854200"/>
        </p:xfrm>
        <a:graphic>
          <a:graphicData uri="http://schemas.openxmlformats.org/drawingml/2006/table">
            <a:tbl>
              <a:tblPr firstRow="1" bandCol="1">
                <a:tableStyleId>{21E4AEA4-8DFA-4A89-87EB-49C32662AFE0}</a:tableStyleId>
              </a:tblPr>
              <a:tblGrid>
                <a:gridCol w="746760"/>
                <a:gridCol w="746760"/>
                <a:gridCol w="746760"/>
                <a:gridCol w="746760"/>
                <a:gridCol w="746760"/>
              </a:tblGrid>
              <a:tr h="370840">
                <a:tc>
                  <a:txBody>
                    <a:bodyPr/>
                    <a:lstStyle/>
                    <a:p>
                      <a:pPr algn="ctr"/>
                      <a:r>
                        <a:rPr lang="en-US" sz="1400" dirty="0" smtClean="0"/>
                        <a:t>S</a:t>
                      </a:r>
                      <a:endParaRPr lang="en-US" sz="1400" dirty="0"/>
                    </a:p>
                  </a:txBody>
                  <a:tcPr/>
                </a:tc>
                <a:tc>
                  <a:txBody>
                    <a:bodyPr/>
                    <a:lstStyle/>
                    <a:p>
                      <a:pPr algn="ctr"/>
                      <a:r>
                        <a:rPr lang="en-US" sz="1400" dirty="0" smtClean="0"/>
                        <a:t>Name</a:t>
                      </a:r>
                      <a:endParaRPr lang="en-US" sz="1400" dirty="0"/>
                    </a:p>
                  </a:txBody>
                  <a:tcPr/>
                </a:tc>
                <a:tc>
                  <a:txBody>
                    <a:bodyPr/>
                    <a:lstStyle/>
                    <a:p>
                      <a:pPr algn="ctr"/>
                      <a:r>
                        <a:rPr lang="en-US" sz="1400" dirty="0" smtClean="0"/>
                        <a:t>DOB</a:t>
                      </a:r>
                      <a:endParaRPr lang="en-US" sz="1400" dirty="0"/>
                    </a:p>
                  </a:txBody>
                  <a:tcPr/>
                </a:tc>
                <a:tc>
                  <a:txBody>
                    <a:bodyPr/>
                    <a:lstStyle/>
                    <a:p>
                      <a:pPr algn="ctr"/>
                      <a:r>
                        <a:rPr lang="en-US" sz="1400" dirty="0" smtClean="0"/>
                        <a:t>Grade</a:t>
                      </a:r>
                      <a:endParaRPr lang="en-US" sz="1400" dirty="0"/>
                    </a:p>
                  </a:txBody>
                  <a:tcPr/>
                </a:tc>
                <a:tc>
                  <a:txBody>
                    <a:bodyPr/>
                    <a:lstStyle/>
                    <a:p>
                      <a:pPr algn="ctr"/>
                      <a:r>
                        <a:rPr lang="en-US" sz="1400" dirty="0" smtClean="0"/>
                        <a:t>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2367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3678</a:t>
                      </a:r>
                      <a:endParaRPr lang="en-US" sz="1400" dirty="0"/>
                    </a:p>
                  </a:txBody>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3498</a:t>
                      </a:r>
                      <a:endParaRPr lang="en-US" sz="1400" dirty="0"/>
                    </a:p>
                  </a:txBody>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
                      </a:r>
                      <a:endParaRPr lang="en-US" sz="1400" dirty="0"/>
                    </a:p>
                  </a:txBody>
                  <a:tcPr/>
                </a:tc>
                <a:tc>
                  <a:txBody>
                    <a:bodyPr/>
                    <a:lstStyle/>
                    <a:p>
                      <a:r>
                        <a:rPr lang="en-US" sz="1400" dirty="0" smtClean="0"/>
                        <a:t>2987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bl>
          </a:graphicData>
        </a:graphic>
      </p:graphicFrame>
      <p:graphicFrame>
        <p:nvGraphicFramePr>
          <p:cNvPr id="9" name="Content Placeholder 3"/>
          <p:cNvGraphicFramePr>
            <a:graphicFrameLocks/>
          </p:cNvGraphicFramePr>
          <p:nvPr/>
        </p:nvGraphicFramePr>
        <p:xfrm>
          <a:off x="6781800" y="4648200"/>
          <a:ext cx="2209800" cy="1854200"/>
        </p:xfrm>
        <a:graphic>
          <a:graphicData uri="http://schemas.openxmlformats.org/drawingml/2006/table">
            <a:tbl>
              <a:tblPr firstRow="1" bandCol="1">
                <a:tableStyleId>{21E4AEA4-8DFA-4A89-87EB-49C32662AFE0}</a:tableStyleId>
              </a:tblPr>
              <a:tblGrid>
                <a:gridCol w="736600"/>
                <a:gridCol w="736600"/>
                <a:gridCol w="736600"/>
              </a:tblGrid>
              <a:tr h="370840">
                <a:tc>
                  <a:txBody>
                    <a:bodyPr/>
                    <a:lstStyle/>
                    <a:p>
                      <a:pPr algn="ctr"/>
                      <a:r>
                        <a:rPr lang="en-US" sz="1400" u="none" dirty="0" smtClean="0"/>
                        <a:t>T</a:t>
                      </a:r>
                      <a:endParaRPr lang="en-US" sz="1400" u="none" dirty="0"/>
                    </a:p>
                  </a:txBody>
                  <a:tcPr/>
                </a:tc>
                <a:tc>
                  <a:txBody>
                    <a:bodyPr/>
                    <a:lstStyle/>
                    <a:p>
                      <a:pPr algn="ctr"/>
                      <a:r>
                        <a:rPr lang="en-US" sz="1400" u="sng" dirty="0" err="1" smtClean="0"/>
                        <a:t>SSN</a:t>
                      </a:r>
                      <a:endParaRPr lang="en-US" sz="1400" u="sng" dirty="0"/>
                    </a:p>
                  </a:txBody>
                  <a:tcPr/>
                </a:tc>
                <a:tc>
                  <a:txBody>
                    <a:bodyPr/>
                    <a:lstStyle/>
                    <a:p>
                      <a:pPr algn="ctr"/>
                      <a:r>
                        <a:rPr lang="en-US" sz="1400" dirty="0" smtClean="0"/>
                        <a:t>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121</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132</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101</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106</a:t>
                      </a:r>
                      <a:endParaRPr lang="en-US" sz="1400" dirty="0"/>
                    </a:p>
                  </a:txBody>
                  <a:tcPr/>
                </a:tc>
                <a:tc>
                  <a:txBody>
                    <a:bodyPr/>
                    <a:lstStyle/>
                    <a:p>
                      <a:r>
                        <a:rPr lang="en-US" sz="1400" dirty="0" smtClean="0"/>
                        <a:t>80</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itle 1"/>
          <p:cNvSpPr>
            <a:spLocks noGrp="1"/>
          </p:cNvSpPr>
          <p:nvPr>
            <p:ph type="title"/>
          </p:nvPr>
        </p:nvSpPr>
        <p:spPr/>
        <p:txBody>
          <a:bodyPr/>
          <a:lstStyle/>
          <a:p>
            <a:r>
              <a:rPr lang="en-US" smtClean="0"/>
              <a:t>Our Example Again</a:t>
            </a:r>
          </a:p>
        </p:txBody>
      </p:sp>
      <p:pic>
        <p:nvPicPr>
          <p:cNvPr id="8195" name="Picture 2"/>
          <p:cNvPicPr>
            <a:picLocks noGrp="1" noChangeAspect="1" noChangeArrowheads="1"/>
          </p:cNvPicPr>
          <p:nvPr>
            <p:ph idx="1"/>
          </p:nvPr>
        </p:nvPicPr>
        <p:blipFill>
          <a:blip r:embed="rId4" cstate="print"/>
          <a:srcRect/>
          <a:stretch>
            <a:fillRect/>
          </a:stretch>
        </p:blipFill>
        <p:spPr>
          <a:xfrm>
            <a:off x="3429000" y="1828800"/>
            <a:ext cx="152400" cy="80963"/>
          </a:xfrm>
          <a:noFill/>
        </p:spPr>
      </p:pic>
      <p:graphicFrame>
        <p:nvGraphicFramePr>
          <p:cNvPr id="12" name="Group 166"/>
          <p:cNvGraphicFramePr>
            <a:graphicFrameLocks/>
          </p:cNvGraphicFramePr>
          <p:nvPr/>
        </p:nvGraphicFramePr>
        <p:xfrm>
          <a:off x="1981200" y="1676400"/>
          <a:ext cx="5689600" cy="2228850"/>
        </p:xfrm>
        <a:graphic>
          <a:graphicData uri="http://schemas.openxmlformats.org/drawingml/2006/table">
            <a:tbl>
              <a:tblPr/>
              <a:tblGrid>
                <a:gridCol w="947738"/>
                <a:gridCol w="949325"/>
                <a:gridCol w="947737"/>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graphicFrame>
        <p:nvGraphicFramePr>
          <p:cNvPr id="8194" name="Object 56"/>
          <p:cNvGraphicFramePr>
            <a:graphicFrameLocks noChangeAspect="1"/>
          </p:cNvGraphicFramePr>
          <p:nvPr/>
        </p:nvGraphicFramePr>
        <p:xfrm>
          <a:off x="3657600" y="4572000"/>
          <a:ext cx="2743200" cy="1695450"/>
        </p:xfrm>
        <a:graphic>
          <a:graphicData uri="http://schemas.openxmlformats.org/presentationml/2006/ole">
            <mc:AlternateContent xmlns:mc="http://schemas.openxmlformats.org/markup-compatibility/2006">
              <mc:Choice xmlns:v="urn:schemas-microsoft-com:vml" Requires="v">
                <p:oleObj spid="_x0000_s8207" name="Visio" r:id="rId5" imgW="2743200" imgH="1695600" progId="Visio.Drawing.11">
                  <p:embed/>
                </p:oleObj>
              </mc:Choice>
              <mc:Fallback>
                <p:oleObj name="Visio" r:id="rId5" imgW="2743200" imgH="1695600" progId="Visio.Drawing.11">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4572000"/>
                        <a:ext cx="27432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itle 1"/>
          <p:cNvSpPr>
            <a:spLocks noGrp="1"/>
          </p:cNvSpPr>
          <p:nvPr>
            <p:ph type="title"/>
          </p:nvPr>
        </p:nvSpPr>
        <p:spPr/>
        <p:txBody>
          <a:bodyPr/>
          <a:lstStyle/>
          <a:p>
            <a:r>
              <a:rPr lang="en-US" smtClean="0"/>
              <a:t>Partial Dependency: S → B</a:t>
            </a:r>
          </a:p>
        </p:txBody>
      </p:sp>
      <p:pic>
        <p:nvPicPr>
          <p:cNvPr id="9219" name="Picture 2"/>
          <p:cNvPicPr>
            <a:picLocks noGrp="1" noChangeAspect="1" noChangeArrowheads="1"/>
          </p:cNvPicPr>
          <p:nvPr>
            <p:ph idx="1"/>
          </p:nvPr>
        </p:nvPicPr>
        <p:blipFill>
          <a:blip r:embed="rId4" cstate="print"/>
          <a:srcRect/>
          <a:stretch>
            <a:fillRect/>
          </a:stretch>
        </p:blipFill>
        <p:spPr>
          <a:xfrm>
            <a:off x="3429000" y="1828800"/>
            <a:ext cx="152400" cy="80963"/>
          </a:xfrm>
          <a:noFill/>
        </p:spPr>
      </p:pic>
      <p:graphicFrame>
        <p:nvGraphicFramePr>
          <p:cNvPr id="12" name="Group 166"/>
          <p:cNvGraphicFramePr>
            <a:graphicFrameLocks/>
          </p:cNvGraphicFramePr>
          <p:nvPr/>
        </p:nvGraphicFramePr>
        <p:xfrm>
          <a:off x="1981200" y="1676400"/>
          <a:ext cx="5689600" cy="2228850"/>
        </p:xfrm>
        <a:graphic>
          <a:graphicData uri="http://schemas.openxmlformats.org/drawingml/2006/table">
            <a:tbl>
              <a:tblPr/>
              <a:tblGrid>
                <a:gridCol w="947738"/>
                <a:gridCol w="949325"/>
                <a:gridCol w="947737"/>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graphicFrame>
        <p:nvGraphicFramePr>
          <p:cNvPr id="9218" name="Object 3"/>
          <p:cNvGraphicFramePr>
            <a:graphicFrameLocks noChangeAspect="1"/>
          </p:cNvGraphicFramePr>
          <p:nvPr/>
        </p:nvGraphicFramePr>
        <p:xfrm>
          <a:off x="3429000" y="4572000"/>
          <a:ext cx="2743200" cy="1466850"/>
        </p:xfrm>
        <a:graphic>
          <a:graphicData uri="http://schemas.openxmlformats.org/presentationml/2006/ole">
            <mc:AlternateContent xmlns:mc="http://schemas.openxmlformats.org/markup-compatibility/2006">
              <mc:Choice xmlns:v="urn:schemas-microsoft-com:vml" Requires="v">
                <p:oleObj spid="_x0000_s9231" name="Visio" r:id="rId5" imgW="2743676" imgH="1466850" progId="Visio.Drawing.11">
                  <p:embed/>
                </p:oleObj>
              </mc:Choice>
              <mc:Fallback>
                <p:oleObj name="Visio" r:id="rId5" imgW="2743676" imgH="1466850"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572000"/>
                        <a:ext cx="27432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Decomposition</a:t>
            </a:r>
          </a:p>
        </p:txBody>
      </p:sp>
      <p:sp>
        <p:nvSpPr>
          <p:cNvPr id="76803"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p:txBody>
      </p:sp>
      <p:graphicFrame>
        <p:nvGraphicFramePr>
          <p:cNvPr id="12" name="Group 166"/>
          <p:cNvGraphicFramePr>
            <a:graphicFrameLocks/>
          </p:cNvGraphicFramePr>
          <p:nvPr/>
        </p:nvGraphicFramePr>
        <p:xfrm>
          <a:off x="2438400" y="1447800"/>
          <a:ext cx="5689600" cy="2228850"/>
        </p:xfrm>
        <a:graphic>
          <a:graphicData uri="http://schemas.openxmlformats.org/drawingml/2006/table">
            <a:tbl>
              <a:tblPr/>
              <a:tblGrid>
                <a:gridCol w="947738"/>
                <a:gridCol w="949325"/>
                <a:gridCol w="947737"/>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graphicFrame>
        <p:nvGraphicFramePr>
          <p:cNvPr id="5" name="Group 219"/>
          <p:cNvGraphicFramePr>
            <a:graphicFrameLocks/>
          </p:cNvGraphicFramePr>
          <p:nvPr/>
        </p:nvGraphicFramePr>
        <p:xfrm>
          <a:off x="1371600" y="4419600"/>
          <a:ext cx="2844800" cy="2223135"/>
        </p:xfrm>
        <a:graphic>
          <a:graphicData uri="http://schemas.openxmlformats.org/drawingml/2006/table">
            <a:tbl>
              <a:tblPr/>
              <a:tblGrid>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6" name="Group 220"/>
          <p:cNvGraphicFramePr>
            <a:graphicFrameLocks noGrp="1"/>
          </p:cNvGraphicFramePr>
          <p:nvPr/>
        </p:nvGraphicFramePr>
        <p:xfrm>
          <a:off x="4572000" y="4419600"/>
          <a:ext cx="4741863" cy="2223135"/>
        </p:xfrm>
        <a:graphic>
          <a:graphicData uri="http://schemas.openxmlformats.org/drawingml/2006/table">
            <a:tbl>
              <a:tblPr/>
              <a:tblGrid>
                <a:gridCol w="947738"/>
                <a:gridCol w="949325"/>
                <a:gridCol w="947737"/>
                <a:gridCol w="949325"/>
                <a:gridCol w="9477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Better Representation Of Information</a:t>
            </a:r>
          </a:p>
        </p:txBody>
      </p:sp>
      <p:sp>
        <p:nvSpPr>
          <p:cNvPr id="40963" name="Content Placeholder 2"/>
          <p:cNvSpPr>
            <a:spLocks noGrp="1"/>
          </p:cNvSpPr>
          <p:nvPr>
            <p:ph idx="1"/>
          </p:nvPr>
        </p:nvSpPr>
        <p:spPr/>
        <p:txBody>
          <a:bodyPr/>
          <a:lstStyle/>
          <a:p>
            <a:r>
              <a:rPr lang="en-US" smtClean="0"/>
              <a:t>The problem can be solved by replacing</a:t>
            </a:r>
          </a:p>
          <a:p>
            <a:endParaRPr lang="en-US" smtClean="0"/>
          </a:p>
          <a:p>
            <a:endParaRPr lang="en-US" smtClean="0"/>
          </a:p>
          <a:p>
            <a:endParaRPr lang="en-US" smtClean="0"/>
          </a:p>
          <a:p>
            <a:endParaRPr lang="en-US" smtClean="0"/>
          </a:p>
          <a:p>
            <a:endParaRPr lang="en-US" smtClean="0"/>
          </a:p>
          <a:p>
            <a:endParaRPr lang="en-US" smtClean="0"/>
          </a:p>
          <a:p>
            <a:pPr>
              <a:buFont typeface="Monotype Sorts" pitchFamily="2" charset="2"/>
              <a:buNone/>
            </a:pPr>
            <a:r>
              <a:rPr lang="en-US" smtClean="0"/>
              <a:t>	by two tables</a:t>
            </a:r>
          </a:p>
          <a:p>
            <a:pPr>
              <a:buFont typeface="Monotype Sorts" pitchFamily="2" charset="2"/>
              <a:buNone/>
            </a:pPr>
            <a:endParaRPr lang="en-US" smtClean="0"/>
          </a:p>
          <a:p>
            <a:pPr>
              <a:buFont typeface="Monotype Sorts" pitchFamily="2" charset="2"/>
              <a:buNone/>
            </a:pPr>
            <a:endParaRPr lang="en-US" smtClean="0"/>
          </a:p>
        </p:txBody>
      </p:sp>
      <p:graphicFrame>
        <p:nvGraphicFramePr>
          <p:cNvPr id="5" name="Content Placeholder 3"/>
          <p:cNvGraphicFramePr>
            <a:graphicFrameLocks/>
          </p:cNvGraphicFramePr>
          <p:nvPr/>
        </p:nvGraphicFramePr>
        <p:xfrm>
          <a:off x="2362200" y="1981200"/>
          <a:ext cx="4419600" cy="1854200"/>
        </p:xfrm>
        <a:graphic>
          <a:graphicData uri="http://schemas.openxmlformats.org/drawingml/2006/table">
            <a:tbl>
              <a:tblPr firstRow="1" bandCol="1">
                <a:tableStyleId>{21E4AEA4-8DFA-4A89-87EB-49C32662AFE0}</a:tableStyleId>
              </a:tblPr>
              <a:tblGrid>
                <a:gridCol w="736600"/>
                <a:gridCol w="736600"/>
                <a:gridCol w="736600"/>
                <a:gridCol w="736600"/>
                <a:gridCol w="736600"/>
                <a:gridCol w="736600"/>
              </a:tblGrid>
              <a:tr h="370840">
                <a:tc>
                  <a:txBody>
                    <a:bodyPr/>
                    <a:lstStyle/>
                    <a:p>
                      <a:pPr algn="ctr"/>
                      <a:r>
                        <a:rPr lang="en-US" sz="1400" dirty="0" smtClean="0"/>
                        <a:t>R</a:t>
                      </a:r>
                      <a:endParaRPr lang="en-US" sz="1400" dirty="0"/>
                    </a:p>
                  </a:txBody>
                  <a:tcPr/>
                </a:tc>
                <a:tc>
                  <a:txBody>
                    <a:bodyPr/>
                    <a:lstStyle/>
                    <a:p>
                      <a:pPr algn="ctr"/>
                      <a:r>
                        <a:rPr lang="en-US" sz="1400" dirty="0" smtClean="0"/>
                        <a:t>Name</a:t>
                      </a:r>
                      <a:endParaRPr lang="en-US" sz="1400" dirty="0"/>
                    </a:p>
                  </a:txBody>
                  <a:tcPr/>
                </a:tc>
                <a:tc>
                  <a:txBody>
                    <a:bodyPr/>
                    <a:lstStyle/>
                    <a:p>
                      <a:pPr algn="ctr"/>
                      <a:r>
                        <a:rPr lang="en-US" sz="1400" u="sng" dirty="0" err="1" smtClean="0"/>
                        <a:t>SSN</a:t>
                      </a:r>
                      <a:endParaRPr lang="en-US" sz="1400" u="sng" dirty="0"/>
                    </a:p>
                  </a:txBody>
                  <a:tcPr/>
                </a:tc>
                <a:tc>
                  <a:txBody>
                    <a:bodyPr/>
                    <a:lstStyle/>
                    <a:p>
                      <a:pPr algn="ctr"/>
                      <a:r>
                        <a:rPr lang="en-US" sz="1400" dirty="0" smtClean="0"/>
                        <a:t>DOB</a:t>
                      </a:r>
                      <a:endParaRPr lang="en-US" sz="1400" dirty="0"/>
                    </a:p>
                  </a:txBody>
                  <a:tcPr/>
                </a:tc>
                <a:tc>
                  <a:txBody>
                    <a:bodyPr/>
                    <a:lstStyle/>
                    <a:p>
                      <a:pPr algn="ctr"/>
                      <a:r>
                        <a:rPr lang="en-US" sz="1400" dirty="0" smtClean="0"/>
                        <a:t>Grade</a:t>
                      </a:r>
                      <a:endParaRPr lang="en-US" sz="1400" dirty="0"/>
                    </a:p>
                  </a:txBody>
                  <a:tcPr/>
                </a:tc>
                <a:tc>
                  <a:txBody>
                    <a:bodyPr/>
                    <a:lstStyle/>
                    <a:p>
                      <a:pPr algn="ctr"/>
                      <a:r>
                        <a:rPr lang="en-US" sz="1400" dirty="0" smtClean="0"/>
                        <a:t>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121</a:t>
                      </a:r>
                      <a:endParaRPr lang="en-US" sz="1400" dirty="0"/>
                    </a:p>
                  </a:txBody>
                  <a:tcPr/>
                </a:tc>
                <a:tc>
                  <a:txBody>
                    <a:bodyPr/>
                    <a:lstStyle/>
                    <a:p>
                      <a:r>
                        <a:rPr lang="en-US" sz="1400" dirty="0" smtClean="0"/>
                        <a:t>2367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132</a:t>
                      </a:r>
                      <a:endParaRPr lang="en-US" sz="1400" dirty="0"/>
                    </a:p>
                  </a:txBody>
                  <a:tcPr/>
                </a:tc>
                <a:tc>
                  <a:txBody>
                    <a:bodyPr/>
                    <a:lstStyle/>
                    <a:p>
                      <a:r>
                        <a:rPr lang="en-US" sz="1400" dirty="0" smtClean="0"/>
                        <a:t>3678</a:t>
                      </a:r>
                      <a:endParaRPr lang="en-US" sz="1400" dirty="0"/>
                    </a:p>
                  </a:txBody>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101</a:t>
                      </a:r>
                      <a:endParaRPr lang="en-US" sz="1400" dirty="0"/>
                    </a:p>
                  </a:txBody>
                  <a:tcPr/>
                </a:tc>
                <a:tc>
                  <a:txBody>
                    <a:bodyPr/>
                    <a:lstStyle/>
                    <a:p>
                      <a:r>
                        <a:rPr lang="en-US" sz="1400" dirty="0" smtClean="0"/>
                        <a:t>3498</a:t>
                      </a:r>
                      <a:endParaRPr lang="en-US" sz="1400" dirty="0"/>
                    </a:p>
                  </a:txBody>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
                      </a:r>
                      <a:endParaRPr lang="en-US" sz="1400" dirty="0"/>
                    </a:p>
                  </a:txBody>
                  <a:tcPr/>
                </a:tc>
                <a:tc>
                  <a:txBody>
                    <a:bodyPr/>
                    <a:lstStyle/>
                    <a:p>
                      <a:r>
                        <a:rPr lang="en-US" sz="1400" dirty="0" smtClean="0"/>
                        <a:t>106</a:t>
                      </a:r>
                      <a:endParaRPr lang="en-US" sz="1400" dirty="0"/>
                    </a:p>
                  </a:txBody>
                  <a:tcPr/>
                </a:tc>
                <a:tc>
                  <a:txBody>
                    <a:bodyPr/>
                    <a:lstStyle/>
                    <a:p>
                      <a:r>
                        <a:rPr lang="en-US" sz="1400" dirty="0" smtClean="0"/>
                        <a:t>2987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bl>
          </a:graphicData>
        </a:graphic>
      </p:graphicFrame>
      <p:graphicFrame>
        <p:nvGraphicFramePr>
          <p:cNvPr id="8" name="Content Placeholder 3"/>
          <p:cNvGraphicFramePr>
            <a:graphicFrameLocks/>
          </p:cNvGraphicFramePr>
          <p:nvPr/>
        </p:nvGraphicFramePr>
        <p:xfrm>
          <a:off x="1524000" y="5334000"/>
          <a:ext cx="3535680" cy="1854200"/>
        </p:xfrm>
        <a:graphic>
          <a:graphicData uri="http://schemas.openxmlformats.org/drawingml/2006/table">
            <a:tbl>
              <a:tblPr firstRow="1" bandCol="1">
                <a:tableStyleId>{21E4AEA4-8DFA-4A89-87EB-49C32662AFE0}</a:tableStyleId>
              </a:tblPr>
              <a:tblGrid>
                <a:gridCol w="707136"/>
                <a:gridCol w="707136"/>
                <a:gridCol w="707136"/>
                <a:gridCol w="707136"/>
                <a:gridCol w="707136"/>
              </a:tblGrid>
              <a:tr h="370840">
                <a:tc>
                  <a:txBody>
                    <a:bodyPr/>
                    <a:lstStyle/>
                    <a:p>
                      <a:pPr algn="ctr"/>
                      <a:r>
                        <a:rPr lang="en-US" sz="1400" dirty="0" smtClean="0"/>
                        <a:t>S</a:t>
                      </a:r>
                      <a:endParaRPr lang="en-US" sz="1400" dirty="0"/>
                    </a:p>
                  </a:txBody>
                  <a:tcPr/>
                </a:tc>
                <a:tc>
                  <a:txBody>
                    <a:bodyPr/>
                    <a:lstStyle/>
                    <a:p>
                      <a:pPr algn="ctr"/>
                      <a:r>
                        <a:rPr lang="en-US" sz="1400" dirty="0" smtClean="0"/>
                        <a:t>Name</a:t>
                      </a:r>
                      <a:endParaRPr lang="en-US" sz="1400" dirty="0"/>
                    </a:p>
                  </a:txBody>
                  <a:tcPr/>
                </a:tc>
                <a:tc>
                  <a:txBody>
                    <a:bodyPr/>
                    <a:lstStyle/>
                    <a:p>
                      <a:pPr algn="ctr"/>
                      <a:r>
                        <a:rPr lang="en-US" sz="1400" u="sng" dirty="0" err="1" smtClean="0"/>
                        <a:t>SSN</a:t>
                      </a:r>
                      <a:endParaRPr lang="en-US" sz="1400" u="sng" dirty="0"/>
                    </a:p>
                  </a:txBody>
                  <a:tcPr/>
                </a:tc>
                <a:tc>
                  <a:txBody>
                    <a:bodyPr/>
                    <a:lstStyle/>
                    <a:p>
                      <a:pPr algn="ctr"/>
                      <a:r>
                        <a:rPr lang="en-US" sz="1400" dirty="0" smtClean="0"/>
                        <a:t>DOB</a:t>
                      </a:r>
                      <a:endParaRPr lang="en-US" sz="1400" dirty="0"/>
                    </a:p>
                  </a:txBody>
                  <a:tcPr/>
                </a:tc>
                <a:tc>
                  <a:txBody>
                    <a:bodyPr/>
                    <a:lstStyle/>
                    <a:p>
                      <a:pPr algn="ctr"/>
                      <a:r>
                        <a:rPr lang="en-US" sz="1400" dirty="0" smtClean="0"/>
                        <a:t>Grade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121</a:t>
                      </a:r>
                      <a:endParaRPr lang="en-US" sz="1400" dirty="0"/>
                    </a:p>
                  </a:txBody>
                  <a:tcPr/>
                </a:tc>
                <a:tc>
                  <a:txBody>
                    <a:bodyPr/>
                    <a:lstStyle/>
                    <a:p>
                      <a:r>
                        <a:rPr lang="en-US" sz="1400" dirty="0" smtClean="0"/>
                        <a:t>2367</a:t>
                      </a:r>
                      <a:endParaRPr lang="en-US" sz="1400" dirty="0"/>
                    </a:p>
                  </a:txBody>
                  <a:tcPr/>
                </a:tc>
                <a:tc>
                  <a:txBody>
                    <a:bodyPr/>
                    <a:lstStyle/>
                    <a:p>
                      <a:r>
                        <a:rPr lang="en-US" sz="1400" dirty="0" smtClean="0"/>
                        <a:t>2</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132</a:t>
                      </a:r>
                      <a:endParaRPr lang="en-US" sz="1400" dirty="0"/>
                    </a:p>
                  </a:txBody>
                  <a:tcPr/>
                </a:tc>
                <a:tc>
                  <a:txBody>
                    <a:bodyPr/>
                    <a:lstStyle/>
                    <a:p>
                      <a:r>
                        <a:rPr lang="en-US" sz="1400" dirty="0" smtClean="0"/>
                        <a:t>3678</a:t>
                      </a:r>
                      <a:endParaRPr lang="en-US" sz="1400" dirty="0"/>
                    </a:p>
                  </a:txBody>
                  <a:tcPr/>
                </a:tc>
                <a:tc>
                  <a:txBody>
                    <a:bodyPr/>
                    <a:lstStyle/>
                    <a:p>
                      <a:r>
                        <a:rPr lang="en-US" sz="1400" dirty="0" smtClean="0"/>
                        <a:t>3</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101</a:t>
                      </a:r>
                      <a:endParaRPr lang="en-US" sz="1400" dirty="0"/>
                    </a:p>
                  </a:txBody>
                  <a:tcPr/>
                </a:tc>
                <a:tc>
                  <a:txBody>
                    <a:bodyPr/>
                    <a:lstStyle/>
                    <a:p>
                      <a:r>
                        <a:rPr lang="en-US" sz="1400" dirty="0" smtClean="0"/>
                        <a:t>3498</a:t>
                      </a:r>
                      <a:endParaRPr lang="en-US" sz="1400" dirty="0"/>
                    </a:p>
                  </a:txBody>
                  <a:tcPr/>
                </a:tc>
                <a:tc>
                  <a:txBody>
                    <a:bodyPr/>
                    <a:lstStyle/>
                    <a:p>
                      <a:r>
                        <a:rPr lang="en-US" sz="1400" dirty="0" smtClean="0"/>
                        <a:t>4</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
                      </a:r>
                      <a:endParaRPr lang="en-US" sz="1400" dirty="0"/>
                    </a:p>
                  </a:txBody>
                  <a:tcPr/>
                </a:tc>
                <a:tc>
                  <a:txBody>
                    <a:bodyPr/>
                    <a:lstStyle/>
                    <a:p>
                      <a:r>
                        <a:rPr lang="en-US" sz="1400" dirty="0" smtClean="0"/>
                        <a:t>106</a:t>
                      </a:r>
                      <a:endParaRPr lang="en-US" sz="1400" dirty="0"/>
                    </a:p>
                  </a:txBody>
                  <a:tcPr/>
                </a:tc>
                <a:tc>
                  <a:txBody>
                    <a:bodyPr/>
                    <a:lstStyle/>
                    <a:p>
                      <a:r>
                        <a:rPr lang="en-US" sz="1400" dirty="0" smtClean="0"/>
                        <a:t>2987</a:t>
                      </a:r>
                      <a:endParaRPr lang="en-US" sz="1400" dirty="0"/>
                    </a:p>
                  </a:txBody>
                  <a:tcPr/>
                </a:tc>
                <a:tc>
                  <a:txBody>
                    <a:bodyPr/>
                    <a:lstStyle/>
                    <a:p>
                      <a:r>
                        <a:rPr lang="en-US" sz="1400" dirty="0" smtClean="0"/>
                        <a:t>2</a:t>
                      </a:r>
                      <a:endParaRPr lang="en-US" sz="1400" dirty="0"/>
                    </a:p>
                  </a:txBody>
                  <a:tcPr/>
                </a:tc>
              </a:tr>
            </a:tbl>
          </a:graphicData>
        </a:graphic>
      </p:graphicFrame>
      <p:graphicFrame>
        <p:nvGraphicFramePr>
          <p:cNvPr id="9" name="Content Placeholder 3"/>
          <p:cNvGraphicFramePr>
            <a:graphicFrameLocks/>
          </p:cNvGraphicFramePr>
          <p:nvPr/>
        </p:nvGraphicFramePr>
        <p:xfrm>
          <a:off x="6172200" y="5334000"/>
          <a:ext cx="2209800" cy="1483360"/>
        </p:xfrm>
        <a:graphic>
          <a:graphicData uri="http://schemas.openxmlformats.org/drawingml/2006/table">
            <a:tbl>
              <a:tblPr firstRow="1" bandCol="1">
                <a:tableStyleId>{21E4AEA4-8DFA-4A89-87EB-49C32662AFE0}</a:tableStyleId>
              </a:tblPr>
              <a:tblGrid>
                <a:gridCol w="736600"/>
                <a:gridCol w="736600"/>
                <a:gridCol w="736600"/>
              </a:tblGrid>
              <a:tr h="370840">
                <a:tc>
                  <a:txBody>
                    <a:bodyPr/>
                    <a:lstStyle/>
                    <a:p>
                      <a:pPr algn="ctr"/>
                      <a:r>
                        <a:rPr lang="en-US" sz="1400" u="none" dirty="0" smtClean="0"/>
                        <a:t>T</a:t>
                      </a:r>
                      <a:endParaRPr lang="en-US" sz="1400" u="none" dirty="0"/>
                    </a:p>
                  </a:txBody>
                  <a:tcPr/>
                </a:tc>
                <a:tc>
                  <a:txBody>
                    <a:bodyPr/>
                    <a:lstStyle/>
                    <a:p>
                      <a:pPr algn="ctr"/>
                      <a:r>
                        <a:rPr lang="en-US" sz="1400" u="sng" dirty="0" smtClean="0"/>
                        <a:t>Grade</a:t>
                      </a:r>
                      <a:endParaRPr lang="en-US" sz="1400" u="sng" dirty="0"/>
                    </a:p>
                  </a:txBody>
                  <a:tcPr/>
                </a:tc>
                <a:tc>
                  <a:txBody>
                    <a:bodyPr/>
                    <a:lstStyle/>
                    <a:p>
                      <a:pPr algn="ctr"/>
                      <a:r>
                        <a:rPr lang="en-US" sz="1400" dirty="0" smtClean="0"/>
                        <a:t>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smtClean="0"/>
              <a:t>No Anomalies</a:t>
            </a:r>
          </a:p>
        </p:txBody>
      </p:sp>
      <p:sp>
        <p:nvSpPr>
          <p:cNvPr id="10244"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p:txBody>
      </p:sp>
      <p:graphicFrame>
        <p:nvGraphicFramePr>
          <p:cNvPr id="5" name="Group 219"/>
          <p:cNvGraphicFramePr>
            <a:graphicFrameLocks/>
          </p:cNvGraphicFramePr>
          <p:nvPr/>
        </p:nvGraphicFramePr>
        <p:xfrm>
          <a:off x="3581400" y="1828800"/>
          <a:ext cx="2844800" cy="2223135"/>
        </p:xfrm>
        <a:graphic>
          <a:graphicData uri="http://schemas.openxmlformats.org/drawingml/2006/table">
            <a:tbl>
              <a:tblPr/>
              <a:tblGrid>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10242" name="Object 2"/>
          <p:cNvGraphicFramePr>
            <a:graphicFrameLocks noChangeAspect="1"/>
          </p:cNvGraphicFramePr>
          <p:nvPr/>
        </p:nvGraphicFramePr>
        <p:xfrm>
          <a:off x="4800600" y="4572000"/>
          <a:ext cx="1143000" cy="860425"/>
        </p:xfrm>
        <a:graphic>
          <a:graphicData uri="http://schemas.openxmlformats.org/presentationml/2006/ole">
            <mc:AlternateContent xmlns:mc="http://schemas.openxmlformats.org/markup-compatibility/2006">
              <mc:Choice xmlns:v="urn:schemas-microsoft-com:vml" Requires="v">
                <p:oleObj spid="_x0000_s10255" name="Visio" r:id="rId4" imgW="1143554" imgH="859831" progId="Visio.Drawing.11">
                  <p:embed/>
                </p:oleObj>
              </mc:Choice>
              <mc:Fallback>
                <p:oleObj name="Visio" r:id="rId4" imgW="1143554" imgH="859831"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572000"/>
                        <a:ext cx="11430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lstStyle/>
          <a:p>
            <a:r>
              <a:rPr lang="en-US" smtClean="0"/>
              <a:t>Some Anomalies</a:t>
            </a:r>
          </a:p>
        </p:txBody>
      </p:sp>
      <p:sp>
        <p:nvSpPr>
          <p:cNvPr id="11268"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pPr>
              <a:buFont typeface="Monotype Sorts" pitchFamily="2" charset="2"/>
              <a:buNone/>
            </a:pPr>
            <a:endParaRPr lang="en-US" smtClean="0"/>
          </a:p>
        </p:txBody>
      </p:sp>
      <p:graphicFrame>
        <p:nvGraphicFramePr>
          <p:cNvPr id="6" name="Group 220"/>
          <p:cNvGraphicFramePr>
            <a:graphicFrameLocks noGrp="1"/>
          </p:cNvGraphicFramePr>
          <p:nvPr/>
        </p:nvGraphicFramePr>
        <p:xfrm>
          <a:off x="2667000" y="1295400"/>
          <a:ext cx="4741863" cy="2223135"/>
        </p:xfrm>
        <a:graphic>
          <a:graphicData uri="http://schemas.openxmlformats.org/drawingml/2006/table">
            <a:tbl>
              <a:tblPr/>
              <a:tblGrid>
                <a:gridCol w="947738"/>
                <a:gridCol w="949325"/>
                <a:gridCol w="947737"/>
                <a:gridCol w="949325"/>
                <a:gridCol w="9477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graphicFrame>
        <p:nvGraphicFramePr>
          <p:cNvPr id="11266" name="Object 49"/>
          <p:cNvGraphicFramePr>
            <a:graphicFrameLocks noChangeAspect="1"/>
          </p:cNvGraphicFramePr>
          <p:nvPr/>
        </p:nvGraphicFramePr>
        <p:xfrm>
          <a:off x="4191000" y="3962400"/>
          <a:ext cx="2224088" cy="1695450"/>
        </p:xfrm>
        <a:graphic>
          <a:graphicData uri="http://schemas.openxmlformats.org/presentationml/2006/ole">
            <mc:AlternateContent xmlns:mc="http://schemas.openxmlformats.org/markup-compatibility/2006">
              <mc:Choice xmlns:v="urn:schemas-microsoft-com:vml" Requires="v">
                <p:oleObj spid="_x0000_s11279" name="Visio" r:id="rId4" imgW="2223638" imgH="1695327" progId="Visio.Drawing.11">
                  <p:embed/>
                </p:oleObj>
              </mc:Choice>
              <mc:Fallback>
                <p:oleObj name="Visio" r:id="rId4" imgW="2223638" imgH="1695327" progId="Visio.Drawing.11">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3962400"/>
                        <a:ext cx="2224088"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1"/>
          <p:cNvSpPr>
            <a:spLocks noGrp="1"/>
          </p:cNvSpPr>
          <p:nvPr>
            <p:ph type="title"/>
          </p:nvPr>
        </p:nvSpPr>
        <p:spPr/>
        <p:txBody>
          <a:bodyPr/>
          <a:lstStyle/>
          <a:p>
            <a:r>
              <a:rPr lang="en-US" smtClean="0"/>
              <a:t>Decomposition So Far</a:t>
            </a:r>
          </a:p>
        </p:txBody>
      </p:sp>
      <p:sp>
        <p:nvSpPr>
          <p:cNvPr id="12293"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pPr>
              <a:buFont typeface="Monotype Sorts" pitchFamily="2" charset="2"/>
              <a:buNone/>
            </a:pPr>
            <a:endParaRPr lang="en-US" smtClean="0"/>
          </a:p>
        </p:txBody>
      </p:sp>
      <p:graphicFrame>
        <p:nvGraphicFramePr>
          <p:cNvPr id="6" name="Group 220"/>
          <p:cNvGraphicFramePr>
            <a:graphicFrameLocks noGrp="1"/>
          </p:cNvGraphicFramePr>
          <p:nvPr/>
        </p:nvGraphicFramePr>
        <p:xfrm>
          <a:off x="609600" y="1676400"/>
          <a:ext cx="4741863" cy="2223135"/>
        </p:xfrm>
        <a:graphic>
          <a:graphicData uri="http://schemas.openxmlformats.org/drawingml/2006/table">
            <a:tbl>
              <a:tblPr/>
              <a:tblGrid>
                <a:gridCol w="947738"/>
                <a:gridCol w="949325"/>
                <a:gridCol w="947737"/>
                <a:gridCol w="949325"/>
                <a:gridCol w="9477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graphicFrame>
        <p:nvGraphicFramePr>
          <p:cNvPr id="12290" name="Object 2"/>
          <p:cNvGraphicFramePr>
            <a:graphicFrameLocks noChangeAspect="1"/>
          </p:cNvGraphicFramePr>
          <p:nvPr/>
        </p:nvGraphicFramePr>
        <p:xfrm>
          <a:off x="2514600" y="4572000"/>
          <a:ext cx="2224088" cy="1695450"/>
        </p:xfrm>
        <a:graphic>
          <a:graphicData uri="http://schemas.openxmlformats.org/presentationml/2006/ole">
            <mc:AlternateContent xmlns:mc="http://schemas.openxmlformats.org/markup-compatibility/2006">
              <mc:Choice xmlns:v="urn:schemas-microsoft-com:vml" Requires="v">
                <p:oleObj spid="_x0000_s12316" name="Visio" r:id="rId4" imgW="2223638" imgH="1695327" progId="Visio.Drawing.11">
                  <p:embed/>
                </p:oleObj>
              </mc:Choice>
              <mc:Fallback>
                <p:oleObj name="Visio" r:id="rId4" imgW="2223638" imgH="1695327"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572000"/>
                        <a:ext cx="2224088"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Group 219"/>
          <p:cNvGraphicFramePr>
            <a:graphicFrameLocks/>
          </p:cNvGraphicFramePr>
          <p:nvPr/>
        </p:nvGraphicFramePr>
        <p:xfrm>
          <a:off x="6400800" y="1676400"/>
          <a:ext cx="2844800" cy="1474470"/>
        </p:xfrm>
        <a:graphic>
          <a:graphicData uri="http://schemas.openxmlformats.org/drawingml/2006/table">
            <a:tbl>
              <a:tblPr/>
              <a:tblGrid>
                <a:gridCol w="947738"/>
                <a:gridCol w="949325"/>
                <a:gridCol w="947737"/>
              </a:tblGrid>
              <a:tr h="142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12291" name="Object 4"/>
          <p:cNvGraphicFramePr>
            <a:graphicFrameLocks noChangeAspect="1"/>
          </p:cNvGraphicFramePr>
          <p:nvPr/>
        </p:nvGraphicFramePr>
        <p:xfrm>
          <a:off x="7543800" y="4495800"/>
          <a:ext cx="1143000" cy="860425"/>
        </p:xfrm>
        <a:graphic>
          <a:graphicData uri="http://schemas.openxmlformats.org/presentationml/2006/ole">
            <mc:AlternateContent xmlns:mc="http://schemas.openxmlformats.org/markup-compatibility/2006">
              <mc:Choice xmlns:v="urn:schemas-microsoft-com:vml" Requires="v">
                <p:oleObj spid="_x0000_s12317" name="Visio" r:id="rId6" imgW="1143554" imgH="859831" progId="Visio.Drawing.11">
                  <p:embed/>
                </p:oleObj>
              </mc:Choice>
              <mc:Fallback>
                <p:oleObj name="Visio" r:id="rId6" imgW="1143554" imgH="859831" progId="Visio.Drawing.11">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800" y="4495800"/>
                        <a:ext cx="11430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dirty="0" smtClean="0">
                <a:solidFill>
                  <a:srgbClr val="FF0000"/>
                </a:solidFill>
              </a:rPr>
              <a:t>Second Normal Form:</a:t>
            </a:r>
            <a:br>
              <a:rPr lang="en-US" dirty="0" smtClean="0">
                <a:solidFill>
                  <a:srgbClr val="FF0000"/>
                </a:solidFill>
              </a:rPr>
            </a:br>
            <a:r>
              <a:rPr lang="en-US" dirty="0" smtClean="0"/>
              <a:t>1NF And No Partial Dependencies</a:t>
            </a:r>
          </a:p>
        </p:txBody>
      </p:sp>
      <p:sp>
        <p:nvSpPr>
          <p:cNvPr id="77827" name="Content Placeholder 2"/>
          <p:cNvSpPr>
            <a:spLocks noGrp="1"/>
          </p:cNvSpPr>
          <p:nvPr>
            <p:ph idx="1"/>
          </p:nvPr>
        </p:nvSpPr>
        <p:spPr/>
        <p:txBody>
          <a:bodyPr/>
          <a:lstStyle/>
          <a:p>
            <a:r>
              <a:rPr lang="en-US" smtClean="0"/>
              <a:t>Each of the tables in our database is in Second Normal Form</a:t>
            </a:r>
          </a:p>
          <a:p>
            <a:r>
              <a:rPr lang="en-US" smtClean="0"/>
              <a:t>Second Normal Form means:</a:t>
            </a:r>
          </a:p>
          <a:p>
            <a:pPr lvl="1"/>
            <a:r>
              <a:rPr lang="en-US" smtClean="0"/>
              <a:t>First Normal Form</a:t>
            </a:r>
          </a:p>
          <a:p>
            <a:pPr lvl="1"/>
            <a:r>
              <a:rPr lang="en-US" smtClean="0"/>
              <a:t>No Partial dependencies</a:t>
            </a:r>
          </a:p>
          <a:p>
            <a:r>
              <a:rPr lang="en-US" smtClean="0"/>
              <a:t>The above is checked individually for each table</a:t>
            </a:r>
          </a:p>
          <a:p>
            <a:endParaRPr lang="en-US" smtClean="0"/>
          </a:p>
          <a:p>
            <a:r>
              <a:rPr lang="en-US" smtClean="0"/>
              <a:t>Furthermore, our decomposition was a lossless join decomposition</a:t>
            </a:r>
          </a:p>
          <a:p>
            <a:r>
              <a:rPr lang="en-US" smtClean="0"/>
              <a:t>This means that by “combining” all the tables we get exactly the original table back</a:t>
            </a:r>
          </a:p>
          <a:p>
            <a:r>
              <a:rPr lang="en-US" smtClean="0"/>
              <a:t>This is checked “globally”; we do not discuss how this is done generally, but intuitively clearly true in our simple example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p:txBody>
          <a:bodyPr/>
          <a:lstStyle/>
          <a:p>
            <a:r>
              <a:rPr lang="en-US" smtClean="0"/>
              <a:t>T → F</a:t>
            </a:r>
          </a:p>
        </p:txBody>
      </p:sp>
      <p:sp>
        <p:nvSpPr>
          <p:cNvPr id="13316"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pPr>
              <a:buFont typeface="Monotype Sorts" pitchFamily="2" charset="2"/>
              <a:buNone/>
            </a:pPr>
            <a:endParaRPr lang="en-US" smtClean="0"/>
          </a:p>
        </p:txBody>
      </p:sp>
      <p:graphicFrame>
        <p:nvGraphicFramePr>
          <p:cNvPr id="6" name="Group 220"/>
          <p:cNvGraphicFramePr>
            <a:graphicFrameLocks noGrp="1"/>
          </p:cNvGraphicFramePr>
          <p:nvPr/>
        </p:nvGraphicFramePr>
        <p:xfrm>
          <a:off x="2590800" y="1752600"/>
          <a:ext cx="4741863" cy="2223135"/>
        </p:xfrm>
        <a:graphic>
          <a:graphicData uri="http://schemas.openxmlformats.org/drawingml/2006/table">
            <a:tbl>
              <a:tblPr/>
              <a:tblGrid>
                <a:gridCol w="947738"/>
                <a:gridCol w="949325"/>
                <a:gridCol w="947737"/>
                <a:gridCol w="949325"/>
                <a:gridCol w="9477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graphicFrame>
        <p:nvGraphicFramePr>
          <p:cNvPr id="13314" name="Object 49"/>
          <p:cNvGraphicFramePr>
            <a:graphicFrameLocks noChangeAspect="1"/>
          </p:cNvGraphicFramePr>
          <p:nvPr/>
        </p:nvGraphicFramePr>
        <p:xfrm>
          <a:off x="4038600" y="5105400"/>
          <a:ext cx="2224088" cy="1466850"/>
        </p:xfrm>
        <a:graphic>
          <a:graphicData uri="http://schemas.openxmlformats.org/presentationml/2006/ole">
            <mc:AlternateContent xmlns:mc="http://schemas.openxmlformats.org/markup-compatibility/2006">
              <mc:Choice xmlns:v="urn:schemas-microsoft-com:vml" Requires="v">
                <p:oleObj spid="_x0000_s13327" name="Visio" r:id="rId4" imgW="2223638" imgH="1466727" progId="Visio.Drawing.11">
                  <p:embed/>
                </p:oleObj>
              </mc:Choice>
              <mc:Fallback>
                <p:oleObj name="Visio" r:id="rId4" imgW="2223638" imgH="1466727" progId="Visio.Drawing.11">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5105400"/>
                        <a:ext cx="2224088"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smtClean="0"/>
              <a:t>Decomposition</a:t>
            </a:r>
          </a:p>
        </p:txBody>
      </p:sp>
      <p:sp>
        <p:nvSpPr>
          <p:cNvPr id="78851"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pPr>
              <a:buFont typeface="Monotype Sorts" pitchFamily="2" charset="2"/>
              <a:buNone/>
            </a:pPr>
            <a:endParaRPr lang="en-US" smtClean="0"/>
          </a:p>
        </p:txBody>
      </p:sp>
      <p:graphicFrame>
        <p:nvGraphicFramePr>
          <p:cNvPr id="6" name="Group 220"/>
          <p:cNvGraphicFramePr>
            <a:graphicFrameLocks noGrp="1"/>
          </p:cNvGraphicFramePr>
          <p:nvPr/>
        </p:nvGraphicFramePr>
        <p:xfrm>
          <a:off x="2133600" y="1600200"/>
          <a:ext cx="4741863" cy="2223135"/>
        </p:xfrm>
        <a:graphic>
          <a:graphicData uri="http://schemas.openxmlformats.org/drawingml/2006/table">
            <a:tbl>
              <a:tblPr/>
              <a:tblGrid>
                <a:gridCol w="947738"/>
                <a:gridCol w="949325"/>
                <a:gridCol w="947737"/>
                <a:gridCol w="949325"/>
                <a:gridCol w="9477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graphicFrame>
        <p:nvGraphicFramePr>
          <p:cNvPr id="5" name="Group 33"/>
          <p:cNvGraphicFramePr>
            <a:graphicFrameLocks noGrp="1"/>
          </p:cNvGraphicFramePr>
          <p:nvPr/>
        </p:nvGraphicFramePr>
        <p:xfrm>
          <a:off x="1600200" y="4724400"/>
          <a:ext cx="3794125" cy="2223135"/>
        </p:xfrm>
        <a:graphic>
          <a:graphicData uri="http://schemas.openxmlformats.org/drawingml/2006/table">
            <a:tbl>
              <a:tblPr/>
              <a:tblGrid>
                <a:gridCol w="947738"/>
                <a:gridCol w="949325"/>
                <a:gridCol w="947737"/>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7" name="Group 121"/>
          <p:cNvGraphicFramePr>
            <a:graphicFrameLocks noGrp="1"/>
          </p:cNvGraphicFramePr>
          <p:nvPr/>
        </p:nvGraphicFramePr>
        <p:xfrm>
          <a:off x="6172200" y="4724400"/>
          <a:ext cx="2844800" cy="2223135"/>
        </p:xfrm>
        <a:graphic>
          <a:graphicData uri="http://schemas.openxmlformats.org/drawingml/2006/table">
            <a:tbl>
              <a:tblPr/>
              <a:tblGrid>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p:txBody>
          <a:bodyPr/>
          <a:lstStyle/>
          <a:p>
            <a:r>
              <a:rPr lang="en-US" smtClean="0"/>
              <a:t>No Anomalies</a:t>
            </a:r>
          </a:p>
        </p:txBody>
      </p:sp>
      <p:sp>
        <p:nvSpPr>
          <p:cNvPr id="14340"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pPr>
              <a:buFont typeface="Monotype Sorts" pitchFamily="2" charset="2"/>
              <a:buNone/>
            </a:pPr>
            <a:endParaRPr lang="en-US" smtClean="0"/>
          </a:p>
        </p:txBody>
      </p:sp>
      <p:graphicFrame>
        <p:nvGraphicFramePr>
          <p:cNvPr id="7" name="Group 121"/>
          <p:cNvGraphicFramePr>
            <a:graphicFrameLocks noGrp="1"/>
          </p:cNvGraphicFramePr>
          <p:nvPr/>
        </p:nvGraphicFramePr>
        <p:xfrm>
          <a:off x="3810000" y="1828800"/>
          <a:ext cx="2844800" cy="2223135"/>
        </p:xfrm>
        <a:graphic>
          <a:graphicData uri="http://schemas.openxmlformats.org/drawingml/2006/table">
            <a:tbl>
              <a:tblPr/>
              <a:tblGrid>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graphicFrame>
        <p:nvGraphicFramePr>
          <p:cNvPr id="14338" name="Object 2"/>
          <p:cNvGraphicFramePr>
            <a:graphicFrameLocks noChangeAspect="1"/>
          </p:cNvGraphicFramePr>
          <p:nvPr/>
        </p:nvGraphicFramePr>
        <p:xfrm>
          <a:off x="5105400" y="5257800"/>
          <a:ext cx="1123950" cy="860425"/>
        </p:xfrm>
        <a:graphic>
          <a:graphicData uri="http://schemas.openxmlformats.org/presentationml/2006/ole">
            <mc:AlternateContent xmlns:mc="http://schemas.openxmlformats.org/markup-compatibility/2006">
              <mc:Choice xmlns:v="urn:schemas-microsoft-com:vml" Requires="v">
                <p:oleObj spid="_x0000_s14351" name="Visio" r:id="rId4" imgW="1123996" imgH="859831" progId="Visio.Drawing.11">
                  <p:embed/>
                </p:oleObj>
              </mc:Choice>
              <mc:Fallback>
                <p:oleObj name="Visio" r:id="rId4" imgW="1123996" imgH="859831"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5257800"/>
                        <a:ext cx="112395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p:cNvSpPr>
            <a:spLocks noGrp="1"/>
          </p:cNvSpPr>
          <p:nvPr>
            <p:ph type="title"/>
          </p:nvPr>
        </p:nvSpPr>
        <p:spPr/>
        <p:txBody>
          <a:bodyPr/>
          <a:lstStyle/>
          <a:p>
            <a:r>
              <a:rPr lang="en-US" smtClean="0"/>
              <a:t>Anomalies</a:t>
            </a:r>
          </a:p>
        </p:txBody>
      </p:sp>
      <p:sp>
        <p:nvSpPr>
          <p:cNvPr id="15364"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pPr>
              <a:buFont typeface="Monotype Sorts" pitchFamily="2" charset="2"/>
              <a:buNone/>
            </a:pPr>
            <a:endParaRPr lang="en-US" smtClean="0"/>
          </a:p>
        </p:txBody>
      </p:sp>
      <p:graphicFrame>
        <p:nvGraphicFramePr>
          <p:cNvPr id="5" name="Group 33"/>
          <p:cNvGraphicFramePr>
            <a:graphicFrameLocks noGrp="1"/>
          </p:cNvGraphicFramePr>
          <p:nvPr/>
        </p:nvGraphicFramePr>
        <p:xfrm>
          <a:off x="3200400" y="2133600"/>
          <a:ext cx="3794125" cy="2223135"/>
        </p:xfrm>
        <a:graphic>
          <a:graphicData uri="http://schemas.openxmlformats.org/drawingml/2006/table">
            <a:tbl>
              <a:tblPr/>
              <a:tblGrid>
                <a:gridCol w="947738"/>
                <a:gridCol w="949325"/>
                <a:gridCol w="947737"/>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15362" name="Object 2"/>
          <p:cNvGraphicFramePr>
            <a:graphicFrameLocks noChangeAspect="1"/>
          </p:cNvGraphicFramePr>
          <p:nvPr/>
        </p:nvGraphicFramePr>
        <p:xfrm>
          <a:off x="4419600" y="5257800"/>
          <a:ext cx="1663700" cy="1466850"/>
        </p:xfrm>
        <a:graphic>
          <a:graphicData uri="http://schemas.openxmlformats.org/presentationml/2006/ole">
            <mc:AlternateContent xmlns:mc="http://schemas.openxmlformats.org/markup-compatibility/2006">
              <mc:Choice xmlns:v="urn:schemas-microsoft-com:vml" Requires="v">
                <p:oleObj spid="_x0000_s15375" name="Visio" r:id="rId4" imgW="1663854" imgH="1466727" progId="Visio.Drawing.11">
                  <p:embed/>
                </p:oleObj>
              </mc:Choice>
              <mc:Fallback>
                <p:oleObj name="Visio" r:id="rId4" imgW="1663854" imgH="1466727"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5257800"/>
                        <a:ext cx="16637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itle 1"/>
          <p:cNvSpPr>
            <a:spLocks noGrp="1"/>
          </p:cNvSpPr>
          <p:nvPr>
            <p:ph type="title"/>
          </p:nvPr>
        </p:nvSpPr>
        <p:spPr/>
        <p:txBody>
          <a:bodyPr/>
          <a:lstStyle/>
          <a:p>
            <a:r>
              <a:rPr lang="en-US" smtClean="0"/>
              <a:t>Decomposition So Far</a:t>
            </a:r>
          </a:p>
        </p:txBody>
      </p:sp>
      <p:sp>
        <p:nvSpPr>
          <p:cNvPr id="16390"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p:txBody>
      </p:sp>
      <p:graphicFrame>
        <p:nvGraphicFramePr>
          <p:cNvPr id="5" name="Group 219"/>
          <p:cNvGraphicFramePr>
            <a:graphicFrameLocks/>
          </p:cNvGraphicFramePr>
          <p:nvPr/>
        </p:nvGraphicFramePr>
        <p:xfrm>
          <a:off x="1447800" y="1066800"/>
          <a:ext cx="2844800" cy="1480185"/>
        </p:xfrm>
        <a:graphic>
          <a:graphicData uri="http://schemas.openxmlformats.org/drawingml/2006/table">
            <a:tbl>
              <a:tblPr/>
              <a:tblGrid>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16386" name="Object 2"/>
          <p:cNvGraphicFramePr>
            <a:graphicFrameLocks noChangeAspect="1"/>
          </p:cNvGraphicFramePr>
          <p:nvPr/>
        </p:nvGraphicFramePr>
        <p:xfrm>
          <a:off x="2819400" y="2743200"/>
          <a:ext cx="1143000" cy="860425"/>
        </p:xfrm>
        <a:graphic>
          <a:graphicData uri="http://schemas.openxmlformats.org/presentationml/2006/ole">
            <mc:AlternateContent xmlns:mc="http://schemas.openxmlformats.org/markup-compatibility/2006">
              <mc:Choice xmlns:v="urn:schemas-microsoft-com:vml" Requires="v">
                <p:oleObj spid="_x0000_s16425" name="Visio" r:id="rId4" imgW="1143554" imgH="859831" progId="Visio.Drawing.11">
                  <p:embed/>
                </p:oleObj>
              </mc:Choice>
              <mc:Fallback>
                <p:oleObj name="Visio" r:id="rId4" imgW="1143554" imgH="859831"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743200"/>
                        <a:ext cx="11430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Group 33"/>
          <p:cNvGraphicFramePr>
            <a:graphicFrameLocks noGrp="1"/>
          </p:cNvGraphicFramePr>
          <p:nvPr/>
        </p:nvGraphicFramePr>
        <p:xfrm>
          <a:off x="2057400" y="3733800"/>
          <a:ext cx="3794125" cy="2223135"/>
        </p:xfrm>
        <a:graphic>
          <a:graphicData uri="http://schemas.openxmlformats.org/drawingml/2006/table">
            <a:tbl>
              <a:tblPr/>
              <a:tblGrid>
                <a:gridCol w="947738"/>
                <a:gridCol w="949325"/>
                <a:gridCol w="947737"/>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16387" name="Object 3"/>
          <p:cNvGraphicFramePr>
            <a:graphicFrameLocks noChangeAspect="1"/>
          </p:cNvGraphicFramePr>
          <p:nvPr/>
        </p:nvGraphicFramePr>
        <p:xfrm>
          <a:off x="3657600" y="6172200"/>
          <a:ext cx="1663700" cy="1466850"/>
        </p:xfrm>
        <a:graphic>
          <a:graphicData uri="http://schemas.openxmlformats.org/presentationml/2006/ole">
            <mc:AlternateContent xmlns:mc="http://schemas.openxmlformats.org/markup-compatibility/2006">
              <mc:Choice xmlns:v="urn:schemas-microsoft-com:vml" Requires="v">
                <p:oleObj spid="_x0000_s16426" name="Visio" r:id="rId6" imgW="1663854" imgH="1466727" progId="Visio.Drawing.11">
                  <p:embed/>
                </p:oleObj>
              </mc:Choice>
              <mc:Fallback>
                <p:oleObj name="Visio" r:id="rId6" imgW="1663854" imgH="1466727"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6172200"/>
                        <a:ext cx="16637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Group 121"/>
          <p:cNvGraphicFramePr>
            <a:graphicFrameLocks noGrp="1"/>
          </p:cNvGraphicFramePr>
          <p:nvPr/>
        </p:nvGraphicFramePr>
        <p:xfrm>
          <a:off x="5562600" y="1066800"/>
          <a:ext cx="2844800" cy="1851660"/>
        </p:xfrm>
        <a:graphic>
          <a:graphicData uri="http://schemas.openxmlformats.org/drawingml/2006/table">
            <a:tbl>
              <a:tblPr/>
              <a:tblGrid>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graphicFrame>
        <p:nvGraphicFramePr>
          <p:cNvPr id="16388" name="Object 6"/>
          <p:cNvGraphicFramePr>
            <a:graphicFrameLocks noChangeAspect="1"/>
          </p:cNvGraphicFramePr>
          <p:nvPr/>
        </p:nvGraphicFramePr>
        <p:xfrm>
          <a:off x="7239000" y="3200400"/>
          <a:ext cx="1123950" cy="860425"/>
        </p:xfrm>
        <a:graphic>
          <a:graphicData uri="http://schemas.openxmlformats.org/presentationml/2006/ole">
            <mc:AlternateContent xmlns:mc="http://schemas.openxmlformats.org/markup-compatibility/2006">
              <mc:Choice xmlns:v="urn:schemas-microsoft-com:vml" Requires="v">
                <p:oleObj spid="_x0000_s16427" name="Visio" r:id="rId8" imgW="1123920" imgH="860400" progId="Visio.Drawing.11">
                  <p:embed/>
                </p:oleObj>
              </mc:Choice>
              <mc:Fallback>
                <p:oleObj name="Visio" r:id="rId8" imgW="1123920" imgH="860400" progId="Visio.Drawing.11">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000" y="3200400"/>
                        <a:ext cx="112395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dirty="0" smtClean="0">
                <a:solidFill>
                  <a:srgbClr val="FF0000"/>
                </a:solidFill>
              </a:rPr>
              <a:t>Third Normal Form:</a:t>
            </a:r>
            <a:br>
              <a:rPr lang="en-US" dirty="0" smtClean="0">
                <a:solidFill>
                  <a:srgbClr val="FF0000"/>
                </a:solidFill>
              </a:rPr>
            </a:br>
            <a:r>
              <a:rPr lang="en-US" dirty="0" smtClean="0"/>
              <a:t>2NF And No Transitive Dependencies</a:t>
            </a:r>
          </a:p>
        </p:txBody>
      </p:sp>
      <p:sp>
        <p:nvSpPr>
          <p:cNvPr id="79875" name="Content Placeholder 2"/>
          <p:cNvSpPr>
            <a:spLocks noGrp="1"/>
          </p:cNvSpPr>
          <p:nvPr>
            <p:ph idx="1"/>
          </p:nvPr>
        </p:nvSpPr>
        <p:spPr/>
        <p:txBody>
          <a:bodyPr/>
          <a:lstStyle/>
          <a:p>
            <a:r>
              <a:rPr lang="en-US" smtClean="0"/>
              <a:t>Each of the tables in our database is in Third Normal Form</a:t>
            </a:r>
          </a:p>
          <a:p>
            <a:r>
              <a:rPr lang="en-US" smtClean="0"/>
              <a:t>Third Normal Form means:</a:t>
            </a:r>
          </a:p>
          <a:p>
            <a:pPr lvl="1"/>
            <a:r>
              <a:rPr lang="en-US" smtClean="0"/>
              <a:t>Second Normal Form (therefore in 1NF and no partial dependencies)</a:t>
            </a:r>
          </a:p>
          <a:p>
            <a:pPr lvl="1"/>
            <a:r>
              <a:rPr lang="en-US" smtClean="0"/>
              <a:t>No transitive dependencies</a:t>
            </a:r>
          </a:p>
          <a:p>
            <a:r>
              <a:rPr lang="en-US" smtClean="0"/>
              <a:t>The above is checked individually for each table</a:t>
            </a:r>
          </a:p>
          <a:p>
            <a:endParaRPr lang="en-US" smtClean="0"/>
          </a:p>
          <a:p>
            <a:r>
              <a:rPr lang="en-US" smtClean="0"/>
              <a:t>Furthermore, our decomposition was a lossless join decomposition</a:t>
            </a:r>
          </a:p>
          <a:p>
            <a:r>
              <a:rPr lang="en-US" smtClean="0"/>
              <a:t>This means that by “combining” all the tables we get exactly the original table back</a:t>
            </a:r>
          </a:p>
          <a:p>
            <a:r>
              <a:rPr lang="en-US" smtClean="0"/>
              <a:t>This is checked “globally”; we do not discuss how this is done generally, but intuitively clearly true in our simple example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Decomposition</a:t>
            </a:r>
          </a:p>
        </p:txBody>
      </p:sp>
      <p:sp>
        <p:nvSpPr>
          <p:cNvPr id="41987" name="Content Placeholder 2"/>
          <p:cNvSpPr>
            <a:spLocks noGrp="1"/>
          </p:cNvSpPr>
          <p:nvPr>
            <p:ph idx="1"/>
          </p:nvPr>
        </p:nvSpPr>
        <p:spPr/>
        <p:txBody>
          <a:bodyPr/>
          <a:lstStyle/>
          <a:p>
            <a:r>
              <a:rPr lang="en-US" smtClean="0"/>
              <a:t>SELECT INTO S</a:t>
            </a:r>
            <a:br>
              <a:rPr lang="en-US" smtClean="0"/>
            </a:br>
            <a:r>
              <a:rPr lang="en-US" smtClean="0"/>
              <a:t>Name, SSN, DOB, Grade</a:t>
            </a:r>
            <a:br>
              <a:rPr lang="en-US" smtClean="0"/>
            </a:br>
            <a:r>
              <a:rPr lang="en-US" smtClean="0"/>
              <a:t>FROM R;</a:t>
            </a:r>
          </a:p>
          <a:p>
            <a:endParaRPr lang="en-US" smtClean="0"/>
          </a:p>
          <a:p>
            <a:endParaRPr lang="en-US" smtClean="0"/>
          </a:p>
          <a:p>
            <a:r>
              <a:rPr lang="en-US" smtClean="0"/>
              <a:t>SELECT INTO T</a:t>
            </a:r>
            <a:br>
              <a:rPr lang="en-US" smtClean="0"/>
            </a:br>
            <a:r>
              <a:rPr lang="en-US" smtClean="0"/>
              <a:t>Grade, Salary</a:t>
            </a:r>
            <a:br>
              <a:rPr lang="en-US" smtClean="0"/>
            </a:br>
            <a:r>
              <a:rPr lang="en-US" smtClean="0"/>
              <a:t>FROM R;</a:t>
            </a:r>
            <a:br>
              <a:rPr lang="en-US" smtClean="0"/>
            </a:br>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1"/>
          <p:cNvSpPr>
            <a:spLocks noGrp="1"/>
          </p:cNvSpPr>
          <p:nvPr>
            <p:ph type="title"/>
          </p:nvPr>
        </p:nvSpPr>
        <p:spPr/>
        <p:txBody>
          <a:bodyPr/>
          <a:lstStyle/>
          <a:p>
            <a:r>
              <a:rPr lang="en-US" smtClean="0"/>
              <a:t>Anomaly</a:t>
            </a:r>
          </a:p>
        </p:txBody>
      </p:sp>
      <p:sp>
        <p:nvSpPr>
          <p:cNvPr id="17412"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We are worried about decomposing by “pulling out” C and getting CS and TC, as we are pulling out a part of the key</a:t>
            </a:r>
          </a:p>
          <a:p>
            <a:r>
              <a:rPr lang="en-US" smtClean="0"/>
              <a:t>But we can actually do it</a:t>
            </a:r>
          </a:p>
        </p:txBody>
      </p:sp>
      <p:graphicFrame>
        <p:nvGraphicFramePr>
          <p:cNvPr id="5" name="Group 33"/>
          <p:cNvGraphicFramePr>
            <a:graphicFrameLocks noGrp="1"/>
          </p:cNvGraphicFramePr>
          <p:nvPr/>
        </p:nvGraphicFramePr>
        <p:xfrm>
          <a:off x="2133600" y="1295400"/>
          <a:ext cx="3794125" cy="2223135"/>
        </p:xfrm>
        <a:graphic>
          <a:graphicData uri="http://schemas.openxmlformats.org/drawingml/2006/table">
            <a:tbl>
              <a:tblPr/>
              <a:tblGrid>
                <a:gridCol w="947738"/>
                <a:gridCol w="949325"/>
                <a:gridCol w="947737"/>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17410" name="Object 2"/>
          <p:cNvGraphicFramePr>
            <a:graphicFrameLocks noChangeAspect="1"/>
          </p:cNvGraphicFramePr>
          <p:nvPr/>
        </p:nvGraphicFramePr>
        <p:xfrm>
          <a:off x="3733800" y="3810000"/>
          <a:ext cx="1663700" cy="1466850"/>
        </p:xfrm>
        <a:graphic>
          <a:graphicData uri="http://schemas.openxmlformats.org/presentationml/2006/ole">
            <mc:AlternateContent xmlns:mc="http://schemas.openxmlformats.org/markup-compatibility/2006">
              <mc:Choice xmlns:v="urn:schemas-microsoft-com:vml" Requires="v">
                <p:oleObj spid="_x0000_s17423" name="Visio" r:id="rId4" imgW="1663854" imgH="1466727" progId="Visio.Drawing.11">
                  <p:embed/>
                </p:oleObj>
              </mc:Choice>
              <mc:Fallback>
                <p:oleObj name="Visio" r:id="rId4" imgW="1663854" imgH="1466727"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810000"/>
                        <a:ext cx="16637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p:txBody>
          <a:bodyPr/>
          <a:lstStyle/>
          <a:p>
            <a:r>
              <a:rPr lang="en-US" smtClean="0"/>
              <a:t>An Alternative Primary Key</a:t>
            </a:r>
          </a:p>
        </p:txBody>
      </p:sp>
      <p:sp>
        <p:nvSpPr>
          <p:cNvPr id="18436"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Note that TS could also serve as primary key since by looking at the FD we have: T → C, we see that TS functionally determines everything, that is TSC </a:t>
            </a:r>
          </a:p>
          <a:p>
            <a:r>
              <a:rPr lang="en-US" smtClean="0"/>
              <a:t>Recall, that TS could have been chosen at the primary key of the original table</a:t>
            </a:r>
          </a:p>
        </p:txBody>
      </p:sp>
      <p:graphicFrame>
        <p:nvGraphicFramePr>
          <p:cNvPr id="5" name="Group 33"/>
          <p:cNvGraphicFramePr>
            <a:graphicFrameLocks noGrp="1"/>
          </p:cNvGraphicFramePr>
          <p:nvPr/>
        </p:nvGraphicFramePr>
        <p:xfrm>
          <a:off x="2133600" y="1295400"/>
          <a:ext cx="3794125" cy="2223135"/>
        </p:xfrm>
        <a:graphic>
          <a:graphicData uri="http://schemas.openxmlformats.org/drawingml/2006/table">
            <a:tbl>
              <a:tblPr/>
              <a:tblGrid>
                <a:gridCol w="947738"/>
                <a:gridCol w="949325"/>
                <a:gridCol w="947737"/>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18434" name="Object 2"/>
          <p:cNvGraphicFramePr>
            <a:graphicFrameLocks noChangeAspect="1"/>
          </p:cNvGraphicFramePr>
          <p:nvPr/>
        </p:nvGraphicFramePr>
        <p:xfrm>
          <a:off x="3733800" y="3810000"/>
          <a:ext cx="1663700" cy="1466850"/>
        </p:xfrm>
        <a:graphic>
          <a:graphicData uri="http://schemas.openxmlformats.org/presentationml/2006/ole">
            <mc:AlternateContent xmlns:mc="http://schemas.openxmlformats.org/markup-compatibility/2006">
              <mc:Choice xmlns:v="urn:schemas-microsoft-com:vml" Requires="v">
                <p:oleObj spid="_x0000_s18447" name="Visio" r:id="rId4" imgW="1663854" imgH="1466727" progId="Visio.Drawing.11">
                  <p:embed/>
                </p:oleObj>
              </mc:Choice>
              <mc:Fallback>
                <p:oleObj name="Visio" r:id="rId4" imgW="1663854" imgH="1466727"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810000"/>
                        <a:ext cx="16637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p:txBody>
          <a:bodyPr/>
          <a:lstStyle/>
          <a:p>
            <a:r>
              <a:rPr lang="en-US" smtClean="0"/>
              <a:t>Anomaly</a:t>
            </a:r>
          </a:p>
        </p:txBody>
      </p:sp>
      <p:sp>
        <p:nvSpPr>
          <p:cNvPr id="19460"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Now are anomaly is a partial dependency, which we know how to handle</a:t>
            </a:r>
          </a:p>
        </p:txBody>
      </p:sp>
      <p:graphicFrame>
        <p:nvGraphicFramePr>
          <p:cNvPr id="5" name="Group 33"/>
          <p:cNvGraphicFramePr>
            <a:graphicFrameLocks noGrp="1"/>
          </p:cNvGraphicFramePr>
          <p:nvPr/>
        </p:nvGraphicFramePr>
        <p:xfrm>
          <a:off x="1600200" y="1295400"/>
          <a:ext cx="3794125" cy="2223135"/>
        </p:xfrm>
        <a:graphic>
          <a:graphicData uri="http://schemas.openxmlformats.org/drawingml/2006/table">
            <a:tbl>
              <a:tblPr/>
              <a:tblGrid>
                <a:gridCol w="947738"/>
                <a:gridCol w="949325"/>
                <a:gridCol w="947737"/>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19458" name="Object 3"/>
          <p:cNvGraphicFramePr>
            <a:graphicFrameLocks noChangeAspect="1"/>
          </p:cNvGraphicFramePr>
          <p:nvPr/>
        </p:nvGraphicFramePr>
        <p:xfrm>
          <a:off x="3200400" y="3733800"/>
          <a:ext cx="1663700" cy="1466850"/>
        </p:xfrm>
        <a:graphic>
          <a:graphicData uri="http://schemas.openxmlformats.org/presentationml/2006/ole">
            <mc:AlternateContent xmlns:mc="http://schemas.openxmlformats.org/markup-compatibility/2006">
              <mc:Choice xmlns:v="urn:schemas-microsoft-com:vml" Requires="v">
                <p:oleObj spid="_x0000_s19471" name="Visio" r:id="rId4" imgW="1663854" imgH="1466727" progId="Visio.Drawing.11">
                  <p:embed/>
                </p:oleObj>
              </mc:Choice>
              <mc:Fallback>
                <p:oleObj name="Visio" r:id="rId4" imgW="1663854" imgH="1466727"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733800"/>
                        <a:ext cx="16637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smtClean="0"/>
              <a:t>Decomposition</a:t>
            </a:r>
          </a:p>
        </p:txBody>
      </p:sp>
      <p:sp>
        <p:nvSpPr>
          <p:cNvPr id="80899"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p:txBody>
      </p:sp>
      <p:graphicFrame>
        <p:nvGraphicFramePr>
          <p:cNvPr id="5" name="Group 33"/>
          <p:cNvGraphicFramePr>
            <a:graphicFrameLocks noGrp="1"/>
          </p:cNvGraphicFramePr>
          <p:nvPr/>
        </p:nvGraphicFramePr>
        <p:xfrm>
          <a:off x="2438400" y="1676400"/>
          <a:ext cx="3794125" cy="2223135"/>
        </p:xfrm>
        <a:graphic>
          <a:graphicData uri="http://schemas.openxmlformats.org/drawingml/2006/table">
            <a:tbl>
              <a:tblPr/>
              <a:tblGrid>
                <a:gridCol w="947738"/>
                <a:gridCol w="949325"/>
                <a:gridCol w="947737"/>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6" name="Group 151"/>
          <p:cNvGraphicFramePr>
            <a:graphicFrameLocks noGrp="1"/>
          </p:cNvGraphicFramePr>
          <p:nvPr/>
        </p:nvGraphicFramePr>
        <p:xfrm>
          <a:off x="1600200" y="4495800"/>
          <a:ext cx="2846388" cy="2223135"/>
        </p:xfrm>
        <a:graphic>
          <a:graphicData uri="http://schemas.openxmlformats.org/drawingml/2006/table">
            <a:tbl>
              <a:tblPr/>
              <a:tblGrid>
                <a:gridCol w="947738"/>
                <a:gridCol w="949325"/>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7" name="Group 152"/>
          <p:cNvGraphicFramePr>
            <a:graphicFrameLocks noGrp="1"/>
          </p:cNvGraphicFramePr>
          <p:nvPr/>
        </p:nvGraphicFramePr>
        <p:xfrm>
          <a:off x="5334000" y="4495800"/>
          <a:ext cx="2844800" cy="2223135"/>
        </p:xfrm>
        <a:graphic>
          <a:graphicData uri="http://schemas.openxmlformats.org/drawingml/2006/table">
            <a:tbl>
              <a:tblPr/>
              <a:tblGrid>
                <a:gridCol w="947738"/>
                <a:gridCol w="947737"/>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p:txBody>
          <a:bodyPr/>
          <a:lstStyle/>
          <a:p>
            <a:r>
              <a:rPr lang="en-US" smtClean="0"/>
              <a:t>No Anomalies</a:t>
            </a:r>
          </a:p>
        </p:txBody>
      </p:sp>
      <p:sp>
        <p:nvSpPr>
          <p:cNvPr id="20484"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p:txBody>
      </p:sp>
      <p:graphicFrame>
        <p:nvGraphicFramePr>
          <p:cNvPr id="6" name="Group 151"/>
          <p:cNvGraphicFramePr>
            <a:graphicFrameLocks noGrp="1"/>
          </p:cNvGraphicFramePr>
          <p:nvPr/>
        </p:nvGraphicFramePr>
        <p:xfrm>
          <a:off x="2971800" y="1752600"/>
          <a:ext cx="2846388" cy="2223135"/>
        </p:xfrm>
        <a:graphic>
          <a:graphicData uri="http://schemas.openxmlformats.org/drawingml/2006/table">
            <a:tbl>
              <a:tblPr/>
              <a:tblGrid>
                <a:gridCol w="947738"/>
                <a:gridCol w="949325"/>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20482" name="Object 2"/>
          <p:cNvGraphicFramePr>
            <a:graphicFrameLocks noChangeAspect="1"/>
          </p:cNvGraphicFramePr>
          <p:nvPr/>
        </p:nvGraphicFramePr>
        <p:xfrm>
          <a:off x="4038600" y="4343400"/>
          <a:ext cx="1136650" cy="595313"/>
        </p:xfrm>
        <a:graphic>
          <a:graphicData uri="http://schemas.openxmlformats.org/presentationml/2006/ole">
            <mc:AlternateContent xmlns:mc="http://schemas.openxmlformats.org/markup-compatibility/2006">
              <mc:Choice xmlns:v="urn:schemas-microsoft-com:vml" Requires="v">
                <p:oleObj spid="_x0000_s20495" name="Visio" r:id="rId4" imgW="1136173" imgH="595835" progId="Visio.Drawing.11">
                  <p:embed/>
                </p:oleObj>
              </mc:Choice>
              <mc:Fallback>
                <p:oleObj name="Visio" r:id="rId4" imgW="1136173" imgH="595835"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343400"/>
                        <a:ext cx="113665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r>
              <a:rPr lang="en-US" smtClean="0"/>
              <a:t>No Anomalies</a:t>
            </a:r>
          </a:p>
        </p:txBody>
      </p:sp>
      <p:sp>
        <p:nvSpPr>
          <p:cNvPr id="21508"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p:txBody>
      </p:sp>
      <p:graphicFrame>
        <p:nvGraphicFramePr>
          <p:cNvPr id="7" name="Group 152"/>
          <p:cNvGraphicFramePr>
            <a:graphicFrameLocks noGrp="1"/>
          </p:cNvGraphicFramePr>
          <p:nvPr/>
        </p:nvGraphicFramePr>
        <p:xfrm>
          <a:off x="3505200" y="1600200"/>
          <a:ext cx="2844800" cy="2223135"/>
        </p:xfrm>
        <a:graphic>
          <a:graphicData uri="http://schemas.openxmlformats.org/drawingml/2006/table">
            <a:tbl>
              <a:tblPr/>
              <a:tblGrid>
                <a:gridCol w="947738"/>
                <a:gridCol w="947737"/>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21506" name="Object 2"/>
          <p:cNvGraphicFramePr>
            <a:graphicFrameLocks noChangeAspect="1"/>
          </p:cNvGraphicFramePr>
          <p:nvPr/>
        </p:nvGraphicFramePr>
        <p:xfrm>
          <a:off x="3886200" y="4648200"/>
          <a:ext cx="1123950" cy="860425"/>
        </p:xfrm>
        <a:graphic>
          <a:graphicData uri="http://schemas.openxmlformats.org/presentationml/2006/ole">
            <mc:AlternateContent xmlns:mc="http://schemas.openxmlformats.org/markup-compatibility/2006">
              <mc:Choice xmlns:v="urn:schemas-microsoft-com:vml" Requires="v">
                <p:oleObj spid="_x0000_s21519" name="Visio" r:id="rId4" imgW="1123996" imgH="859831" progId="Visio.Drawing.11">
                  <p:embed/>
                </p:oleObj>
              </mc:Choice>
              <mc:Fallback>
                <p:oleObj name="Visio" r:id="rId4" imgW="1123996" imgH="859831"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4648200"/>
                        <a:ext cx="112395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Title 1"/>
          <p:cNvSpPr>
            <a:spLocks noGrp="1"/>
          </p:cNvSpPr>
          <p:nvPr>
            <p:ph type="title"/>
          </p:nvPr>
        </p:nvSpPr>
        <p:spPr/>
        <p:txBody>
          <a:bodyPr/>
          <a:lstStyle/>
          <a:p>
            <a:r>
              <a:rPr lang="en-US" smtClean="0"/>
              <a:t>Our Decomposition</a:t>
            </a:r>
          </a:p>
        </p:txBody>
      </p:sp>
      <p:sp>
        <p:nvSpPr>
          <p:cNvPr id="22535"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p:txBody>
      </p:sp>
      <p:graphicFrame>
        <p:nvGraphicFramePr>
          <p:cNvPr id="5" name="Group 219"/>
          <p:cNvGraphicFramePr>
            <a:graphicFrameLocks/>
          </p:cNvGraphicFramePr>
          <p:nvPr/>
        </p:nvGraphicFramePr>
        <p:xfrm>
          <a:off x="1295400" y="1219200"/>
          <a:ext cx="2844800" cy="1474470"/>
        </p:xfrm>
        <a:graphic>
          <a:graphicData uri="http://schemas.openxmlformats.org/drawingml/2006/table">
            <a:tbl>
              <a:tblPr/>
              <a:tblGrid>
                <a:gridCol w="947738"/>
                <a:gridCol w="949325"/>
                <a:gridCol w="947737"/>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22530" name="Object 2"/>
          <p:cNvGraphicFramePr>
            <a:graphicFrameLocks noChangeAspect="1"/>
          </p:cNvGraphicFramePr>
          <p:nvPr/>
        </p:nvGraphicFramePr>
        <p:xfrm>
          <a:off x="2438400" y="2971800"/>
          <a:ext cx="1143000" cy="860425"/>
        </p:xfrm>
        <a:graphic>
          <a:graphicData uri="http://schemas.openxmlformats.org/presentationml/2006/ole">
            <mc:AlternateContent xmlns:mc="http://schemas.openxmlformats.org/markup-compatibility/2006">
              <mc:Choice xmlns:v="urn:schemas-microsoft-com:vml" Requires="v">
                <p:oleObj spid="_x0000_s22582" name="Visio" r:id="rId4" imgW="1143554" imgH="859831" progId="Visio.Drawing.11">
                  <p:embed/>
                </p:oleObj>
              </mc:Choice>
              <mc:Fallback>
                <p:oleObj name="Visio" r:id="rId4" imgW="1143554" imgH="859831"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971800"/>
                        <a:ext cx="11430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Group 121"/>
          <p:cNvGraphicFramePr>
            <a:graphicFrameLocks noGrp="1"/>
          </p:cNvGraphicFramePr>
          <p:nvPr/>
        </p:nvGraphicFramePr>
        <p:xfrm>
          <a:off x="6096000" y="1219200"/>
          <a:ext cx="2844800" cy="1851660"/>
        </p:xfrm>
        <a:graphic>
          <a:graphicData uri="http://schemas.openxmlformats.org/drawingml/2006/table">
            <a:tbl>
              <a:tblPr/>
              <a:tblGrid>
                <a:gridCol w="947738"/>
                <a:gridCol w="949325"/>
                <a:gridCol w="947737"/>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graphicFrame>
        <p:nvGraphicFramePr>
          <p:cNvPr id="11" name="Group 151"/>
          <p:cNvGraphicFramePr>
            <a:graphicFrameLocks noGrp="1"/>
          </p:cNvGraphicFramePr>
          <p:nvPr/>
        </p:nvGraphicFramePr>
        <p:xfrm>
          <a:off x="1371600" y="4114800"/>
          <a:ext cx="2846388" cy="2223135"/>
        </p:xfrm>
        <a:graphic>
          <a:graphicData uri="http://schemas.openxmlformats.org/drawingml/2006/table">
            <a:tbl>
              <a:tblPr/>
              <a:tblGrid>
                <a:gridCol w="947738"/>
                <a:gridCol w="949325"/>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22531" name="Object 5"/>
          <p:cNvGraphicFramePr>
            <a:graphicFrameLocks noChangeAspect="1"/>
          </p:cNvGraphicFramePr>
          <p:nvPr/>
        </p:nvGraphicFramePr>
        <p:xfrm>
          <a:off x="2514600" y="6705600"/>
          <a:ext cx="1136650" cy="595313"/>
        </p:xfrm>
        <a:graphic>
          <a:graphicData uri="http://schemas.openxmlformats.org/presentationml/2006/ole">
            <mc:AlternateContent xmlns:mc="http://schemas.openxmlformats.org/markup-compatibility/2006">
              <mc:Choice xmlns:v="urn:schemas-microsoft-com:vml" Requires="v">
                <p:oleObj spid="_x0000_s22583" name="Visio" r:id="rId6" imgW="1136173" imgH="595835" progId="Visio.Drawing.11">
                  <p:embed/>
                </p:oleObj>
              </mc:Choice>
              <mc:Fallback>
                <p:oleObj name="Visio" r:id="rId6" imgW="1136173" imgH="595835"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6705600"/>
                        <a:ext cx="113665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Group 152"/>
          <p:cNvGraphicFramePr>
            <a:graphicFrameLocks noGrp="1"/>
          </p:cNvGraphicFramePr>
          <p:nvPr/>
        </p:nvGraphicFramePr>
        <p:xfrm>
          <a:off x="6248400" y="4343400"/>
          <a:ext cx="2844800" cy="1851660"/>
        </p:xfrm>
        <a:graphic>
          <a:graphicData uri="http://schemas.openxmlformats.org/drawingml/2006/table">
            <a:tbl>
              <a:tblPr/>
              <a:tblGrid>
                <a:gridCol w="947738"/>
                <a:gridCol w="947737"/>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22532" name="Object 3"/>
          <p:cNvGraphicFramePr>
            <a:graphicFrameLocks noChangeAspect="1"/>
          </p:cNvGraphicFramePr>
          <p:nvPr/>
        </p:nvGraphicFramePr>
        <p:xfrm>
          <a:off x="7467600" y="6477000"/>
          <a:ext cx="1123950" cy="860425"/>
        </p:xfrm>
        <a:graphic>
          <a:graphicData uri="http://schemas.openxmlformats.org/presentationml/2006/ole">
            <mc:AlternateContent xmlns:mc="http://schemas.openxmlformats.org/markup-compatibility/2006">
              <mc:Choice xmlns:v="urn:schemas-microsoft-com:vml" Requires="v">
                <p:oleObj spid="_x0000_s22584" name="Visio" r:id="rId8" imgW="1123996" imgH="859831" progId="Visio.Drawing.11">
                  <p:embed/>
                </p:oleObj>
              </mc:Choice>
              <mc:Fallback>
                <p:oleObj name="Visio" r:id="rId8" imgW="1123996" imgH="859831" progId="Visio.Drawing.11">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7600" y="6477000"/>
                        <a:ext cx="112395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3" name="Object 7"/>
          <p:cNvGraphicFramePr>
            <a:graphicFrameLocks noChangeAspect="1"/>
          </p:cNvGraphicFramePr>
          <p:nvPr/>
        </p:nvGraphicFramePr>
        <p:xfrm>
          <a:off x="7391400" y="3276600"/>
          <a:ext cx="1123950" cy="860425"/>
        </p:xfrm>
        <a:graphic>
          <a:graphicData uri="http://schemas.openxmlformats.org/presentationml/2006/ole">
            <mc:AlternateContent xmlns:mc="http://schemas.openxmlformats.org/markup-compatibility/2006">
              <mc:Choice xmlns:v="urn:schemas-microsoft-com:vml" Requires="v">
                <p:oleObj spid="_x0000_s22585" name="Visio" r:id="rId10" imgW="1123920" imgH="860400" progId="Visio.Drawing.11">
                  <p:embed/>
                </p:oleObj>
              </mc:Choice>
              <mc:Fallback>
                <p:oleObj name="Visio" r:id="rId10" imgW="1123920" imgH="860400" progId="Visio.Drawing.11">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91400" y="3276600"/>
                        <a:ext cx="112395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itle 1"/>
          <p:cNvSpPr>
            <a:spLocks noGrp="1"/>
          </p:cNvSpPr>
          <p:nvPr>
            <p:ph type="title"/>
          </p:nvPr>
        </p:nvSpPr>
        <p:spPr/>
        <p:txBody>
          <a:bodyPr/>
          <a:lstStyle/>
          <a:p>
            <a:r>
              <a:rPr lang="en-US" smtClean="0"/>
              <a:t>Our Decomposition</a:t>
            </a:r>
          </a:p>
        </p:txBody>
      </p:sp>
      <p:sp>
        <p:nvSpPr>
          <p:cNvPr id="23558" name="Content Placeholder 2"/>
          <p:cNvSpPr>
            <a:spLocks noGrp="1"/>
          </p:cNvSpPr>
          <p:nvPr>
            <p:ph idx="1"/>
          </p:nvPr>
        </p:nvSpPr>
        <p:spPr/>
        <p:txBody>
          <a:bodyPr/>
          <a:lstStyle/>
          <a:p>
            <a:r>
              <a:rPr lang="en-US" smtClean="0"/>
              <a:t>We can also combine tables if they have the same key and we can still maintain good properties</a:t>
            </a:r>
          </a:p>
        </p:txBody>
      </p:sp>
      <p:graphicFrame>
        <p:nvGraphicFramePr>
          <p:cNvPr id="4" name="Group 219"/>
          <p:cNvGraphicFramePr>
            <a:graphicFrameLocks/>
          </p:cNvGraphicFramePr>
          <p:nvPr/>
        </p:nvGraphicFramePr>
        <p:xfrm>
          <a:off x="1371600" y="2362200"/>
          <a:ext cx="2844800" cy="1474470"/>
        </p:xfrm>
        <a:graphic>
          <a:graphicData uri="http://schemas.openxmlformats.org/drawingml/2006/table">
            <a:tbl>
              <a:tblPr/>
              <a:tblGrid>
                <a:gridCol w="947738"/>
                <a:gridCol w="949325"/>
                <a:gridCol w="947737"/>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1980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1990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5" name="Group 121"/>
          <p:cNvGraphicFramePr>
            <a:graphicFrameLocks noGrp="1"/>
          </p:cNvGraphicFramePr>
          <p:nvPr/>
        </p:nvGraphicFramePr>
        <p:xfrm>
          <a:off x="1219200" y="4800600"/>
          <a:ext cx="3733800" cy="1851660"/>
        </p:xfrm>
        <a:graphic>
          <a:graphicData uri="http://schemas.openxmlformats.org/drawingml/2006/table">
            <a:tbl>
              <a:tblPr/>
              <a:tblGrid>
                <a:gridCol w="933450"/>
                <a:gridCol w="1123950"/>
                <a:gridCol w="651435"/>
                <a:gridCol w="102496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graphicFrame>
        <p:nvGraphicFramePr>
          <p:cNvPr id="6" name="Group 151"/>
          <p:cNvGraphicFramePr>
            <a:graphicFrameLocks noGrp="1"/>
          </p:cNvGraphicFramePr>
          <p:nvPr/>
        </p:nvGraphicFramePr>
        <p:xfrm>
          <a:off x="5638800" y="2362200"/>
          <a:ext cx="2846388" cy="2223135"/>
        </p:xfrm>
        <a:graphic>
          <a:graphicData uri="http://schemas.openxmlformats.org/drawingml/2006/table">
            <a:tbl>
              <a:tblPr/>
              <a:tblGrid>
                <a:gridCol w="947738"/>
                <a:gridCol w="949325"/>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23554" name="Object 2"/>
          <p:cNvGraphicFramePr>
            <a:graphicFrameLocks noChangeAspect="1"/>
          </p:cNvGraphicFramePr>
          <p:nvPr/>
        </p:nvGraphicFramePr>
        <p:xfrm>
          <a:off x="2590800" y="3886200"/>
          <a:ext cx="1143000" cy="860425"/>
        </p:xfrm>
        <a:graphic>
          <a:graphicData uri="http://schemas.openxmlformats.org/presentationml/2006/ole">
            <mc:AlternateContent xmlns:mc="http://schemas.openxmlformats.org/markup-compatibility/2006">
              <mc:Choice xmlns:v="urn:schemas-microsoft-com:vml" Requires="v">
                <p:oleObj spid="_x0000_s23593" name="Visio" r:id="rId4" imgW="1143554" imgH="859831" progId="Visio.Drawing.11">
                  <p:embed/>
                </p:oleObj>
              </mc:Choice>
              <mc:Fallback>
                <p:oleObj name="Visio" r:id="rId4" imgW="1143554" imgH="859831"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886200"/>
                        <a:ext cx="11430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 name="Object 3"/>
          <p:cNvGraphicFramePr>
            <a:graphicFrameLocks noChangeAspect="1"/>
          </p:cNvGraphicFramePr>
          <p:nvPr/>
        </p:nvGraphicFramePr>
        <p:xfrm>
          <a:off x="2667000" y="6781800"/>
          <a:ext cx="1654175" cy="860425"/>
        </p:xfrm>
        <a:graphic>
          <a:graphicData uri="http://schemas.openxmlformats.org/presentationml/2006/ole">
            <mc:AlternateContent xmlns:mc="http://schemas.openxmlformats.org/markup-compatibility/2006">
              <mc:Choice xmlns:v="urn:schemas-microsoft-com:vml" Requires="v">
                <p:oleObj spid="_x0000_s23594" name="Visio" r:id="rId6" imgW="1653891" imgH="859831" progId="Visio.Drawing.11">
                  <p:embed/>
                </p:oleObj>
              </mc:Choice>
              <mc:Fallback>
                <p:oleObj name="Visio" r:id="rId6" imgW="1653891" imgH="859831"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6781800"/>
                        <a:ext cx="165417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6" name="Object 4"/>
          <p:cNvGraphicFramePr>
            <a:graphicFrameLocks noChangeAspect="1"/>
          </p:cNvGraphicFramePr>
          <p:nvPr/>
        </p:nvGraphicFramePr>
        <p:xfrm>
          <a:off x="6934200" y="4876800"/>
          <a:ext cx="1136650" cy="595313"/>
        </p:xfrm>
        <a:graphic>
          <a:graphicData uri="http://schemas.openxmlformats.org/presentationml/2006/ole">
            <mc:AlternateContent xmlns:mc="http://schemas.openxmlformats.org/markup-compatibility/2006">
              <mc:Choice xmlns:v="urn:schemas-microsoft-com:vml" Requires="v">
                <p:oleObj spid="_x0000_s23595" name="Visio" r:id="rId8" imgW="1136173" imgH="595835" progId="Visio.Drawing.11">
                  <p:embed/>
                </p:oleObj>
              </mc:Choice>
              <mc:Fallback>
                <p:oleObj name="Visio" r:id="rId8" imgW="1136173" imgH="595835" progId="Visio.Drawing.11">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4876800"/>
                        <a:ext cx="113665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dirty="0" smtClean="0">
                <a:solidFill>
                  <a:srgbClr val="FF0000"/>
                </a:solidFill>
              </a:rPr>
              <a:t>Boyce-</a:t>
            </a:r>
            <a:r>
              <a:rPr lang="en-US" dirty="0" err="1" smtClean="0">
                <a:solidFill>
                  <a:srgbClr val="FF0000"/>
                </a:solidFill>
              </a:rPr>
              <a:t>Codd</a:t>
            </a:r>
            <a:r>
              <a:rPr lang="en-US" dirty="0" smtClean="0">
                <a:solidFill>
                  <a:srgbClr val="FF0000"/>
                </a:solidFill>
              </a:rPr>
              <a:t> Normal Form:</a:t>
            </a:r>
            <a:br>
              <a:rPr lang="en-US" dirty="0" smtClean="0">
                <a:solidFill>
                  <a:srgbClr val="FF0000"/>
                </a:solidFill>
              </a:rPr>
            </a:br>
            <a:r>
              <a:rPr lang="en-US" dirty="0" smtClean="0"/>
              <a:t>1NF And All Dependencies From Full Key</a:t>
            </a:r>
          </a:p>
        </p:txBody>
      </p:sp>
      <p:sp>
        <p:nvSpPr>
          <p:cNvPr id="81923" name="Content Placeholder 2"/>
          <p:cNvSpPr>
            <a:spLocks noGrp="1"/>
          </p:cNvSpPr>
          <p:nvPr>
            <p:ph idx="1"/>
          </p:nvPr>
        </p:nvSpPr>
        <p:spPr/>
        <p:txBody>
          <a:bodyPr/>
          <a:lstStyle/>
          <a:p>
            <a:r>
              <a:rPr lang="en-US" smtClean="0"/>
              <a:t>Each of the tables in our database is in Boyce-Codd Normal Form</a:t>
            </a:r>
          </a:p>
          <a:p>
            <a:r>
              <a:rPr lang="en-US" smtClean="0"/>
              <a:t>Boyce-Codd Normal Form (BCNF) means:</a:t>
            </a:r>
          </a:p>
          <a:p>
            <a:pPr lvl="1"/>
            <a:r>
              <a:rPr lang="en-US" smtClean="0"/>
              <a:t>First Normal Form</a:t>
            </a:r>
          </a:p>
          <a:p>
            <a:pPr lvl="1"/>
            <a:r>
              <a:rPr lang="en-US" smtClean="0"/>
              <a:t>Every functional dependency is from a full key</a:t>
            </a:r>
          </a:p>
          <a:p>
            <a:pPr lvl="1">
              <a:buFont typeface="Symbol" pitchFamily="18" charset="2"/>
              <a:buNone/>
            </a:pPr>
            <a:r>
              <a:rPr lang="en-US" smtClean="0"/>
              <a:t>	This definition is “loose.” Later, a complete, formal definition </a:t>
            </a:r>
          </a:p>
          <a:p>
            <a:r>
              <a:rPr lang="en-US" smtClean="0"/>
              <a:t>A table is BCNF is automatically in 3NF (elaboration later in the course)</a:t>
            </a:r>
          </a:p>
          <a:p>
            <a:r>
              <a:rPr lang="en-US" smtClean="0"/>
              <a:t>The above is checked individually for each table</a:t>
            </a:r>
          </a:p>
          <a:p>
            <a:endParaRPr lang="en-US" sz="1200" smtClean="0"/>
          </a:p>
          <a:p>
            <a:r>
              <a:rPr lang="en-US" smtClean="0"/>
              <a:t>Furthermore, our decomposition was a lossless join decomposition</a:t>
            </a:r>
          </a:p>
          <a:p>
            <a:r>
              <a:rPr lang="en-US" smtClean="0"/>
              <a:t>This means that by “combining” all the tables we get exactly the original table back</a:t>
            </a:r>
          </a:p>
          <a:p>
            <a:r>
              <a:rPr lang="en-US" smtClean="0"/>
              <a:t>This is checked “globally”; we do not discuss how this is done generally, but intuitively clearly true in our simple example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mtClean="0"/>
              <a:t>A New Issue: Maintaining Database Correctness And Preservation Of Dependencies</a:t>
            </a:r>
          </a:p>
        </p:txBody>
      </p:sp>
      <p:sp>
        <p:nvSpPr>
          <p:cNvPr id="82947" name="Content Placeholder 2"/>
          <p:cNvSpPr>
            <a:spLocks noGrp="1"/>
          </p:cNvSpPr>
          <p:nvPr>
            <p:ph idx="1"/>
          </p:nvPr>
        </p:nvSpPr>
        <p:spPr/>
        <p:txBody>
          <a:bodyPr/>
          <a:lstStyle/>
          <a:p>
            <a:r>
              <a:rPr lang="en-US" smtClean="0"/>
              <a:t>We can understand this just by looking at the table which we decomposed last</a:t>
            </a:r>
          </a:p>
          <a:p>
            <a:r>
              <a:rPr lang="en-US" smtClean="0"/>
              <a:t>We will not use drawings but write the constraints that needed to be satisfied in narrative</a:t>
            </a:r>
          </a:p>
          <a:p>
            <a:r>
              <a:rPr lang="en-US" smtClean="0"/>
              <a:t>We will examine an update to the database and look at two scenarios</a:t>
            </a:r>
          </a:p>
          <a:p>
            <a:r>
              <a:rPr lang="en-US" smtClean="0"/>
              <a:t>When we have one “imperfect” 3NF table SCT</a:t>
            </a:r>
          </a:p>
          <a:p>
            <a:r>
              <a:rPr lang="en-US" smtClean="0"/>
              <a:t>When we have two “perfect” BCNF tables ST and CT</a:t>
            </a:r>
          </a:p>
          <a:p>
            <a:r>
              <a:rPr lang="en-US" smtClean="0"/>
              <a:t>We will attempt an incorrect update and see how to detect it under both scenarios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Better Representation Of Information</a:t>
            </a:r>
          </a:p>
        </p:txBody>
      </p:sp>
      <p:sp>
        <p:nvSpPr>
          <p:cNvPr id="43011" name="Content Placeholder 2"/>
          <p:cNvSpPr>
            <a:spLocks noGrp="1"/>
          </p:cNvSpPr>
          <p:nvPr>
            <p:ph idx="1"/>
          </p:nvPr>
        </p:nvSpPr>
        <p:spPr/>
        <p:txBody>
          <a:bodyPr/>
          <a:lstStyle/>
          <a:p>
            <a:r>
              <a:rPr lang="en-US" smtClean="0"/>
              <a:t>And now we can</a:t>
            </a:r>
          </a:p>
          <a:p>
            <a:pPr lvl="1"/>
            <a:r>
              <a:rPr lang="en-US" smtClean="0"/>
              <a:t>Store “Grade = 3 implies Salary = 70”, even after the last employee with this Grade leaves</a:t>
            </a:r>
          </a:p>
          <a:p>
            <a:pPr lvl="1"/>
            <a:r>
              <a:rPr lang="en-US" smtClean="0"/>
              <a:t>Store “Grade = 2 implies Salary = 90”, planning for hiring employees with Grade = 1, while we do not yet have any employees with this Grade</a:t>
            </a:r>
          </a:p>
          <a:p>
            <a:endParaRPr lang="en-US" smtClean="0"/>
          </a:p>
          <a:p>
            <a:endParaRPr lang="en-US" smtClean="0"/>
          </a:p>
        </p:txBody>
      </p:sp>
      <p:graphicFrame>
        <p:nvGraphicFramePr>
          <p:cNvPr id="4" name="Content Placeholder 3"/>
          <p:cNvGraphicFramePr>
            <a:graphicFrameLocks/>
          </p:cNvGraphicFramePr>
          <p:nvPr/>
        </p:nvGraphicFramePr>
        <p:xfrm>
          <a:off x="1143000" y="4267200"/>
          <a:ext cx="3535680" cy="1483360"/>
        </p:xfrm>
        <a:graphic>
          <a:graphicData uri="http://schemas.openxmlformats.org/drawingml/2006/table">
            <a:tbl>
              <a:tblPr firstRow="1" bandCol="1">
                <a:tableStyleId>{21E4AEA4-8DFA-4A89-87EB-49C32662AFE0}</a:tableStyleId>
              </a:tblPr>
              <a:tblGrid>
                <a:gridCol w="707136"/>
                <a:gridCol w="707136"/>
                <a:gridCol w="707136"/>
                <a:gridCol w="707136"/>
                <a:gridCol w="707136"/>
              </a:tblGrid>
              <a:tr h="370840">
                <a:tc>
                  <a:txBody>
                    <a:bodyPr/>
                    <a:lstStyle/>
                    <a:p>
                      <a:pPr algn="ctr"/>
                      <a:r>
                        <a:rPr lang="en-US" sz="1400" u="none" dirty="0" smtClean="0"/>
                        <a:t>S</a:t>
                      </a:r>
                      <a:endParaRPr lang="en-US" sz="1400" u="none" dirty="0"/>
                    </a:p>
                  </a:txBody>
                  <a:tcPr/>
                </a:tc>
                <a:tc>
                  <a:txBody>
                    <a:bodyPr/>
                    <a:lstStyle/>
                    <a:p>
                      <a:pPr algn="ctr"/>
                      <a:r>
                        <a:rPr lang="en-US" sz="1400" dirty="0" smtClean="0"/>
                        <a:t>Name</a:t>
                      </a:r>
                      <a:endParaRPr lang="en-US" sz="1400" dirty="0"/>
                    </a:p>
                  </a:txBody>
                  <a:tcPr/>
                </a:tc>
                <a:tc>
                  <a:txBody>
                    <a:bodyPr/>
                    <a:lstStyle/>
                    <a:p>
                      <a:pPr algn="ctr"/>
                      <a:r>
                        <a:rPr lang="en-US" sz="1400" u="sng" dirty="0" err="1" smtClean="0"/>
                        <a:t>SSN</a:t>
                      </a:r>
                      <a:endParaRPr lang="en-US" sz="1400" u="sng" dirty="0"/>
                    </a:p>
                  </a:txBody>
                  <a:tcPr/>
                </a:tc>
                <a:tc>
                  <a:txBody>
                    <a:bodyPr/>
                    <a:lstStyle/>
                    <a:p>
                      <a:pPr algn="ctr"/>
                      <a:r>
                        <a:rPr lang="en-US" sz="1400" dirty="0" smtClean="0"/>
                        <a:t>DOB</a:t>
                      </a:r>
                      <a:endParaRPr lang="en-US" sz="1400" dirty="0"/>
                    </a:p>
                  </a:txBody>
                  <a:tcPr/>
                </a:tc>
                <a:tc>
                  <a:txBody>
                    <a:bodyPr/>
                    <a:lstStyle/>
                    <a:p>
                      <a:pPr algn="ctr"/>
                      <a:r>
                        <a:rPr lang="en-US" sz="1400" dirty="0" smtClean="0"/>
                        <a:t>Grade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121</a:t>
                      </a:r>
                      <a:endParaRPr lang="en-US" sz="1400" dirty="0"/>
                    </a:p>
                  </a:txBody>
                  <a:tcPr/>
                </a:tc>
                <a:tc>
                  <a:txBody>
                    <a:bodyPr/>
                    <a:lstStyle/>
                    <a:p>
                      <a:r>
                        <a:rPr lang="en-US" sz="1400" dirty="0" smtClean="0"/>
                        <a:t>2367</a:t>
                      </a:r>
                      <a:endParaRPr lang="en-US" sz="1400" dirty="0"/>
                    </a:p>
                  </a:txBody>
                  <a:tcPr/>
                </a:tc>
                <a:tc>
                  <a:txBody>
                    <a:bodyPr/>
                    <a:lstStyle/>
                    <a:p>
                      <a:r>
                        <a:rPr lang="en-US" sz="1400" dirty="0" smtClean="0"/>
                        <a:t>2</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101</a:t>
                      </a:r>
                      <a:endParaRPr lang="en-US" sz="1400" dirty="0"/>
                    </a:p>
                  </a:txBody>
                  <a:tcPr/>
                </a:tc>
                <a:tc>
                  <a:txBody>
                    <a:bodyPr/>
                    <a:lstStyle/>
                    <a:p>
                      <a:r>
                        <a:rPr lang="en-US" sz="1400" dirty="0" smtClean="0"/>
                        <a:t>3498</a:t>
                      </a:r>
                      <a:endParaRPr lang="en-US" sz="1400" dirty="0"/>
                    </a:p>
                  </a:txBody>
                  <a:tcPr/>
                </a:tc>
                <a:tc>
                  <a:txBody>
                    <a:bodyPr/>
                    <a:lstStyle/>
                    <a:p>
                      <a:r>
                        <a:rPr lang="en-US" sz="1400" dirty="0" smtClean="0"/>
                        <a:t>4</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
                      </a:r>
                      <a:endParaRPr lang="en-US" sz="1400" dirty="0"/>
                    </a:p>
                  </a:txBody>
                  <a:tcPr/>
                </a:tc>
                <a:tc>
                  <a:txBody>
                    <a:bodyPr/>
                    <a:lstStyle/>
                    <a:p>
                      <a:r>
                        <a:rPr lang="en-US" sz="1400" dirty="0" smtClean="0"/>
                        <a:t>106</a:t>
                      </a:r>
                      <a:endParaRPr lang="en-US" sz="1400" dirty="0"/>
                    </a:p>
                  </a:txBody>
                  <a:tcPr/>
                </a:tc>
                <a:tc>
                  <a:txBody>
                    <a:bodyPr/>
                    <a:lstStyle/>
                    <a:p>
                      <a:r>
                        <a:rPr lang="en-US" sz="1400" dirty="0" smtClean="0"/>
                        <a:t>2987</a:t>
                      </a:r>
                      <a:endParaRPr lang="en-US" sz="1400" dirty="0"/>
                    </a:p>
                  </a:txBody>
                  <a:tcPr/>
                </a:tc>
                <a:tc>
                  <a:txBody>
                    <a:bodyPr/>
                    <a:lstStyle/>
                    <a:p>
                      <a:r>
                        <a:rPr lang="en-US" sz="1400" dirty="0" smtClean="0"/>
                        <a:t>2</a:t>
                      </a:r>
                      <a:endParaRPr lang="en-US" sz="1400" dirty="0"/>
                    </a:p>
                  </a:txBody>
                  <a:tcPr/>
                </a:tc>
              </a:tr>
            </a:tbl>
          </a:graphicData>
        </a:graphic>
      </p:graphicFrame>
      <p:graphicFrame>
        <p:nvGraphicFramePr>
          <p:cNvPr id="5" name="Content Placeholder 3"/>
          <p:cNvGraphicFramePr>
            <a:graphicFrameLocks/>
          </p:cNvGraphicFramePr>
          <p:nvPr/>
        </p:nvGraphicFramePr>
        <p:xfrm>
          <a:off x="5638800" y="4267200"/>
          <a:ext cx="2362200" cy="1854200"/>
        </p:xfrm>
        <a:graphic>
          <a:graphicData uri="http://schemas.openxmlformats.org/drawingml/2006/table">
            <a:tbl>
              <a:tblPr firstRow="1" bandCol="1">
                <a:tableStyleId>{21E4AEA4-8DFA-4A89-87EB-49C32662AFE0}</a:tableStyleId>
              </a:tblPr>
              <a:tblGrid>
                <a:gridCol w="787400"/>
                <a:gridCol w="787400"/>
                <a:gridCol w="787400"/>
              </a:tblGrid>
              <a:tr h="370840">
                <a:tc>
                  <a:txBody>
                    <a:bodyPr/>
                    <a:lstStyle/>
                    <a:p>
                      <a:pPr algn="ctr"/>
                      <a:r>
                        <a:rPr lang="en-US" sz="1400" u="none" dirty="0" smtClean="0"/>
                        <a:t>T</a:t>
                      </a:r>
                      <a:endParaRPr lang="en-US" sz="1400" u="none" dirty="0"/>
                    </a:p>
                  </a:txBody>
                  <a:tcPr/>
                </a:tc>
                <a:tc>
                  <a:txBody>
                    <a:bodyPr/>
                    <a:lstStyle/>
                    <a:p>
                      <a:pPr algn="ctr"/>
                      <a:r>
                        <a:rPr lang="en-US" sz="1400" u="sng" dirty="0" smtClean="0"/>
                        <a:t>Grade</a:t>
                      </a:r>
                      <a:endParaRPr lang="en-US" sz="1400" u="sng" dirty="0"/>
                    </a:p>
                  </a:txBody>
                  <a:tcPr/>
                </a:tc>
                <a:tc>
                  <a:txBody>
                    <a:bodyPr/>
                    <a:lstStyle/>
                    <a:p>
                      <a:pPr algn="ctr"/>
                      <a:r>
                        <a:rPr lang="en-US" sz="1400" dirty="0" smtClean="0"/>
                        <a:t>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1</a:t>
                      </a:r>
                      <a:endParaRPr lang="en-US" sz="1400" dirty="0"/>
                    </a:p>
                  </a:txBody>
                  <a:tcPr/>
                </a:tc>
                <a:tc>
                  <a:txBody>
                    <a:bodyPr/>
                    <a:lstStyle/>
                    <a:p>
                      <a:r>
                        <a:rPr lang="en-US" sz="1400" dirty="0" smtClean="0"/>
                        <a:t>90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mtClean="0"/>
              <a:t>Our Tables (For The Two Cases)</a:t>
            </a:r>
          </a:p>
        </p:txBody>
      </p:sp>
      <p:sp>
        <p:nvSpPr>
          <p:cNvPr id="83971" name="Content Placeholder 2"/>
          <p:cNvSpPr>
            <a:spLocks noGrp="1"/>
          </p:cNvSpPr>
          <p:nvPr>
            <p:ph idx="1"/>
          </p:nvPr>
        </p:nvSpPr>
        <p:spPr/>
        <p:txBody>
          <a:bodyPr/>
          <a:lstStyle/>
          <a:p>
            <a:r>
              <a:rPr lang="en-US" smtClean="0"/>
              <a:t>SCT satisifies: SC → T and ST →C: keys SC and ST</a:t>
            </a:r>
          </a:p>
          <a:p>
            <a:endParaRPr lang="en-US" smtClean="0"/>
          </a:p>
          <a:p>
            <a:endParaRPr lang="en-US" smtClean="0"/>
          </a:p>
          <a:p>
            <a:endParaRPr lang="en-US" smtClean="0"/>
          </a:p>
          <a:p>
            <a:endParaRPr lang="en-US" smtClean="0"/>
          </a:p>
          <a:p>
            <a:endParaRPr lang="en-US" smtClean="0"/>
          </a:p>
          <a:p>
            <a:endParaRPr lang="en-US" smtClean="0"/>
          </a:p>
          <a:p>
            <a:r>
              <a:rPr lang="en-US" smtClean="0"/>
              <a:t>ST does not satisfy anything: key ST</a:t>
            </a:r>
          </a:p>
          <a:p>
            <a:r>
              <a:rPr lang="en-US" smtClean="0"/>
              <a:t>CT satisfies T → C: key T </a:t>
            </a:r>
          </a:p>
        </p:txBody>
      </p:sp>
      <p:graphicFrame>
        <p:nvGraphicFramePr>
          <p:cNvPr id="4" name="Group 33"/>
          <p:cNvGraphicFramePr>
            <a:graphicFrameLocks noGrp="1"/>
          </p:cNvGraphicFramePr>
          <p:nvPr/>
        </p:nvGraphicFramePr>
        <p:xfrm>
          <a:off x="2819400" y="1828800"/>
          <a:ext cx="3794125" cy="2223135"/>
        </p:xfrm>
        <a:graphic>
          <a:graphicData uri="http://schemas.openxmlformats.org/drawingml/2006/table">
            <a:tbl>
              <a:tblPr/>
              <a:tblGrid>
                <a:gridCol w="947738"/>
                <a:gridCol w="949325"/>
                <a:gridCol w="947737"/>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5" name="Group 151"/>
          <p:cNvGraphicFramePr>
            <a:graphicFrameLocks noGrp="1"/>
          </p:cNvGraphicFramePr>
          <p:nvPr/>
        </p:nvGraphicFramePr>
        <p:xfrm>
          <a:off x="1676400" y="5257800"/>
          <a:ext cx="2846388" cy="2223135"/>
        </p:xfrm>
        <a:graphic>
          <a:graphicData uri="http://schemas.openxmlformats.org/drawingml/2006/table">
            <a:tbl>
              <a:tblPr/>
              <a:tblGrid>
                <a:gridCol w="947738"/>
                <a:gridCol w="949325"/>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6" name="Group 152"/>
          <p:cNvGraphicFramePr>
            <a:graphicFrameLocks noGrp="1"/>
          </p:cNvGraphicFramePr>
          <p:nvPr/>
        </p:nvGraphicFramePr>
        <p:xfrm>
          <a:off x="5562600" y="5257800"/>
          <a:ext cx="2844800" cy="2223135"/>
        </p:xfrm>
        <a:graphic>
          <a:graphicData uri="http://schemas.openxmlformats.org/drawingml/2006/table">
            <a:tbl>
              <a:tblPr/>
              <a:tblGrid>
                <a:gridCol w="947738"/>
                <a:gridCol w="947737"/>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mtClean="0"/>
              <a:t>An Insert Attempt</a:t>
            </a:r>
          </a:p>
        </p:txBody>
      </p:sp>
      <p:sp>
        <p:nvSpPr>
          <p:cNvPr id="84995" name="Content Placeholder 2"/>
          <p:cNvSpPr>
            <a:spLocks noGrp="1"/>
          </p:cNvSpPr>
          <p:nvPr>
            <p:ph idx="1"/>
          </p:nvPr>
        </p:nvSpPr>
        <p:spPr/>
        <p:txBody>
          <a:bodyPr/>
          <a:lstStyle/>
          <a:p>
            <a:r>
              <a:rPr lang="en-US" smtClean="0"/>
              <a:t>A user wants to specify that now John is going to take PL from Vijay</a:t>
            </a:r>
          </a:p>
          <a:p>
            <a:r>
              <a:rPr lang="en-US" smtClean="0"/>
              <a:t>If we look at the database, we realize this update should not be permitted because</a:t>
            </a:r>
          </a:p>
          <a:p>
            <a:pPr lvl="1"/>
            <a:r>
              <a:rPr lang="en-US" smtClean="0"/>
              <a:t>John can take PL from at most one teacher</a:t>
            </a:r>
          </a:p>
          <a:p>
            <a:pPr lvl="1"/>
            <a:r>
              <a:rPr lang="en-US" smtClean="0"/>
              <a:t>John already took PL (from Marsha)</a:t>
            </a:r>
          </a:p>
          <a:p>
            <a:r>
              <a:rPr lang="en-US" smtClean="0"/>
              <a:t>But can the system figure this out just by checking whether FDs continue being satisified?</a:t>
            </a:r>
          </a:p>
          <a:p>
            <a:pPr lvl="1"/>
            <a:endParaRPr lang="en-US" smtClean="0"/>
          </a:p>
          <a:p>
            <a:r>
              <a:rPr lang="en-US" smtClean="0"/>
              <a:t>Let us find out what will happen in each of the two scenarios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smtClean="0"/>
              <a:t>Scenario 1: SCT</a:t>
            </a:r>
          </a:p>
        </p:txBody>
      </p:sp>
      <p:sp>
        <p:nvSpPr>
          <p:cNvPr id="86019" name="Content Placeholder 2"/>
          <p:cNvSpPr>
            <a:spLocks noGrp="1"/>
          </p:cNvSpPr>
          <p:nvPr>
            <p:ph idx="1"/>
          </p:nvPr>
        </p:nvSpPr>
        <p:spPr/>
        <p:txBody>
          <a:bodyPr/>
          <a:lstStyle/>
          <a:p>
            <a:r>
              <a:rPr lang="en-US" smtClean="0"/>
              <a:t>We maintain SCT, knowing that its keys are SC and ST </a:t>
            </a:r>
          </a:p>
          <a:p>
            <a:endParaRPr lang="en-US" smtClean="0"/>
          </a:p>
          <a:p>
            <a:r>
              <a:rPr lang="en-US" smtClean="0"/>
              <a:t>Before the INSERT,</a:t>
            </a:r>
            <a:br>
              <a:rPr lang="en-US" smtClean="0"/>
            </a:br>
            <a:r>
              <a:rPr lang="en-US" smtClean="0"/>
              <a:t>constraints</a:t>
            </a:r>
            <a:br>
              <a:rPr lang="en-US" smtClean="0"/>
            </a:br>
            <a:r>
              <a:rPr lang="en-US" smtClean="0"/>
              <a:t>are satisfied;</a:t>
            </a:r>
            <a:br>
              <a:rPr lang="en-US" smtClean="0"/>
            </a:br>
            <a:r>
              <a:rPr lang="en-US" smtClean="0"/>
              <a:t>keys are OK</a:t>
            </a:r>
          </a:p>
          <a:p>
            <a:endParaRPr lang="en-US" smtClean="0"/>
          </a:p>
          <a:p>
            <a:endParaRPr lang="en-US" smtClean="0"/>
          </a:p>
          <a:p>
            <a:endParaRPr lang="en-US" smtClean="0"/>
          </a:p>
          <a:p>
            <a:r>
              <a:rPr lang="en-US" smtClean="0">
                <a:solidFill>
                  <a:srgbClr val="FF0000"/>
                </a:solidFill>
              </a:rPr>
              <a:t>After the INSERT,</a:t>
            </a:r>
            <a:br>
              <a:rPr lang="en-US" smtClean="0">
                <a:solidFill>
                  <a:srgbClr val="FF0000"/>
                </a:solidFill>
              </a:rPr>
            </a:br>
            <a:r>
              <a:rPr lang="en-US" smtClean="0">
                <a:solidFill>
                  <a:srgbClr val="FF0000"/>
                </a:solidFill>
              </a:rPr>
              <a:t>constraints</a:t>
            </a:r>
            <a:br>
              <a:rPr lang="en-US" smtClean="0">
                <a:solidFill>
                  <a:srgbClr val="FF0000"/>
                </a:solidFill>
              </a:rPr>
            </a:br>
            <a:r>
              <a:rPr lang="en-US" smtClean="0">
                <a:solidFill>
                  <a:srgbClr val="FF0000"/>
                </a:solidFill>
              </a:rPr>
              <a:t>are not satisfied;</a:t>
            </a:r>
            <a:br>
              <a:rPr lang="en-US" smtClean="0">
                <a:solidFill>
                  <a:srgbClr val="FF0000"/>
                </a:solidFill>
              </a:rPr>
            </a:br>
            <a:r>
              <a:rPr lang="en-US" smtClean="0">
                <a:solidFill>
                  <a:srgbClr val="FF0000"/>
                </a:solidFill>
              </a:rPr>
              <a:t>SC is no longer a key</a:t>
            </a:r>
          </a:p>
          <a:p>
            <a:r>
              <a:rPr lang="en-US" smtClean="0"/>
              <a:t>INSERT rejected</a:t>
            </a:r>
            <a:br>
              <a:rPr lang="en-US" smtClean="0"/>
            </a:br>
            <a:r>
              <a:rPr lang="en-US" smtClean="0"/>
              <a:t>after the constraint</a:t>
            </a:r>
            <a:br>
              <a:rPr lang="en-US" smtClean="0"/>
            </a:br>
            <a:r>
              <a:rPr lang="en-US" smtClean="0"/>
              <a:t>is checked</a:t>
            </a:r>
          </a:p>
        </p:txBody>
      </p:sp>
      <p:graphicFrame>
        <p:nvGraphicFramePr>
          <p:cNvPr id="5" name="Group 33"/>
          <p:cNvGraphicFramePr>
            <a:graphicFrameLocks noGrp="1"/>
          </p:cNvGraphicFramePr>
          <p:nvPr/>
        </p:nvGraphicFramePr>
        <p:xfrm>
          <a:off x="4800600" y="2209800"/>
          <a:ext cx="3794125" cy="2223135"/>
        </p:xfrm>
        <a:graphic>
          <a:graphicData uri="http://schemas.openxmlformats.org/drawingml/2006/table">
            <a:tbl>
              <a:tblPr/>
              <a:tblGrid>
                <a:gridCol w="947738"/>
                <a:gridCol w="949325"/>
                <a:gridCol w="947737"/>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6" name="Group 115"/>
          <p:cNvGraphicFramePr>
            <a:graphicFrameLocks noGrp="1"/>
          </p:cNvGraphicFramePr>
          <p:nvPr/>
        </p:nvGraphicFramePr>
        <p:xfrm>
          <a:off x="4953000" y="4876800"/>
          <a:ext cx="3794125" cy="2594610"/>
        </p:xfrm>
        <a:graphic>
          <a:graphicData uri="http://schemas.openxmlformats.org/drawingml/2006/table">
            <a:tbl>
              <a:tblPr/>
              <a:tblGrid>
                <a:gridCol w="947738"/>
                <a:gridCol w="949325"/>
                <a:gridCol w="947737"/>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0000"/>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0000"/>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0000"/>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smtClean="0"/>
              <a:t>Scenario 2: ST And CT</a:t>
            </a:r>
          </a:p>
        </p:txBody>
      </p:sp>
      <p:sp>
        <p:nvSpPr>
          <p:cNvPr id="87043" name="Content Placeholder 2"/>
          <p:cNvSpPr>
            <a:spLocks noGrp="1"/>
          </p:cNvSpPr>
          <p:nvPr>
            <p:ph idx="1"/>
          </p:nvPr>
        </p:nvSpPr>
        <p:spPr/>
        <p:txBody>
          <a:bodyPr/>
          <a:lstStyle/>
          <a:p>
            <a:r>
              <a:rPr lang="en-US" smtClean="0"/>
              <a:t>We maintain ST, knowing that its key ST</a:t>
            </a:r>
          </a:p>
          <a:p>
            <a:r>
              <a:rPr lang="en-US" smtClean="0"/>
              <a:t>We maintain CT, knowing that its key is T </a:t>
            </a:r>
          </a:p>
          <a:p>
            <a:endParaRPr lang="en-US" smtClean="0"/>
          </a:p>
          <a:p>
            <a:r>
              <a:rPr lang="en-US" smtClean="0"/>
              <a:t>Before the INSERT,</a:t>
            </a:r>
            <a:br>
              <a:rPr lang="en-US" smtClean="0"/>
            </a:br>
            <a:r>
              <a:rPr lang="en-US" smtClean="0"/>
              <a:t>constraints</a:t>
            </a:r>
            <a:br>
              <a:rPr lang="en-US" smtClean="0"/>
            </a:br>
            <a:r>
              <a:rPr lang="en-US" smtClean="0"/>
              <a:t>are satisfied;</a:t>
            </a:r>
            <a:br>
              <a:rPr lang="en-US" smtClean="0"/>
            </a:br>
            <a:r>
              <a:rPr lang="en-US" smtClean="0"/>
              <a:t>keys are OK</a:t>
            </a:r>
          </a:p>
          <a:p>
            <a:endParaRPr lang="en-US" smtClean="0"/>
          </a:p>
          <a:p>
            <a:r>
              <a:rPr lang="en-US" smtClean="0"/>
              <a:t>After the INSERT,</a:t>
            </a:r>
            <a:br>
              <a:rPr lang="en-US" smtClean="0"/>
            </a:br>
            <a:r>
              <a:rPr lang="en-US" smtClean="0"/>
              <a:t>constraints</a:t>
            </a:r>
            <a:br>
              <a:rPr lang="en-US" smtClean="0"/>
            </a:br>
            <a:r>
              <a:rPr lang="en-US" smtClean="0"/>
              <a:t>are still satisfied;</a:t>
            </a:r>
            <a:br>
              <a:rPr lang="en-US" smtClean="0"/>
            </a:br>
            <a:r>
              <a:rPr lang="en-US" smtClean="0"/>
              <a:t>keys remain keys</a:t>
            </a:r>
          </a:p>
          <a:p>
            <a:endParaRPr lang="en-US" smtClean="0"/>
          </a:p>
          <a:p>
            <a:r>
              <a:rPr lang="en-US" smtClean="0"/>
              <a:t>But the INSERT</a:t>
            </a:r>
            <a:br>
              <a:rPr lang="en-US" smtClean="0"/>
            </a:br>
            <a:r>
              <a:rPr lang="en-US" b="1" i="1" smtClean="0">
                <a:solidFill>
                  <a:srgbClr val="FF0000"/>
                </a:solidFill>
              </a:rPr>
              <a:t>must</a:t>
            </a:r>
            <a:r>
              <a:rPr lang="en-US" smtClean="0"/>
              <a:t> still be</a:t>
            </a:r>
            <a:br>
              <a:rPr lang="en-US" smtClean="0"/>
            </a:br>
            <a:r>
              <a:rPr lang="en-US" smtClean="0"/>
              <a:t>rejected</a:t>
            </a:r>
          </a:p>
        </p:txBody>
      </p:sp>
      <p:graphicFrame>
        <p:nvGraphicFramePr>
          <p:cNvPr id="7" name="Group 151"/>
          <p:cNvGraphicFramePr>
            <a:graphicFrameLocks noGrp="1"/>
          </p:cNvGraphicFramePr>
          <p:nvPr/>
        </p:nvGraphicFramePr>
        <p:xfrm>
          <a:off x="3962400" y="2362200"/>
          <a:ext cx="2846388" cy="2223135"/>
        </p:xfrm>
        <a:graphic>
          <a:graphicData uri="http://schemas.openxmlformats.org/drawingml/2006/table">
            <a:tbl>
              <a:tblPr/>
              <a:tblGrid>
                <a:gridCol w="947738"/>
                <a:gridCol w="949325"/>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8" name="Group 106"/>
          <p:cNvGraphicFramePr>
            <a:graphicFrameLocks noGrp="1"/>
          </p:cNvGraphicFramePr>
          <p:nvPr/>
        </p:nvGraphicFramePr>
        <p:xfrm>
          <a:off x="3962400" y="4876800"/>
          <a:ext cx="2846388" cy="2594610"/>
        </p:xfrm>
        <a:graphic>
          <a:graphicData uri="http://schemas.openxmlformats.org/drawingml/2006/table">
            <a:tbl>
              <a:tblPr/>
              <a:tblGrid>
                <a:gridCol w="947738"/>
                <a:gridCol w="949325"/>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smtClean="0">
                          <a:ln>
                            <a:noFill/>
                          </a:ln>
                          <a:solidFill>
                            <a:srgbClr val="FFFFFF"/>
                          </a:solidFill>
                          <a:effectLst/>
                          <a:latin typeface="Arial"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Fang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AE00"/>
                          </a:solidFill>
                          <a:effectLst/>
                          <a:latin typeface="Arial" charset="0"/>
                        </a:rPr>
                        <a:t>John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AE00"/>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9" name="Group 152"/>
          <p:cNvGraphicFramePr>
            <a:graphicFrameLocks noGrp="1"/>
          </p:cNvGraphicFramePr>
          <p:nvPr/>
        </p:nvGraphicFramePr>
        <p:xfrm>
          <a:off x="6858000" y="2362200"/>
          <a:ext cx="2844800" cy="2223135"/>
        </p:xfrm>
        <a:graphic>
          <a:graphicData uri="http://schemas.openxmlformats.org/drawingml/2006/table">
            <a:tbl>
              <a:tblPr/>
              <a:tblGrid>
                <a:gridCol w="947738"/>
                <a:gridCol w="947737"/>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graphicFrame>
        <p:nvGraphicFramePr>
          <p:cNvPr id="10" name="Group 40"/>
          <p:cNvGraphicFramePr>
            <a:graphicFrameLocks noGrp="1"/>
          </p:cNvGraphicFramePr>
          <p:nvPr/>
        </p:nvGraphicFramePr>
        <p:xfrm>
          <a:off x="6858000" y="4876800"/>
          <a:ext cx="2844800" cy="2594610"/>
        </p:xfrm>
        <a:graphic>
          <a:graphicData uri="http://schemas.openxmlformats.org/drawingml/2006/table">
            <a:tbl>
              <a:tblPr/>
              <a:tblGrid>
                <a:gridCol w="947738"/>
                <a:gridCol w="947737"/>
                <a:gridCol w="94932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Arial" charset="0"/>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DB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Zvi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33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OS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Allan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14FFB"/>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14FFB"/>
                          </a:solidFill>
                          <a:effectLst/>
                          <a:latin typeface="Arial" charset="0"/>
                        </a:rPr>
                        <a:t>Marsha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114FFB"/>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AE00"/>
                          </a:solidFill>
                          <a:effectLst/>
                          <a:latin typeface="Arial" charset="0"/>
                        </a:rPr>
                        <a:t>PL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AE00"/>
                          </a:solidFill>
                          <a:effectLst/>
                          <a:latin typeface="Arial" charset="0"/>
                        </a:rPr>
                        <a:t>Vijay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Scenario 2: What To Do?</a:t>
            </a:r>
          </a:p>
        </p:txBody>
      </p:sp>
      <p:sp>
        <p:nvSpPr>
          <p:cNvPr id="88067" name="Content Placeholder 2"/>
          <p:cNvSpPr>
            <a:spLocks noGrp="1"/>
          </p:cNvSpPr>
          <p:nvPr>
            <p:ph idx="1"/>
          </p:nvPr>
        </p:nvSpPr>
        <p:spPr/>
        <p:txBody>
          <a:bodyPr/>
          <a:lstStyle/>
          <a:p>
            <a:r>
              <a:rPr lang="en-US" smtClean="0"/>
              <a:t>The INSERT must be rejected</a:t>
            </a:r>
          </a:p>
          <a:p>
            <a:r>
              <a:rPr lang="en-US" smtClean="0"/>
              <a:t>This bad insert cannot be discovered as bad by examining only what happens in each individual table</a:t>
            </a:r>
          </a:p>
          <a:p>
            <a:r>
              <a:rPr lang="en-US" smtClean="0"/>
              <a:t>The formal term for this is: </a:t>
            </a:r>
            <a:r>
              <a:rPr lang="en-US" b="1" i="1" smtClean="0">
                <a:solidFill>
                  <a:srgbClr val="FF0000"/>
                </a:solidFill>
              </a:rPr>
              <a:t>dependencies are not preserved</a:t>
            </a:r>
            <a:endParaRPr lang="en-US" smtClean="0">
              <a:solidFill>
                <a:srgbClr val="FF0000"/>
              </a:solidFill>
            </a:endParaRPr>
          </a:p>
          <a:p>
            <a:endParaRPr lang="en-US" smtClean="0"/>
          </a:p>
          <a:p>
            <a:endParaRPr lang="en-US" smtClean="0"/>
          </a:p>
          <a:p>
            <a:r>
              <a:rPr lang="en-US" smtClean="0"/>
              <a:t>So need to perform non-local tests to check updates for validity</a:t>
            </a:r>
          </a:p>
          <a:p>
            <a:r>
              <a:rPr lang="en-US" smtClean="0"/>
              <a:t>For example, take ST and CT and reconstruct SCT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smtClean="0"/>
              <a:t>A Very Important Conclusion</a:t>
            </a:r>
          </a:p>
        </p:txBody>
      </p:sp>
      <p:sp>
        <p:nvSpPr>
          <p:cNvPr id="89091" name="Content Placeholder 2"/>
          <p:cNvSpPr>
            <a:spLocks noGrp="1"/>
          </p:cNvSpPr>
          <p:nvPr>
            <p:ph idx="1"/>
          </p:nvPr>
        </p:nvSpPr>
        <p:spPr/>
        <p:txBody>
          <a:bodyPr/>
          <a:lstStyle/>
          <a:p>
            <a:r>
              <a:rPr lang="en-US" smtClean="0"/>
              <a:t>Generally, normalize up to 3NF and not up to BCNF</a:t>
            </a:r>
          </a:p>
          <a:p>
            <a:pPr lvl="1"/>
            <a:r>
              <a:rPr lang="en-US" smtClean="0"/>
              <a:t>So the database is not fully normalized</a:t>
            </a:r>
          </a:p>
          <a:p>
            <a:r>
              <a:rPr lang="en-US" smtClean="0"/>
              <a:t>Luckily, when you do this, frequently you “automatically” get BCNF</a:t>
            </a:r>
          </a:p>
          <a:p>
            <a:pPr lvl="1"/>
            <a:r>
              <a:rPr lang="en-US" smtClean="0"/>
              <a:t>But not in our example, which I set up on purpose so this does not happen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smtClean="0"/>
              <a:t>Multivalued Dependencies</a:t>
            </a:r>
          </a:p>
        </p:txBody>
      </p:sp>
      <p:sp>
        <p:nvSpPr>
          <p:cNvPr id="90115" name="Content Placeholder 2"/>
          <p:cNvSpPr>
            <a:spLocks noGrp="1"/>
          </p:cNvSpPr>
          <p:nvPr>
            <p:ph idx="1"/>
          </p:nvPr>
        </p:nvSpPr>
        <p:spPr/>
        <p:txBody>
          <a:bodyPr/>
          <a:lstStyle/>
          <a:p>
            <a:r>
              <a:rPr lang="en-US" smtClean="0"/>
              <a:t>To have a smaller example, we will look at this separately, not by extending our previous example</a:t>
            </a:r>
          </a:p>
          <a:p>
            <a:pPr lvl="1"/>
            <a:r>
              <a:rPr lang="en-US" smtClean="0"/>
              <a:t>Otherwise, it would become too big</a:t>
            </a:r>
          </a:p>
          <a:p>
            <a:r>
              <a:rPr lang="en-US" smtClean="0"/>
              <a:t>In the application, we store information about Courses (C), Teachers (T), and Books (B)</a:t>
            </a:r>
          </a:p>
          <a:p>
            <a:r>
              <a:rPr lang="en-US" smtClean="0"/>
              <a:t>Each course has a set of books that have to be assigned during the course</a:t>
            </a:r>
          </a:p>
          <a:p>
            <a:r>
              <a:rPr lang="en-US" smtClean="0"/>
              <a:t>Each course has a set of teachers that are qualified to teach the course</a:t>
            </a:r>
          </a:p>
          <a:p>
            <a:r>
              <a:rPr lang="en-US" smtClean="0"/>
              <a:t>Each teacher, when teaching a course, has to use the set of the books that has to be assigned in the course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mtClean="0"/>
              <a:t>An Example table</a:t>
            </a:r>
          </a:p>
        </p:txBody>
      </p:sp>
      <p:sp>
        <p:nvSpPr>
          <p:cNvPr id="91139"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This instance (and therefore the table in general) does not satisfy any functional dependencies</a:t>
            </a:r>
          </a:p>
          <a:p>
            <a:pPr lvl="1"/>
            <a:r>
              <a:rPr lang="en-US" smtClean="0"/>
              <a:t>CT does not functionally determine B</a:t>
            </a:r>
          </a:p>
          <a:p>
            <a:pPr lvl="1"/>
            <a:r>
              <a:rPr lang="en-US" smtClean="0"/>
              <a:t>CB does not functionally determine T</a:t>
            </a:r>
          </a:p>
          <a:p>
            <a:pPr lvl="1"/>
            <a:r>
              <a:rPr lang="en-US" smtClean="0"/>
              <a:t>TB does not functionally determent C</a:t>
            </a:r>
          </a:p>
        </p:txBody>
      </p:sp>
      <p:graphicFrame>
        <p:nvGraphicFramePr>
          <p:cNvPr id="4" name="Content Placeholder 3"/>
          <p:cNvGraphicFramePr>
            <a:graphicFrameLocks/>
          </p:cNvGraphicFramePr>
          <p:nvPr/>
        </p:nvGraphicFramePr>
        <p:xfrm>
          <a:off x="2286000" y="1524000"/>
          <a:ext cx="4191000" cy="3337560"/>
        </p:xfrm>
        <a:graphic>
          <a:graphicData uri="http://schemas.openxmlformats.org/drawingml/2006/table">
            <a:tbl>
              <a:tblPr firstRow="1" bandCol="1">
                <a:tableStyleId>{21E4AEA4-8DFA-4A89-87EB-49C32662AFE0}</a:tableStyleId>
              </a:tblPr>
              <a:tblGrid>
                <a:gridCol w="1047750"/>
                <a:gridCol w="857250"/>
                <a:gridCol w="1066800"/>
                <a:gridCol w="1219200"/>
              </a:tblGrid>
              <a:tr h="370840">
                <a:tc>
                  <a:txBody>
                    <a:bodyPr/>
                    <a:lstStyle/>
                    <a:p>
                      <a:pPr algn="ctr"/>
                      <a:endParaRPr lang="en-US" dirty="0"/>
                    </a:p>
                  </a:txBody>
                  <a:tcPr/>
                </a:tc>
                <a:tc>
                  <a:txBody>
                    <a:bodyPr/>
                    <a:lstStyle/>
                    <a:p>
                      <a:pPr algn="ctr"/>
                      <a:r>
                        <a:rPr lang="en-US" dirty="0" smtClean="0"/>
                        <a:t>C</a:t>
                      </a:r>
                      <a:endParaRPr lang="en-US" dirty="0"/>
                    </a:p>
                  </a:txBody>
                  <a:tcPr/>
                </a:tc>
                <a:tc>
                  <a:txBody>
                    <a:bodyPr/>
                    <a:lstStyle/>
                    <a:p>
                      <a:pPr algn="ctr"/>
                      <a:r>
                        <a:rPr lang="en-US" dirty="0" smtClean="0"/>
                        <a:t>T</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Zvi</a:t>
                      </a:r>
                      <a:endParaRPr lang="en-US" dirty="0"/>
                    </a:p>
                  </a:txBody>
                  <a:tcPr/>
                </a:tc>
                <a:tc>
                  <a:txBody>
                    <a:bodyPr/>
                    <a:lstStyle/>
                    <a:p>
                      <a:r>
                        <a:rPr lang="en-US" dirty="0" smtClean="0"/>
                        <a:t>Oracle</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Zvi</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Dennis</a:t>
                      </a:r>
                      <a:endParaRPr lang="en-US" dirty="0"/>
                    </a:p>
                  </a:txBody>
                  <a:tcPr/>
                </a:tc>
                <a:tc>
                  <a:txBody>
                    <a:bodyPr/>
                    <a:lstStyle/>
                    <a:p>
                      <a:r>
                        <a:rPr lang="en-US" dirty="0" smtClean="0"/>
                        <a:t>Oracle</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Dennis</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Dennis</a:t>
                      </a:r>
                      <a:endParaRPr lang="en-US" dirty="0"/>
                    </a:p>
                  </a:txBody>
                  <a:tcPr/>
                </a:tc>
                <a:tc>
                  <a:txBody>
                    <a:bodyPr/>
                    <a:lstStyle/>
                    <a:p>
                      <a:r>
                        <a:rPr lang="en-US" dirty="0" smtClean="0"/>
                        <a:t>Windows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Dennis</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Jinyang</a:t>
                      </a:r>
                      <a:endParaRPr lang="en-US" dirty="0"/>
                    </a:p>
                  </a:txBody>
                  <a:tcPr/>
                </a:tc>
                <a:tc>
                  <a:txBody>
                    <a:bodyPr/>
                    <a:lstStyle/>
                    <a:p>
                      <a:r>
                        <a:rPr lang="en-US" dirty="0" smtClean="0"/>
                        <a:t>Windows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Jinyang</a:t>
                      </a:r>
                      <a:endParaRPr lang="en-US" dirty="0"/>
                    </a:p>
                  </a:txBody>
                  <a:tcPr/>
                </a:tc>
                <a:tc>
                  <a:txBody>
                    <a:bodyPr/>
                    <a:lstStyle/>
                    <a:p>
                      <a:r>
                        <a:rPr lang="en-US" dirty="0" smtClean="0"/>
                        <a:t>Linux</a:t>
                      </a:r>
                      <a:endParaRPr lang="en-US" dirty="0"/>
                    </a:p>
                  </a:txBody>
                  <a:tcPr/>
                </a:tc>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smtClean="0"/>
              <a:t>Redundancies</a:t>
            </a:r>
          </a:p>
        </p:txBody>
      </p:sp>
      <p:sp>
        <p:nvSpPr>
          <p:cNvPr id="92163"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There are obvious redundancies</a:t>
            </a:r>
          </a:p>
          <a:p>
            <a:r>
              <a:rPr lang="en-US" smtClean="0"/>
              <a:t>In both cases, we know exactly how to fill the missing data if it was erased</a:t>
            </a:r>
          </a:p>
          <a:p>
            <a:r>
              <a:rPr lang="en-US" smtClean="0"/>
              <a:t>We decompose to get rid of anomalies</a:t>
            </a:r>
          </a:p>
        </p:txBody>
      </p:sp>
      <p:graphicFrame>
        <p:nvGraphicFramePr>
          <p:cNvPr id="4" name="Content Placeholder 3"/>
          <p:cNvGraphicFramePr>
            <a:graphicFrameLocks/>
          </p:cNvGraphicFramePr>
          <p:nvPr/>
        </p:nvGraphicFramePr>
        <p:xfrm>
          <a:off x="762000" y="1524000"/>
          <a:ext cx="4191000" cy="3337560"/>
        </p:xfrm>
        <a:graphic>
          <a:graphicData uri="http://schemas.openxmlformats.org/drawingml/2006/table">
            <a:tbl>
              <a:tblPr firstRow="1" bandCol="1">
                <a:tableStyleId>{21E4AEA4-8DFA-4A89-87EB-49C32662AFE0}</a:tableStyleId>
              </a:tblPr>
              <a:tblGrid>
                <a:gridCol w="1047750"/>
                <a:gridCol w="857250"/>
                <a:gridCol w="1066800"/>
                <a:gridCol w="1219200"/>
              </a:tblGrid>
              <a:tr h="370840">
                <a:tc>
                  <a:txBody>
                    <a:bodyPr/>
                    <a:lstStyle/>
                    <a:p>
                      <a:pPr algn="ctr"/>
                      <a:endParaRPr lang="en-US" dirty="0"/>
                    </a:p>
                  </a:txBody>
                  <a:tcPr/>
                </a:tc>
                <a:tc>
                  <a:txBody>
                    <a:bodyPr/>
                    <a:lstStyle/>
                    <a:p>
                      <a:pPr algn="ctr"/>
                      <a:r>
                        <a:rPr lang="en-US" dirty="0" smtClean="0"/>
                        <a:t>C</a:t>
                      </a:r>
                      <a:endParaRPr lang="en-US" dirty="0"/>
                    </a:p>
                  </a:txBody>
                  <a:tcPr/>
                </a:tc>
                <a:tc>
                  <a:txBody>
                    <a:bodyPr/>
                    <a:lstStyle/>
                    <a:p>
                      <a:pPr algn="ctr"/>
                      <a:r>
                        <a:rPr lang="en-US" dirty="0" smtClean="0"/>
                        <a:t>T</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Zvi</a:t>
                      </a:r>
                      <a:endParaRPr lang="en-US" dirty="0"/>
                    </a:p>
                  </a:txBody>
                  <a:tcPr/>
                </a:tc>
                <a:tc>
                  <a:txBody>
                    <a:bodyPr/>
                    <a:lstStyle/>
                    <a:p>
                      <a:r>
                        <a:rPr lang="en-US" dirty="0" smtClean="0"/>
                        <a:t>Oracle</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Zvi</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Dennis</a:t>
                      </a:r>
                      <a:endParaRPr lang="en-US" dirty="0"/>
                    </a:p>
                  </a:txBody>
                  <a:tcPr/>
                </a:tc>
                <a:tc>
                  <a:txBody>
                    <a:bodyPr/>
                    <a:lstStyle/>
                    <a:p>
                      <a:r>
                        <a:rPr lang="en-US" dirty="0" smtClean="0"/>
                        <a:t>?</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Dennis</a:t>
                      </a:r>
                      <a:endParaRPr lang="en-US" dirty="0"/>
                    </a:p>
                  </a:txBody>
                  <a:tcPr/>
                </a:tc>
                <a:tc>
                  <a:txBody>
                    <a:bodyPr/>
                    <a:lstStyle/>
                    <a:p>
                      <a:r>
                        <a:rPr lang="en-US" dirty="0" smtClean="0"/>
                        <a:t>?</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Dennis</a:t>
                      </a:r>
                      <a:endParaRPr lang="en-US" dirty="0"/>
                    </a:p>
                  </a:txBody>
                  <a:tcPr/>
                </a:tc>
                <a:tc>
                  <a:txBody>
                    <a:bodyPr/>
                    <a:lstStyle/>
                    <a:p>
                      <a:r>
                        <a:rPr lang="en-US" dirty="0" smtClean="0"/>
                        <a:t>Windows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Dennis</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Jinyang</a:t>
                      </a:r>
                      <a:endParaRPr lang="en-US" dirty="0"/>
                    </a:p>
                  </a:txBody>
                  <a:tcPr/>
                </a:tc>
                <a:tc>
                  <a:txBody>
                    <a:bodyPr/>
                    <a:lstStyle/>
                    <a:p>
                      <a:r>
                        <a:rPr lang="en-US" dirty="0" smtClean="0"/>
                        <a:t>?</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Jinyang</a:t>
                      </a:r>
                      <a:endParaRPr lang="en-US" dirty="0"/>
                    </a:p>
                  </a:txBody>
                  <a:tcPr/>
                </a:tc>
                <a:tc>
                  <a:txBody>
                    <a:bodyPr/>
                    <a:lstStyle/>
                    <a:p>
                      <a:r>
                        <a:rPr lang="en-US" dirty="0" smtClean="0"/>
                        <a:t>?</a:t>
                      </a:r>
                      <a:endParaRPr lang="en-US" dirty="0"/>
                    </a:p>
                  </a:txBody>
                  <a:tcPr/>
                </a:tc>
              </a:tr>
            </a:tbl>
          </a:graphicData>
        </a:graphic>
      </p:graphicFrame>
      <p:graphicFrame>
        <p:nvGraphicFramePr>
          <p:cNvPr id="5" name="Content Placeholder 3"/>
          <p:cNvGraphicFramePr>
            <a:graphicFrameLocks/>
          </p:cNvGraphicFramePr>
          <p:nvPr/>
        </p:nvGraphicFramePr>
        <p:xfrm>
          <a:off x="5410200" y="1524000"/>
          <a:ext cx="4191000" cy="3337560"/>
        </p:xfrm>
        <a:graphic>
          <a:graphicData uri="http://schemas.openxmlformats.org/drawingml/2006/table">
            <a:tbl>
              <a:tblPr firstRow="1" bandCol="1">
                <a:tableStyleId>{21E4AEA4-8DFA-4A89-87EB-49C32662AFE0}</a:tableStyleId>
              </a:tblPr>
              <a:tblGrid>
                <a:gridCol w="1047750"/>
                <a:gridCol w="857250"/>
                <a:gridCol w="1066800"/>
                <a:gridCol w="1219200"/>
              </a:tblGrid>
              <a:tr h="370840">
                <a:tc>
                  <a:txBody>
                    <a:bodyPr/>
                    <a:lstStyle/>
                    <a:p>
                      <a:pPr algn="ctr"/>
                      <a:endParaRPr lang="en-US" dirty="0"/>
                    </a:p>
                  </a:txBody>
                  <a:tcPr/>
                </a:tc>
                <a:tc>
                  <a:txBody>
                    <a:bodyPr/>
                    <a:lstStyle/>
                    <a:p>
                      <a:pPr algn="ctr"/>
                      <a:r>
                        <a:rPr lang="en-US" dirty="0" smtClean="0"/>
                        <a:t>C</a:t>
                      </a:r>
                      <a:endParaRPr lang="en-US" dirty="0"/>
                    </a:p>
                  </a:txBody>
                  <a:tcPr/>
                </a:tc>
                <a:tc>
                  <a:txBody>
                    <a:bodyPr/>
                    <a:lstStyle/>
                    <a:p>
                      <a:pPr algn="ctr"/>
                      <a:r>
                        <a:rPr lang="en-US" dirty="0" smtClean="0"/>
                        <a:t>T</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Zvi</a:t>
                      </a:r>
                      <a:endParaRPr lang="en-US" dirty="0"/>
                    </a:p>
                  </a:txBody>
                  <a:tcPr/>
                </a:tc>
                <a:tc>
                  <a:txBody>
                    <a:bodyPr/>
                    <a:lstStyle/>
                    <a:p>
                      <a:r>
                        <a:rPr lang="en-US" dirty="0" smtClean="0"/>
                        <a:t>Oracle</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Dennis</a:t>
                      </a:r>
                      <a:endParaRPr lang="en-US" dirty="0"/>
                    </a:p>
                  </a:txBody>
                  <a:tcPr/>
                </a:tc>
                <a:tc>
                  <a:txBody>
                    <a:bodyPr/>
                    <a:lstStyle/>
                    <a:p>
                      <a:r>
                        <a:rPr lang="en-US" dirty="0" smtClean="0"/>
                        <a:t>Oracle</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Dennis</a:t>
                      </a:r>
                      <a:endParaRPr lang="en-US" dirty="0"/>
                    </a:p>
                  </a:txBody>
                  <a:tcPr/>
                </a:tc>
                <a:tc>
                  <a:txBody>
                    <a:bodyPr/>
                    <a:lstStyle/>
                    <a:p>
                      <a:r>
                        <a:rPr lang="en-US" dirty="0" smtClean="0"/>
                        <a:t>Windows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Jinyang</a:t>
                      </a:r>
                      <a:endParaRPr lang="en-US" dirty="0"/>
                    </a:p>
                  </a:txBody>
                  <a:tcPr/>
                </a:tc>
                <a:tc>
                  <a:txBody>
                    <a:bodyPr/>
                    <a:lstStyle/>
                    <a:p>
                      <a:r>
                        <a:rPr lang="en-US" dirty="0" smtClean="0"/>
                        <a:t>Windows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a:t>
                      </a:r>
                      <a:endParaRPr lang="en-US" dirty="0"/>
                    </a:p>
                  </a:txBody>
                  <a:tcPr/>
                </a:tc>
                <a:tc>
                  <a:txBody>
                    <a:bodyPr/>
                    <a:lstStyle/>
                    <a:p>
                      <a:r>
                        <a:rPr lang="en-US" dirty="0" smtClean="0"/>
                        <a:t>Linux</a:t>
                      </a:r>
                      <a:endParaRPr lang="en-US" dirty="0"/>
                    </a:p>
                  </a:txBody>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smtClean="0"/>
              <a:t>Decomposition</a:t>
            </a:r>
          </a:p>
        </p:txBody>
      </p:sp>
      <p:sp>
        <p:nvSpPr>
          <p:cNvPr id="93187" name="Content Placeholder 2"/>
          <p:cNvSpPr>
            <a:spLocks noGrp="1"/>
          </p:cNvSpPr>
          <p:nvPr>
            <p:ph idx="1"/>
          </p:nvPr>
        </p:nvSpPr>
        <p:spPr/>
        <p:txBody>
          <a:bodyPr/>
          <a:lstStyle/>
          <a:p>
            <a:endParaRPr lang="en-US" smtClean="0"/>
          </a:p>
        </p:txBody>
      </p:sp>
      <p:graphicFrame>
        <p:nvGraphicFramePr>
          <p:cNvPr id="4" name="Content Placeholder 3"/>
          <p:cNvGraphicFramePr>
            <a:graphicFrameLocks/>
          </p:cNvGraphicFramePr>
          <p:nvPr/>
        </p:nvGraphicFramePr>
        <p:xfrm>
          <a:off x="2286000" y="1524000"/>
          <a:ext cx="4191000" cy="3337560"/>
        </p:xfrm>
        <a:graphic>
          <a:graphicData uri="http://schemas.openxmlformats.org/drawingml/2006/table">
            <a:tbl>
              <a:tblPr firstRow="1" bandCol="1">
                <a:tableStyleId>{21E4AEA4-8DFA-4A89-87EB-49C32662AFE0}</a:tableStyleId>
              </a:tblPr>
              <a:tblGrid>
                <a:gridCol w="1047750"/>
                <a:gridCol w="857250"/>
                <a:gridCol w="1066800"/>
                <a:gridCol w="1219200"/>
              </a:tblGrid>
              <a:tr h="370840">
                <a:tc>
                  <a:txBody>
                    <a:bodyPr/>
                    <a:lstStyle/>
                    <a:p>
                      <a:pPr algn="ctr"/>
                      <a:endParaRPr lang="en-US" dirty="0"/>
                    </a:p>
                  </a:txBody>
                  <a:tcPr/>
                </a:tc>
                <a:tc>
                  <a:txBody>
                    <a:bodyPr/>
                    <a:lstStyle/>
                    <a:p>
                      <a:pPr algn="ctr"/>
                      <a:r>
                        <a:rPr lang="en-US" dirty="0" smtClean="0"/>
                        <a:t>C</a:t>
                      </a:r>
                      <a:endParaRPr lang="en-US" dirty="0"/>
                    </a:p>
                  </a:txBody>
                  <a:tcPr/>
                </a:tc>
                <a:tc>
                  <a:txBody>
                    <a:bodyPr/>
                    <a:lstStyle/>
                    <a:p>
                      <a:pPr algn="ctr"/>
                      <a:r>
                        <a:rPr lang="en-US" dirty="0" smtClean="0"/>
                        <a:t>T</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Zvi</a:t>
                      </a:r>
                      <a:endParaRPr lang="en-US" dirty="0"/>
                    </a:p>
                  </a:txBody>
                  <a:tcPr/>
                </a:tc>
                <a:tc>
                  <a:txBody>
                    <a:bodyPr/>
                    <a:lstStyle/>
                    <a:p>
                      <a:r>
                        <a:rPr lang="en-US" dirty="0" smtClean="0"/>
                        <a:t>Oracle</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Zvi</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Dennis</a:t>
                      </a:r>
                      <a:endParaRPr lang="en-US" dirty="0"/>
                    </a:p>
                  </a:txBody>
                  <a:tcPr/>
                </a:tc>
                <a:tc>
                  <a:txBody>
                    <a:bodyPr/>
                    <a:lstStyle/>
                    <a:p>
                      <a:r>
                        <a:rPr lang="en-US" dirty="0" smtClean="0"/>
                        <a:t>Oracle</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Dennis</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Dennis</a:t>
                      </a:r>
                      <a:endParaRPr lang="en-US" dirty="0"/>
                    </a:p>
                  </a:txBody>
                  <a:tcPr/>
                </a:tc>
                <a:tc>
                  <a:txBody>
                    <a:bodyPr/>
                    <a:lstStyle/>
                    <a:p>
                      <a:r>
                        <a:rPr lang="en-US" dirty="0" smtClean="0"/>
                        <a:t>Windows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Dennis</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Jinyang</a:t>
                      </a:r>
                      <a:endParaRPr lang="en-US" dirty="0"/>
                    </a:p>
                  </a:txBody>
                  <a:tcPr/>
                </a:tc>
                <a:tc>
                  <a:txBody>
                    <a:bodyPr/>
                    <a:lstStyle/>
                    <a:p>
                      <a:r>
                        <a:rPr lang="en-US" dirty="0" smtClean="0"/>
                        <a:t>Windows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Jinyang</a:t>
                      </a:r>
                      <a:endParaRPr lang="en-US" dirty="0"/>
                    </a:p>
                  </a:txBody>
                  <a:tcPr/>
                </a:tc>
                <a:tc>
                  <a:txBody>
                    <a:bodyPr/>
                    <a:lstStyle/>
                    <a:p>
                      <a:r>
                        <a:rPr lang="en-US" dirty="0" smtClean="0"/>
                        <a:t>Linux</a:t>
                      </a:r>
                      <a:endParaRPr lang="en-US" dirty="0"/>
                    </a:p>
                  </a:txBody>
                  <a:tcPr/>
                </a:tc>
              </a:tr>
            </a:tbl>
          </a:graphicData>
        </a:graphic>
      </p:graphicFrame>
      <p:graphicFrame>
        <p:nvGraphicFramePr>
          <p:cNvPr id="5" name="Content Placeholder 3"/>
          <p:cNvGraphicFramePr>
            <a:graphicFrameLocks/>
          </p:cNvGraphicFramePr>
          <p:nvPr/>
        </p:nvGraphicFramePr>
        <p:xfrm>
          <a:off x="2133600" y="5486400"/>
          <a:ext cx="2971800" cy="1854200"/>
        </p:xfrm>
        <a:graphic>
          <a:graphicData uri="http://schemas.openxmlformats.org/drawingml/2006/table">
            <a:tbl>
              <a:tblPr firstRow="1" bandCol="1">
                <a:tableStyleId>{21E4AEA4-8DFA-4A89-87EB-49C32662AFE0}</a:tableStyleId>
              </a:tblPr>
              <a:tblGrid>
                <a:gridCol w="1047750"/>
                <a:gridCol w="857250"/>
                <a:gridCol w="1066800"/>
              </a:tblGrid>
              <a:tr h="370840">
                <a:tc>
                  <a:txBody>
                    <a:bodyPr/>
                    <a:lstStyle/>
                    <a:p>
                      <a:pPr algn="ctr"/>
                      <a:endParaRPr lang="en-US" dirty="0"/>
                    </a:p>
                  </a:txBody>
                  <a:tcPr/>
                </a:tc>
                <a:tc>
                  <a:txBody>
                    <a:bodyPr/>
                    <a:lstStyle/>
                    <a:p>
                      <a:pPr algn="ctr"/>
                      <a:r>
                        <a:rPr lang="en-US" dirty="0" smtClean="0"/>
                        <a:t>C</a:t>
                      </a:r>
                      <a:endParaRPr lang="en-US" dirty="0"/>
                    </a:p>
                  </a:txBody>
                  <a:tcPr/>
                </a:tc>
                <a:tc>
                  <a:txBody>
                    <a:bodyPr/>
                    <a:lstStyle/>
                    <a:p>
                      <a:pPr algn="ctr"/>
                      <a:r>
                        <a:rPr lang="en-US" dirty="0" smtClean="0"/>
                        <a:t>T</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Zvi</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Dennis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Dennis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Jinyang</a:t>
                      </a:r>
                      <a:endParaRPr lang="en-US" dirty="0"/>
                    </a:p>
                  </a:txBody>
                  <a:tcPr/>
                </a:tc>
              </a:tr>
            </a:tbl>
          </a:graphicData>
        </a:graphic>
      </p:graphicFrame>
      <p:graphicFrame>
        <p:nvGraphicFramePr>
          <p:cNvPr id="6" name="Content Placeholder 3"/>
          <p:cNvGraphicFramePr>
            <a:graphicFrameLocks/>
          </p:cNvGraphicFramePr>
          <p:nvPr/>
        </p:nvGraphicFramePr>
        <p:xfrm>
          <a:off x="6172200" y="5562600"/>
          <a:ext cx="3124200" cy="1854200"/>
        </p:xfrm>
        <a:graphic>
          <a:graphicData uri="http://schemas.openxmlformats.org/drawingml/2006/table">
            <a:tbl>
              <a:tblPr firstRow="1" bandCol="1">
                <a:tableStyleId>{21E4AEA4-8DFA-4A89-87EB-49C32662AFE0}</a:tableStyleId>
              </a:tblPr>
              <a:tblGrid>
                <a:gridCol w="1047750"/>
                <a:gridCol w="857250"/>
                <a:gridCol w="1219200"/>
              </a:tblGrid>
              <a:tr h="370840">
                <a:tc>
                  <a:txBody>
                    <a:bodyPr/>
                    <a:lstStyle/>
                    <a:p>
                      <a:pPr algn="ctr"/>
                      <a:endParaRPr lang="en-US" dirty="0"/>
                    </a:p>
                  </a:txBody>
                  <a:tcPr/>
                </a:tc>
                <a:tc>
                  <a:txBody>
                    <a:bodyPr/>
                    <a:lstStyle/>
                    <a:p>
                      <a:pPr algn="ctr"/>
                      <a:r>
                        <a:rPr lang="en-US" dirty="0" smtClean="0"/>
                        <a:t>C</a:t>
                      </a:r>
                      <a:endParaRPr lang="en-US" dirty="0"/>
                    </a:p>
                  </a:txBody>
                  <a:tcPr/>
                </a:tc>
                <a:tc>
                  <a:txBody>
                    <a:bodyPr/>
                    <a:lstStyle/>
                    <a:p>
                      <a:pPr algn="ctr"/>
                      <a:r>
                        <a:rPr lang="en-US" dirty="0" smtClean="0"/>
                        <a:t>B</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Oracle</a:t>
                      </a:r>
                      <a:endParaRPr lang="en-US" dirty="0"/>
                    </a:p>
                  </a:txBody>
                  <a:tcPr/>
                </a:tc>
              </a:tr>
              <a:tr h="370840">
                <a:tc>
                  <a:txBody>
                    <a:bodyPr/>
                    <a:lstStyle/>
                    <a:p>
                      <a:endParaRPr lang="en-US" dirty="0"/>
                    </a:p>
                  </a:txBody>
                  <a:tcPr>
                    <a:solidFill>
                      <a:schemeClr val="bg1"/>
                    </a:solidFill>
                  </a:tcPr>
                </a:tc>
                <a:tc>
                  <a:txBody>
                    <a:bodyPr/>
                    <a:lstStyle/>
                    <a:p>
                      <a:r>
                        <a:rPr lang="en-US" dirty="0" smtClean="0"/>
                        <a:t>DB</a:t>
                      </a:r>
                      <a:endParaRPr lang="en-US" dirty="0"/>
                    </a:p>
                  </a:txBody>
                  <a:tcPr/>
                </a:tc>
                <a:tc>
                  <a:txBody>
                    <a:bodyPr/>
                    <a:lstStyle/>
                    <a:p>
                      <a:r>
                        <a:rPr lang="en-US" dirty="0" smtClean="0"/>
                        <a:t>Linux</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Windows</a:t>
                      </a:r>
                      <a:endParaRPr lang="en-US" dirty="0"/>
                    </a:p>
                  </a:txBody>
                  <a:tcPr/>
                </a:tc>
              </a:tr>
              <a:tr h="370840">
                <a:tc>
                  <a:txBody>
                    <a:bodyPr/>
                    <a:lstStyle/>
                    <a:p>
                      <a:endParaRPr lang="en-US" dirty="0"/>
                    </a:p>
                  </a:txBody>
                  <a:tcPr>
                    <a:solidFill>
                      <a:schemeClr val="bg1"/>
                    </a:solidFill>
                  </a:tcPr>
                </a:tc>
                <a:tc>
                  <a:txBody>
                    <a:bodyPr/>
                    <a:lstStyle/>
                    <a:p>
                      <a:r>
                        <a:rPr lang="en-US" dirty="0" smtClean="0"/>
                        <a:t>OS</a:t>
                      </a:r>
                      <a:endParaRPr lang="en-US" dirty="0"/>
                    </a:p>
                  </a:txBody>
                  <a:tcPr/>
                </a:tc>
                <a:tc>
                  <a:txBody>
                    <a:bodyPr/>
                    <a:lstStyle/>
                    <a:p>
                      <a:r>
                        <a:rPr lang="en-US" dirty="0" smtClean="0"/>
                        <a:t>Linux</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No Information Was Lost</a:t>
            </a:r>
          </a:p>
        </p:txBody>
      </p:sp>
      <p:sp>
        <p:nvSpPr>
          <p:cNvPr id="44035" name="Content Placeholder 2"/>
          <p:cNvSpPr>
            <a:spLocks noGrp="1"/>
          </p:cNvSpPr>
          <p:nvPr>
            <p:ph idx="1"/>
          </p:nvPr>
        </p:nvSpPr>
        <p:spPr/>
        <p:txBody>
          <a:bodyPr/>
          <a:lstStyle/>
          <a:p>
            <a:r>
              <a:rPr lang="en-US" smtClean="0"/>
              <a:t>Given S and T, we can reconstruct R using </a:t>
            </a:r>
            <a:r>
              <a:rPr lang="en-US" b="1" i="1" smtClean="0">
                <a:solidFill>
                  <a:srgbClr val="FF0000"/>
                </a:solidFill>
              </a:rPr>
              <a:t>natural join</a:t>
            </a:r>
          </a:p>
          <a:p>
            <a:endParaRPr lang="en-US" smtClean="0"/>
          </a:p>
          <a:p>
            <a:endParaRPr lang="en-US" smtClean="0"/>
          </a:p>
          <a:p>
            <a:endParaRPr lang="en-US" smtClean="0"/>
          </a:p>
          <a:p>
            <a:endParaRPr lang="en-US" smtClean="0"/>
          </a:p>
          <a:p>
            <a:endParaRPr lang="en-US" smtClean="0"/>
          </a:p>
          <a:p>
            <a:pPr lvl="1">
              <a:buFont typeface="Symbol" pitchFamily="18" charset="2"/>
              <a:buNone/>
            </a:pPr>
            <a:r>
              <a:rPr lang="en-US" smtClean="0"/>
              <a:t>	</a:t>
            </a:r>
            <a:r>
              <a:rPr lang="en-US" smtClean="0">
                <a:solidFill>
                  <a:srgbClr val="00AE00"/>
                </a:solidFill>
              </a:rPr>
              <a:t>SELECT INTO </a:t>
            </a:r>
            <a:r>
              <a:rPr lang="en-US" smtClean="0"/>
              <a:t>R</a:t>
            </a:r>
            <a:br>
              <a:rPr lang="en-US" smtClean="0"/>
            </a:br>
            <a:r>
              <a:rPr lang="en-US" smtClean="0"/>
              <a:t>Name, SSN, DOB, S.Grade </a:t>
            </a:r>
            <a:r>
              <a:rPr lang="en-US" smtClean="0">
                <a:solidFill>
                  <a:srgbClr val="00AE00"/>
                </a:solidFill>
              </a:rPr>
              <a:t>AS</a:t>
            </a:r>
            <a:r>
              <a:rPr lang="en-US" smtClean="0"/>
              <a:t> Grade, Salary</a:t>
            </a:r>
            <a:br>
              <a:rPr lang="en-US" smtClean="0"/>
            </a:br>
            <a:r>
              <a:rPr lang="en-US" smtClean="0">
                <a:solidFill>
                  <a:srgbClr val="00AE00"/>
                </a:solidFill>
              </a:rPr>
              <a:t>FROM</a:t>
            </a:r>
            <a:r>
              <a:rPr lang="en-US" smtClean="0"/>
              <a:t> T, S</a:t>
            </a:r>
            <a:br>
              <a:rPr lang="en-US" smtClean="0"/>
            </a:br>
            <a:r>
              <a:rPr lang="en-US" smtClean="0">
                <a:solidFill>
                  <a:srgbClr val="00AE00"/>
                </a:solidFill>
              </a:rPr>
              <a:t>WHERE</a:t>
            </a:r>
            <a:r>
              <a:rPr lang="en-US" smtClean="0"/>
              <a:t> T.Grade = S.Grade;</a:t>
            </a:r>
          </a:p>
          <a:p>
            <a:endParaRPr lang="en-US" smtClean="0"/>
          </a:p>
          <a:p>
            <a:endParaRPr lang="en-US" smtClean="0"/>
          </a:p>
          <a:p>
            <a:endParaRPr lang="en-US" smtClean="0"/>
          </a:p>
          <a:p>
            <a:endParaRPr lang="en-US" smtClean="0"/>
          </a:p>
          <a:p>
            <a:endParaRPr lang="en-US" smtClean="0"/>
          </a:p>
          <a:p>
            <a:endParaRPr lang="en-US" smtClean="0"/>
          </a:p>
          <a:p>
            <a:pPr>
              <a:buFont typeface="Monotype Sorts" pitchFamily="2" charset="2"/>
              <a:buNone/>
            </a:pPr>
            <a:r>
              <a:rPr lang="en-US" smtClean="0"/>
              <a:t>	</a:t>
            </a:r>
          </a:p>
          <a:p>
            <a:pPr>
              <a:buFont typeface="Monotype Sorts" pitchFamily="2" charset="2"/>
              <a:buNone/>
            </a:pPr>
            <a:endParaRPr lang="en-US" smtClean="0"/>
          </a:p>
          <a:p>
            <a:pPr>
              <a:buFont typeface="Monotype Sorts" pitchFamily="2" charset="2"/>
              <a:buNone/>
            </a:pPr>
            <a:endParaRPr lang="en-US" smtClean="0"/>
          </a:p>
        </p:txBody>
      </p:sp>
      <p:graphicFrame>
        <p:nvGraphicFramePr>
          <p:cNvPr id="5" name="Content Placeholder 3"/>
          <p:cNvGraphicFramePr>
            <a:graphicFrameLocks/>
          </p:cNvGraphicFramePr>
          <p:nvPr/>
        </p:nvGraphicFramePr>
        <p:xfrm>
          <a:off x="1981200" y="5257800"/>
          <a:ext cx="4419600" cy="1854200"/>
        </p:xfrm>
        <a:graphic>
          <a:graphicData uri="http://schemas.openxmlformats.org/drawingml/2006/table">
            <a:tbl>
              <a:tblPr firstRow="1" bandCol="1">
                <a:tableStyleId>{21E4AEA4-8DFA-4A89-87EB-49C32662AFE0}</a:tableStyleId>
              </a:tblPr>
              <a:tblGrid>
                <a:gridCol w="736600"/>
                <a:gridCol w="736600"/>
                <a:gridCol w="736600"/>
                <a:gridCol w="736600"/>
                <a:gridCol w="736600"/>
                <a:gridCol w="736600"/>
              </a:tblGrid>
              <a:tr h="370840">
                <a:tc>
                  <a:txBody>
                    <a:bodyPr/>
                    <a:lstStyle/>
                    <a:p>
                      <a:pPr algn="ctr"/>
                      <a:r>
                        <a:rPr lang="en-US" sz="1400" dirty="0" smtClean="0"/>
                        <a:t>R</a:t>
                      </a:r>
                      <a:endParaRPr lang="en-US" sz="1400" dirty="0"/>
                    </a:p>
                  </a:txBody>
                  <a:tcPr/>
                </a:tc>
                <a:tc>
                  <a:txBody>
                    <a:bodyPr/>
                    <a:lstStyle/>
                    <a:p>
                      <a:pPr algn="ctr"/>
                      <a:r>
                        <a:rPr lang="en-US" sz="1400" dirty="0" smtClean="0"/>
                        <a:t>Name</a:t>
                      </a:r>
                      <a:endParaRPr lang="en-US" sz="1400" dirty="0"/>
                    </a:p>
                  </a:txBody>
                  <a:tcPr/>
                </a:tc>
                <a:tc>
                  <a:txBody>
                    <a:bodyPr/>
                    <a:lstStyle/>
                    <a:p>
                      <a:pPr algn="ctr"/>
                      <a:r>
                        <a:rPr lang="en-US" sz="1400" u="sng" dirty="0" err="1" smtClean="0"/>
                        <a:t>SSN</a:t>
                      </a:r>
                      <a:endParaRPr lang="en-US" sz="1400" u="sng" dirty="0"/>
                    </a:p>
                  </a:txBody>
                  <a:tcPr/>
                </a:tc>
                <a:tc>
                  <a:txBody>
                    <a:bodyPr/>
                    <a:lstStyle/>
                    <a:p>
                      <a:pPr algn="ctr"/>
                      <a:r>
                        <a:rPr lang="en-US" sz="1400" dirty="0" smtClean="0"/>
                        <a:t>DOB</a:t>
                      </a:r>
                      <a:endParaRPr lang="en-US" sz="1400" dirty="0"/>
                    </a:p>
                  </a:txBody>
                  <a:tcPr/>
                </a:tc>
                <a:tc>
                  <a:txBody>
                    <a:bodyPr/>
                    <a:lstStyle/>
                    <a:p>
                      <a:pPr algn="ctr"/>
                      <a:r>
                        <a:rPr lang="en-US" sz="1400" dirty="0" smtClean="0"/>
                        <a:t>Grade</a:t>
                      </a:r>
                      <a:endParaRPr lang="en-US" sz="1400" dirty="0"/>
                    </a:p>
                  </a:txBody>
                  <a:tcPr/>
                </a:tc>
                <a:tc>
                  <a:txBody>
                    <a:bodyPr/>
                    <a:lstStyle/>
                    <a:p>
                      <a:pPr algn="ctr"/>
                      <a:r>
                        <a:rPr lang="en-US" sz="1400" dirty="0" smtClean="0"/>
                        <a:t>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121</a:t>
                      </a:r>
                      <a:endParaRPr lang="en-US" sz="1400" dirty="0"/>
                    </a:p>
                  </a:txBody>
                  <a:tcPr/>
                </a:tc>
                <a:tc>
                  <a:txBody>
                    <a:bodyPr/>
                    <a:lstStyle/>
                    <a:p>
                      <a:r>
                        <a:rPr lang="en-US" sz="1400" dirty="0" smtClean="0"/>
                        <a:t>2367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132</a:t>
                      </a:r>
                      <a:endParaRPr lang="en-US" sz="1400" dirty="0"/>
                    </a:p>
                  </a:txBody>
                  <a:tcPr/>
                </a:tc>
                <a:tc>
                  <a:txBody>
                    <a:bodyPr/>
                    <a:lstStyle/>
                    <a:p>
                      <a:r>
                        <a:rPr lang="en-US" sz="1400" dirty="0" smtClean="0"/>
                        <a:t>3678</a:t>
                      </a:r>
                      <a:endParaRPr lang="en-US" sz="1400" dirty="0"/>
                    </a:p>
                  </a:txBody>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101</a:t>
                      </a:r>
                      <a:endParaRPr lang="en-US" sz="1400" dirty="0"/>
                    </a:p>
                  </a:txBody>
                  <a:tcPr/>
                </a:tc>
                <a:tc>
                  <a:txBody>
                    <a:bodyPr/>
                    <a:lstStyle/>
                    <a:p>
                      <a:r>
                        <a:rPr lang="en-US" sz="1400" dirty="0" smtClean="0"/>
                        <a:t>3498</a:t>
                      </a:r>
                      <a:endParaRPr lang="en-US" sz="1400" dirty="0"/>
                    </a:p>
                  </a:txBody>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
                      </a:r>
                      <a:endParaRPr lang="en-US" sz="1400" dirty="0"/>
                    </a:p>
                  </a:txBody>
                  <a:tcPr/>
                </a:tc>
                <a:tc>
                  <a:txBody>
                    <a:bodyPr/>
                    <a:lstStyle/>
                    <a:p>
                      <a:r>
                        <a:rPr lang="en-US" sz="1400" dirty="0" smtClean="0"/>
                        <a:t>106</a:t>
                      </a:r>
                      <a:endParaRPr lang="en-US" sz="1400" dirty="0"/>
                    </a:p>
                  </a:txBody>
                  <a:tcPr/>
                </a:tc>
                <a:tc>
                  <a:txBody>
                    <a:bodyPr/>
                    <a:lstStyle/>
                    <a:p>
                      <a:r>
                        <a:rPr lang="en-US" sz="1400" dirty="0" smtClean="0"/>
                        <a:t>2987</a:t>
                      </a:r>
                      <a:endParaRPr lang="en-US" sz="1400" dirty="0"/>
                    </a:p>
                  </a:txBody>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bl>
          </a:graphicData>
        </a:graphic>
      </p:graphicFrame>
      <p:graphicFrame>
        <p:nvGraphicFramePr>
          <p:cNvPr id="8" name="Content Placeholder 3"/>
          <p:cNvGraphicFramePr>
            <a:graphicFrameLocks/>
          </p:cNvGraphicFramePr>
          <p:nvPr/>
        </p:nvGraphicFramePr>
        <p:xfrm>
          <a:off x="1371600" y="1828800"/>
          <a:ext cx="3535680" cy="1854200"/>
        </p:xfrm>
        <a:graphic>
          <a:graphicData uri="http://schemas.openxmlformats.org/drawingml/2006/table">
            <a:tbl>
              <a:tblPr firstRow="1" bandCol="1">
                <a:tableStyleId>{21E4AEA4-8DFA-4A89-87EB-49C32662AFE0}</a:tableStyleId>
              </a:tblPr>
              <a:tblGrid>
                <a:gridCol w="707136"/>
                <a:gridCol w="707136"/>
                <a:gridCol w="707136"/>
                <a:gridCol w="707136"/>
                <a:gridCol w="707136"/>
              </a:tblGrid>
              <a:tr h="370840">
                <a:tc>
                  <a:txBody>
                    <a:bodyPr/>
                    <a:lstStyle/>
                    <a:p>
                      <a:pPr algn="ctr"/>
                      <a:r>
                        <a:rPr lang="en-US" sz="1400" dirty="0" smtClean="0"/>
                        <a:t>S</a:t>
                      </a:r>
                      <a:endParaRPr lang="en-US" sz="1400" dirty="0"/>
                    </a:p>
                  </a:txBody>
                  <a:tcPr/>
                </a:tc>
                <a:tc>
                  <a:txBody>
                    <a:bodyPr/>
                    <a:lstStyle/>
                    <a:p>
                      <a:pPr algn="ctr"/>
                      <a:r>
                        <a:rPr lang="en-US" sz="1400" dirty="0" smtClean="0"/>
                        <a:t>Name</a:t>
                      </a:r>
                      <a:endParaRPr lang="en-US" sz="1400" dirty="0"/>
                    </a:p>
                  </a:txBody>
                  <a:tcPr/>
                </a:tc>
                <a:tc>
                  <a:txBody>
                    <a:bodyPr/>
                    <a:lstStyle/>
                    <a:p>
                      <a:pPr algn="ctr"/>
                      <a:r>
                        <a:rPr lang="en-US" sz="1400" u="sng" dirty="0" err="1" smtClean="0"/>
                        <a:t>SSN</a:t>
                      </a:r>
                      <a:endParaRPr lang="en-US" sz="1400" u="sng" dirty="0"/>
                    </a:p>
                  </a:txBody>
                  <a:tcPr/>
                </a:tc>
                <a:tc>
                  <a:txBody>
                    <a:bodyPr/>
                    <a:lstStyle/>
                    <a:p>
                      <a:pPr algn="ctr"/>
                      <a:r>
                        <a:rPr lang="en-US" sz="1400" dirty="0" smtClean="0"/>
                        <a:t>DOB</a:t>
                      </a:r>
                      <a:endParaRPr lang="en-US" sz="1400" dirty="0"/>
                    </a:p>
                  </a:txBody>
                  <a:tcPr/>
                </a:tc>
                <a:tc>
                  <a:txBody>
                    <a:bodyPr/>
                    <a:lstStyle/>
                    <a:p>
                      <a:pPr algn="ctr"/>
                      <a:r>
                        <a:rPr lang="en-US" sz="1400" dirty="0" smtClean="0"/>
                        <a:t>Grade</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121</a:t>
                      </a:r>
                      <a:endParaRPr lang="en-US" sz="1400" dirty="0"/>
                    </a:p>
                  </a:txBody>
                  <a:tcPr/>
                </a:tc>
                <a:tc>
                  <a:txBody>
                    <a:bodyPr/>
                    <a:lstStyle/>
                    <a:p>
                      <a:r>
                        <a:rPr lang="en-US" sz="1400" dirty="0" smtClean="0"/>
                        <a:t>2367</a:t>
                      </a:r>
                      <a:endParaRPr lang="en-US" sz="1400" dirty="0"/>
                    </a:p>
                  </a:txBody>
                  <a:tcPr/>
                </a:tc>
                <a:tc>
                  <a:txBody>
                    <a:bodyPr/>
                    <a:lstStyle/>
                    <a:p>
                      <a:r>
                        <a:rPr lang="en-US" sz="1400" dirty="0" smtClean="0"/>
                        <a:t>2</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A</a:t>
                      </a:r>
                      <a:endParaRPr lang="en-US" sz="1400" dirty="0"/>
                    </a:p>
                  </a:txBody>
                  <a:tcPr/>
                </a:tc>
                <a:tc>
                  <a:txBody>
                    <a:bodyPr/>
                    <a:lstStyle/>
                    <a:p>
                      <a:r>
                        <a:rPr lang="en-US" sz="1400" dirty="0" smtClean="0"/>
                        <a:t>132</a:t>
                      </a:r>
                      <a:endParaRPr lang="en-US" sz="1400" dirty="0"/>
                    </a:p>
                  </a:txBody>
                  <a:tcPr/>
                </a:tc>
                <a:tc>
                  <a:txBody>
                    <a:bodyPr/>
                    <a:lstStyle/>
                    <a:p>
                      <a:r>
                        <a:rPr lang="en-US" sz="1400" dirty="0" smtClean="0"/>
                        <a:t>3678</a:t>
                      </a:r>
                      <a:endParaRPr lang="en-US" sz="1400" dirty="0"/>
                    </a:p>
                  </a:txBody>
                  <a:tcPr/>
                </a:tc>
                <a:tc>
                  <a:txBody>
                    <a:bodyPr/>
                    <a:lstStyle/>
                    <a:p>
                      <a:r>
                        <a:rPr lang="en-US" sz="1400" dirty="0" smtClean="0"/>
                        <a:t>3</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B</a:t>
                      </a:r>
                      <a:endParaRPr lang="en-US" sz="1400" dirty="0"/>
                    </a:p>
                  </a:txBody>
                  <a:tcPr/>
                </a:tc>
                <a:tc>
                  <a:txBody>
                    <a:bodyPr/>
                    <a:lstStyle/>
                    <a:p>
                      <a:r>
                        <a:rPr lang="en-US" sz="1400" dirty="0" smtClean="0"/>
                        <a:t>101</a:t>
                      </a:r>
                      <a:endParaRPr lang="en-US" sz="1400" dirty="0"/>
                    </a:p>
                  </a:txBody>
                  <a:tcPr/>
                </a:tc>
                <a:tc>
                  <a:txBody>
                    <a:bodyPr/>
                    <a:lstStyle/>
                    <a:p>
                      <a:r>
                        <a:rPr lang="en-US" sz="1400" dirty="0" smtClean="0"/>
                        <a:t>3498</a:t>
                      </a:r>
                      <a:endParaRPr lang="en-US" sz="1400" dirty="0"/>
                    </a:p>
                  </a:txBody>
                  <a:tcPr/>
                </a:tc>
                <a:tc>
                  <a:txBody>
                    <a:bodyPr/>
                    <a:lstStyle/>
                    <a:p>
                      <a:r>
                        <a:rPr lang="en-US" sz="1400" dirty="0" smtClean="0"/>
                        <a:t>4</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C</a:t>
                      </a:r>
                      <a:endParaRPr lang="en-US" sz="1400" dirty="0"/>
                    </a:p>
                  </a:txBody>
                  <a:tcPr/>
                </a:tc>
                <a:tc>
                  <a:txBody>
                    <a:bodyPr/>
                    <a:lstStyle/>
                    <a:p>
                      <a:r>
                        <a:rPr lang="en-US" sz="1400" dirty="0" smtClean="0"/>
                        <a:t>106</a:t>
                      </a:r>
                      <a:endParaRPr lang="en-US" sz="1400" dirty="0"/>
                    </a:p>
                  </a:txBody>
                  <a:tcPr/>
                </a:tc>
                <a:tc>
                  <a:txBody>
                    <a:bodyPr/>
                    <a:lstStyle/>
                    <a:p>
                      <a:r>
                        <a:rPr lang="en-US" sz="1400" dirty="0" smtClean="0"/>
                        <a:t>2987</a:t>
                      </a:r>
                      <a:endParaRPr lang="en-US" sz="1400" dirty="0"/>
                    </a:p>
                  </a:txBody>
                  <a:tcPr/>
                </a:tc>
                <a:tc>
                  <a:txBody>
                    <a:bodyPr/>
                    <a:lstStyle/>
                    <a:p>
                      <a:r>
                        <a:rPr lang="en-US" sz="1400" dirty="0" smtClean="0"/>
                        <a:t>2</a:t>
                      </a:r>
                      <a:endParaRPr lang="en-US" sz="1400" dirty="0"/>
                    </a:p>
                  </a:txBody>
                  <a:tcPr/>
                </a:tc>
              </a:tr>
            </a:tbl>
          </a:graphicData>
        </a:graphic>
      </p:graphicFrame>
      <p:graphicFrame>
        <p:nvGraphicFramePr>
          <p:cNvPr id="9" name="Content Placeholder 3"/>
          <p:cNvGraphicFramePr>
            <a:graphicFrameLocks/>
          </p:cNvGraphicFramePr>
          <p:nvPr/>
        </p:nvGraphicFramePr>
        <p:xfrm>
          <a:off x="6019800" y="1828800"/>
          <a:ext cx="2209800" cy="1483360"/>
        </p:xfrm>
        <a:graphic>
          <a:graphicData uri="http://schemas.openxmlformats.org/drawingml/2006/table">
            <a:tbl>
              <a:tblPr firstRow="1" bandCol="1">
                <a:tableStyleId>{21E4AEA4-8DFA-4A89-87EB-49C32662AFE0}</a:tableStyleId>
              </a:tblPr>
              <a:tblGrid>
                <a:gridCol w="736600"/>
                <a:gridCol w="736600"/>
                <a:gridCol w="736600"/>
              </a:tblGrid>
              <a:tr h="370840">
                <a:tc>
                  <a:txBody>
                    <a:bodyPr/>
                    <a:lstStyle/>
                    <a:p>
                      <a:pPr algn="ctr"/>
                      <a:r>
                        <a:rPr lang="en-US" sz="1400" u="none" dirty="0" smtClean="0"/>
                        <a:t>T</a:t>
                      </a:r>
                      <a:endParaRPr lang="en-US" sz="1400" u="none" dirty="0"/>
                    </a:p>
                  </a:txBody>
                  <a:tcPr/>
                </a:tc>
                <a:tc>
                  <a:txBody>
                    <a:bodyPr/>
                    <a:lstStyle/>
                    <a:p>
                      <a:pPr algn="ctr"/>
                      <a:r>
                        <a:rPr lang="en-US" sz="1400" u="sng" dirty="0" smtClean="0"/>
                        <a:t>Grade</a:t>
                      </a:r>
                      <a:endParaRPr lang="en-US" sz="1400" u="sng" dirty="0"/>
                    </a:p>
                  </a:txBody>
                  <a:tcPr/>
                </a:tc>
                <a:tc>
                  <a:txBody>
                    <a:bodyPr/>
                    <a:lstStyle/>
                    <a:p>
                      <a:pPr algn="ctr"/>
                      <a:r>
                        <a:rPr lang="en-US" sz="1400" dirty="0" smtClean="0"/>
                        <a:t>Salary</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2</a:t>
                      </a:r>
                      <a:endParaRPr lang="en-US" sz="1400" dirty="0"/>
                    </a:p>
                  </a:txBody>
                  <a:tcPr/>
                </a:tc>
                <a:tc>
                  <a:txBody>
                    <a:bodyPr/>
                    <a:lstStyle/>
                    <a:p>
                      <a:r>
                        <a:rPr lang="en-US" sz="1400" dirty="0" smtClean="0"/>
                        <a:t>80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3</a:t>
                      </a:r>
                      <a:endParaRPr lang="en-US" sz="1400" dirty="0"/>
                    </a:p>
                  </a:txBody>
                  <a:tcPr/>
                </a:tc>
                <a:tc>
                  <a:txBody>
                    <a:bodyPr/>
                    <a:lstStyle/>
                    <a:p>
                      <a:r>
                        <a:rPr lang="en-US" sz="1400" dirty="0" smtClean="0"/>
                        <a:t>70</a:t>
                      </a:r>
                      <a:endParaRPr lang="en-US" sz="1400" dirty="0"/>
                    </a:p>
                  </a:txBody>
                  <a:tcPr/>
                </a:tc>
              </a:tr>
              <a:tr h="370840">
                <a:tc>
                  <a:txBody>
                    <a:bodyPr/>
                    <a:lstStyle/>
                    <a:p>
                      <a:endParaRPr lang="en-US" sz="1400" dirty="0"/>
                    </a:p>
                  </a:txBody>
                  <a:tcPr>
                    <a:solidFill>
                      <a:schemeClr val="bg1"/>
                    </a:solidFill>
                  </a:tcPr>
                </a:tc>
                <a:tc>
                  <a:txBody>
                    <a:bodyPr/>
                    <a:lstStyle/>
                    <a:p>
                      <a:r>
                        <a:rPr lang="en-US" sz="1400" dirty="0" smtClean="0"/>
                        <a:t>4</a:t>
                      </a:r>
                      <a:endParaRPr lang="en-US" sz="1400" dirty="0"/>
                    </a:p>
                  </a:txBody>
                  <a:tcPr/>
                </a:tc>
                <a:tc>
                  <a:txBody>
                    <a:bodyPr/>
                    <a:lstStyle/>
                    <a:p>
                      <a:r>
                        <a:rPr lang="en-US" sz="1400" dirty="0" smtClean="0"/>
                        <a:t>70</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smtClean="0"/>
              <a:t>Multivalued Dependencies And 4NF</a:t>
            </a:r>
          </a:p>
        </p:txBody>
      </p:sp>
      <p:sp>
        <p:nvSpPr>
          <p:cNvPr id="3" name="Content Placeholder 2"/>
          <p:cNvSpPr>
            <a:spLocks noGrp="1"/>
          </p:cNvSpPr>
          <p:nvPr>
            <p:ph idx="1"/>
          </p:nvPr>
        </p:nvSpPr>
        <p:spPr/>
        <p:txBody>
          <a:bodyPr/>
          <a:lstStyle/>
          <a:p>
            <a:pPr>
              <a:defRPr/>
            </a:pPr>
            <a:r>
              <a:rPr lang="en-US" dirty="0" smtClean="0"/>
              <a:t>We had the following situation</a:t>
            </a:r>
          </a:p>
          <a:p>
            <a:pPr>
              <a:defRPr/>
            </a:pPr>
            <a:r>
              <a:rPr lang="en-US" dirty="0" smtClean="0"/>
              <a:t>For each value of C there was</a:t>
            </a:r>
          </a:p>
          <a:p>
            <a:pPr lvl="1">
              <a:defRPr/>
            </a:pPr>
            <a:r>
              <a:rPr lang="en-US" dirty="0" smtClean="0"/>
              <a:t>A set of values of T</a:t>
            </a:r>
          </a:p>
          <a:p>
            <a:pPr lvl="1">
              <a:defRPr/>
            </a:pPr>
            <a:r>
              <a:rPr lang="en-US" dirty="0" smtClean="0"/>
              <a:t>A set of values of B</a:t>
            </a:r>
          </a:p>
          <a:p>
            <a:pPr>
              <a:defRPr/>
            </a:pPr>
            <a:r>
              <a:rPr lang="en-US" dirty="0" smtClean="0"/>
              <a:t>Such that, every T of C had to appear with every B of C</a:t>
            </a:r>
          </a:p>
          <a:p>
            <a:pPr>
              <a:buFont typeface="Monotype Sorts" pitchFamily="2" charset="2"/>
              <a:buNone/>
              <a:defRPr/>
            </a:pPr>
            <a:r>
              <a:rPr lang="en-US" dirty="0" smtClean="0"/>
              <a:t>	This is stated here rather loosely, but it is clear what it means</a:t>
            </a:r>
          </a:p>
          <a:p>
            <a:pPr>
              <a:defRPr/>
            </a:pPr>
            <a:r>
              <a:rPr lang="en-US" dirty="0" smtClean="0"/>
              <a:t>The notation for this is: C </a:t>
            </a:r>
            <a:r>
              <a:rPr lang="en-US" spc="-1200" dirty="0" smtClean="0"/>
              <a:t>→ →  </a:t>
            </a:r>
            <a:r>
              <a:rPr lang="en-US" dirty="0" smtClean="0"/>
              <a:t>    T | B</a:t>
            </a:r>
          </a:p>
          <a:p>
            <a:pPr>
              <a:defRPr/>
            </a:pPr>
            <a:endParaRPr lang="en-US" dirty="0" smtClean="0"/>
          </a:p>
          <a:p>
            <a:pPr>
              <a:defRPr/>
            </a:pPr>
            <a:r>
              <a:rPr lang="en-US" dirty="0" smtClean="0"/>
              <a:t>The tables CT and CB where in </a:t>
            </a:r>
            <a:r>
              <a:rPr lang="en-US" b="1" i="1" dirty="0" smtClean="0">
                <a:solidFill>
                  <a:srgbClr val="FF0000"/>
                </a:solidFill>
              </a:rPr>
              <a:t>Fourth Normal Form (4NF)</a:t>
            </a:r>
            <a:endParaRPr lang="en-US" dirty="0" smtClean="0">
              <a:solidFill>
                <a:srgbClr val="FF0000"/>
              </a:solidFill>
            </a:endParaRPr>
          </a:p>
          <a:p>
            <a:pPr>
              <a:defRPr/>
            </a:pPr>
            <a:r>
              <a:rPr lang="en-US" dirty="0" smtClean="0"/>
              <a:t>We will define this formally later in the advanced part of this unit</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smtClean="0"/>
              <a:t>Introduction To Algorithmic Techniques</a:t>
            </a:r>
          </a:p>
        </p:txBody>
      </p:sp>
      <p:sp>
        <p:nvSpPr>
          <p:cNvPr id="95235" name="Content Placeholder 2"/>
          <p:cNvSpPr>
            <a:spLocks noGrp="1"/>
          </p:cNvSpPr>
          <p:nvPr>
            <p:ph idx="1"/>
          </p:nvPr>
        </p:nvSpPr>
        <p:spPr/>
        <p:txBody>
          <a:bodyPr/>
          <a:lstStyle/>
          <a:p>
            <a:r>
              <a:rPr lang="en-US" smtClean="0"/>
              <a:t>We will go over an introduction to algorithmic techniques, which are more fully described in the advanced part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smtClean="0"/>
              <a:t>Closures Of Sets Of Attributes (Column Names)</a:t>
            </a:r>
          </a:p>
        </p:txBody>
      </p:sp>
      <p:sp>
        <p:nvSpPr>
          <p:cNvPr id="96259" name="Content Placeholder 2"/>
          <p:cNvSpPr>
            <a:spLocks noGrp="1"/>
          </p:cNvSpPr>
          <p:nvPr>
            <p:ph idx="1"/>
          </p:nvPr>
        </p:nvSpPr>
        <p:spPr/>
        <p:txBody>
          <a:bodyPr/>
          <a:lstStyle/>
          <a:p>
            <a:r>
              <a:rPr lang="en-US" smtClean="0"/>
              <a:t>A database contains some tables, which of course, are defined by a set of their column names</a:t>
            </a:r>
          </a:p>
          <a:p>
            <a:r>
              <a:rPr lang="en-US" smtClean="0"/>
              <a:t>The database satisfies some business rules, which are specified by means of functional dependencies</a:t>
            </a:r>
          </a:p>
          <a:p>
            <a:r>
              <a:rPr lang="en-US" smtClean="0"/>
              <a:t>For example, we may be given that some table with attributes (column names):</a:t>
            </a:r>
          </a:p>
          <a:p>
            <a:pPr lvl="1"/>
            <a:r>
              <a:rPr lang="en-US" smtClean="0"/>
              <a:t>Employee (E, for short, meaning really the SSN of the employee)</a:t>
            </a:r>
          </a:p>
          <a:p>
            <a:pPr lvl="1"/>
            <a:r>
              <a:rPr lang="en-US" smtClean="0"/>
              <a:t>Grade (G, for short)</a:t>
            </a:r>
          </a:p>
          <a:p>
            <a:pPr lvl="1"/>
            <a:r>
              <a:rPr lang="en-US" smtClean="0"/>
              <a:t>Salary (S, for short)</a:t>
            </a:r>
          </a:p>
          <a:p>
            <a:r>
              <a:rPr lang="en-US" smtClean="0"/>
              <a:t>Satisfies:</a:t>
            </a:r>
          </a:p>
          <a:p>
            <a:pPr marL="744538" lvl="4" indent="-457200">
              <a:buClr>
                <a:srgbClr val="00279F"/>
              </a:buClr>
              <a:buFontTx/>
              <a:buAutoNum type="arabicPeriod"/>
            </a:pPr>
            <a:r>
              <a:rPr lang="en-US" sz="1800" smtClean="0"/>
              <a:t>E </a:t>
            </a:r>
            <a:r>
              <a:rPr lang="en-US" sz="1800" smtClean="0">
                <a:latin typeface="Symbol" pitchFamily="18" charset="2"/>
              </a:rPr>
              <a:t>®</a:t>
            </a:r>
            <a:r>
              <a:rPr lang="en-US" sz="1800" smtClean="0"/>
              <a:t> G </a:t>
            </a:r>
          </a:p>
          <a:p>
            <a:pPr marL="744538" lvl="4" indent="-457200">
              <a:buClr>
                <a:srgbClr val="00279F"/>
              </a:buClr>
              <a:buFontTx/>
              <a:buAutoNum type="arabicPeriod"/>
            </a:pPr>
            <a:r>
              <a:rPr lang="en-US" sz="1800" smtClean="0"/>
              <a:t>G </a:t>
            </a:r>
            <a:r>
              <a:rPr lang="en-US" sz="1800" smtClean="0">
                <a:latin typeface="Symbol" pitchFamily="18" charset="2"/>
              </a:rPr>
              <a:t>®</a:t>
            </a:r>
            <a:r>
              <a:rPr lang="en-US" sz="1800" smtClean="0"/>
              <a:t> S</a:t>
            </a:r>
          </a:p>
          <a:p>
            <a:r>
              <a:rPr lang="en-US" smtClean="0"/>
              <a:t>We would like to find all the keys of this table</a:t>
            </a:r>
          </a:p>
          <a:p>
            <a:r>
              <a:rPr lang="en-US" smtClean="0"/>
              <a:t>A key is a minimal set of attributes, such that the values of these attributes, “force” some values for all the other attributes</a:t>
            </a:r>
          </a:p>
          <a:p>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smtClean="0"/>
              <a:t>Closures Of Sets Of Attributes</a:t>
            </a:r>
          </a:p>
        </p:txBody>
      </p:sp>
      <p:sp>
        <p:nvSpPr>
          <p:cNvPr id="97283" name="Content Placeholder 2"/>
          <p:cNvSpPr>
            <a:spLocks noGrp="1"/>
          </p:cNvSpPr>
          <p:nvPr>
            <p:ph idx="1"/>
          </p:nvPr>
        </p:nvSpPr>
        <p:spPr/>
        <p:txBody>
          <a:bodyPr/>
          <a:lstStyle/>
          <a:p>
            <a:r>
              <a:rPr lang="en-US" smtClean="0"/>
              <a:t>In general, we have a concept of a the closure of the set of attributes</a:t>
            </a:r>
          </a:p>
          <a:p>
            <a:r>
              <a:rPr lang="en-US" smtClean="0"/>
              <a:t>Let X be a set of attributes, then X</a:t>
            </a:r>
            <a:r>
              <a:rPr lang="en-US" baseline="30000" smtClean="0"/>
              <a:t>+</a:t>
            </a:r>
            <a:r>
              <a:rPr lang="en-US" smtClean="0"/>
              <a:t> is the set of all attributes, whose values are forced by the values of X</a:t>
            </a:r>
          </a:p>
          <a:p>
            <a:r>
              <a:rPr lang="en-US" smtClean="0"/>
              <a:t>In our example</a:t>
            </a:r>
          </a:p>
          <a:p>
            <a:pPr lvl="1"/>
            <a:r>
              <a:rPr lang="en-US" smtClean="0"/>
              <a:t>E</a:t>
            </a:r>
            <a:r>
              <a:rPr lang="en-US" baseline="30000" smtClean="0"/>
              <a:t>+</a:t>
            </a:r>
            <a:r>
              <a:rPr lang="en-US" smtClean="0"/>
              <a:t> = EGS (because given E we have the value of G and then because we have the value for G we have the value for E)</a:t>
            </a:r>
          </a:p>
          <a:p>
            <a:pPr lvl="1"/>
            <a:r>
              <a:rPr lang="en-US" smtClean="0"/>
              <a:t>G</a:t>
            </a:r>
            <a:r>
              <a:rPr lang="en-US" baseline="30000" smtClean="0"/>
              <a:t>+</a:t>
            </a:r>
            <a:r>
              <a:rPr lang="en-US" smtClean="0"/>
              <a:t> = GS</a:t>
            </a:r>
          </a:p>
          <a:p>
            <a:pPr lvl="1"/>
            <a:r>
              <a:rPr lang="en-US" smtClean="0"/>
              <a:t>S</a:t>
            </a:r>
            <a:r>
              <a:rPr lang="en-US" baseline="30000" smtClean="0"/>
              <a:t>+</a:t>
            </a:r>
            <a:r>
              <a:rPr lang="en-US" smtClean="0"/>
              <a:t> = S</a:t>
            </a:r>
          </a:p>
          <a:p>
            <a:r>
              <a:rPr lang="en-US" smtClean="0"/>
              <a:t>This is interesting because we have just showed that E is a key</a:t>
            </a:r>
          </a:p>
          <a:p>
            <a:r>
              <a:rPr lang="en-US" smtClean="0"/>
              <a:t>And here we could also figure out that this is the only key, as GS</a:t>
            </a:r>
            <a:r>
              <a:rPr lang="en-US" baseline="30000" smtClean="0"/>
              <a:t>+</a:t>
            </a:r>
            <a:r>
              <a:rPr lang="en-US" smtClean="0"/>
              <a:t> = GS, so we will never get E unless we already have it</a:t>
            </a:r>
          </a:p>
          <a:p>
            <a:r>
              <a:rPr lang="en-US" smtClean="0"/>
              <a:t>Note that GS</a:t>
            </a:r>
            <a:r>
              <a:rPr lang="en-US" baseline="30000" smtClean="0"/>
              <a:t>+</a:t>
            </a:r>
            <a:r>
              <a:rPr lang="en-US" smtClean="0"/>
              <a:t> really means (GS)</a:t>
            </a:r>
            <a:r>
              <a:rPr lang="en-US" baseline="30000" smtClean="0"/>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mtClean="0"/>
              <a:t>Computing Closures Of Sets Of Attributes</a:t>
            </a:r>
          </a:p>
        </p:txBody>
      </p:sp>
      <p:sp>
        <p:nvSpPr>
          <p:cNvPr id="41987" name="Rectangle 3"/>
          <p:cNvSpPr>
            <a:spLocks noGrp="1" noChangeArrowheads="1"/>
          </p:cNvSpPr>
          <p:nvPr>
            <p:ph idx="1"/>
          </p:nvPr>
        </p:nvSpPr>
        <p:spPr/>
        <p:txBody>
          <a:bodyPr/>
          <a:lstStyle/>
          <a:p>
            <a:pPr marL="457200" indent="-457200">
              <a:defRPr/>
            </a:pPr>
            <a:r>
              <a:rPr lang="en-US" dirty="0" smtClean="0"/>
              <a:t>There is a very simple algorithm to compute X</a:t>
            </a:r>
            <a:r>
              <a:rPr lang="en-US" baseline="30000" dirty="0" smtClean="0"/>
              <a:t>+</a:t>
            </a:r>
          </a:p>
          <a:p>
            <a:pPr marL="457200" indent="-457200">
              <a:buFont typeface="Monotype Sorts" pitchFamily="2" charset="2"/>
              <a:buNone/>
              <a:defRPr/>
            </a:pPr>
            <a:r>
              <a:rPr lang="en-US" dirty="0" smtClean="0"/>
              <a:t> </a:t>
            </a:r>
          </a:p>
          <a:p>
            <a:pPr marL="869950" lvl="1" indent="-457200">
              <a:buFont typeface="Monotype Sorts" pitchFamily="2" charset="2"/>
              <a:buNone/>
              <a:defRPr/>
            </a:pPr>
            <a:r>
              <a:rPr lang="en-US" sz="2400" dirty="0" smtClean="0"/>
              <a:t>1.</a:t>
            </a:r>
            <a:r>
              <a:rPr lang="en-US" dirty="0" smtClean="0"/>
              <a:t> </a:t>
            </a:r>
            <a:r>
              <a:rPr lang="en-US" sz="2400" dirty="0" smtClean="0"/>
              <a:t>Let Y = X</a:t>
            </a:r>
          </a:p>
          <a:p>
            <a:pPr marL="869950" lvl="1" indent="-457200">
              <a:buFont typeface="Monotype Sorts" pitchFamily="2" charset="2"/>
              <a:buNone/>
              <a:defRPr/>
            </a:pPr>
            <a:r>
              <a:rPr lang="en-US" sz="2400" dirty="0" smtClean="0"/>
              <a:t>2. Whenever there is an FD, say V </a:t>
            </a:r>
            <a:r>
              <a:rPr lang="en-US" sz="2400" dirty="0" smtClean="0">
                <a:sym typeface="Symbol" pitchFamily="18" charset="2"/>
              </a:rPr>
              <a:t></a:t>
            </a:r>
            <a:r>
              <a:rPr lang="en-US" sz="2400" dirty="0" smtClean="0">
                <a:sym typeface="Monotype Sorts" pitchFamily="2" charset="2"/>
              </a:rPr>
              <a:t> W, such that</a:t>
            </a:r>
          </a:p>
          <a:p>
            <a:pPr marL="1238250" lvl="2" indent="-381000">
              <a:buFont typeface="Monotype Sorts" pitchFamily="2" charset="2"/>
              <a:buNone/>
              <a:defRPr/>
            </a:pPr>
            <a:r>
              <a:rPr lang="en-US" sz="2400" dirty="0" smtClean="0">
                <a:sym typeface="Monotype Sorts" pitchFamily="2" charset="2"/>
              </a:rPr>
              <a:t>    1. V </a:t>
            </a:r>
            <a:r>
              <a:rPr lang="en-US" sz="2400" dirty="0" smtClean="0">
                <a:sym typeface="Symbol" pitchFamily="18" charset="2"/>
              </a:rPr>
              <a:t> Y, and</a:t>
            </a:r>
          </a:p>
          <a:p>
            <a:pPr marL="1238250" lvl="2" indent="-381000">
              <a:buFont typeface="Monotype Sorts" pitchFamily="2" charset="2"/>
              <a:buNone/>
              <a:defRPr/>
            </a:pPr>
            <a:r>
              <a:rPr lang="en-US" sz="2400" dirty="0" smtClean="0">
                <a:sym typeface="Monotype Sorts" pitchFamily="2" charset="2"/>
              </a:rPr>
              <a:t>    2. W </a:t>
            </a:r>
            <a:r>
              <a:rPr lang="en-US" sz="2400" dirty="0" smtClean="0">
                <a:cs typeface="Arial" charset="0"/>
                <a:sym typeface="Monotype Sorts" pitchFamily="2" charset="2"/>
              </a:rPr>
              <a:t>− Y is not empty</a:t>
            </a:r>
          </a:p>
          <a:p>
            <a:pPr marL="869950" lvl="1" indent="-457200">
              <a:buFont typeface="Monotype Sorts" pitchFamily="2" charset="2"/>
              <a:buNone/>
              <a:defRPr/>
            </a:pPr>
            <a:r>
              <a:rPr lang="en-US" sz="2400" dirty="0" smtClean="0">
                <a:cs typeface="Arial" charset="0"/>
                <a:sym typeface="Monotype Sorts" pitchFamily="2" charset="2"/>
              </a:rPr>
              <a:t>	add </a:t>
            </a:r>
            <a:r>
              <a:rPr lang="en-US" sz="2400" dirty="0" smtClean="0">
                <a:sym typeface="Monotype Sorts" pitchFamily="2" charset="2"/>
              </a:rPr>
              <a:t>W </a:t>
            </a:r>
            <a:r>
              <a:rPr lang="en-US" sz="2400" dirty="0" smtClean="0">
                <a:cs typeface="Arial" charset="0"/>
                <a:sym typeface="Monotype Sorts" pitchFamily="2" charset="2"/>
              </a:rPr>
              <a:t>− Y to Y</a:t>
            </a:r>
          </a:p>
          <a:p>
            <a:pPr marL="869950" lvl="1" indent="-457200">
              <a:buFont typeface="Monotype Sorts" pitchFamily="2" charset="2"/>
              <a:buNone/>
              <a:defRPr/>
            </a:pPr>
            <a:r>
              <a:rPr lang="en-US" sz="2400" dirty="0" smtClean="0">
                <a:sym typeface="Monotype Sorts" pitchFamily="2" charset="2"/>
              </a:rPr>
              <a:t>3. At termination Y = </a:t>
            </a:r>
            <a:r>
              <a:rPr lang="en-US" sz="2400" dirty="0" smtClean="0"/>
              <a:t>X</a:t>
            </a:r>
            <a:r>
              <a:rPr lang="en-US" sz="2400" baseline="30000" dirty="0" smtClean="0"/>
              <a:t>+</a:t>
            </a:r>
            <a:endParaRPr lang="en-US" sz="2400" dirty="0" smtClean="0">
              <a:sym typeface="Monotype Sorts" pitchFamily="2" charset="2"/>
            </a:endParaRPr>
          </a:p>
          <a:p>
            <a:pPr marL="457200" indent="-457200">
              <a:defRPr/>
            </a:pPr>
            <a:endParaRPr lang="en-US" dirty="0" smtClean="0">
              <a:sym typeface="Monotype Sorts" pitchFamily="2" charset="2"/>
            </a:endParaRPr>
          </a:p>
          <a:p>
            <a:pPr marL="457200" indent="-457200">
              <a:defRPr/>
            </a:pPr>
            <a:r>
              <a:rPr lang="en-US" dirty="0" smtClean="0">
                <a:sym typeface="Monotype Sorts" pitchFamily="2" charset="2"/>
              </a:rPr>
              <a:t>The algorithm is very efficient</a:t>
            </a:r>
          </a:p>
          <a:p>
            <a:pPr marL="457200" indent="-457200">
              <a:defRPr/>
            </a:pPr>
            <a:r>
              <a:rPr lang="en-US" dirty="0" smtClean="0">
                <a:cs typeface="Arial" charset="0"/>
                <a:sym typeface="Monotype Sorts" pitchFamily="2" charset="2"/>
              </a:rPr>
              <a:t>Each time we look at all the functional dependencies</a:t>
            </a:r>
          </a:p>
          <a:p>
            <a:pPr marL="933450" lvl="1" indent="-381000">
              <a:defRPr/>
            </a:pPr>
            <a:r>
              <a:rPr lang="en-US" dirty="0" smtClean="0">
                <a:cs typeface="Arial" charset="0"/>
                <a:sym typeface="Monotype Sorts" pitchFamily="2" charset="2"/>
              </a:rPr>
              <a:t>Either we can apply at least one functional dependency and make Y bigger (the biggest it can be are all attributes), or</a:t>
            </a:r>
          </a:p>
          <a:p>
            <a:pPr marL="933450" lvl="1" indent="-381000">
              <a:defRPr/>
            </a:pPr>
            <a:r>
              <a:rPr lang="en-US" dirty="0" smtClean="0">
                <a:cs typeface="Arial" charset="0"/>
                <a:sym typeface="Monotype Sorts" pitchFamily="2" charset="2"/>
              </a:rPr>
              <a:t>We are finished</a:t>
            </a:r>
          </a:p>
          <a:p>
            <a:pPr marL="457200" indent="-457200">
              <a:buFont typeface="Monotype Sorts" pitchFamily="2" charset="2"/>
              <a:buAutoNum type="arabicPeriod"/>
              <a:defRPr/>
            </a:pPr>
            <a:endParaRPr lang="en-US" dirty="0" smtClean="0">
              <a:cs typeface="Arial" charset="0"/>
              <a:sym typeface="Monotype Sorts" pitchFamily="2" charset="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mtClean="0"/>
              <a:t>Example</a:t>
            </a:r>
          </a:p>
        </p:txBody>
      </p:sp>
      <p:sp>
        <p:nvSpPr>
          <p:cNvPr id="38915" name="Rectangle 3"/>
          <p:cNvSpPr>
            <a:spLocks noGrp="1" noChangeArrowheads="1"/>
          </p:cNvSpPr>
          <p:nvPr>
            <p:ph idx="1"/>
          </p:nvPr>
        </p:nvSpPr>
        <p:spPr/>
        <p:txBody>
          <a:bodyPr/>
          <a:lstStyle/>
          <a:p>
            <a:pPr>
              <a:defRPr/>
            </a:pPr>
            <a:r>
              <a:rPr lang="en-US" dirty="0" smtClean="0"/>
              <a:t>Let R = </a:t>
            </a:r>
            <a:r>
              <a:rPr lang="en-US" dirty="0" err="1" smtClean="0"/>
              <a:t>ABCDEGHIJK</a:t>
            </a:r>
            <a:endParaRPr lang="en-US" dirty="0" smtClean="0"/>
          </a:p>
          <a:p>
            <a:pPr>
              <a:defRPr/>
            </a:pPr>
            <a:r>
              <a:rPr lang="en-US" dirty="0" smtClean="0"/>
              <a:t>Given </a:t>
            </a:r>
            <a:r>
              <a:rPr lang="en-US" dirty="0" err="1" smtClean="0"/>
              <a:t>FDs</a:t>
            </a:r>
            <a:r>
              <a:rPr lang="en-US" dirty="0" smtClean="0"/>
              <a:t>:</a:t>
            </a:r>
          </a:p>
          <a:p>
            <a:pPr marL="1009650" lvl="1" indent="-457200">
              <a:buFont typeface="+mj-lt"/>
              <a:buAutoNum type="arabicPeriod"/>
              <a:defRPr/>
            </a:pPr>
            <a:r>
              <a:rPr lang="en-US" dirty="0" smtClean="0"/>
              <a:t>K </a:t>
            </a:r>
            <a:r>
              <a:rPr lang="en-US" dirty="0" smtClean="0">
                <a:latin typeface="Symbol" pitchFamily="18" charset="2"/>
              </a:rPr>
              <a:t>®</a:t>
            </a:r>
            <a:r>
              <a:rPr lang="en-US" dirty="0" smtClean="0"/>
              <a:t> BG </a:t>
            </a:r>
          </a:p>
          <a:p>
            <a:pPr marL="1009650" lvl="1" indent="-457200">
              <a:buFont typeface="+mj-lt"/>
              <a:buAutoNum type="arabicPeriod"/>
              <a:defRPr/>
            </a:pPr>
            <a:r>
              <a:rPr lang="en-US" dirty="0" smtClean="0"/>
              <a:t>A </a:t>
            </a:r>
            <a:r>
              <a:rPr lang="en-US" dirty="0" smtClean="0">
                <a:latin typeface="Symbol" pitchFamily="18" charset="2"/>
              </a:rPr>
              <a:t>®</a:t>
            </a:r>
            <a:r>
              <a:rPr lang="en-US" dirty="0" smtClean="0"/>
              <a:t> DE</a:t>
            </a:r>
          </a:p>
          <a:p>
            <a:pPr marL="1009650" lvl="1" indent="-457200">
              <a:buFont typeface="+mj-lt"/>
              <a:buAutoNum type="arabicPeriod"/>
              <a:defRPr/>
            </a:pPr>
            <a:r>
              <a:rPr lang="en-US" dirty="0" smtClean="0"/>
              <a:t>H </a:t>
            </a:r>
            <a:r>
              <a:rPr lang="en-US" dirty="0" smtClean="0">
                <a:latin typeface="Symbol" pitchFamily="18" charset="2"/>
              </a:rPr>
              <a:t>®</a:t>
            </a:r>
            <a:r>
              <a:rPr lang="en-US" dirty="0" smtClean="0"/>
              <a:t> AI</a:t>
            </a:r>
          </a:p>
          <a:p>
            <a:pPr marL="1009650" lvl="1" indent="-457200">
              <a:buFont typeface="+mj-lt"/>
              <a:buAutoNum type="arabicPeriod"/>
              <a:defRPr/>
            </a:pPr>
            <a:r>
              <a:rPr lang="en-US" dirty="0" smtClean="0"/>
              <a:t>B </a:t>
            </a:r>
            <a:r>
              <a:rPr lang="en-US" dirty="0" smtClean="0">
                <a:latin typeface="Symbol" pitchFamily="18" charset="2"/>
              </a:rPr>
              <a:t>®</a:t>
            </a:r>
            <a:r>
              <a:rPr lang="en-US" dirty="0" smtClean="0"/>
              <a:t> D</a:t>
            </a:r>
          </a:p>
          <a:p>
            <a:pPr marL="1009650" lvl="1" indent="-457200">
              <a:buFont typeface="+mj-lt"/>
              <a:buAutoNum type="arabicPeriod"/>
              <a:defRPr/>
            </a:pPr>
            <a:r>
              <a:rPr lang="en-US" dirty="0" smtClean="0"/>
              <a:t>J </a:t>
            </a:r>
            <a:r>
              <a:rPr lang="en-US" dirty="0" smtClean="0">
                <a:latin typeface="Symbol" pitchFamily="18" charset="2"/>
              </a:rPr>
              <a:t>®</a:t>
            </a:r>
            <a:r>
              <a:rPr lang="en-US" dirty="0" smtClean="0"/>
              <a:t> </a:t>
            </a:r>
            <a:r>
              <a:rPr lang="en-US" dirty="0" err="1" smtClean="0"/>
              <a:t>IH</a:t>
            </a:r>
            <a:endParaRPr lang="en-US" dirty="0" smtClean="0"/>
          </a:p>
          <a:p>
            <a:pPr marL="1009650" lvl="1" indent="-457200">
              <a:buFont typeface="+mj-lt"/>
              <a:buAutoNum type="arabicPeriod"/>
              <a:defRPr/>
            </a:pPr>
            <a:r>
              <a:rPr lang="en-US" dirty="0" smtClean="0"/>
              <a:t>C </a:t>
            </a:r>
            <a:r>
              <a:rPr lang="en-US" dirty="0" smtClean="0">
                <a:latin typeface="Symbol" pitchFamily="18" charset="2"/>
              </a:rPr>
              <a:t>®</a:t>
            </a:r>
            <a:r>
              <a:rPr lang="en-US" dirty="0" smtClean="0"/>
              <a:t> K</a:t>
            </a:r>
          </a:p>
          <a:p>
            <a:pPr marL="1009650" lvl="1" indent="-457200">
              <a:buFont typeface="+mj-lt"/>
              <a:buAutoNum type="arabicPeriod"/>
              <a:defRPr/>
            </a:pPr>
            <a:r>
              <a:rPr lang="en-US" dirty="0" smtClean="0"/>
              <a:t>I </a:t>
            </a:r>
            <a:r>
              <a:rPr lang="en-US" dirty="0" smtClean="0">
                <a:latin typeface="Symbol" pitchFamily="18" charset="2"/>
              </a:rPr>
              <a:t>®</a:t>
            </a:r>
            <a:r>
              <a:rPr lang="en-US" dirty="0" smtClean="0"/>
              <a:t> J</a:t>
            </a:r>
          </a:p>
          <a:p>
            <a:pPr>
              <a:defRPr/>
            </a:pPr>
            <a:r>
              <a:rPr lang="en-US" dirty="0" smtClean="0"/>
              <a:t>We will compute: ABC</a:t>
            </a:r>
            <a:r>
              <a:rPr lang="en-US" baseline="30000" dirty="0" smtClean="0"/>
              <a:t>+</a:t>
            </a:r>
          </a:p>
          <a:p>
            <a:pPr marL="869950" lvl="1" indent="-457200">
              <a:buFont typeface="+mj-lt"/>
              <a:buAutoNum type="arabicPeriod"/>
              <a:defRPr/>
            </a:pPr>
            <a:r>
              <a:rPr lang="en-US" dirty="0" smtClean="0"/>
              <a:t>We start with ABC</a:t>
            </a:r>
            <a:r>
              <a:rPr lang="en-US" baseline="30000" dirty="0" smtClean="0"/>
              <a:t>+</a:t>
            </a:r>
            <a:r>
              <a:rPr lang="en-US" dirty="0" smtClean="0"/>
              <a:t> = ABC</a:t>
            </a:r>
          </a:p>
          <a:p>
            <a:pPr marL="869950" lvl="1" indent="-457200">
              <a:buFont typeface="+mj-lt"/>
              <a:buAutoNum type="arabicPeriod"/>
              <a:defRPr/>
            </a:pPr>
            <a:r>
              <a:rPr lang="en-US" dirty="0" smtClean="0"/>
              <a:t>Using FD number 2, we now have: ABC</a:t>
            </a:r>
            <a:r>
              <a:rPr lang="en-US" baseline="30000" dirty="0" smtClean="0"/>
              <a:t>+</a:t>
            </a:r>
            <a:r>
              <a:rPr lang="en-US" dirty="0" smtClean="0"/>
              <a:t> = </a:t>
            </a:r>
            <a:r>
              <a:rPr lang="en-US" dirty="0" err="1" smtClean="0"/>
              <a:t>ABCDE</a:t>
            </a:r>
            <a:endParaRPr lang="en-US" dirty="0" smtClean="0"/>
          </a:p>
          <a:p>
            <a:pPr marL="869950" lvl="1" indent="-457200">
              <a:buFont typeface="+mj-lt"/>
              <a:buAutoNum type="arabicPeriod"/>
              <a:defRPr/>
            </a:pPr>
            <a:r>
              <a:rPr lang="en-US" dirty="0" smtClean="0"/>
              <a:t>Using FD number 6, we now have ABC</a:t>
            </a:r>
            <a:r>
              <a:rPr lang="en-US" baseline="30000" dirty="0" smtClean="0"/>
              <a:t>+</a:t>
            </a:r>
            <a:r>
              <a:rPr lang="en-US" dirty="0" smtClean="0"/>
              <a:t> = </a:t>
            </a:r>
            <a:r>
              <a:rPr lang="en-US" dirty="0" err="1" smtClean="0"/>
              <a:t>ABCDEK</a:t>
            </a:r>
            <a:endParaRPr lang="en-US" dirty="0" smtClean="0"/>
          </a:p>
          <a:p>
            <a:pPr marL="869950" lvl="1" indent="-457200">
              <a:buFont typeface="+mj-lt"/>
              <a:buAutoNum type="arabicPeriod"/>
              <a:defRPr/>
            </a:pPr>
            <a:r>
              <a:rPr lang="en-US" dirty="0" smtClean="0"/>
              <a:t>Using FD number 1, we now have ABC</a:t>
            </a:r>
            <a:r>
              <a:rPr lang="en-US" baseline="30000" dirty="0" smtClean="0"/>
              <a:t>+</a:t>
            </a:r>
            <a:r>
              <a:rPr lang="en-US" dirty="0" smtClean="0"/>
              <a:t> = </a:t>
            </a:r>
            <a:r>
              <a:rPr lang="en-US" dirty="0" err="1" smtClean="0"/>
              <a:t>ABCDEKG</a:t>
            </a:r>
            <a:endParaRPr lang="en-US" dirty="0" smtClean="0"/>
          </a:p>
          <a:p>
            <a:pPr marL="869950" lvl="1" indent="-457200">
              <a:buFont typeface="Symbol" pitchFamily="18" charset="2"/>
              <a:buNone/>
              <a:defRPr/>
            </a:pPr>
            <a:r>
              <a:rPr lang="en-US" dirty="0" smtClean="0"/>
              <a:t>No FD can be applied productively anymore and we are done</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00355"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00356" name="Rectangle 4"/>
          <p:cNvSpPr>
            <a:spLocks noGrp="1" noChangeArrowheads="1"/>
          </p:cNvSpPr>
          <p:nvPr>
            <p:ph type="title"/>
          </p:nvPr>
        </p:nvSpPr>
        <p:spPr/>
        <p:txBody>
          <a:bodyPr/>
          <a:lstStyle/>
          <a:p>
            <a:r>
              <a:rPr lang="en-US" smtClean="0"/>
              <a:t>Keys Of Tables</a:t>
            </a:r>
          </a:p>
        </p:txBody>
      </p:sp>
      <p:sp>
        <p:nvSpPr>
          <p:cNvPr id="100357" name="Rectangle 5"/>
          <p:cNvSpPr>
            <a:spLocks noGrp="1" noChangeArrowheads="1"/>
          </p:cNvSpPr>
          <p:nvPr>
            <p:ph idx="1"/>
          </p:nvPr>
        </p:nvSpPr>
        <p:spPr/>
        <p:txBody>
          <a:bodyPr/>
          <a:lstStyle/>
          <a:p>
            <a:r>
              <a:rPr lang="en-US" smtClean="0"/>
              <a:t>The notion of an FD allows us to formally define keys</a:t>
            </a:r>
          </a:p>
          <a:p>
            <a:r>
              <a:rPr lang="en-US" smtClean="0"/>
              <a:t>Given R, satisfying a set of FDs, a set of attributes X of R is a key, if and only if:</a:t>
            </a:r>
          </a:p>
          <a:p>
            <a:pPr lvl="1"/>
            <a:r>
              <a:rPr lang="en-US" smtClean="0"/>
              <a:t>X</a:t>
            </a:r>
            <a:r>
              <a:rPr lang="en-US" baseline="30000" smtClean="0"/>
              <a:t>+</a:t>
            </a:r>
            <a:r>
              <a:rPr lang="en-US" smtClean="0"/>
              <a:t> = R.</a:t>
            </a:r>
          </a:p>
          <a:p>
            <a:pPr lvl="1"/>
            <a:r>
              <a:rPr lang="en-US" smtClean="0"/>
              <a:t>For any Y </a:t>
            </a:r>
            <a:r>
              <a:rPr lang="en-US" smtClean="0">
                <a:latin typeface="Symbol" pitchFamily="18" charset="2"/>
              </a:rPr>
              <a:t>Í</a:t>
            </a:r>
            <a:r>
              <a:rPr lang="en-US" smtClean="0"/>
              <a:t> X such that Y </a:t>
            </a:r>
            <a:r>
              <a:rPr lang="en-US" smtClean="0">
                <a:latin typeface="Symbol" pitchFamily="18" charset="2"/>
              </a:rPr>
              <a:t>¹ </a:t>
            </a:r>
            <a:r>
              <a:rPr lang="en-US" smtClean="0"/>
              <a:t>X, we have Y</a:t>
            </a:r>
            <a:r>
              <a:rPr lang="en-US" baseline="30000" smtClean="0"/>
              <a:t>+</a:t>
            </a:r>
            <a:r>
              <a:rPr lang="en-US" smtClean="0">
                <a:latin typeface="Symbol" pitchFamily="18" charset="2"/>
              </a:rPr>
              <a:t> ¹ </a:t>
            </a:r>
            <a:r>
              <a:rPr lang="en-US" smtClean="0"/>
              <a:t>R.</a:t>
            </a:r>
          </a:p>
          <a:p>
            <a:r>
              <a:rPr lang="en-US" smtClean="0"/>
              <a:t>Note that if R does not satisfy any (nontrivial) FDs, then R is the only key of R</a:t>
            </a:r>
          </a:p>
          <a:p>
            <a:r>
              <a:rPr lang="en-US" smtClean="0"/>
              <a:t>Example, if a table is R(FirstName,LastName)  without any functional dependencies, then its key is just the pair (FirstName,LastName)</a:t>
            </a:r>
          </a:p>
          <a:p>
            <a:r>
              <a:rPr lang="en-US" smtClean="0"/>
              <a:t>If we apply our algorithm to the EGS example given earlier, we can now just compute that E was (the only) key by checking all the subsets of E,G,S</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mtClean="0"/>
              <a:t>Example</a:t>
            </a:r>
          </a:p>
        </p:txBody>
      </p:sp>
      <p:sp>
        <p:nvSpPr>
          <p:cNvPr id="47107" name="Rectangle 3"/>
          <p:cNvSpPr>
            <a:spLocks noGrp="1" noChangeArrowheads="1"/>
          </p:cNvSpPr>
          <p:nvPr>
            <p:ph idx="1"/>
          </p:nvPr>
        </p:nvSpPr>
        <p:spPr/>
        <p:txBody>
          <a:bodyPr/>
          <a:lstStyle/>
          <a:p>
            <a:pPr>
              <a:defRPr/>
            </a:pPr>
            <a:r>
              <a:rPr lang="en-US" dirty="0" smtClean="0"/>
              <a:t>Let R = </a:t>
            </a:r>
            <a:r>
              <a:rPr lang="en-US" dirty="0" err="1" smtClean="0"/>
              <a:t>ABCDEKGHIJ</a:t>
            </a:r>
            <a:endParaRPr lang="en-US" dirty="0" smtClean="0"/>
          </a:p>
          <a:p>
            <a:pPr>
              <a:defRPr/>
            </a:pPr>
            <a:r>
              <a:rPr lang="en-US" dirty="0" smtClean="0"/>
              <a:t>Given </a:t>
            </a:r>
            <a:r>
              <a:rPr lang="en-US" dirty="0" err="1" smtClean="0"/>
              <a:t>FDs</a:t>
            </a:r>
            <a:r>
              <a:rPr lang="en-US" dirty="0" smtClean="0"/>
              <a:t>:</a:t>
            </a:r>
          </a:p>
          <a:p>
            <a:pPr marL="1009650" lvl="1" indent="-457200">
              <a:buFont typeface="+mj-lt"/>
              <a:buAutoNum type="arabicPeriod"/>
              <a:defRPr/>
            </a:pPr>
            <a:r>
              <a:rPr lang="en-US" sz="2400" dirty="0" smtClean="0"/>
              <a:t>K </a:t>
            </a:r>
            <a:r>
              <a:rPr lang="en-US" dirty="0" smtClean="0">
                <a:latin typeface="Symbol" pitchFamily="18" charset="2"/>
              </a:rPr>
              <a:t>®</a:t>
            </a:r>
            <a:r>
              <a:rPr lang="en-US" sz="2400" dirty="0" smtClean="0"/>
              <a:t> BG </a:t>
            </a:r>
          </a:p>
          <a:p>
            <a:pPr marL="1009650" lvl="1" indent="-457200">
              <a:buFont typeface="+mj-lt"/>
              <a:buAutoNum type="arabicPeriod"/>
              <a:defRPr/>
            </a:pPr>
            <a:r>
              <a:rPr lang="en-US" sz="2400" dirty="0" smtClean="0"/>
              <a:t>A </a:t>
            </a:r>
            <a:r>
              <a:rPr lang="en-US" dirty="0" smtClean="0">
                <a:latin typeface="Symbol" pitchFamily="18" charset="2"/>
              </a:rPr>
              <a:t>®</a:t>
            </a:r>
            <a:r>
              <a:rPr lang="en-US" sz="2400" dirty="0" smtClean="0"/>
              <a:t> DE</a:t>
            </a:r>
          </a:p>
          <a:p>
            <a:pPr marL="1009650" lvl="1" indent="-457200">
              <a:buFont typeface="+mj-lt"/>
              <a:buAutoNum type="arabicPeriod"/>
              <a:defRPr/>
            </a:pPr>
            <a:r>
              <a:rPr lang="en-US" sz="2400" dirty="0" smtClean="0"/>
              <a:t>H </a:t>
            </a:r>
            <a:r>
              <a:rPr lang="en-US" dirty="0" smtClean="0">
                <a:latin typeface="Symbol" pitchFamily="18" charset="2"/>
              </a:rPr>
              <a:t>®</a:t>
            </a:r>
            <a:r>
              <a:rPr lang="en-US" sz="2400" dirty="0" smtClean="0"/>
              <a:t> AI</a:t>
            </a:r>
          </a:p>
          <a:p>
            <a:pPr marL="1009650" lvl="1" indent="-457200">
              <a:buFont typeface="+mj-lt"/>
              <a:buAutoNum type="arabicPeriod"/>
              <a:defRPr/>
            </a:pPr>
            <a:r>
              <a:rPr lang="en-US" sz="2400" dirty="0" smtClean="0"/>
              <a:t>B </a:t>
            </a:r>
            <a:r>
              <a:rPr lang="en-US" dirty="0" smtClean="0">
                <a:latin typeface="Symbol" pitchFamily="18" charset="2"/>
              </a:rPr>
              <a:t>®</a:t>
            </a:r>
            <a:r>
              <a:rPr lang="en-US" sz="2400" dirty="0" smtClean="0"/>
              <a:t> D</a:t>
            </a:r>
          </a:p>
          <a:p>
            <a:pPr marL="1009650" lvl="1" indent="-457200">
              <a:buFont typeface="+mj-lt"/>
              <a:buAutoNum type="arabicPeriod"/>
              <a:defRPr/>
            </a:pPr>
            <a:r>
              <a:rPr lang="en-US" sz="2400" dirty="0" smtClean="0"/>
              <a:t>J </a:t>
            </a:r>
            <a:r>
              <a:rPr lang="en-US" dirty="0" smtClean="0">
                <a:latin typeface="Symbol" pitchFamily="18" charset="2"/>
              </a:rPr>
              <a:t>®</a:t>
            </a:r>
            <a:r>
              <a:rPr lang="en-US" sz="2400" dirty="0" smtClean="0"/>
              <a:t> </a:t>
            </a:r>
            <a:r>
              <a:rPr lang="en-US" sz="2400" dirty="0" err="1" smtClean="0"/>
              <a:t>IH</a:t>
            </a:r>
            <a:endParaRPr lang="en-US" sz="2400" dirty="0" smtClean="0"/>
          </a:p>
          <a:p>
            <a:pPr marL="1009650" lvl="1" indent="-457200">
              <a:buFont typeface="+mj-lt"/>
              <a:buAutoNum type="arabicPeriod"/>
              <a:defRPr/>
            </a:pPr>
            <a:r>
              <a:rPr lang="en-US" sz="2400" dirty="0" smtClean="0"/>
              <a:t>C </a:t>
            </a:r>
            <a:r>
              <a:rPr lang="en-US" dirty="0" smtClean="0">
                <a:latin typeface="Symbol" pitchFamily="18" charset="2"/>
              </a:rPr>
              <a:t>®</a:t>
            </a:r>
            <a:r>
              <a:rPr lang="en-US" sz="2400" dirty="0" smtClean="0"/>
              <a:t> K</a:t>
            </a:r>
          </a:p>
          <a:p>
            <a:pPr marL="1009650" lvl="1" indent="-457200">
              <a:buFont typeface="+mj-lt"/>
              <a:buAutoNum type="arabicPeriod"/>
              <a:defRPr/>
            </a:pPr>
            <a:r>
              <a:rPr lang="en-US" sz="2400" dirty="0" smtClean="0"/>
              <a:t>I </a:t>
            </a:r>
            <a:r>
              <a:rPr lang="en-US" dirty="0" smtClean="0">
                <a:latin typeface="Symbol" pitchFamily="18" charset="2"/>
              </a:rPr>
              <a:t>®</a:t>
            </a:r>
            <a:r>
              <a:rPr lang="en-US" sz="2400" dirty="0" smtClean="0"/>
              <a:t> J</a:t>
            </a:r>
          </a:p>
          <a:p>
            <a:pPr>
              <a:defRPr/>
            </a:pPr>
            <a:r>
              <a:rPr lang="en-US" dirty="0" smtClean="0"/>
              <a:t>Then</a:t>
            </a:r>
          </a:p>
          <a:p>
            <a:pPr lvl="1">
              <a:defRPr/>
            </a:pPr>
            <a:r>
              <a:rPr lang="en-US" dirty="0" err="1" smtClean="0"/>
              <a:t>ABCH</a:t>
            </a:r>
            <a:r>
              <a:rPr lang="en-US" baseline="30000" dirty="0" smtClean="0"/>
              <a:t>+ </a:t>
            </a:r>
            <a:r>
              <a:rPr lang="en-US" dirty="0" smtClean="0"/>
              <a:t>= </a:t>
            </a:r>
            <a:r>
              <a:rPr lang="en-US" dirty="0" err="1" smtClean="0"/>
              <a:t>ABCDEGHIJK</a:t>
            </a:r>
            <a:endParaRPr lang="en-US" dirty="0" smtClean="0"/>
          </a:p>
          <a:p>
            <a:pPr lvl="1">
              <a:defRPr/>
            </a:pPr>
            <a:r>
              <a:rPr lang="en-US" dirty="0" smtClean="0"/>
              <a:t>And ABCH is a key or maybe contains a key as a proper subset</a:t>
            </a:r>
          </a:p>
          <a:p>
            <a:pPr lvl="1">
              <a:defRPr/>
            </a:pPr>
            <a:r>
              <a:rPr lang="en-US" dirty="0" smtClean="0"/>
              <a:t>We could check whether </a:t>
            </a:r>
            <a:r>
              <a:rPr lang="en-US" dirty="0" err="1" smtClean="0"/>
              <a:t>ABCH</a:t>
            </a:r>
            <a:r>
              <a:rPr lang="en-US" dirty="0" smtClean="0"/>
              <a:t> is minimal by computing ABC</a:t>
            </a:r>
            <a:r>
              <a:rPr lang="en-US" baseline="30000" dirty="0" smtClean="0"/>
              <a:t>+</a:t>
            </a:r>
            <a:r>
              <a:rPr lang="en-US" dirty="0" smtClean="0"/>
              <a:t>, </a:t>
            </a:r>
            <a:r>
              <a:rPr lang="en-US" dirty="0" err="1" smtClean="0"/>
              <a:t>ABH</a:t>
            </a:r>
            <a:r>
              <a:rPr lang="en-US" baseline="30000" dirty="0" smtClean="0"/>
              <a:t>+</a:t>
            </a:r>
            <a:r>
              <a:rPr lang="en-US" dirty="0" smtClean="0"/>
              <a:t>, ACH</a:t>
            </a:r>
            <a:r>
              <a:rPr lang="en-US" baseline="30000" dirty="0" smtClean="0"/>
              <a:t>+</a:t>
            </a:r>
            <a:r>
              <a:rPr lang="en-US" dirty="0" smtClean="0"/>
              <a:t>, BCH</a:t>
            </a:r>
            <a:r>
              <a:rPr lang="en-US" baseline="30000" dirty="0" smtClean="0"/>
              <a:t>+</a:t>
            </a:r>
            <a:endParaRPr lang="en-US"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02403"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02404" name="Rectangle 4"/>
          <p:cNvSpPr>
            <a:spLocks noGrp="1" noChangeArrowheads="1"/>
          </p:cNvSpPr>
          <p:nvPr>
            <p:ph type="title"/>
          </p:nvPr>
        </p:nvSpPr>
        <p:spPr/>
        <p:txBody>
          <a:bodyPr/>
          <a:lstStyle/>
          <a:p>
            <a:r>
              <a:rPr lang="en-US" smtClean="0"/>
              <a:t>Example: Airline Scheduling</a:t>
            </a:r>
          </a:p>
        </p:txBody>
      </p:sp>
      <p:sp>
        <p:nvSpPr>
          <p:cNvPr id="102405" name="Rectangle 5"/>
          <p:cNvSpPr>
            <a:spLocks noGrp="1" noChangeArrowheads="1"/>
          </p:cNvSpPr>
          <p:nvPr>
            <p:ph idx="1"/>
          </p:nvPr>
        </p:nvSpPr>
        <p:spPr/>
        <p:txBody>
          <a:bodyPr/>
          <a:lstStyle/>
          <a:p>
            <a:r>
              <a:rPr lang="en-US" smtClean="0"/>
              <a:t>We have a table PFDT, where</a:t>
            </a:r>
          </a:p>
          <a:p>
            <a:pPr lvl="1"/>
            <a:r>
              <a:rPr lang="en-US" b="1" smtClean="0"/>
              <a:t>P</a:t>
            </a:r>
            <a:r>
              <a:rPr lang="en-US" smtClean="0"/>
              <a:t>ILOT</a:t>
            </a:r>
          </a:p>
          <a:p>
            <a:pPr lvl="1"/>
            <a:r>
              <a:rPr lang="en-US" b="1" smtClean="0"/>
              <a:t>F</a:t>
            </a:r>
            <a:r>
              <a:rPr lang="en-US" smtClean="0"/>
              <a:t>LIGHT NUMBER</a:t>
            </a:r>
          </a:p>
          <a:p>
            <a:pPr lvl="1"/>
            <a:r>
              <a:rPr lang="en-US" b="1" smtClean="0"/>
              <a:t>D</a:t>
            </a:r>
            <a:r>
              <a:rPr lang="en-US" smtClean="0"/>
              <a:t>ATE</a:t>
            </a:r>
          </a:p>
          <a:p>
            <a:pPr lvl="1"/>
            <a:r>
              <a:rPr lang="en-US" smtClean="0"/>
              <a:t>SCHEDULED_</a:t>
            </a:r>
            <a:r>
              <a:rPr lang="en-US" b="1" smtClean="0"/>
              <a:t>T</a:t>
            </a:r>
            <a:r>
              <a:rPr lang="en-US" smtClean="0"/>
              <a:t>IME_of_DEPARTURE</a:t>
            </a:r>
            <a:br>
              <a:rPr lang="en-US" smtClean="0"/>
            </a:br>
            <a:endParaRPr lang="en-US" smtClean="0"/>
          </a:p>
          <a:p>
            <a:r>
              <a:rPr lang="en-US" smtClean="0"/>
              <a:t>The table satisfies the FDs:</a:t>
            </a:r>
            <a:br>
              <a:rPr lang="en-US" smtClean="0"/>
            </a:br>
            <a:endParaRPr lang="en-US" smtClean="0"/>
          </a:p>
          <a:p>
            <a:pPr lvl="1"/>
            <a:r>
              <a:rPr lang="en-US" smtClean="0"/>
              <a:t>F </a:t>
            </a:r>
            <a:r>
              <a:rPr lang="en-US" smtClean="0">
                <a:latin typeface="Symbol" pitchFamily="18" charset="2"/>
              </a:rPr>
              <a:t>®</a:t>
            </a:r>
            <a:r>
              <a:rPr lang="en-US" smtClean="0"/>
              <a:t> T</a:t>
            </a:r>
          </a:p>
          <a:p>
            <a:pPr lvl="1"/>
            <a:r>
              <a:rPr lang="en-US" smtClean="0"/>
              <a:t>PDT </a:t>
            </a:r>
            <a:r>
              <a:rPr lang="en-US" smtClean="0">
                <a:latin typeface="Symbol" pitchFamily="18" charset="2"/>
              </a:rPr>
              <a:t>®</a:t>
            </a:r>
            <a:r>
              <a:rPr lang="en-US" smtClean="0"/>
              <a:t> F</a:t>
            </a:r>
          </a:p>
          <a:p>
            <a:pPr lvl="1"/>
            <a:r>
              <a:rPr lang="en-US" smtClean="0"/>
              <a:t>FD </a:t>
            </a:r>
            <a:r>
              <a:rPr lang="en-US" smtClean="0">
                <a:latin typeface="Symbol" pitchFamily="18" charset="2"/>
              </a:rPr>
              <a:t>® </a:t>
            </a:r>
            <a:r>
              <a:rPr lang="en-US" smtClean="0"/>
              <a:t>P</a:t>
            </a:r>
            <a:br>
              <a:rPr lang="en-US" smtClean="0"/>
            </a:br>
            <a:endParaRPr lang="en-US" smtClean="0"/>
          </a:p>
          <a:p>
            <a:endParaRPr lang="en-US"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smtClean="0"/>
              <a:t>Computing Keys</a:t>
            </a:r>
          </a:p>
        </p:txBody>
      </p:sp>
      <p:sp>
        <p:nvSpPr>
          <p:cNvPr id="103427" name="Content Placeholder 2"/>
          <p:cNvSpPr>
            <a:spLocks noGrp="1"/>
          </p:cNvSpPr>
          <p:nvPr>
            <p:ph idx="1"/>
          </p:nvPr>
        </p:nvSpPr>
        <p:spPr/>
        <p:txBody>
          <a:bodyPr/>
          <a:lstStyle/>
          <a:p>
            <a:r>
              <a:rPr lang="en-US" smtClean="0"/>
              <a:t>We will compute all the keys of the table</a:t>
            </a:r>
          </a:p>
          <a:p>
            <a:r>
              <a:rPr lang="en-US" smtClean="0"/>
              <a:t>In general, this will be an exponential-time algorithm in the size of the problem</a:t>
            </a:r>
          </a:p>
          <a:p>
            <a:r>
              <a:rPr lang="en-US" smtClean="0"/>
              <a:t>But there will be useful heuristic making this problem tractable in practice</a:t>
            </a:r>
          </a:p>
          <a:p>
            <a:r>
              <a:rPr lang="en-US" smtClean="0"/>
              <a:t>We will introduce some heuristics here and additional ones later</a:t>
            </a:r>
          </a:p>
          <a:p>
            <a:endParaRPr lang="en-US" smtClean="0"/>
          </a:p>
          <a:p>
            <a:r>
              <a:rPr lang="en-US" smtClean="0"/>
              <a:t>We note that if some subset of attributes is a key, then no proper superset of it can be a key as it would not be minimal and would have superfluous attributes</a:t>
            </a:r>
          </a:p>
          <a:p>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smtClean="0"/>
              <a:t>Natural Join</a:t>
            </a:r>
          </a:p>
        </p:txBody>
      </p:sp>
      <p:sp>
        <p:nvSpPr>
          <p:cNvPr id="45059" name="Content Placeholder 2"/>
          <p:cNvSpPr>
            <a:spLocks noGrp="1"/>
          </p:cNvSpPr>
          <p:nvPr>
            <p:ph idx="1"/>
          </p:nvPr>
        </p:nvSpPr>
        <p:spPr/>
        <p:txBody>
          <a:bodyPr/>
          <a:lstStyle/>
          <a:p>
            <a:r>
              <a:rPr lang="en-US" smtClean="0"/>
              <a:t>Given several tables, say R1, R2, …, Rn, their </a:t>
            </a:r>
            <a:r>
              <a:rPr lang="en-US" b="1" i="1" smtClean="0">
                <a:solidFill>
                  <a:srgbClr val="FC0128"/>
                </a:solidFill>
              </a:rPr>
              <a:t>natural join </a:t>
            </a:r>
            <a:r>
              <a:rPr lang="en-US" smtClean="0"/>
              <a:t>is computed using the following “template”:</a:t>
            </a:r>
          </a:p>
          <a:p>
            <a:endParaRPr lang="en-US" smtClean="0"/>
          </a:p>
          <a:p>
            <a:pPr>
              <a:buFont typeface="Monotype Sorts" pitchFamily="2" charset="2"/>
              <a:buNone/>
            </a:pPr>
            <a:r>
              <a:rPr lang="en-US" smtClean="0"/>
              <a:t>	</a:t>
            </a:r>
            <a:r>
              <a:rPr lang="en-US" smtClean="0">
                <a:solidFill>
                  <a:srgbClr val="00AE00"/>
                </a:solidFill>
              </a:rPr>
              <a:t>SELECT INTO </a:t>
            </a:r>
            <a:r>
              <a:rPr lang="en-US" smtClean="0"/>
              <a:t>R</a:t>
            </a:r>
            <a:br>
              <a:rPr lang="en-US" smtClean="0"/>
            </a:br>
            <a:r>
              <a:rPr lang="en-US" smtClean="0"/>
              <a:t>one copy of each column name</a:t>
            </a:r>
            <a:br>
              <a:rPr lang="en-US" smtClean="0"/>
            </a:br>
            <a:r>
              <a:rPr lang="en-US" smtClean="0">
                <a:solidFill>
                  <a:srgbClr val="00AE00"/>
                </a:solidFill>
              </a:rPr>
              <a:t>FROM</a:t>
            </a:r>
            <a:r>
              <a:rPr lang="en-US" smtClean="0"/>
              <a:t> R1, R2, …, Rn</a:t>
            </a:r>
            <a:br>
              <a:rPr lang="en-US" smtClean="0"/>
            </a:br>
            <a:r>
              <a:rPr lang="en-US" smtClean="0">
                <a:solidFill>
                  <a:srgbClr val="00AE00"/>
                </a:solidFill>
              </a:rPr>
              <a:t>WHERE</a:t>
            </a:r>
            <a:r>
              <a:rPr lang="en-US" smtClean="0"/>
              <a:t> equal named columns have to be equal</a:t>
            </a:r>
          </a:p>
          <a:p>
            <a:pPr>
              <a:buFont typeface="Monotype Sorts" pitchFamily="2" charset="2"/>
              <a:buNone/>
            </a:pPr>
            <a:endParaRPr lang="en-US" smtClean="0"/>
          </a:p>
          <a:p>
            <a:r>
              <a:rPr lang="en-US" smtClean="0"/>
              <a:t>The intuition is that R was “decomposed” into R1, R2, …,Rn by appropriate SELECT statements, and now we are putting it back together</a:t>
            </a:r>
          </a:p>
          <a:p>
            <a:pPr>
              <a:buFont typeface="Monotype Sorts" pitchFamily="2" charset="2"/>
              <a:buNone/>
            </a:pPr>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smtClean="0"/>
              <a:t>Lattice Of Sets Of Attributes</a:t>
            </a:r>
          </a:p>
        </p:txBody>
      </p:sp>
      <p:sp>
        <p:nvSpPr>
          <p:cNvPr id="104451" name="Content Placeholder 2"/>
          <p:cNvSpPr>
            <a:spLocks noGrp="1"/>
          </p:cNvSpPr>
          <p:nvPr>
            <p:ph idx="1"/>
          </p:nvPr>
        </p:nvSpPr>
        <p:spPr/>
        <p:txBody>
          <a:bodyPr/>
          <a:lstStyle/>
          <a:p>
            <a:r>
              <a:rPr lang="en-US" smtClean="0"/>
              <a:t>There is a natural structure (technically a lattice) to all the nonempty subsets of attributes</a:t>
            </a:r>
          </a:p>
          <a:p>
            <a:r>
              <a:rPr lang="en-US" smtClean="0"/>
              <a:t>I will draw the lattice here, in practice this is not done</a:t>
            </a:r>
          </a:p>
          <a:p>
            <a:pPr lvl="1"/>
            <a:r>
              <a:rPr lang="en-US" smtClean="0"/>
              <a:t>Not necessary and too big</a:t>
            </a:r>
          </a:p>
          <a:p>
            <a:r>
              <a:rPr lang="en-US" smtClean="0"/>
              <a:t>We will look at all the non-empty subsets of attributes</a:t>
            </a:r>
          </a:p>
          <a:p>
            <a:r>
              <a:rPr lang="en-US" smtClean="0"/>
              <a:t>There are 15 of them: 2</a:t>
            </a:r>
            <a:r>
              <a:rPr lang="en-US" baseline="30000" smtClean="0"/>
              <a:t>4</a:t>
            </a:r>
            <a:r>
              <a:rPr lang="en-US" smtClean="0"/>
              <a:t> − 1</a:t>
            </a:r>
          </a:p>
          <a:p>
            <a:endParaRPr lang="en-US" smtClean="0"/>
          </a:p>
          <a:p>
            <a:r>
              <a:rPr lang="en-US" smtClean="0"/>
              <a:t>The structure is clear from the drawing</a:t>
            </a:r>
          </a:p>
          <a:p>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smtClean="0"/>
              <a:t>Lattice Of Nonempty Subsets</a:t>
            </a:r>
          </a:p>
        </p:txBody>
      </p:sp>
      <p:sp>
        <p:nvSpPr>
          <p:cNvPr id="24580" name="Content Placeholder 2"/>
          <p:cNvSpPr>
            <a:spLocks noGrp="1"/>
          </p:cNvSpPr>
          <p:nvPr>
            <p:ph idx="1"/>
          </p:nvPr>
        </p:nvSpPr>
        <p:spPr/>
        <p:txBody>
          <a:bodyPr/>
          <a:lstStyle/>
          <a:p>
            <a:endParaRPr lang="en-US" smtClean="0"/>
          </a:p>
        </p:txBody>
      </p:sp>
      <p:graphicFrame>
        <p:nvGraphicFramePr>
          <p:cNvPr id="24578" name="Object 2"/>
          <p:cNvGraphicFramePr>
            <a:graphicFrameLocks noChangeAspect="1"/>
          </p:cNvGraphicFramePr>
          <p:nvPr/>
        </p:nvGraphicFramePr>
        <p:xfrm>
          <a:off x="1427163" y="1638300"/>
          <a:ext cx="7205662" cy="4495800"/>
        </p:xfrm>
        <a:graphic>
          <a:graphicData uri="http://schemas.openxmlformats.org/presentationml/2006/ole">
            <mc:AlternateContent xmlns:mc="http://schemas.openxmlformats.org/markup-compatibility/2006">
              <mc:Choice xmlns:v="urn:schemas-microsoft-com:vml" Requires="v">
                <p:oleObj spid="_x0000_s24591" name="Visio" r:id="rId4" imgW="7205605" imgH="4495308" progId="Visio.Drawing.11">
                  <p:embed/>
                </p:oleObj>
              </mc:Choice>
              <mc:Fallback>
                <p:oleObj name="Visio" r:id="rId4" imgW="7205605" imgH="4495308"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7163" y="1638300"/>
                        <a:ext cx="720566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smtClean="0"/>
              <a:t>Keys Of PFDT</a:t>
            </a:r>
          </a:p>
        </p:txBody>
      </p:sp>
      <p:sp>
        <p:nvSpPr>
          <p:cNvPr id="105475" name="Rectangle 3"/>
          <p:cNvSpPr>
            <a:spLocks noGrp="1" noChangeArrowheads="1"/>
          </p:cNvSpPr>
          <p:nvPr>
            <p:ph idx="1"/>
          </p:nvPr>
        </p:nvSpPr>
        <p:spPr/>
        <p:txBody>
          <a:bodyPr/>
          <a:lstStyle/>
          <a:p>
            <a:r>
              <a:rPr lang="en-US" smtClean="0"/>
              <a:t>The algorithm proceeds from bottom up</a:t>
            </a:r>
          </a:p>
          <a:p>
            <a:r>
              <a:rPr lang="en-US" smtClean="0"/>
              <a:t>We first try all potential 1-attribute keys, by examining all 1-attribute sets of attributes</a:t>
            </a:r>
          </a:p>
          <a:p>
            <a:pPr lvl="1"/>
            <a:r>
              <a:rPr lang="en-US" smtClean="0"/>
              <a:t>P</a:t>
            </a:r>
            <a:r>
              <a:rPr lang="en-US" baseline="30000" smtClean="0"/>
              <a:t>+ </a:t>
            </a:r>
            <a:r>
              <a:rPr lang="en-US" smtClean="0"/>
              <a:t>= P</a:t>
            </a:r>
          </a:p>
          <a:p>
            <a:pPr lvl="1"/>
            <a:r>
              <a:rPr lang="en-US" smtClean="0"/>
              <a:t>F</a:t>
            </a:r>
            <a:r>
              <a:rPr lang="en-US" baseline="30000" smtClean="0"/>
              <a:t>+ </a:t>
            </a:r>
            <a:r>
              <a:rPr lang="en-US" smtClean="0"/>
              <a:t>= FT</a:t>
            </a:r>
          </a:p>
          <a:p>
            <a:pPr lvl="1"/>
            <a:r>
              <a:rPr lang="en-US" smtClean="0"/>
              <a:t>D</a:t>
            </a:r>
            <a:r>
              <a:rPr lang="en-US" baseline="30000" smtClean="0"/>
              <a:t>+ </a:t>
            </a:r>
            <a:r>
              <a:rPr lang="en-US" smtClean="0"/>
              <a:t>= D</a:t>
            </a:r>
          </a:p>
          <a:p>
            <a:pPr lvl="1"/>
            <a:r>
              <a:rPr lang="en-US" smtClean="0"/>
              <a:t>T</a:t>
            </a:r>
            <a:r>
              <a:rPr lang="en-US" baseline="30000" smtClean="0"/>
              <a:t>+ </a:t>
            </a:r>
            <a:r>
              <a:rPr lang="en-US" smtClean="0"/>
              <a:t>= T</a:t>
            </a:r>
          </a:p>
          <a:p>
            <a:pPr>
              <a:buFont typeface="Monotype Sorts" pitchFamily="2" charset="2"/>
              <a:buNone/>
            </a:pPr>
            <a:r>
              <a:rPr lang="en-US" smtClean="0"/>
              <a:t>	There are no 1-attribute keys</a:t>
            </a:r>
          </a:p>
          <a:p>
            <a:endParaRPr lang="en-US" smtClean="0"/>
          </a:p>
          <a:p>
            <a:r>
              <a:rPr lang="en-US" smtClean="0"/>
              <a:t>Note, that the it is impossible for a key to have </a:t>
            </a:r>
            <a:r>
              <a:rPr lang="en-US" b="1" i="1" smtClean="0"/>
              <a:t>both</a:t>
            </a:r>
            <a:r>
              <a:rPr lang="en-US" smtClean="0"/>
              <a:t> F and T</a:t>
            </a:r>
          </a:p>
          <a:p>
            <a:pPr lvl="1"/>
            <a:r>
              <a:rPr lang="en-US" smtClean="0"/>
              <a:t>Because if F is in a key, T will be automatically determined as it is included in the closure of F</a:t>
            </a:r>
          </a:p>
          <a:p>
            <a:r>
              <a:rPr lang="en-US" smtClean="0"/>
              <a:t>Therefore, we can prune our lattice</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p:txBody>
          <a:bodyPr/>
          <a:lstStyle/>
          <a:p>
            <a:r>
              <a:rPr lang="en-US" smtClean="0"/>
              <a:t>Pruned Lattice</a:t>
            </a:r>
          </a:p>
        </p:txBody>
      </p:sp>
      <p:sp>
        <p:nvSpPr>
          <p:cNvPr id="25604" name="Content Placeholder 2"/>
          <p:cNvSpPr>
            <a:spLocks noGrp="1"/>
          </p:cNvSpPr>
          <p:nvPr>
            <p:ph idx="1"/>
          </p:nvPr>
        </p:nvSpPr>
        <p:spPr/>
        <p:txBody>
          <a:bodyPr/>
          <a:lstStyle/>
          <a:p>
            <a:endParaRPr lang="en-US" smtClean="0"/>
          </a:p>
        </p:txBody>
      </p:sp>
      <p:graphicFrame>
        <p:nvGraphicFramePr>
          <p:cNvPr id="25602" name="Object 2"/>
          <p:cNvGraphicFramePr>
            <a:graphicFrameLocks noChangeAspect="1"/>
          </p:cNvGraphicFramePr>
          <p:nvPr/>
        </p:nvGraphicFramePr>
        <p:xfrm>
          <a:off x="1428750" y="2190750"/>
          <a:ext cx="7202488" cy="3390900"/>
        </p:xfrm>
        <a:graphic>
          <a:graphicData uri="http://schemas.openxmlformats.org/presentationml/2006/ole">
            <mc:AlternateContent xmlns:mc="http://schemas.openxmlformats.org/markup-compatibility/2006">
              <mc:Choice xmlns:v="urn:schemas-microsoft-com:vml" Requires="v">
                <p:oleObj spid="_x0000_s25615" name="Visio" r:id="rId4" imgW="7202653" imgH="3390654" progId="Visio.Drawing.11">
                  <p:embed/>
                </p:oleObj>
              </mc:Choice>
              <mc:Fallback>
                <p:oleObj name="Visio" r:id="rId4" imgW="7202653" imgH="3390654"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2190750"/>
                        <a:ext cx="7202488"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mtClean="0"/>
              <a:t>Keys Of PFDT</a:t>
            </a:r>
          </a:p>
        </p:txBody>
      </p:sp>
      <p:sp>
        <p:nvSpPr>
          <p:cNvPr id="106499" name="Rectangle 3"/>
          <p:cNvSpPr>
            <a:spLocks noGrp="1" noChangeArrowheads="1"/>
          </p:cNvSpPr>
          <p:nvPr>
            <p:ph idx="1"/>
          </p:nvPr>
        </p:nvSpPr>
        <p:spPr/>
        <p:txBody>
          <a:bodyPr/>
          <a:lstStyle/>
          <a:p>
            <a:r>
              <a:rPr lang="en-US" smtClean="0"/>
              <a:t>We try all potential 2-attribute keys</a:t>
            </a:r>
          </a:p>
          <a:p>
            <a:pPr lvl="1"/>
            <a:r>
              <a:rPr lang="en-US" smtClean="0"/>
              <a:t>PF</a:t>
            </a:r>
            <a:r>
              <a:rPr lang="en-US" baseline="30000" smtClean="0"/>
              <a:t>+ </a:t>
            </a:r>
            <a:r>
              <a:rPr lang="en-US" smtClean="0"/>
              <a:t>= PFT</a:t>
            </a:r>
          </a:p>
          <a:p>
            <a:pPr lvl="1"/>
            <a:r>
              <a:rPr lang="en-US" smtClean="0"/>
              <a:t>PD</a:t>
            </a:r>
            <a:r>
              <a:rPr lang="en-US" baseline="30000" smtClean="0"/>
              <a:t>+ </a:t>
            </a:r>
            <a:r>
              <a:rPr lang="en-US" smtClean="0"/>
              <a:t>= PD</a:t>
            </a:r>
          </a:p>
          <a:p>
            <a:pPr lvl="1"/>
            <a:r>
              <a:rPr lang="en-US" smtClean="0"/>
              <a:t>PT</a:t>
            </a:r>
            <a:r>
              <a:rPr lang="en-US" baseline="30000" smtClean="0"/>
              <a:t>+ </a:t>
            </a:r>
            <a:r>
              <a:rPr lang="en-US" smtClean="0"/>
              <a:t>= PT</a:t>
            </a:r>
          </a:p>
          <a:p>
            <a:pPr lvl="1"/>
            <a:r>
              <a:rPr lang="en-US" smtClean="0"/>
              <a:t>FD+ = FDPT</a:t>
            </a:r>
          </a:p>
          <a:p>
            <a:pPr lvl="1"/>
            <a:r>
              <a:rPr lang="en-US" smtClean="0"/>
              <a:t>DT+ = DT</a:t>
            </a:r>
          </a:p>
          <a:p>
            <a:pPr>
              <a:buFont typeface="Monotype Sorts" pitchFamily="2" charset="2"/>
              <a:buNone/>
            </a:pPr>
            <a:r>
              <a:rPr lang="en-US" smtClean="0"/>
              <a:t>	There is one 2-attribute key: FD</a:t>
            </a:r>
          </a:p>
          <a:p>
            <a:pPr>
              <a:buFont typeface="Monotype Sorts" pitchFamily="2" charset="2"/>
              <a:buNone/>
            </a:pPr>
            <a:endParaRPr lang="en-US" smtClean="0"/>
          </a:p>
          <a:p>
            <a:pPr>
              <a:buFont typeface="Monotype Sorts" pitchFamily="2" charset="2"/>
              <a:buNone/>
            </a:pPr>
            <a:endParaRPr lang="en-US" smtClean="0"/>
          </a:p>
          <a:p>
            <a:pPr>
              <a:buFont typeface="Monotype Sorts" pitchFamily="2" charset="2"/>
              <a:buNone/>
            </a:pPr>
            <a:r>
              <a:rPr lang="en-US" smtClean="0"/>
              <a:t>We can mark the tree</a:t>
            </a:r>
          </a:p>
          <a:p>
            <a:pPr>
              <a:buFont typeface="Monotype Sorts" pitchFamily="2" charset="2"/>
              <a:buNone/>
            </a:pPr>
            <a:endParaRPr lang="en-US" smtClean="0"/>
          </a:p>
          <a:p>
            <a:pPr>
              <a:buFont typeface="Monotype Sorts" pitchFamily="2" charset="2"/>
              <a:buNone/>
            </a:pPr>
            <a:r>
              <a:rPr lang="en-US" smtClean="0"/>
              <a:t>We can prune the lattice</a:t>
            </a:r>
          </a:p>
          <a:p>
            <a:pPr lvl="1"/>
            <a:endParaRPr lang="en-US"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r>
              <a:rPr lang="en-US" smtClean="0"/>
              <a:t>Pruned Lattice</a:t>
            </a:r>
          </a:p>
        </p:txBody>
      </p:sp>
      <p:sp>
        <p:nvSpPr>
          <p:cNvPr id="26628" name="Content Placeholder 2"/>
          <p:cNvSpPr>
            <a:spLocks noGrp="1"/>
          </p:cNvSpPr>
          <p:nvPr>
            <p:ph idx="1"/>
          </p:nvPr>
        </p:nvSpPr>
        <p:spPr/>
        <p:txBody>
          <a:bodyPr/>
          <a:lstStyle/>
          <a:p>
            <a:endParaRPr lang="en-US" smtClean="0"/>
          </a:p>
        </p:txBody>
      </p:sp>
      <p:graphicFrame>
        <p:nvGraphicFramePr>
          <p:cNvPr id="26626" name="Object 2"/>
          <p:cNvGraphicFramePr>
            <a:graphicFrameLocks noChangeAspect="1"/>
          </p:cNvGraphicFramePr>
          <p:nvPr/>
        </p:nvGraphicFramePr>
        <p:xfrm>
          <a:off x="1430338" y="2190750"/>
          <a:ext cx="7199312" cy="3390900"/>
        </p:xfrm>
        <a:graphic>
          <a:graphicData uri="http://schemas.openxmlformats.org/presentationml/2006/ole">
            <mc:AlternateContent xmlns:mc="http://schemas.openxmlformats.org/markup-compatibility/2006">
              <mc:Choice xmlns:v="urn:schemas-microsoft-com:vml" Requires="v">
                <p:oleObj spid="_x0000_s26639" name="Visio" r:id="rId4" imgW="7199701" imgH="3390654" progId="Visio.Drawing.11">
                  <p:embed/>
                </p:oleObj>
              </mc:Choice>
              <mc:Fallback>
                <p:oleObj name="Visio" r:id="rId4" imgW="7199701" imgH="3390654"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0338" y="2190750"/>
                        <a:ext cx="7199312"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mtClean="0"/>
              <a:t>Keys Of PFDT</a:t>
            </a:r>
          </a:p>
        </p:txBody>
      </p:sp>
      <p:sp>
        <p:nvSpPr>
          <p:cNvPr id="107523" name="Rectangle 3"/>
          <p:cNvSpPr>
            <a:spLocks noGrp="1" noChangeArrowheads="1"/>
          </p:cNvSpPr>
          <p:nvPr>
            <p:ph idx="1"/>
          </p:nvPr>
        </p:nvSpPr>
        <p:spPr/>
        <p:txBody>
          <a:bodyPr/>
          <a:lstStyle/>
          <a:p>
            <a:r>
              <a:rPr lang="en-US" smtClean="0"/>
              <a:t>We try all potential 3-attribute keys</a:t>
            </a:r>
          </a:p>
          <a:p>
            <a:pPr lvl="1"/>
            <a:r>
              <a:rPr lang="en-US" smtClean="0"/>
              <a:t>PDT</a:t>
            </a:r>
            <a:r>
              <a:rPr lang="en-US" baseline="30000" smtClean="0"/>
              <a:t>+</a:t>
            </a:r>
            <a:r>
              <a:rPr lang="en-US" smtClean="0"/>
              <a:t> = PDTF</a:t>
            </a:r>
          </a:p>
          <a:p>
            <a:pPr>
              <a:buFont typeface="Monotype Sorts" pitchFamily="2" charset="2"/>
              <a:buNone/>
            </a:pPr>
            <a:r>
              <a:rPr lang="en-US" smtClean="0"/>
              <a:t>	There is one 3-attribute key: PDT</a:t>
            </a:r>
          </a:p>
          <a:p>
            <a:pPr>
              <a:buFont typeface="Monotype Sorts" pitchFamily="2" charset="2"/>
              <a:buNone/>
            </a:pPr>
            <a:endParaRPr lang="en-US" smtClean="0"/>
          </a:p>
          <a:p>
            <a:pPr>
              <a:buFont typeface="Monotype Sorts" pitchFamily="2" charset="2"/>
              <a:buNone/>
            </a:pPr>
            <a:endParaRPr lang="en-US" smtClean="0"/>
          </a:p>
          <a:p>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r>
              <a:rPr lang="en-US" smtClean="0"/>
              <a:t>Final Lattice</a:t>
            </a:r>
            <a:br>
              <a:rPr lang="en-US" smtClean="0"/>
            </a:br>
            <a:r>
              <a:rPr lang="en-US" smtClean="0"/>
              <a:t>We Only Care About The Keys</a:t>
            </a:r>
          </a:p>
        </p:txBody>
      </p:sp>
      <p:sp>
        <p:nvSpPr>
          <p:cNvPr id="27652" name="Content Placeholder 2"/>
          <p:cNvSpPr>
            <a:spLocks noGrp="1"/>
          </p:cNvSpPr>
          <p:nvPr>
            <p:ph idx="1"/>
          </p:nvPr>
        </p:nvSpPr>
        <p:spPr/>
        <p:txBody>
          <a:bodyPr/>
          <a:lstStyle/>
          <a:p>
            <a:endParaRPr lang="en-US" smtClean="0"/>
          </a:p>
        </p:txBody>
      </p:sp>
      <p:graphicFrame>
        <p:nvGraphicFramePr>
          <p:cNvPr id="27650" name="Object 2"/>
          <p:cNvGraphicFramePr>
            <a:graphicFrameLocks noChangeAspect="1"/>
          </p:cNvGraphicFramePr>
          <p:nvPr/>
        </p:nvGraphicFramePr>
        <p:xfrm>
          <a:off x="1430338" y="2185988"/>
          <a:ext cx="7199312" cy="3398837"/>
        </p:xfrm>
        <a:graphic>
          <a:graphicData uri="http://schemas.openxmlformats.org/presentationml/2006/ole">
            <mc:AlternateContent xmlns:mc="http://schemas.openxmlformats.org/markup-compatibility/2006">
              <mc:Choice xmlns:v="urn:schemas-microsoft-com:vml" Requires="v">
                <p:oleObj spid="_x0000_s27663" name="Visio" r:id="rId4" imgW="7199701" imgH="3399503" progId="Visio.Drawing.11">
                  <p:embed/>
                </p:oleObj>
              </mc:Choice>
              <mc:Fallback>
                <p:oleObj name="Visio" r:id="rId4" imgW="7199701" imgH="3399503"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0338" y="2185988"/>
                        <a:ext cx="7199312" cy="339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smtClean="0"/>
              <a:t>Finding A Decomposition</a:t>
            </a:r>
          </a:p>
        </p:txBody>
      </p:sp>
      <p:sp>
        <p:nvSpPr>
          <p:cNvPr id="3" name="Content Placeholder 2"/>
          <p:cNvSpPr>
            <a:spLocks noGrp="1"/>
          </p:cNvSpPr>
          <p:nvPr>
            <p:ph idx="1"/>
          </p:nvPr>
        </p:nvSpPr>
        <p:spPr/>
        <p:txBody>
          <a:bodyPr/>
          <a:lstStyle/>
          <a:p>
            <a:pPr>
              <a:defRPr/>
            </a:pPr>
            <a:r>
              <a:rPr lang="en-US" dirty="0" smtClean="0"/>
              <a:t>Next, we will discuss by means of an example how to decompose a table into tables, such that</a:t>
            </a:r>
          </a:p>
          <a:p>
            <a:pPr marL="457200" indent="-457200">
              <a:buFont typeface="+mj-lt"/>
              <a:buAutoNum type="arabicPeriod"/>
              <a:defRPr/>
            </a:pPr>
            <a:r>
              <a:rPr lang="en-US" dirty="0" smtClean="0"/>
              <a:t>The decomposition is lossless join</a:t>
            </a:r>
          </a:p>
          <a:p>
            <a:pPr marL="457200" indent="-457200">
              <a:buFont typeface="+mj-lt"/>
              <a:buAutoNum type="arabicPeriod"/>
              <a:defRPr/>
            </a:pPr>
            <a:r>
              <a:rPr lang="en-US" dirty="0" smtClean="0"/>
              <a:t>Dependencies are preserved</a:t>
            </a:r>
          </a:p>
          <a:p>
            <a:pPr marL="457200" indent="-457200">
              <a:buFont typeface="+mj-lt"/>
              <a:buAutoNum type="arabicPeriod"/>
              <a:defRPr/>
            </a:pPr>
            <a:r>
              <a:rPr lang="en-US" dirty="0" smtClean="0"/>
              <a:t>Each resulting table is in 3NF</a:t>
            </a:r>
          </a:p>
          <a:p>
            <a:pPr>
              <a:defRPr/>
            </a:pPr>
            <a:r>
              <a:rPr lang="en-US" dirty="0" smtClean="0"/>
              <a:t>This will just be an overview as the complete details are in the advanced section</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a:p>
        </p:txBody>
      </p:sp>
      <p:sp>
        <p:nvSpPr>
          <p:cNvPr id="109571"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a:p>
        </p:txBody>
      </p:sp>
      <p:sp>
        <p:nvSpPr>
          <p:cNvPr id="109572" name="Rectangle 4"/>
          <p:cNvSpPr>
            <a:spLocks noGrp="1" noChangeArrowheads="1"/>
          </p:cNvSpPr>
          <p:nvPr>
            <p:ph type="title"/>
          </p:nvPr>
        </p:nvSpPr>
        <p:spPr/>
        <p:txBody>
          <a:bodyPr/>
          <a:lstStyle/>
          <a:p>
            <a:r>
              <a:rPr lang="en-US" smtClean="0"/>
              <a:t>The EmToPrHoSkLoRo Table</a:t>
            </a:r>
          </a:p>
        </p:txBody>
      </p:sp>
      <p:sp>
        <p:nvSpPr>
          <p:cNvPr id="109573" name="Rectangle 5"/>
          <p:cNvSpPr>
            <a:spLocks noGrp="1" noChangeArrowheads="1"/>
          </p:cNvSpPr>
          <p:nvPr>
            <p:ph idx="1"/>
          </p:nvPr>
        </p:nvSpPr>
        <p:spPr/>
        <p:txBody>
          <a:bodyPr/>
          <a:lstStyle/>
          <a:p>
            <a:r>
              <a:rPr lang="en-US" smtClean="0"/>
              <a:t>The table deals with employees who use tools on projects and work a certain number of hours per week</a:t>
            </a:r>
          </a:p>
          <a:p>
            <a:r>
              <a:rPr lang="en-US" smtClean="0"/>
              <a:t>An employee may work in various locations and has a variety of skills</a:t>
            </a:r>
          </a:p>
          <a:p>
            <a:r>
              <a:rPr lang="en-US" smtClean="0"/>
              <a:t>All employees having a certain skill and working in a certain location meet in a specified room once a week</a:t>
            </a:r>
          </a:p>
          <a:p>
            <a:endParaRPr lang="en-US" smtClean="0"/>
          </a:p>
          <a:p>
            <a:r>
              <a:rPr lang="en-US" smtClean="0"/>
              <a:t>The attributes of the table are:</a:t>
            </a:r>
          </a:p>
          <a:p>
            <a:pPr lvl="1"/>
            <a:r>
              <a:rPr lang="en-US" smtClean="0"/>
              <a:t>Em:	Employee</a:t>
            </a:r>
          </a:p>
          <a:p>
            <a:pPr lvl="1"/>
            <a:r>
              <a:rPr lang="en-US" smtClean="0"/>
              <a:t>To:		Tool</a:t>
            </a:r>
          </a:p>
          <a:p>
            <a:pPr lvl="1"/>
            <a:r>
              <a:rPr lang="en-US" smtClean="0"/>
              <a:t>Pr:		Project</a:t>
            </a:r>
          </a:p>
          <a:p>
            <a:pPr lvl="1"/>
            <a:r>
              <a:rPr lang="en-US" smtClean="0"/>
              <a:t>Ho:	Hours per week</a:t>
            </a:r>
          </a:p>
          <a:p>
            <a:pPr lvl="1"/>
            <a:r>
              <a:rPr lang="en-US" smtClean="0"/>
              <a:t>Sk:		Skill</a:t>
            </a:r>
          </a:p>
          <a:p>
            <a:pPr lvl="1"/>
            <a:r>
              <a:rPr lang="en-US" smtClean="0"/>
              <a:t>Lo:		Location</a:t>
            </a:r>
          </a:p>
          <a:p>
            <a:pPr lvl="1"/>
            <a:r>
              <a:rPr lang="en-US" smtClean="0"/>
              <a:t>Ro:	Room for meeting</a:t>
            </a:r>
          </a:p>
          <a:p>
            <a:endParaRPr lang="en-US"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a9605a">
  <a:themeElements>
    <a:clrScheme name="">
      <a:dk1>
        <a:srgbClr val="114FFB"/>
      </a:dk1>
      <a:lt1>
        <a:srgbClr val="FFFFFF"/>
      </a:lt1>
      <a:dk2>
        <a:srgbClr val="000000"/>
      </a:dk2>
      <a:lt2>
        <a:srgbClr val="CECECE"/>
      </a:lt2>
      <a:accent1>
        <a:srgbClr val="DC0081"/>
      </a:accent1>
      <a:accent2>
        <a:srgbClr val="618FFD"/>
      </a:accent2>
      <a:accent3>
        <a:srgbClr val="FFFFFF"/>
      </a:accent3>
      <a:accent4>
        <a:srgbClr val="0D42D6"/>
      </a:accent4>
      <a:accent5>
        <a:srgbClr val="EBAAC1"/>
      </a:accent5>
      <a:accent6>
        <a:srgbClr val="5781E5"/>
      </a:accent6>
      <a:hlink>
        <a:srgbClr val="9E0000"/>
      </a:hlink>
      <a:folHlink>
        <a:srgbClr val="00279F"/>
      </a:folHlink>
    </a:clrScheme>
    <a:fontScheme name="Pa9605a.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a9605a.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9605a.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9605a.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9605a.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9605a.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9605a.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9605a.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11</Pages>
  <Words>17802</Words>
  <Application>Microsoft Office PowerPoint</Application>
  <PresentationFormat>Custom</PresentationFormat>
  <Paragraphs>5103</Paragraphs>
  <Slides>268</Slides>
  <Notes>268</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268</vt:i4>
      </vt:variant>
    </vt:vector>
  </HeadingPairs>
  <TitlesOfParts>
    <vt:vector size="272" baseType="lpstr">
      <vt:lpstr>Pa9605a</vt:lpstr>
      <vt:lpstr>Equation</vt:lpstr>
      <vt:lpstr>Visio</vt:lpstr>
      <vt:lpstr>VISIO</vt:lpstr>
      <vt:lpstr>Unit 7 Logical Database Design With Normalization</vt:lpstr>
      <vt:lpstr>Logical Database Design</vt:lpstr>
      <vt:lpstr>A Fragment Of A Sample Relational Database</vt:lpstr>
      <vt:lpstr>Anomalies</vt:lpstr>
      <vt:lpstr>Better Representation Of Information</vt:lpstr>
      <vt:lpstr>Decomposition</vt:lpstr>
      <vt:lpstr>Better Representation Of Information</vt:lpstr>
      <vt:lpstr>No Information Was Lost</vt:lpstr>
      <vt:lpstr>Natural Join</vt:lpstr>
      <vt:lpstr>Comment On Decomposition</vt:lpstr>
      <vt:lpstr>Comment On Decomposition</vt:lpstr>
      <vt:lpstr>Natural Join And Lossless Join Decomposition</vt:lpstr>
      <vt:lpstr>Elaboration On “Corresponding Columns” (Using Semantically “Equal” Columns)</vt:lpstr>
      <vt:lpstr>Mathematical Notation For Natural Join (We Will Use Sparingly)</vt:lpstr>
      <vt:lpstr>Revisiting The Problem</vt:lpstr>
      <vt:lpstr>Stating The Problem In General</vt:lpstr>
      <vt:lpstr>What Did We Do? Think X = Grade And Y = Salary</vt:lpstr>
      <vt:lpstr>Logical Database Design</vt:lpstr>
      <vt:lpstr>Several Passes On The Material</vt:lpstr>
      <vt:lpstr>The Topic Is Normalization And Normal Forms</vt:lpstr>
      <vt:lpstr>Normal Forms</vt:lpstr>
      <vt:lpstr>Our Example</vt:lpstr>
      <vt:lpstr>Our Example</vt:lpstr>
      <vt:lpstr>Alternative Depiction</vt:lpstr>
      <vt:lpstr>First Normal Form: A Table With Fixed Number Of Column</vt:lpstr>
      <vt:lpstr>Our Business Rules (Constraints)</vt:lpstr>
      <vt:lpstr>Functional Dependencies (Abbreviation: FDs)</vt:lpstr>
      <vt:lpstr>Our Given Functional Dependencies</vt:lpstr>
      <vt:lpstr>Possible Primary Key</vt:lpstr>
      <vt:lpstr>Possible Primary Key</vt:lpstr>
      <vt:lpstr>Possible Primary Keys</vt:lpstr>
      <vt:lpstr>We Choose The Primary Key</vt:lpstr>
      <vt:lpstr>Repeating Rows Are Not A Problem</vt:lpstr>
      <vt:lpstr>Review</vt:lpstr>
      <vt:lpstr>Drawing Functional Dependencies</vt:lpstr>
      <vt:lpstr>Classification Of Dependencies</vt:lpstr>
      <vt:lpstr>Anomalies</vt:lpstr>
      <vt:lpstr>Anomalies</vt:lpstr>
      <vt:lpstr>Review Of Our Example</vt:lpstr>
      <vt:lpstr>Review Of Our “Not From The Full Key” Functional Dependencies</vt:lpstr>
      <vt:lpstr>Classification Of The Dependencies: Warning</vt:lpstr>
      <vt:lpstr>Redundancies In Our Example</vt:lpstr>
      <vt:lpstr>Our Business Rules Have A Clean Format</vt:lpstr>
      <vt:lpstr>A Procedure For Removing Anomalies</vt:lpstr>
      <vt:lpstr>A Procedure For Removing Anomalies</vt:lpstr>
      <vt:lpstr>Incorrect Decomposition (Not A Lossless Join Decomposition)</vt:lpstr>
      <vt:lpstr>Our Example Again</vt:lpstr>
      <vt:lpstr>Partial Dependency: S → B</vt:lpstr>
      <vt:lpstr>Decomposition</vt:lpstr>
      <vt:lpstr>No Anomalies</vt:lpstr>
      <vt:lpstr>Some Anomalies</vt:lpstr>
      <vt:lpstr>Decomposition So Far</vt:lpstr>
      <vt:lpstr>Second Normal Form: 1NF And No Partial Dependencies</vt:lpstr>
      <vt:lpstr>T → F</vt:lpstr>
      <vt:lpstr>Decomposition</vt:lpstr>
      <vt:lpstr>No Anomalies</vt:lpstr>
      <vt:lpstr>Anomalies</vt:lpstr>
      <vt:lpstr>Decomposition So Far</vt:lpstr>
      <vt:lpstr>Third Normal Form: 2NF And No Transitive Dependencies</vt:lpstr>
      <vt:lpstr>Anomaly</vt:lpstr>
      <vt:lpstr>An Alternative Primary Key</vt:lpstr>
      <vt:lpstr>Anomaly</vt:lpstr>
      <vt:lpstr>Decomposition</vt:lpstr>
      <vt:lpstr>No Anomalies</vt:lpstr>
      <vt:lpstr>No Anomalies</vt:lpstr>
      <vt:lpstr>Our Decomposition</vt:lpstr>
      <vt:lpstr>Our Decomposition</vt:lpstr>
      <vt:lpstr>Boyce-Codd Normal Form: 1NF And All Dependencies From Full Key</vt:lpstr>
      <vt:lpstr>A New Issue: Maintaining Database Correctness And Preservation Of Dependencies</vt:lpstr>
      <vt:lpstr>Our Tables (For The Two Cases)</vt:lpstr>
      <vt:lpstr>An Insert Attempt</vt:lpstr>
      <vt:lpstr>Scenario 1: SCT</vt:lpstr>
      <vt:lpstr>Scenario 2: ST And CT</vt:lpstr>
      <vt:lpstr>Scenario 2: What To Do?</vt:lpstr>
      <vt:lpstr>A Very Important Conclusion</vt:lpstr>
      <vt:lpstr>Multivalued Dependencies</vt:lpstr>
      <vt:lpstr>An Example table</vt:lpstr>
      <vt:lpstr>Redundancies</vt:lpstr>
      <vt:lpstr>Decomposition</vt:lpstr>
      <vt:lpstr>Multivalued Dependencies And 4NF</vt:lpstr>
      <vt:lpstr>Introduction To Algorithmic Techniques</vt:lpstr>
      <vt:lpstr>Closures Of Sets Of Attributes (Column Names)</vt:lpstr>
      <vt:lpstr>Closures Of Sets Of Attributes</vt:lpstr>
      <vt:lpstr>Computing Closures Of Sets Of Attributes</vt:lpstr>
      <vt:lpstr>Example</vt:lpstr>
      <vt:lpstr>Keys Of Tables</vt:lpstr>
      <vt:lpstr>Example</vt:lpstr>
      <vt:lpstr>Example: Airline Scheduling</vt:lpstr>
      <vt:lpstr>Computing Keys</vt:lpstr>
      <vt:lpstr>Lattice Of Sets Of Attributes</vt:lpstr>
      <vt:lpstr>Lattice Of Nonempty Subsets</vt:lpstr>
      <vt:lpstr>Keys Of PFDT</vt:lpstr>
      <vt:lpstr>Pruned Lattice</vt:lpstr>
      <vt:lpstr>Keys Of PFDT</vt:lpstr>
      <vt:lpstr>Pruned Lattice</vt:lpstr>
      <vt:lpstr>Keys Of PFDT</vt:lpstr>
      <vt:lpstr>Final Lattice We Only Care About The Keys</vt:lpstr>
      <vt:lpstr>Finding A Decomposition</vt:lpstr>
      <vt:lpstr>The EmToPrHoSkLoRo Table</vt:lpstr>
      <vt:lpstr>The FDs Of The Table</vt:lpstr>
      <vt:lpstr>Sample Instance: Many Redundancies</vt:lpstr>
      <vt:lpstr>Our FDs</vt:lpstr>
      <vt:lpstr>1: Getting A Canonical Cover</vt:lpstr>
      <vt:lpstr>2: Creating Tables</vt:lpstr>
      <vt:lpstr>3: Removing Redundant Tables</vt:lpstr>
      <vt:lpstr>4: Ensuring The Storage Of The Global Key (Of The Original Table)</vt:lpstr>
      <vt:lpstr>Finding Keys</vt:lpstr>
      <vt:lpstr>Finding Keys</vt:lpstr>
      <vt:lpstr>Finding Keys</vt:lpstr>
      <vt:lpstr>Finding Keys</vt:lpstr>
      <vt:lpstr>4: Ensuring The Storage Of The Global Key </vt:lpstr>
      <vt:lpstr>A Decompostion</vt:lpstr>
      <vt:lpstr>A Decompostion</vt:lpstr>
      <vt:lpstr>A Decompostion</vt:lpstr>
      <vt:lpstr>A Decompostion</vt:lpstr>
      <vt:lpstr>Properties Of The Decomposition</vt:lpstr>
      <vt:lpstr>DB Design Process (Roadmap)</vt:lpstr>
      <vt:lpstr>Note</vt:lpstr>
      <vt:lpstr>Advanced Section</vt:lpstr>
      <vt:lpstr>Advanced Material</vt:lpstr>
      <vt:lpstr>Algorithmic Normalization</vt:lpstr>
      <vt:lpstr>Goals Of The Unit</vt:lpstr>
      <vt:lpstr>A Canonical Example</vt:lpstr>
      <vt:lpstr>A Sample Instance</vt:lpstr>
      <vt:lpstr>General Approach: Decomposition</vt:lpstr>
      <vt:lpstr>Our Candidate Relations</vt:lpstr>
      <vt:lpstr>Decomposing And Joining An Acceptable Decomposition</vt:lpstr>
      <vt:lpstr>Decomposing And Joining  An Acceptable Decomposition</vt:lpstr>
      <vt:lpstr>Decomposing And Joining  An Unacceptable Decomposition</vt:lpstr>
      <vt:lpstr>Discussion</vt:lpstr>
      <vt:lpstr>Decompositions vs. Reconstructions</vt:lpstr>
      <vt:lpstr>Decompositions</vt:lpstr>
      <vt:lpstr>Our Example</vt:lpstr>
      <vt:lpstr>Lossless Join Decompositions</vt:lpstr>
      <vt:lpstr>Lossless Join Decompositions</vt:lpstr>
      <vt:lpstr>Precise Algorithmic Techniques Exist (Avoid Ad-Hoc Approaches)</vt:lpstr>
      <vt:lpstr>Functional Dependencies</vt:lpstr>
      <vt:lpstr>Functional Dependencies</vt:lpstr>
      <vt:lpstr>An Example</vt:lpstr>
      <vt:lpstr>Relative Power Of Some FDs  H ® G  vs. H ® GE</vt:lpstr>
      <vt:lpstr>Relative Power Of Some FDs  H ® G  vs. H ® GE</vt:lpstr>
      <vt:lpstr>Relative Power Of Some FDs  A ® C  vs. AB ® C</vt:lpstr>
      <vt:lpstr>Relative Power Of Some FDs  A ® C  vs. AB ® C</vt:lpstr>
      <vt:lpstr>Trivial FDs</vt:lpstr>
      <vt:lpstr>Decomposition and Union of some FDs</vt:lpstr>
      <vt:lpstr>Logical implications of FDs</vt:lpstr>
      <vt:lpstr>Logical implications of FDs</vt:lpstr>
      <vt:lpstr>Logical implications of FDs</vt:lpstr>
      <vt:lpstr>Conclusion/Question</vt:lpstr>
      <vt:lpstr>Convention</vt:lpstr>
      <vt:lpstr>Closures Of Sets Of Attributes</vt:lpstr>
      <vt:lpstr>Closures Of Sets Of Attributes</vt:lpstr>
      <vt:lpstr>Closures Of Sets Of Attributes</vt:lpstr>
      <vt:lpstr>Example</vt:lpstr>
      <vt:lpstr>Example</vt:lpstr>
      <vt:lpstr>Example</vt:lpstr>
      <vt:lpstr>EGS again</vt:lpstr>
      <vt:lpstr>Superkeys And Keys Of Relations</vt:lpstr>
      <vt:lpstr>Example</vt:lpstr>
      <vt:lpstr>Example: Airline Scheduling</vt:lpstr>
      <vt:lpstr>Computing Keys</vt:lpstr>
      <vt:lpstr>Lattice Of Sets Of Attributes</vt:lpstr>
      <vt:lpstr>Lattice Of Nonempty Subsets</vt:lpstr>
      <vt:lpstr>Keys Of PFDT</vt:lpstr>
      <vt:lpstr>Pruned Lattice</vt:lpstr>
      <vt:lpstr>Keys Of PFDT</vt:lpstr>
      <vt:lpstr>Pruned Lattice</vt:lpstr>
      <vt:lpstr>Keys Of PFDT</vt:lpstr>
      <vt:lpstr>Final Lattice We Only Care About The Keys</vt:lpstr>
      <vt:lpstr>Example: Airline Scheduling The Anomaly</vt:lpstr>
      <vt:lpstr>The Problem In A General Setting</vt:lpstr>
      <vt:lpstr>Review Of EGS</vt:lpstr>
      <vt:lpstr>Testing Whether A Decomposition Is Valid</vt:lpstr>
      <vt:lpstr>Testing Whether A Decomposition Is Valid</vt:lpstr>
      <vt:lpstr>Testing Whether A Decomposition Is Valid</vt:lpstr>
      <vt:lpstr>The First Decomposition Of EGS</vt:lpstr>
      <vt:lpstr>The Second Decomposition Of EGS</vt:lpstr>
      <vt:lpstr>The Third Decomposition Of EGS</vt:lpstr>
      <vt:lpstr>The Boyce-Codd Normal Form</vt:lpstr>
      <vt:lpstr>Decomposition Of EGS Into Relations In BCNF</vt:lpstr>
      <vt:lpstr>Decomposition Of EGS Into Relations In BCNF</vt:lpstr>
      <vt:lpstr>Preservation Of Dependencies</vt:lpstr>
      <vt:lpstr>Preservation Of Dependencies</vt:lpstr>
      <vt:lpstr>Preservation Of Dependencies</vt:lpstr>
      <vt:lpstr>Preservation Of Dependencies</vt:lpstr>
      <vt:lpstr>Preservation Of Dependencies</vt:lpstr>
      <vt:lpstr>Updating EGS</vt:lpstr>
      <vt:lpstr>Updating EG and GS</vt:lpstr>
      <vt:lpstr>Updating EG and ES</vt:lpstr>
      <vt:lpstr>The Boyce-Codd Normal Form</vt:lpstr>
      <vt:lpstr>Benefits of BCNF</vt:lpstr>
      <vt:lpstr>Benefits of BCNF</vt:lpstr>
      <vt:lpstr>Finding Keys</vt:lpstr>
      <vt:lpstr>Finding Keys</vt:lpstr>
      <vt:lpstr>Finding Keys</vt:lpstr>
      <vt:lpstr>Some Goals May Not Be Achievable</vt:lpstr>
      <vt:lpstr>3NF</vt:lpstr>
      <vt:lpstr>Testing For 3NF Condition</vt:lpstr>
      <vt:lpstr>The SCT Example Sometimes We May Prefer 3NF to BCNF</vt:lpstr>
      <vt:lpstr>The SCT Example Sometimes We May Prefer 3NF to BCNF</vt:lpstr>
      <vt:lpstr>Towards A Minimal Cover</vt:lpstr>
      <vt:lpstr>Union Rule: Combining Right Hand Sides (RHSs)</vt:lpstr>
      <vt:lpstr>Union Rule: Combining Right Hand Sides (RHSs)</vt:lpstr>
      <vt:lpstr>Relative Power Of FDs: Left Hand Side (LHS)</vt:lpstr>
      <vt:lpstr>Relative Power Of FDs: Left Hand Side (LHS)</vt:lpstr>
      <vt:lpstr>Relative Power Of FDs: Right Hand Side (RHS)</vt:lpstr>
      <vt:lpstr>Relative Power Of FDs: Right Hand Side (RHS)</vt:lpstr>
      <vt:lpstr>Simplifying Sets Of FDs</vt:lpstr>
      <vt:lpstr>Simplifying Set Of FDs By Using The Union Rule</vt:lpstr>
      <vt:lpstr>Simplify Set Of FDS By Simplifying LHS</vt:lpstr>
      <vt:lpstr>Simplify Set Of FDS By Simplifying LHS</vt:lpstr>
      <vt:lpstr>Simplify Set Of FDS By Simplifying RHS</vt:lpstr>
      <vt:lpstr>Simplify Set Of FDS By Simplifying RHS</vt:lpstr>
      <vt:lpstr>Minimal Cover </vt:lpstr>
      <vt:lpstr>The EmToPrHoSkLoRo Relation</vt:lpstr>
      <vt:lpstr>The FDs Of The Relation</vt:lpstr>
      <vt:lpstr>Sample Instance</vt:lpstr>
      <vt:lpstr>Our FDs</vt:lpstr>
      <vt:lpstr>Run The Algorithm</vt:lpstr>
      <vt:lpstr>Run The Algorithm</vt:lpstr>
      <vt:lpstr>Run The Algorithm</vt:lpstr>
      <vt:lpstr>Run The Algorithm</vt:lpstr>
      <vt:lpstr>Run The Algorithm</vt:lpstr>
      <vt:lpstr>Run The Algorithm</vt:lpstr>
      <vt:lpstr>Minimal (Or Canonical) Cover</vt:lpstr>
      <vt:lpstr>How About EGS</vt:lpstr>
      <vt:lpstr>An Algorithm For “An Almost” 3NF Lossless-Join Decomposition</vt:lpstr>
      <vt:lpstr>Back To Our Example</vt:lpstr>
      <vt:lpstr>Creating Relations</vt:lpstr>
      <vt:lpstr>Removing Redundant Relations</vt:lpstr>
      <vt:lpstr>How About EGS</vt:lpstr>
      <vt:lpstr>Assuring Storage Of A Global Key</vt:lpstr>
      <vt:lpstr>Why It Is Necessary To Store A Global Key Example</vt:lpstr>
      <vt:lpstr>Why It Is Necessary To Store A Global Key Example</vt:lpstr>
      <vt:lpstr>Why It Is Necessary To Store A Global Key Example</vt:lpstr>
      <vt:lpstr>Assuring Storage Of A Global Key</vt:lpstr>
      <vt:lpstr>Back To EmToPrHoSkLoRo</vt:lpstr>
      <vt:lpstr>Finding Keys</vt:lpstr>
      <vt:lpstr>Finding Keys</vt:lpstr>
      <vt:lpstr>Finding Keys</vt:lpstr>
      <vt:lpstr>Finding Keys</vt:lpstr>
      <vt:lpstr>Example Continued</vt:lpstr>
      <vt:lpstr>Applying the algorithm to EGS</vt:lpstr>
      <vt:lpstr>Returning to Our Example</vt:lpstr>
      <vt:lpstr>Returning to Our Example</vt:lpstr>
      <vt:lpstr>Back to SQL DDL</vt:lpstr>
      <vt:lpstr>Back to SQL DDL</vt:lpstr>
      <vt:lpstr>Multivalued Dependencies Putting Previous Material In Context</vt:lpstr>
      <vt:lpstr>An Example Relation  Putting Previous Material In Context</vt:lpstr>
      <vt:lpstr>Redundancies  Putting Previous Material In Context</vt:lpstr>
      <vt:lpstr>Decomposition  Putting Previous Material In Context</vt:lpstr>
      <vt:lpstr>Multivalued Dependencies And 4NF  Putting Previous Material In Context</vt:lpstr>
      <vt:lpstr>Fourth Normal Form (4NF) (Optional Slide)</vt:lpstr>
      <vt:lpstr>Formal Definition Of MVDs</vt:lpstr>
      <vt:lpstr>More About MVDS</vt:lpstr>
      <vt:lpstr>More About MVDS</vt:lpstr>
      <vt:lpstr>4th Normal Form</vt:lpstr>
      <vt:lpstr>Projection Of FDs Revisited</vt:lpstr>
      <vt:lpstr>Projection Of FDs Revisited</vt:lpstr>
      <vt:lpstr>Projection Of FDs Revisited</vt:lpstr>
      <vt:lpstr>Summary Of Some Normal Forms</vt:lpstr>
      <vt:lpstr>Which FDs Are Allowed For Some Normal Forms</vt:lpstr>
      <vt:lpstr>Which FDs Are Allowed For Some Normal Forms</vt:lpstr>
      <vt:lpstr>Which FDs Are Allowed For Some Normal Forms</vt:lpstr>
      <vt:lpstr>What If You Are Given A Decomposition?</vt:lpstr>
      <vt:lpstr>End Of Advanced Section</vt:lpstr>
      <vt:lpstr>Key Ideas</vt:lpstr>
      <vt:lpstr>Key Ideas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Kedem's transparencies</dc:title>
  <dc:creator/>
  <cp:lastModifiedBy/>
  <cp:revision>770</cp:revision>
  <cp:lastPrinted>1998-04-27T14:50:08Z</cp:lastPrinted>
  <dcterms:created xsi:type="dcterms:W3CDTF">1996-12-06T12:27:14Z</dcterms:created>
  <dcterms:modified xsi:type="dcterms:W3CDTF">2013-03-26T10:28:47Z</dcterms:modified>
</cp:coreProperties>
</file>