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112"/>
  </p:notesMasterIdLst>
  <p:handoutMasterIdLst>
    <p:handoutMasterId r:id="rId113"/>
  </p:handoutMasterIdLst>
  <p:sldIdLst>
    <p:sldId id="1181" r:id="rId2"/>
    <p:sldId id="1182" r:id="rId3"/>
    <p:sldId id="1183" r:id="rId4"/>
    <p:sldId id="1184" r:id="rId5"/>
    <p:sldId id="1185" r:id="rId6"/>
    <p:sldId id="1186" r:id="rId7"/>
    <p:sldId id="1187" r:id="rId8"/>
    <p:sldId id="1190" r:id="rId9"/>
    <p:sldId id="1191" r:id="rId10"/>
    <p:sldId id="1192" r:id="rId11"/>
    <p:sldId id="1193" r:id="rId12"/>
    <p:sldId id="1194" r:id="rId13"/>
    <p:sldId id="1308" r:id="rId14"/>
    <p:sldId id="1196" r:id="rId15"/>
    <p:sldId id="1197" r:id="rId16"/>
    <p:sldId id="1198" r:id="rId17"/>
    <p:sldId id="1199" r:id="rId18"/>
    <p:sldId id="1200" r:id="rId19"/>
    <p:sldId id="1201" r:id="rId20"/>
    <p:sldId id="1202" r:id="rId21"/>
    <p:sldId id="1203" r:id="rId22"/>
    <p:sldId id="1204" r:id="rId23"/>
    <p:sldId id="1205" r:id="rId24"/>
    <p:sldId id="1206" r:id="rId25"/>
    <p:sldId id="1207" r:id="rId26"/>
    <p:sldId id="1311" r:id="rId27"/>
    <p:sldId id="1312" r:id="rId28"/>
    <p:sldId id="1313" r:id="rId29"/>
    <p:sldId id="1314" r:id="rId30"/>
    <p:sldId id="1316" r:id="rId31"/>
    <p:sldId id="1317" r:id="rId32"/>
    <p:sldId id="1318" r:id="rId33"/>
    <p:sldId id="1319" r:id="rId34"/>
    <p:sldId id="1320" r:id="rId35"/>
    <p:sldId id="1321" r:id="rId36"/>
    <p:sldId id="1322" r:id="rId37"/>
    <p:sldId id="1323" r:id="rId38"/>
    <p:sldId id="1324" r:id="rId39"/>
    <p:sldId id="1325" r:id="rId40"/>
    <p:sldId id="1326" r:id="rId41"/>
    <p:sldId id="1327" r:id="rId42"/>
    <p:sldId id="1328" r:id="rId43"/>
    <p:sldId id="1329" r:id="rId44"/>
    <p:sldId id="1330" r:id="rId45"/>
    <p:sldId id="1331" r:id="rId46"/>
    <p:sldId id="1332" r:id="rId47"/>
    <p:sldId id="1315" r:id="rId48"/>
    <p:sldId id="1208" r:id="rId49"/>
    <p:sldId id="1209" r:id="rId50"/>
    <p:sldId id="1210" r:id="rId51"/>
    <p:sldId id="1211" r:id="rId52"/>
    <p:sldId id="1212" r:id="rId53"/>
    <p:sldId id="1213" r:id="rId54"/>
    <p:sldId id="1214" r:id="rId55"/>
    <p:sldId id="1215" r:id="rId56"/>
    <p:sldId id="1216" r:id="rId57"/>
    <p:sldId id="1217" r:id="rId58"/>
    <p:sldId id="1218" r:id="rId59"/>
    <p:sldId id="1219" r:id="rId60"/>
    <p:sldId id="1220" r:id="rId61"/>
    <p:sldId id="1221" r:id="rId62"/>
    <p:sldId id="1222" r:id="rId63"/>
    <p:sldId id="1223" r:id="rId64"/>
    <p:sldId id="1224" r:id="rId65"/>
    <p:sldId id="1225" r:id="rId66"/>
    <p:sldId id="1226" r:id="rId67"/>
    <p:sldId id="1227" r:id="rId68"/>
    <p:sldId id="1228" r:id="rId69"/>
    <p:sldId id="1229" r:id="rId70"/>
    <p:sldId id="1230" r:id="rId71"/>
    <p:sldId id="1231" r:id="rId72"/>
    <p:sldId id="1232" r:id="rId73"/>
    <p:sldId id="1233" r:id="rId74"/>
    <p:sldId id="1234" r:id="rId75"/>
    <p:sldId id="1235" r:id="rId76"/>
    <p:sldId id="1236" r:id="rId77"/>
    <p:sldId id="1237" r:id="rId78"/>
    <p:sldId id="1238" r:id="rId79"/>
    <p:sldId id="1239" r:id="rId80"/>
    <p:sldId id="1240" r:id="rId81"/>
    <p:sldId id="1241" r:id="rId82"/>
    <p:sldId id="1309" r:id="rId83"/>
    <p:sldId id="1297" r:id="rId84"/>
    <p:sldId id="1298" r:id="rId85"/>
    <p:sldId id="1299" r:id="rId86"/>
    <p:sldId id="1300" r:id="rId87"/>
    <p:sldId id="1301" r:id="rId88"/>
    <p:sldId id="1302" r:id="rId89"/>
    <p:sldId id="1303" r:id="rId90"/>
    <p:sldId id="1242" r:id="rId91"/>
    <p:sldId id="1304" r:id="rId92"/>
    <p:sldId id="1306" r:id="rId93"/>
    <p:sldId id="1243" r:id="rId94"/>
    <p:sldId id="1287" r:id="rId95"/>
    <p:sldId id="1288" r:id="rId96"/>
    <p:sldId id="1289" r:id="rId97"/>
    <p:sldId id="1290" r:id="rId98"/>
    <p:sldId id="1291" r:id="rId99"/>
    <p:sldId id="1305" r:id="rId100"/>
    <p:sldId id="1307" r:id="rId101"/>
    <p:sldId id="1245" r:id="rId102"/>
    <p:sldId id="1292" r:id="rId103"/>
    <p:sldId id="1293" r:id="rId104"/>
    <p:sldId id="1294" r:id="rId105"/>
    <p:sldId id="1295" r:id="rId106"/>
    <p:sldId id="1296" r:id="rId107"/>
    <p:sldId id="1248" r:id="rId108"/>
    <p:sldId id="1249" r:id="rId109"/>
    <p:sldId id="1250" r:id="rId110"/>
    <p:sldId id="1310" r:id="rId111"/>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9F"/>
    <a:srgbClr val="063DE8"/>
    <a:srgbClr val="FC0128"/>
    <a:srgbClr val="7FFF00"/>
    <a:srgbClr val="00AE00"/>
    <a:srgbClr val="51DC00"/>
    <a:srgbClr val="F35B1B"/>
    <a:srgbClr val="B4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5" autoAdjust="0"/>
    <p:restoredTop sz="99642" autoAdjust="0"/>
  </p:normalViewPr>
  <p:slideViewPr>
    <p:cSldViewPr>
      <p:cViewPr varScale="1">
        <p:scale>
          <a:sx n="65" d="100"/>
          <a:sy n="65" d="100"/>
        </p:scale>
        <p:origin x="-108" y="-82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732"/>
    </p:cViewPr>
  </p:sorterViewPr>
  <p:notesViewPr>
    <p:cSldViewPr>
      <p:cViewPr varScale="1">
        <p:scale>
          <a:sx n="70" d="100"/>
          <a:sy n="70" d="100"/>
        </p:scale>
        <p:origin x="-2922"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3310850" y="241300"/>
            <a:ext cx="56711850" cy="276225"/>
          </a:xfrm>
          <a:prstGeom prst="rect">
            <a:avLst/>
          </a:prstGeom>
          <a:noFill/>
          <a:ln w="12700">
            <a:noFill/>
            <a:miter lim="800000"/>
            <a:headEnd/>
            <a:tailEnd/>
          </a:ln>
          <a:effectLst/>
        </p:spPr>
        <p:txBody>
          <a:bodyPr wrap="none" lIns="91496" tIns="45748" rIns="91496" bIns="45748" anchor="ctr"/>
          <a:lstStyle/>
          <a:p>
            <a:pPr algn="ctr" defTabSz="915380">
              <a:defRPr/>
            </a:pPr>
            <a:endParaRPr lang="en-US" dirty="0">
              <a:latin typeface="Arial" pitchFamily="34" charset="0"/>
            </a:endParaRPr>
          </a:p>
        </p:txBody>
      </p:sp>
    </p:spTree>
    <p:extLst>
      <p:ext uri="{BB962C8B-B14F-4D97-AF65-F5344CB8AC3E}">
        <p14:creationId xmlns:p14="http://schemas.microsoft.com/office/powerpoint/2010/main" val="3846511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3"/>
          <p:cNvSpPr>
            <a:spLocks noGrp="1" noRot="1" noChangeAspect="1" noChangeArrowheads="1" noTextEdit="1"/>
          </p:cNvSpPr>
          <p:nvPr>
            <p:ph type="sldImg" idx="2"/>
          </p:nvPr>
        </p:nvSpPr>
        <p:spPr bwMode="auto">
          <a:xfrm>
            <a:off x="1025525" y="485775"/>
            <a:ext cx="5264150" cy="4068763"/>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609601" y="5459414"/>
            <a:ext cx="5973763" cy="3419475"/>
          </a:xfrm>
          <a:prstGeom prst="rect">
            <a:avLst/>
          </a:prstGeom>
          <a:noFill/>
          <a:ln w="12700">
            <a:noFill/>
            <a:miter lim="800000"/>
            <a:headEnd/>
            <a:tailEnd/>
          </a:ln>
          <a:effectLst/>
        </p:spPr>
        <p:txBody>
          <a:bodyPr vert="horz" wrap="square" lIns="98920" tIns="50299" rIns="98920" bIns="50299"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417713688"/>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0547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312</a:t>
            </a:r>
          </a:p>
        </p:txBody>
      </p:sp>
      <p:sp>
        <p:nvSpPr>
          <p:cNvPr id="10547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0547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05478" name="Rectangle 6"/>
          <p:cNvSpPr>
            <a:spLocks noGrp="1" noRot="1" noChangeAspect="1" noChangeArrowheads="1" noTextEdit="1"/>
          </p:cNvSpPr>
          <p:nvPr>
            <p:ph type="sldImg"/>
          </p:nvPr>
        </p:nvSpPr>
        <p:spPr>
          <a:xfrm>
            <a:off x="1336675" y="727075"/>
            <a:ext cx="4641850" cy="3587750"/>
          </a:xfrm>
          <a:ln cap="flat"/>
        </p:spPr>
      </p:sp>
      <p:sp>
        <p:nvSpPr>
          <p:cNvPr id="10547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06499"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312</a:t>
            </a:r>
          </a:p>
        </p:txBody>
      </p:sp>
      <p:sp>
        <p:nvSpPr>
          <p:cNvPr id="106500"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06501"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06502" name="Rectangle 6"/>
          <p:cNvSpPr>
            <a:spLocks noGrp="1" noRot="1" noChangeAspect="1" noChangeArrowheads="1" noTextEdit="1"/>
          </p:cNvSpPr>
          <p:nvPr>
            <p:ph type="sldImg"/>
          </p:nvPr>
        </p:nvSpPr>
        <p:spPr>
          <a:xfrm>
            <a:off x="1336675" y="727075"/>
            <a:ext cx="4641850" cy="3587750"/>
          </a:xfrm>
          <a:ln cap="flat"/>
        </p:spPr>
      </p:sp>
      <p:sp>
        <p:nvSpPr>
          <p:cNvPr id="106503"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2163"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261</a:t>
            </a:r>
          </a:p>
        </p:txBody>
      </p:sp>
      <p:sp>
        <p:nvSpPr>
          <p:cNvPr id="92164"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2165"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2166" name="Rectangle 6"/>
          <p:cNvSpPr>
            <a:spLocks noGrp="1" noRot="1" noChangeAspect="1" noChangeArrowheads="1" noTextEdit="1"/>
          </p:cNvSpPr>
          <p:nvPr>
            <p:ph type="sldImg"/>
          </p:nvPr>
        </p:nvSpPr>
        <p:spPr>
          <a:xfrm>
            <a:off x="1336675" y="727075"/>
            <a:ext cx="4641850" cy="3587750"/>
          </a:xfrm>
          <a:ln cap="flat"/>
        </p:spPr>
      </p:sp>
      <p:sp>
        <p:nvSpPr>
          <p:cNvPr id="92167"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1059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312</a:t>
            </a:r>
          </a:p>
        </p:txBody>
      </p:sp>
      <p:sp>
        <p:nvSpPr>
          <p:cNvPr id="11059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1059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10598" name="Rectangle 6"/>
          <p:cNvSpPr>
            <a:spLocks noGrp="1" noRot="1" noChangeAspect="1" noChangeArrowheads="1" noTextEdit="1"/>
          </p:cNvSpPr>
          <p:nvPr>
            <p:ph type="sldImg"/>
          </p:nvPr>
        </p:nvSpPr>
        <p:spPr>
          <a:xfrm>
            <a:off x="1336675" y="727075"/>
            <a:ext cx="4641850" cy="3587750"/>
          </a:xfrm>
          <a:ln cap="flat"/>
        </p:spPr>
      </p:sp>
      <p:sp>
        <p:nvSpPr>
          <p:cNvPr id="11059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11619"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312</a:t>
            </a:r>
          </a:p>
        </p:txBody>
      </p:sp>
      <p:sp>
        <p:nvSpPr>
          <p:cNvPr id="111620"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11621"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11622" name="Rectangle 6"/>
          <p:cNvSpPr>
            <a:spLocks noGrp="1" noRot="1" noChangeAspect="1" noChangeArrowheads="1" noTextEdit="1"/>
          </p:cNvSpPr>
          <p:nvPr>
            <p:ph type="sldImg"/>
          </p:nvPr>
        </p:nvSpPr>
        <p:spPr>
          <a:xfrm>
            <a:off x="1336675" y="727075"/>
            <a:ext cx="4641850" cy="3587750"/>
          </a:xfrm>
          <a:ln cap="flat"/>
        </p:spPr>
      </p:sp>
      <p:sp>
        <p:nvSpPr>
          <p:cNvPr id="111623"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12643"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312</a:t>
            </a:r>
          </a:p>
        </p:txBody>
      </p:sp>
      <p:sp>
        <p:nvSpPr>
          <p:cNvPr id="112644"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12645"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12646" name="Rectangle 6"/>
          <p:cNvSpPr>
            <a:spLocks noGrp="1" noRot="1" noChangeAspect="1" noChangeArrowheads="1" noTextEdit="1"/>
          </p:cNvSpPr>
          <p:nvPr>
            <p:ph type="sldImg"/>
          </p:nvPr>
        </p:nvSpPr>
        <p:spPr>
          <a:xfrm>
            <a:off x="1336675" y="727075"/>
            <a:ext cx="4641850" cy="3587750"/>
          </a:xfrm>
          <a:ln cap="flat"/>
        </p:spPr>
      </p:sp>
      <p:sp>
        <p:nvSpPr>
          <p:cNvPr id="112647"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5776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4211"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267</a:t>
            </a:r>
          </a:p>
        </p:txBody>
      </p:sp>
      <p:sp>
        <p:nvSpPr>
          <p:cNvPr id="94212"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4213"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4214" name="Rectangle 6"/>
          <p:cNvSpPr>
            <a:spLocks noGrp="1" noRot="1" noChangeAspect="1" noChangeArrowheads="1" noTextEdit="1"/>
          </p:cNvSpPr>
          <p:nvPr>
            <p:ph type="sldImg"/>
          </p:nvPr>
        </p:nvSpPr>
        <p:spPr>
          <a:xfrm>
            <a:off x="1336675" y="727075"/>
            <a:ext cx="4641850" cy="3587750"/>
          </a:xfrm>
          <a:ln cap="flat"/>
        </p:spPr>
      </p:sp>
      <p:sp>
        <p:nvSpPr>
          <p:cNvPr id="94215"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3046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3187"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266</a:t>
            </a:r>
          </a:p>
        </p:txBody>
      </p:sp>
      <p:sp>
        <p:nvSpPr>
          <p:cNvPr id="93188"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3189"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3190" name="Rectangle 6"/>
          <p:cNvSpPr>
            <a:spLocks noGrp="1" noRot="1" noChangeAspect="1" noChangeArrowheads="1" noTextEdit="1"/>
          </p:cNvSpPr>
          <p:nvPr>
            <p:ph type="sldImg"/>
          </p:nvPr>
        </p:nvSpPr>
        <p:spPr>
          <a:xfrm>
            <a:off x="1336675" y="727075"/>
            <a:ext cx="4641850" cy="3587750"/>
          </a:xfrm>
          <a:ln cap="flat"/>
        </p:spPr>
      </p:sp>
      <p:sp>
        <p:nvSpPr>
          <p:cNvPr id="93191"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4211"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267</a:t>
            </a:r>
          </a:p>
        </p:txBody>
      </p:sp>
      <p:sp>
        <p:nvSpPr>
          <p:cNvPr id="94212"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4213"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4214" name="Rectangle 6"/>
          <p:cNvSpPr>
            <a:spLocks noGrp="1" noRot="1" noChangeAspect="1" noChangeArrowheads="1" noTextEdit="1"/>
          </p:cNvSpPr>
          <p:nvPr>
            <p:ph type="sldImg"/>
          </p:nvPr>
        </p:nvSpPr>
        <p:spPr>
          <a:xfrm>
            <a:off x="1336675" y="727075"/>
            <a:ext cx="4641850" cy="3587750"/>
          </a:xfrm>
          <a:ln cap="flat"/>
        </p:spPr>
      </p:sp>
      <p:sp>
        <p:nvSpPr>
          <p:cNvPr id="94215"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8416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0102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523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268</a:t>
            </a:r>
          </a:p>
        </p:txBody>
      </p:sp>
      <p:sp>
        <p:nvSpPr>
          <p:cNvPr id="9523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523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5238" name="Rectangle 6"/>
          <p:cNvSpPr>
            <a:spLocks noGrp="1" noRot="1" noChangeAspect="1" noChangeArrowheads="1" noTextEdit="1"/>
          </p:cNvSpPr>
          <p:nvPr>
            <p:ph type="sldImg"/>
          </p:nvPr>
        </p:nvSpPr>
        <p:spPr>
          <a:xfrm>
            <a:off x="1336675" y="727075"/>
            <a:ext cx="4641850" cy="3587750"/>
          </a:xfrm>
          <a:ln cap="flat"/>
        </p:spPr>
      </p:sp>
      <p:sp>
        <p:nvSpPr>
          <p:cNvPr id="9523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18787"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272</a:t>
            </a:r>
          </a:p>
        </p:txBody>
      </p:sp>
      <p:sp>
        <p:nvSpPr>
          <p:cNvPr id="118788"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18789"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18790" name="Rectangle 6"/>
          <p:cNvSpPr>
            <a:spLocks noGrp="1" noRot="1" noChangeAspect="1" noChangeArrowheads="1" noTextEdit="1"/>
          </p:cNvSpPr>
          <p:nvPr>
            <p:ph type="sldImg"/>
          </p:nvPr>
        </p:nvSpPr>
        <p:spPr>
          <a:xfrm>
            <a:off x="1336675" y="727075"/>
            <a:ext cx="4641850" cy="3587750"/>
          </a:xfrm>
          <a:ln cap="flat"/>
        </p:spPr>
      </p:sp>
      <p:sp>
        <p:nvSpPr>
          <p:cNvPr id="118791"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19811"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273</a:t>
            </a:r>
          </a:p>
        </p:txBody>
      </p:sp>
      <p:sp>
        <p:nvSpPr>
          <p:cNvPr id="119812"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19813"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19814" name="Rectangle 6"/>
          <p:cNvSpPr>
            <a:spLocks noGrp="1" noRot="1" noChangeAspect="1" noChangeArrowheads="1" noTextEdit="1"/>
          </p:cNvSpPr>
          <p:nvPr>
            <p:ph type="sldImg"/>
          </p:nvPr>
        </p:nvSpPr>
        <p:spPr>
          <a:xfrm>
            <a:off x="1336675" y="727075"/>
            <a:ext cx="4641850" cy="3587750"/>
          </a:xfrm>
          <a:ln cap="flat"/>
        </p:spPr>
      </p:sp>
      <p:sp>
        <p:nvSpPr>
          <p:cNvPr id="119815"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2083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273</a:t>
            </a:r>
          </a:p>
        </p:txBody>
      </p:sp>
      <p:sp>
        <p:nvSpPr>
          <p:cNvPr id="12083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2083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20838" name="Rectangle 6"/>
          <p:cNvSpPr>
            <a:spLocks noGrp="1" noRot="1" noChangeAspect="1" noChangeArrowheads="1" noTextEdit="1"/>
          </p:cNvSpPr>
          <p:nvPr>
            <p:ph type="sldImg"/>
          </p:nvPr>
        </p:nvSpPr>
        <p:spPr>
          <a:xfrm>
            <a:off x="1336675" y="727075"/>
            <a:ext cx="4641850" cy="3587750"/>
          </a:xfrm>
          <a:ln cap="flat"/>
        </p:spPr>
      </p:sp>
      <p:sp>
        <p:nvSpPr>
          <p:cNvPr id="12083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025525" y="485775"/>
            <a:ext cx="5265738" cy="4068763"/>
          </a:xfrm>
          <a:ln/>
        </p:spPr>
      </p:sp>
      <p:sp>
        <p:nvSpPr>
          <p:cNvPr id="121859"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025525" y="485775"/>
            <a:ext cx="5265738" cy="4068763"/>
          </a:xfrm>
          <a:ln/>
        </p:spPr>
      </p:sp>
      <p:sp>
        <p:nvSpPr>
          <p:cNvPr id="122883"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025525" y="485775"/>
            <a:ext cx="5265738" cy="4068763"/>
          </a:xfrm>
          <a:ln/>
        </p:spPr>
      </p:sp>
      <p:sp>
        <p:nvSpPr>
          <p:cNvPr id="123907"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025525" y="485775"/>
            <a:ext cx="5265738" cy="4068763"/>
          </a:xfrm>
          <a:ln/>
        </p:spPr>
      </p:sp>
      <p:sp>
        <p:nvSpPr>
          <p:cNvPr id="12493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2595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275</a:t>
            </a:r>
          </a:p>
        </p:txBody>
      </p:sp>
      <p:sp>
        <p:nvSpPr>
          <p:cNvPr id="12595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2595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25958" name="Rectangle 6"/>
          <p:cNvSpPr>
            <a:spLocks noGrp="1" noRot="1" noChangeAspect="1" noChangeArrowheads="1" noTextEdit="1"/>
          </p:cNvSpPr>
          <p:nvPr>
            <p:ph type="sldImg"/>
          </p:nvPr>
        </p:nvSpPr>
        <p:spPr>
          <a:xfrm>
            <a:off x="1336675" y="727075"/>
            <a:ext cx="4641850" cy="3587750"/>
          </a:xfrm>
          <a:ln cap="flat"/>
        </p:spPr>
      </p:sp>
      <p:sp>
        <p:nvSpPr>
          <p:cNvPr id="12595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26979"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276</a:t>
            </a:r>
          </a:p>
        </p:txBody>
      </p:sp>
      <p:sp>
        <p:nvSpPr>
          <p:cNvPr id="126980"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26981"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26982" name="Rectangle 6"/>
          <p:cNvSpPr>
            <a:spLocks noGrp="1" noRot="1" noChangeAspect="1" noChangeArrowheads="1" noTextEdit="1"/>
          </p:cNvSpPr>
          <p:nvPr>
            <p:ph type="sldImg"/>
          </p:nvPr>
        </p:nvSpPr>
        <p:spPr>
          <a:xfrm>
            <a:off x="1336675" y="727075"/>
            <a:ext cx="4641850" cy="3587750"/>
          </a:xfrm>
          <a:ln cap="flat"/>
        </p:spPr>
      </p:sp>
      <p:sp>
        <p:nvSpPr>
          <p:cNvPr id="126983"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28003"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276</a:t>
            </a:r>
          </a:p>
        </p:txBody>
      </p:sp>
      <p:sp>
        <p:nvSpPr>
          <p:cNvPr id="128004"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28005"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28006" name="Rectangle 6"/>
          <p:cNvSpPr>
            <a:spLocks noGrp="1" noRot="1" noChangeAspect="1" noChangeArrowheads="1" noTextEdit="1"/>
          </p:cNvSpPr>
          <p:nvPr>
            <p:ph type="sldImg"/>
          </p:nvPr>
        </p:nvSpPr>
        <p:spPr>
          <a:xfrm>
            <a:off x="1336675" y="727075"/>
            <a:ext cx="4641850" cy="3587750"/>
          </a:xfrm>
          <a:ln cap="flat"/>
        </p:spPr>
      </p:sp>
      <p:sp>
        <p:nvSpPr>
          <p:cNvPr id="128007"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6259"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262</a:t>
            </a:r>
          </a:p>
        </p:txBody>
      </p:sp>
      <p:sp>
        <p:nvSpPr>
          <p:cNvPr id="96260"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6261"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6262" name="Rectangle 6"/>
          <p:cNvSpPr>
            <a:spLocks noGrp="1" noRot="1" noChangeAspect="1" noChangeArrowheads="1" noTextEdit="1"/>
          </p:cNvSpPr>
          <p:nvPr>
            <p:ph type="sldImg"/>
          </p:nvPr>
        </p:nvSpPr>
        <p:spPr>
          <a:xfrm>
            <a:off x="1336675" y="727075"/>
            <a:ext cx="4641850" cy="3587750"/>
          </a:xfrm>
          <a:ln cap="flat"/>
        </p:spPr>
      </p:sp>
      <p:sp>
        <p:nvSpPr>
          <p:cNvPr id="96263"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29027"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277</a:t>
            </a:r>
          </a:p>
        </p:txBody>
      </p:sp>
      <p:sp>
        <p:nvSpPr>
          <p:cNvPr id="129028"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29029"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29030" name="Rectangle 6"/>
          <p:cNvSpPr>
            <a:spLocks noGrp="1" noRot="1" noChangeAspect="1" noChangeArrowheads="1" noTextEdit="1"/>
          </p:cNvSpPr>
          <p:nvPr>
            <p:ph type="sldImg"/>
          </p:nvPr>
        </p:nvSpPr>
        <p:spPr>
          <a:xfrm>
            <a:off x="1336675" y="727075"/>
            <a:ext cx="4641850" cy="3587750"/>
          </a:xfrm>
          <a:ln cap="flat"/>
        </p:spPr>
      </p:sp>
      <p:sp>
        <p:nvSpPr>
          <p:cNvPr id="129031"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025525" y="485775"/>
            <a:ext cx="5265738" cy="4068763"/>
          </a:xfrm>
          <a:ln/>
        </p:spPr>
      </p:sp>
      <p:sp>
        <p:nvSpPr>
          <p:cNvPr id="13005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3107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279</a:t>
            </a:r>
          </a:p>
        </p:txBody>
      </p:sp>
      <p:sp>
        <p:nvSpPr>
          <p:cNvPr id="13107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3107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31078" name="Rectangle 6"/>
          <p:cNvSpPr>
            <a:spLocks noGrp="1" noRot="1" noChangeAspect="1" noChangeArrowheads="1" noTextEdit="1"/>
          </p:cNvSpPr>
          <p:nvPr>
            <p:ph type="sldImg"/>
          </p:nvPr>
        </p:nvSpPr>
        <p:spPr>
          <a:xfrm>
            <a:off x="1336675" y="727075"/>
            <a:ext cx="4641850" cy="3587750"/>
          </a:xfrm>
          <a:ln cap="flat"/>
        </p:spPr>
      </p:sp>
      <p:sp>
        <p:nvSpPr>
          <p:cNvPr id="13107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025525" y="485775"/>
            <a:ext cx="5265738" cy="4068763"/>
          </a:xfrm>
          <a:ln/>
        </p:spPr>
      </p:sp>
      <p:sp>
        <p:nvSpPr>
          <p:cNvPr id="132099"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33123"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280</a:t>
            </a:r>
          </a:p>
        </p:txBody>
      </p:sp>
      <p:sp>
        <p:nvSpPr>
          <p:cNvPr id="133124"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33125"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33126" name="Rectangle 6"/>
          <p:cNvSpPr>
            <a:spLocks noGrp="1" noRot="1" noChangeAspect="1" noChangeArrowheads="1" noTextEdit="1"/>
          </p:cNvSpPr>
          <p:nvPr>
            <p:ph type="sldImg"/>
          </p:nvPr>
        </p:nvSpPr>
        <p:spPr>
          <a:xfrm>
            <a:off x="1336675" y="727075"/>
            <a:ext cx="4641850" cy="3587750"/>
          </a:xfrm>
          <a:ln cap="flat"/>
        </p:spPr>
      </p:sp>
      <p:sp>
        <p:nvSpPr>
          <p:cNvPr id="133127"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34147"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281</a:t>
            </a:r>
          </a:p>
        </p:txBody>
      </p:sp>
      <p:sp>
        <p:nvSpPr>
          <p:cNvPr id="134148"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34149"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34150" name="Rectangle 6"/>
          <p:cNvSpPr>
            <a:spLocks noGrp="1" noRot="1" noChangeAspect="1" noChangeArrowheads="1" noTextEdit="1"/>
          </p:cNvSpPr>
          <p:nvPr>
            <p:ph type="sldImg"/>
          </p:nvPr>
        </p:nvSpPr>
        <p:spPr>
          <a:xfrm>
            <a:off x="1336675" y="727075"/>
            <a:ext cx="4641850" cy="3587750"/>
          </a:xfrm>
          <a:ln cap="flat"/>
        </p:spPr>
      </p:sp>
      <p:sp>
        <p:nvSpPr>
          <p:cNvPr id="134151"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35171"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282</a:t>
            </a:r>
          </a:p>
        </p:txBody>
      </p:sp>
      <p:sp>
        <p:nvSpPr>
          <p:cNvPr id="135172"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35173"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35174" name="Rectangle 6"/>
          <p:cNvSpPr>
            <a:spLocks noGrp="1" noRot="1" noChangeAspect="1" noChangeArrowheads="1" noTextEdit="1"/>
          </p:cNvSpPr>
          <p:nvPr>
            <p:ph type="sldImg"/>
          </p:nvPr>
        </p:nvSpPr>
        <p:spPr>
          <a:xfrm>
            <a:off x="1336675" y="727075"/>
            <a:ext cx="4641850" cy="3587750"/>
          </a:xfrm>
          <a:ln cap="flat"/>
        </p:spPr>
      </p:sp>
      <p:sp>
        <p:nvSpPr>
          <p:cNvPr id="135175"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36195"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282</a:t>
            </a:r>
          </a:p>
        </p:txBody>
      </p:sp>
      <p:sp>
        <p:nvSpPr>
          <p:cNvPr id="136196"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36197"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36198" name="Rectangle 6"/>
          <p:cNvSpPr>
            <a:spLocks noGrp="1" noRot="1" noChangeAspect="1" noChangeArrowheads="1" noTextEdit="1"/>
          </p:cNvSpPr>
          <p:nvPr>
            <p:ph type="sldImg"/>
          </p:nvPr>
        </p:nvSpPr>
        <p:spPr>
          <a:xfrm>
            <a:off x="1336675" y="727075"/>
            <a:ext cx="4641850" cy="3587750"/>
          </a:xfrm>
          <a:ln cap="flat"/>
        </p:spPr>
      </p:sp>
      <p:sp>
        <p:nvSpPr>
          <p:cNvPr id="136199"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37219"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282</a:t>
            </a:r>
          </a:p>
        </p:txBody>
      </p:sp>
      <p:sp>
        <p:nvSpPr>
          <p:cNvPr id="137220"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37221"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37222" name="Rectangle 6"/>
          <p:cNvSpPr>
            <a:spLocks noGrp="1" noRot="1" noChangeAspect="1" noChangeArrowheads="1" noTextEdit="1"/>
          </p:cNvSpPr>
          <p:nvPr>
            <p:ph type="sldImg"/>
          </p:nvPr>
        </p:nvSpPr>
        <p:spPr>
          <a:xfrm>
            <a:off x="1336675" y="727075"/>
            <a:ext cx="4641850" cy="3587750"/>
          </a:xfrm>
          <a:ln cap="flat"/>
        </p:spPr>
      </p:sp>
      <p:sp>
        <p:nvSpPr>
          <p:cNvPr id="137223"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025525" y="485775"/>
            <a:ext cx="5265738" cy="4068763"/>
          </a:xfrm>
          <a:ln/>
        </p:spPr>
      </p:sp>
      <p:sp>
        <p:nvSpPr>
          <p:cNvPr id="138243"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7283"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262</a:t>
            </a:r>
          </a:p>
        </p:txBody>
      </p:sp>
      <p:sp>
        <p:nvSpPr>
          <p:cNvPr id="97284"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7285"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7286" name="Rectangle 6"/>
          <p:cNvSpPr>
            <a:spLocks noGrp="1" noRot="1" noChangeAspect="1" noChangeArrowheads="1" noTextEdit="1"/>
          </p:cNvSpPr>
          <p:nvPr>
            <p:ph type="sldImg"/>
          </p:nvPr>
        </p:nvSpPr>
        <p:spPr>
          <a:xfrm>
            <a:off x="1336675" y="727075"/>
            <a:ext cx="4641850" cy="3587750"/>
          </a:xfrm>
          <a:ln cap="flat"/>
        </p:spPr>
      </p:sp>
      <p:sp>
        <p:nvSpPr>
          <p:cNvPr id="97287"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025525" y="485775"/>
            <a:ext cx="5265738" cy="4068763"/>
          </a:xfrm>
          <a:ln/>
        </p:spPr>
      </p:sp>
      <p:sp>
        <p:nvSpPr>
          <p:cNvPr id="139267"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025525" y="485775"/>
            <a:ext cx="5265738" cy="4068763"/>
          </a:xfrm>
          <a:ln/>
        </p:spPr>
      </p:sp>
      <p:sp>
        <p:nvSpPr>
          <p:cNvPr id="14029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025525" y="485775"/>
            <a:ext cx="5265738" cy="4068763"/>
          </a:xfrm>
          <a:ln/>
        </p:spPr>
      </p:sp>
      <p:sp>
        <p:nvSpPr>
          <p:cNvPr id="141315"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025525" y="485775"/>
            <a:ext cx="5265738" cy="4068763"/>
          </a:xfrm>
          <a:ln/>
        </p:spPr>
      </p:sp>
      <p:sp>
        <p:nvSpPr>
          <p:cNvPr id="142339"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025525" y="485775"/>
            <a:ext cx="5265738" cy="4068763"/>
          </a:xfrm>
          <a:ln/>
        </p:spPr>
      </p:sp>
      <p:sp>
        <p:nvSpPr>
          <p:cNvPr id="143363"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025525" y="485775"/>
            <a:ext cx="5265738" cy="4068763"/>
          </a:xfrm>
          <a:ln/>
        </p:spPr>
      </p:sp>
      <p:sp>
        <p:nvSpPr>
          <p:cNvPr id="144387"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025525" y="485775"/>
            <a:ext cx="5265738" cy="4068763"/>
          </a:xfrm>
          <a:ln/>
        </p:spPr>
      </p:sp>
      <p:sp>
        <p:nvSpPr>
          <p:cNvPr id="145411"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025525" y="485775"/>
            <a:ext cx="5265738" cy="4068763"/>
          </a:xfrm>
          <a:ln/>
        </p:spPr>
      </p:sp>
      <p:sp>
        <p:nvSpPr>
          <p:cNvPr id="146435"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47459"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283</a:t>
            </a:r>
          </a:p>
        </p:txBody>
      </p:sp>
      <p:sp>
        <p:nvSpPr>
          <p:cNvPr id="147460"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47461"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47462" name="Rectangle 6"/>
          <p:cNvSpPr>
            <a:spLocks noGrp="1" noRot="1" noChangeAspect="1" noChangeArrowheads="1" noTextEdit="1"/>
          </p:cNvSpPr>
          <p:nvPr>
            <p:ph type="sldImg"/>
          </p:nvPr>
        </p:nvSpPr>
        <p:spPr>
          <a:xfrm>
            <a:off x="1336675" y="727075"/>
            <a:ext cx="4641850" cy="3587750"/>
          </a:xfrm>
          <a:ln cap="flat"/>
        </p:spPr>
      </p:sp>
      <p:sp>
        <p:nvSpPr>
          <p:cNvPr id="147463"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148483"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285</a:t>
            </a:r>
          </a:p>
        </p:txBody>
      </p:sp>
      <p:sp>
        <p:nvSpPr>
          <p:cNvPr id="148484"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148485"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148486" name="Rectangle 6"/>
          <p:cNvSpPr>
            <a:spLocks noGrp="1" noRot="1" noChangeAspect="1" noChangeArrowheads="1" noTextEdit="1"/>
          </p:cNvSpPr>
          <p:nvPr>
            <p:ph type="sldImg"/>
          </p:nvPr>
        </p:nvSpPr>
        <p:spPr>
          <a:xfrm>
            <a:off x="1336675" y="727075"/>
            <a:ext cx="4641850" cy="3587750"/>
          </a:xfrm>
          <a:ln cap="flat"/>
        </p:spPr>
      </p:sp>
      <p:sp>
        <p:nvSpPr>
          <p:cNvPr id="148487"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8307"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263</a:t>
            </a:r>
          </a:p>
        </p:txBody>
      </p:sp>
      <p:sp>
        <p:nvSpPr>
          <p:cNvPr id="98308"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8309"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8310" name="Rectangle 6"/>
          <p:cNvSpPr>
            <a:spLocks noGrp="1" noRot="1" noChangeAspect="1" noChangeArrowheads="1" noTextEdit="1"/>
          </p:cNvSpPr>
          <p:nvPr>
            <p:ph type="sldImg"/>
          </p:nvPr>
        </p:nvSpPr>
        <p:spPr>
          <a:xfrm>
            <a:off x="1336675" y="727075"/>
            <a:ext cx="4641850" cy="3587750"/>
          </a:xfrm>
          <a:ln cap="flat"/>
        </p:spPr>
      </p:sp>
      <p:sp>
        <p:nvSpPr>
          <p:cNvPr id="98311"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025525" y="485775"/>
            <a:ext cx="5265738" cy="4068763"/>
          </a:xfrm>
          <a:ln/>
        </p:spPr>
      </p:sp>
      <p:sp>
        <p:nvSpPr>
          <p:cNvPr id="149507" name="Rectangle 3"/>
          <p:cNvSpPr>
            <a:spLocks noGrp="1" noChangeArrowheads="1"/>
          </p:cNvSpPr>
          <p:nvPr>
            <p:ph type="body" idx="1"/>
          </p:nvPr>
        </p:nvSpPr>
        <p:spPr>
          <a:noFill/>
          <a:ln w="9525"/>
        </p:spPr>
        <p:txBody>
          <a:bodyPr lIns="98906" tIns="50291" rIns="98906" bIns="50291"/>
          <a:lstStyle/>
          <a:p>
            <a:endParaRPr lang="en-US"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4988" tIns="47495" rIns="94988" bIns="47495" anchor="ctr"/>
          <a:lstStyle/>
          <a:p>
            <a:endParaRPr lang="en-US"/>
          </a:p>
        </p:txBody>
      </p:sp>
      <p:sp>
        <p:nvSpPr>
          <p:cNvPr id="99331" name="Rectangle 3"/>
          <p:cNvSpPr>
            <a:spLocks noChangeArrowheads="1"/>
          </p:cNvSpPr>
          <p:nvPr/>
        </p:nvSpPr>
        <p:spPr bwMode="auto">
          <a:xfrm>
            <a:off x="4141788" y="9118601"/>
            <a:ext cx="3173412" cy="482600"/>
          </a:xfrm>
          <a:prstGeom prst="rect">
            <a:avLst/>
          </a:prstGeom>
          <a:noFill/>
          <a:ln w="9525">
            <a:noFill/>
            <a:miter lim="800000"/>
            <a:headEnd/>
            <a:tailEnd/>
          </a:ln>
        </p:spPr>
        <p:txBody>
          <a:bodyPr lIns="19790" tIns="0" rIns="19790" bIns="0" anchor="b"/>
          <a:lstStyle/>
          <a:p>
            <a:pPr algn="r" defTabSz="1020714"/>
            <a:r>
              <a:rPr lang="en-US" sz="1000" i="1">
                <a:latin typeface="Times New Roman" pitchFamily="18" charset="0"/>
              </a:rPr>
              <a:t>264</a:t>
            </a:r>
          </a:p>
        </p:txBody>
      </p:sp>
      <p:sp>
        <p:nvSpPr>
          <p:cNvPr id="99332" name="Rectangle 4"/>
          <p:cNvSpPr>
            <a:spLocks noChangeArrowheads="1"/>
          </p:cNvSpPr>
          <p:nvPr/>
        </p:nvSpPr>
        <p:spPr bwMode="auto">
          <a:xfrm>
            <a:off x="2" y="9118601"/>
            <a:ext cx="3171825" cy="482600"/>
          </a:xfrm>
          <a:prstGeom prst="rect">
            <a:avLst/>
          </a:prstGeom>
          <a:noFill/>
          <a:ln w="9525">
            <a:noFill/>
            <a:miter lim="800000"/>
            <a:headEnd/>
            <a:tailEnd/>
          </a:ln>
        </p:spPr>
        <p:txBody>
          <a:bodyPr wrap="none" lIns="94988" tIns="47495" rIns="94988" bIns="47495" anchor="ctr"/>
          <a:lstStyle/>
          <a:p>
            <a:endParaRPr lang="en-US"/>
          </a:p>
        </p:txBody>
      </p:sp>
      <p:sp>
        <p:nvSpPr>
          <p:cNvPr id="99333" name="Rectangle 5"/>
          <p:cNvSpPr>
            <a:spLocks noChangeArrowheads="1"/>
          </p:cNvSpPr>
          <p:nvPr/>
        </p:nvSpPr>
        <p:spPr bwMode="auto">
          <a:xfrm>
            <a:off x="2" y="-1588"/>
            <a:ext cx="3171825" cy="479426"/>
          </a:xfrm>
          <a:prstGeom prst="rect">
            <a:avLst/>
          </a:prstGeom>
          <a:noFill/>
          <a:ln w="9525">
            <a:noFill/>
            <a:miter lim="800000"/>
            <a:headEnd/>
            <a:tailEnd/>
          </a:ln>
        </p:spPr>
        <p:txBody>
          <a:bodyPr wrap="none" lIns="94988" tIns="47495" rIns="94988" bIns="47495" anchor="ctr"/>
          <a:lstStyle/>
          <a:p>
            <a:endParaRPr lang="en-US"/>
          </a:p>
        </p:txBody>
      </p:sp>
      <p:sp>
        <p:nvSpPr>
          <p:cNvPr id="99334" name="Rectangle 6"/>
          <p:cNvSpPr>
            <a:spLocks noGrp="1" noRot="1" noChangeAspect="1" noChangeArrowheads="1" noTextEdit="1"/>
          </p:cNvSpPr>
          <p:nvPr>
            <p:ph type="sldImg"/>
          </p:nvPr>
        </p:nvSpPr>
        <p:spPr>
          <a:xfrm>
            <a:off x="1336675" y="727075"/>
            <a:ext cx="4641850" cy="3587750"/>
          </a:xfrm>
          <a:ln cap="flat"/>
        </p:spPr>
      </p:sp>
      <p:sp>
        <p:nvSpPr>
          <p:cNvPr id="99335" name="Rectangle 7"/>
          <p:cNvSpPr>
            <a:spLocks noGrp="1" noChangeArrowheads="1"/>
          </p:cNvSpPr>
          <p:nvPr>
            <p:ph type="body" idx="1"/>
          </p:nvPr>
        </p:nvSpPr>
        <p:spPr>
          <a:xfrm>
            <a:off x="1412875" y="4559300"/>
            <a:ext cx="4502150" cy="4318000"/>
          </a:xfrm>
          <a:noFill/>
          <a:ln w="9525"/>
        </p:spPr>
        <p:txBody>
          <a:bodyPr lIns="100594" tIns="52771" rIns="100594" bIns="52771"/>
          <a:lstStyle/>
          <a:p>
            <a:pPr marL="244464" indent="-244464" defTabSz="1020714"/>
            <a:endParaRPr lang="en-US"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8534400" cy="6096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3434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smtClean="0"/>
              <a:t>Fourth Level</a:t>
            </a:r>
          </a:p>
          <a:p>
            <a:pPr lvl="4"/>
            <a:r>
              <a:rPr lang="en-US" smtClean="0"/>
              <a:t>Fifth Level</a:t>
            </a:r>
          </a:p>
        </p:txBody>
      </p:sp>
      <p:sp>
        <p:nvSpPr>
          <p:cNvPr id="8195"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smtClean="0"/>
              <a:t>Slide Title</a:t>
            </a:r>
          </a:p>
        </p:txBody>
      </p:sp>
      <p:sp>
        <p:nvSpPr>
          <p:cNvPr id="1036" name="Rectangle 12"/>
          <p:cNvSpPr>
            <a:spLocks noChangeArrowheads="1"/>
          </p:cNvSpPr>
          <p:nvPr userDrawn="1"/>
        </p:nvSpPr>
        <p:spPr bwMode="auto">
          <a:xfrm>
            <a:off x="152400" y="7405688"/>
            <a:ext cx="9455150" cy="244475"/>
          </a:xfrm>
          <a:prstGeom prst="rect">
            <a:avLst/>
          </a:prstGeom>
          <a:noFill/>
          <a:ln w="12700">
            <a:noFill/>
            <a:miter lim="800000"/>
            <a:headEnd/>
            <a:tailEnd/>
          </a:ln>
          <a:effectLst/>
        </p:spPr>
        <p:txBody>
          <a:bodyPr>
            <a:spAutoFit/>
          </a:bodyPr>
          <a:lstStyle/>
          <a:p>
            <a:pPr>
              <a:defRPr/>
            </a:pPr>
            <a:r>
              <a:rPr lang="en-US" sz="1000" dirty="0">
                <a:solidFill>
                  <a:schemeClr val="tx2"/>
                </a:solidFill>
                <a:latin typeface="Arial" pitchFamily="34" charset="0"/>
                <a:cs typeface="Arial" pitchFamily="34" charset="0"/>
              </a:rPr>
              <a:t>©</a:t>
            </a:r>
            <a:r>
              <a:rPr lang="en-US" sz="1000" dirty="0">
                <a:solidFill>
                  <a:schemeClr val="tx2"/>
                </a:solidFill>
                <a:latin typeface="Arial" pitchFamily="34" charset="0"/>
              </a:rPr>
              <a:t>  </a:t>
            </a:r>
            <a:r>
              <a:rPr lang="en-US" sz="1000" dirty="0" smtClean="0">
                <a:solidFill>
                  <a:schemeClr val="tx2"/>
                </a:solidFill>
                <a:latin typeface="Arial" pitchFamily="34" charset="0"/>
              </a:rPr>
              <a:t>2013 </a:t>
            </a:r>
            <a:r>
              <a:rPr lang="en-US" sz="1000" dirty="0">
                <a:solidFill>
                  <a:schemeClr val="tx2"/>
                </a:solidFill>
                <a:latin typeface="Arial" pitchFamily="34" charset="0"/>
              </a:rPr>
              <a:t>Zvi M. Kedem                                                                                                                                                                                                                     </a:t>
            </a:r>
            <a:fld id="{FB9FB798-2196-4FDB-9F11-E76B90379F69}" type="slidenum">
              <a:rPr lang="en-US" sz="1000">
                <a:solidFill>
                  <a:schemeClr val="tx2"/>
                </a:solidFill>
                <a:latin typeface="Arial" pitchFamily="34" charset="0"/>
              </a:rPr>
              <a:pPr>
                <a:defRPr/>
              </a:pPr>
              <a:t>‹#›</a:t>
            </a:fld>
            <a:endParaRPr lang="en-US" sz="1000" dirty="0">
              <a:solidFill>
                <a:schemeClr val="tx2"/>
              </a:solidFill>
              <a:latin typeface="Arial" pitchFamily="34" charset="0"/>
            </a:endParaRP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754063" y="2414588"/>
            <a:ext cx="8550275" cy="1665287"/>
          </a:xfrm>
        </p:spPr>
        <p:txBody>
          <a:bodyPr/>
          <a:lstStyle/>
          <a:p>
            <a:r>
              <a:rPr lang="en-US" dirty="0" smtClean="0"/>
              <a:t>Unit 9</a:t>
            </a:r>
            <a:br>
              <a:rPr lang="en-US" dirty="0" smtClean="0"/>
            </a:br>
            <a:r>
              <a:rPr lang="en-US" dirty="0" smtClean="0"/>
              <a:t>Transaction Processing: Recovery</a:t>
            </a:r>
          </a:p>
        </p:txBody>
      </p:sp>
      <p:sp>
        <p:nvSpPr>
          <p:cNvPr id="9219" name="Rectangle 3"/>
          <p:cNvSpPr>
            <a:spLocks noGrp="1" noChangeArrowheads="1"/>
          </p:cNvSpPr>
          <p:nvPr>
            <p:ph type="subTitle" idx="4294967295"/>
          </p:nvPr>
        </p:nvSpPr>
        <p:spPr>
          <a:xfrm>
            <a:off x="1508125" y="4403725"/>
            <a:ext cx="7042150" cy="1987550"/>
          </a:xfrm>
        </p:spPr>
        <p:txBody>
          <a:bodyPr/>
          <a:lstStyle/>
          <a:p>
            <a:pPr marL="0" indent="0" algn="ct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smtClean="0"/>
              <a:t>Storage Model</a:t>
            </a:r>
          </a:p>
        </p:txBody>
      </p:sp>
      <p:sp>
        <p:nvSpPr>
          <p:cNvPr id="17411" name="Rectangle 3"/>
          <p:cNvSpPr>
            <a:spLocks noGrp="1" noChangeArrowheads="1"/>
          </p:cNvSpPr>
          <p:nvPr>
            <p:ph type="body" idx="4294967295"/>
          </p:nvPr>
        </p:nvSpPr>
        <p:spPr/>
        <p:txBody>
          <a:bodyPr/>
          <a:lstStyle/>
          <a:p>
            <a:r>
              <a:rPr lang="en-US" dirty="0" smtClean="0"/>
              <a:t>Again, we need a model</a:t>
            </a:r>
          </a:p>
          <a:p>
            <a:r>
              <a:rPr lang="en-US" dirty="0" smtClean="0"/>
              <a:t>Two level storage</a:t>
            </a:r>
          </a:p>
          <a:p>
            <a:pPr lvl="1"/>
            <a:r>
              <a:rPr lang="en-US" dirty="0" smtClean="0"/>
              <a:t>RAM</a:t>
            </a:r>
          </a:p>
          <a:p>
            <a:pPr lvl="1"/>
            <a:r>
              <a:rPr lang="en-US" dirty="0" smtClean="0"/>
              <a:t>Disk</a:t>
            </a:r>
          </a:p>
          <a:p>
            <a:r>
              <a:rPr lang="en-US" dirty="0" smtClean="0">
                <a:solidFill>
                  <a:srgbClr val="FF0000"/>
                </a:solidFill>
              </a:rPr>
              <a:t>RAM (volatile storage)</a:t>
            </a:r>
          </a:p>
          <a:p>
            <a:pPr lvl="1"/>
            <a:r>
              <a:rPr lang="en-US" dirty="0" smtClean="0"/>
              <a:t>There will be no errors but all the information on it can disappear</a:t>
            </a:r>
          </a:p>
          <a:p>
            <a:pPr lvl="2"/>
            <a:r>
              <a:rPr lang="en-US" dirty="0" smtClean="0"/>
              <a:t>Electricity goes down</a:t>
            </a:r>
          </a:p>
          <a:p>
            <a:r>
              <a:rPr lang="en-US" dirty="0" smtClean="0">
                <a:solidFill>
                  <a:srgbClr val="FF0000"/>
                </a:solidFill>
              </a:rPr>
              <a:t>Disk (stable storage)</a:t>
            </a:r>
          </a:p>
          <a:p>
            <a:pPr lvl="1"/>
            <a:r>
              <a:rPr lang="en-US" dirty="0" smtClean="0"/>
              <a:t>Atomic reads/writes of blocks</a:t>
            </a:r>
          </a:p>
          <a:p>
            <a:pPr lvl="1"/>
            <a:r>
              <a:rPr lang="en-US" dirty="0" smtClean="0"/>
              <a:t>No failures</a:t>
            </a:r>
          </a:p>
          <a:p>
            <a:pPr lvl="2"/>
            <a:r>
              <a:rPr lang="en-US" dirty="0" smtClean="0"/>
              <a:t>This is ideal but implementable in practice, through RAIDs, offline storage on tapes, DVDs, backing up the disk, etc.</a:t>
            </a:r>
          </a:p>
          <a:p>
            <a:r>
              <a:rPr lang="en-US" dirty="0" smtClean="0"/>
              <a:t>While the hierarchies is much larger (registers, primary caches, secondary caches, RAM, disk, tape, etc.), we only need to be concerned about RAM vs. disk</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Initial State Of Memory Pool</a:t>
            </a:r>
          </a:p>
        </p:txBody>
      </p:sp>
      <p:sp>
        <p:nvSpPr>
          <p:cNvPr id="79875" name="Text Placeholder 2"/>
          <p:cNvSpPr>
            <a:spLocks noGrp="1"/>
          </p:cNvSpPr>
          <p:nvPr>
            <p:ph type="body" sz="half" idx="1"/>
          </p:nvPr>
        </p:nvSpPr>
        <p:spPr>
          <a:xfrm>
            <a:off x="685800" y="1219200"/>
            <a:ext cx="3352800" cy="6096000"/>
          </a:xfrm>
        </p:spPr>
        <p:txBody>
          <a:bodyPr/>
          <a:lstStyle/>
          <a:p>
            <a:r>
              <a:rPr lang="en-US" smtClean="0"/>
              <a:t>Empty log block and initial database in RAM</a:t>
            </a:r>
          </a:p>
        </p:txBody>
      </p:sp>
      <p:pic>
        <p:nvPicPr>
          <p:cNvPr id="79876" name="Picture 5"/>
          <p:cNvPicPr>
            <a:picLocks noGrp="1" noChangeAspect="1" noChangeArrowheads="1"/>
          </p:cNvPicPr>
          <p:nvPr>
            <p:ph sz="half" idx="2"/>
          </p:nvPr>
        </p:nvPicPr>
        <p:blipFill>
          <a:blip r:embed="rId3" cstate="print"/>
          <a:srcRect/>
          <a:stretch>
            <a:fillRect/>
          </a:stretch>
        </p:blipFill>
        <p:spPr>
          <a:xfrm>
            <a:off x="4643438" y="1219200"/>
            <a:ext cx="4124325" cy="6096000"/>
          </a:xfr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After Transaction 1</a:t>
            </a:r>
          </a:p>
        </p:txBody>
      </p:sp>
      <p:sp>
        <p:nvSpPr>
          <p:cNvPr id="80899"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1, log block describing this update needs to be written out to the database before commit can be done and reported to the user</a:t>
            </a:r>
          </a:p>
          <a:p>
            <a:r>
              <a:rPr lang="en-US" smtClean="0"/>
              <a:t>If transactions come frequently, we can wait until log block is full</a:t>
            </a:r>
          </a:p>
          <a:p>
            <a:endParaRPr lang="en-US" smtClean="0"/>
          </a:p>
        </p:txBody>
      </p:sp>
      <p:pic>
        <p:nvPicPr>
          <p:cNvPr id="80900" name="Picture 5"/>
          <p:cNvPicPr>
            <a:picLocks noGrp="1" noChangeAspect="1" noChangeArrowheads="1"/>
          </p:cNvPicPr>
          <p:nvPr>
            <p:ph sz="half" idx="2"/>
          </p:nvPr>
        </p:nvPicPr>
        <p:blipFill>
          <a:blip r:embed="rId3" cstate="print"/>
          <a:srcRect/>
          <a:stretch>
            <a:fillRect/>
          </a:stretch>
        </p:blipFill>
        <p:spPr>
          <a:xfrm>
            <a:off x="5062538" y="1219200"/>
            <a:ext cx="4124325" cy="6096000"/>
          </a:xfr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After Transaction 2</a:t>
            </a:r>
          </a:p>
        </p:txBody>
      </p:sp>
      <p:sp>
        <p:nvSpPr>
          <p:cNvPr id="81923"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21, log block describing this update needs to be written out to the database before commit can be done and reported to the user</a:t>
            </a:r>
          </a:p>
          <a:p>
            <a:r>
              <a:rPr lang="en-US" smtClean="0"/>
              <a:t>If transactions come frequently, we can wait until log block is full</a:t>
            </a:r>
          </a:p>
          <a:p>
            <a:endParaRPr lang="en-US" smtClean="0"/>
          </a:p>
        </p:txBody>
      </p:sp>
      <p:pic>
        <p:nvPicPr>
          <p:cNvPr id="81924" name="Picture 2"/>
          <p:cNvPicPr>
            <a:picLocks noGrp="1" noChangeAspect="1" noChangeArrowheads="1"/>
          </p:cNvPicPr>
          <p:nvPr>
            <p:ph sz="half" idx="2"/>
          </p:nvPr>
        </p:nvPicPr>
        <p:blipFill>
          <a:blip r:embed="rId3" cstate="print"/>
          <a:srcRect/>
          <a:stretch>
            <a:fillRect/>
          </a:stretch>
        </p:blipFill>
        <p:spPr>
          <a:xfrm>
            <a:off x="5062538" y="1219200"/>
            <a:ext cx="4124325" cy="6096000"/>
          </a:xfrm>
          <a:noFill/>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After Transaction 3</a:t>
            </a:r>
          </a:p>
        </p:txBody>
      </p:sp>
      <p:sp>
        <p:nvSpPr>
          <p:cNvPr id="82947"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72, log block describing this update needs to be written out to the database before commit can be done and reported to the user</a:t>
            </a:r>
          </a:p>
          <a:p>
            <a:r>
              <a:rPr lang="en-US" smtClean="0"/>
              <a:t>If transactions come frequently, we can wait until log block is full</a:t>
            </a:r>
          </a:p>
          <a:p>
            <a:endParaRPr lang="en-US" smtClean="0"/>
          </a:p>
        </p:txBody>
      </p:sp>
      <p:pic>
        <p:nvPicPr>
          <p:cNvPr id="82948" name="Picture 2"/>
          <p:cNvPicPr>
            <a:picLocks noGrp="1" noChangeAspect="1" noChangeArrowheads="1"/>
          </p:cNvPicPr>
          <p:nvPr>
            <p:ph sz="half" idx="2"/>
          </p:nvPr>
        </p:nvPicPr>
        <p:blipFill>
          <a:blip r:embed="rId3" cstate="print"/>
          <a:srcRect/>
          <a:stretch>
            <a:fillRect/>
          </a:stretch>
        </p:blipFill>
        <p:spPr>
          <a:xfrm>
            <a:off x="5062538" y="1219200"/>
            <a:ext cx="4124325" cy="6096000"/>
          </a:xfr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After Transaction 4</a:t>
            </a:r>
          </a:p>
        </p:txBody>
      </p:sp>
      <p:sp>
        <p:nvSpPr>
          <p:cNvPr id="83971"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1, log block describing this update needs to be written out to the database before commit can be done and reported to the user</a:t>
            </a:r>
          </a:p>
          <a:p>
            <a:r>
              <a:rPr lang="en-US" smtClean="0"/>
              <a:t>If transactions come frequently, we can wait until log block is full</a:t>
            </a:r>
          </a:p>
          <a:p>
            <a:endParaRPr lang="en-US" smtClean="0"/>
          </a:p>
        </p:txBody>
      </p:sp>
      <p:pic>
        <p:nvPicPr>
          <p:cNvPr id="83972" name="Picture 2"/>
          <p:cNvPicPr>
            <a:picLocks noGrp="1" noChangeAspect="1" noChangeArrowheads="1"/>
          </p:cNvPicPr>
          <p:nvPr>
            <p:ph sz="half" idx="2"/>
          </p:nvPr>
        </p:nvPicPr>
        <p:blipFill>
          <a:blip r:embed="rId3" cstate="print"/>
          <a:srcRect/>
          <a:stretch>
            <a:fillRect/>
          </a:stretch>
        </p:blipFill>
        <p:spPr>
          <a:xfrm>
            <a:off x="5062538" y="1219200"/>
            <a:ext cx="4124325" cy="6096000"/>
          </a:xfr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After Transaction 5</a:t>
            </a:r>
          </a:p>
        </p:txBody>
      </p:sp>
      <p:sp>
        <p:nvSpPr>
          <p:cNvPr id="84995"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21, log block describing this update needs to be written out to the database before commit can be done and reported to the user</a:t>
            </a:r>
          </a:p>
          <a:p>
            <a:r>
              <a:rPr lang="en-US" smtClean="0"/>
              <a:t>If transactions come frequently, we can wait until log block is full</a:t>
            </a:r>
          </a:p>
          <a:p>
            <a:endParaRPr lang="en-US" smtClean="0"/>
          </a:p>
        </p:txBody>
      </p:sp>
      <p:pic>
        <p:nvPicPr>
          <p:cNvPr id="84996" name="Picture 2"/>
          <p:cNvPicPr>
            <a:picLocks noGrp="1" noChangeAspect="1" noChangeArrowheads="1"/>
          </p:cNvPicPr>
          <p:nvPr>
            <p:ph sz="half" idx="2"/>
          </p:nvPr>
        </p:nvPicPr>
        <p:blipFill>
          <a:blip r:embed="rId3" cstate="print"/>
          <a:srcRect/>
          <a:stretch>
            <a:fillRect/>
          </a:stretch>
        </p:blipFill>
        <p:spPr>
          <a:xfrm>
            <a:off x="5062538" y="1219200"/>
            <a:ext cx="4124325" cy="6096000"/>
          </a:xfr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After Transaction 6</a:t>
            </a:r>
          </a:p>
        </p:txBody>
      </p:sp>
      <p:sp>
        <p:nvSpPr>
          <p:cNvPr id="86019"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1, log block describing this update needs to be written out to the database before commit can be done and reported to the user</a:t>
            </a:r>
          </a:p>
          <a:p>
            <a:r>
              <a:rPr lang="en-US" smtClean="0"/>
              <a:t>If transactions come frequently, we can wait until log block is full</a:t>
            </a:r>
          </a:p>
          <a:p>
            <a:endParaRPr lang="en-US" smtClean="0"/>
          </a:p>
        </p:txBody>
      </p:sp>
      <p:pic>
        <p:nvPicPr>
          <p:cNvPr id="86020" name="Picture 2"/>
          <p:cNvPicPr>
            <a:picLocks noGrp="1" noChangeAspect="1" noChangeArrowheads="1"/>
          </p:cNvPicPr>
          <p:nvPr>
            <p:ph sz="half" idx="2"/>
          </p:nvPr>
        </p:nvPicPr>
        <p:blipFill>
          <a:blip r:embed="rId3" cstate="print"/>
          <a:srcRect/>
          <a:stretch>
            <a:fillRect/>
          </a:stretch>
        </p:blipFill>
        <p:spPr>
          <a:xfrm>
            <a:off x="5062538" y="1219200"/>
            <a:ext cx="4124325" cy="6096000"/>
          </a:xfr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4"/>
          <p:cNvSpPr>
            <a:spLocks noGrp="1"/>
          </p:cNvSpPr>
          <p:nvPr>
            <p:ph type="title"/>
          </p:nvPr>
        </p:nvSpPr>
        <p:spPr/>
        <p:txBody>
          <a:bodyPr/>
          <a:lstStyle/>
          <a:p>
            <a:r>
              <a:rPr lang="en-US" smtClean="0"/>
              <a:t>Committing The Transactions</a:t>
            </a:r>
          </a:p>
        </p:txBody>
      </p:sp>
      <p:sp>
        <p:nvSpPr>
          <p:cNvPr id="87043" name="Content Placeholder 5"/>
          <p:cNvSpPr>
            <a:spLocks noGrp="1"/>
          </p:cNvSpPr>
          <p:nvPr>
            <p:ph idx="1"/>
          </p:nvPr>
        </p:nvSpPr>
        <p:spPr/>
        <p:txBody>
          <a:bodyPr/>
          <a:lstStyle/>
          <a:p>
            <a:r>
              <a:rPr lang="en-US" smtClean="0"/>
              <a:t>The block of the log is written out, committing the transactions</a:t>
            </a:r>
          </a:p>
          <a:p>
            <a:r>
              <a:rPr lang="en-US" smtClean="0"/>
              <a:t>Nothing is done to the four blocks of the database residing in RAM (at least for a while)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New State Of Memory Pool</a:t>
            </a:r>
          </a:p>
        </p:txBody>
      </p:sp>
      <p:sp>
        <p:nvSpPr>
          <p:cNvPr id="88067" name="Text Placeholder 2"/>
          <p:cNvSpPr>
            <a:spLocks noGrp="1"/>
          </p:cNvSpPr>
          <p:nvPr>
            <p:ph type="body" sz="half" idx="1"/>
          </p:nvPr>
        </p:nvSpPr>
        <p:spPr>
          <a:xfrm>
            <a:off x="685800" y="1219200"/>
            <a:ext cx="3352800" cy="6096000"/>
          </a:xfrm>
        </p:spPr>
        <p:txBody>
          <a:bodyPr/>
          <a:lstStyle/>
          <a:p>
            <a:r>
              <a:rPr lang="en-US" smtClean="0"/>
              <a:t>Ready for new transactions</a:t>
            </a:r>
          </a:p>
        </p:txBody>
      </p:sp>
      <p:pic>
        <p:nvPicPr>
          <p:cNvPr id="88068" name="Picture 5"/>
          <p:cNvPicPr>
            <a:picLocks noGrp="1" noChangeAspect="1" noChangeArrowheads="1"/>
          </p:cNvPicPr>
          <p:nvPr>
            <p:ph sz="half" idx="2"/>
          </p:nvPr>
        </p:nvPicPr>
        <p:blipFill>
          <a:blip r:embed="rId3" cstate="print"/>
          <a:srcRect/>
          <a:stretch>
            <a:fillRect/>
          </a:stretch>
        </p:blipFill>
        <p:spPr>
          <a:xfrm>
            <a:off x="4657725" y="1219200"/>
            <a:ext cx="4095750" cy="6096000"/>
          </a:xfr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4"/>
          <p:cNvSpPr>
            <a:spLocks noGrp="1"/>
          </p:cNvSpPr>
          <p:nvPr>
            <p:ph type="title"/>
          </p:nvPr>
        </p:nvSpPr>
        <p:spPr/>
        <p:txBody>
          <a:bodyPr/>
          <a:lstStyle/>
          <a:p>
            <a:r>
              <a:rPr lang="en-US" smtClean="0"/>
              <a:t>Conclusion</a:t>
            </a:r>
          </a:p>
        </p:txBody>
      </p:sp>
      <p:sp>
        <p:nvSpPr>
          <p:cNvPr id="89091" name="Content Placeholder 5"/>
          <p:cNvSpPr>
            <a:spLocks noGrp="1"/>
          </p:cNvSpPr>
          <p:nvPr>
            <p:ph idx="1"/>
          </p:nvPr>
        </p:nvSpPr>
        <p:spPr/>
        <p:txBody>
          <a:bodyPr/>
          <a:lstStyle/>
          <a:p>
            <a:r>
              <a:rPr lang="en-US" smtClean="0"/>
              <a:t>Running with recovery resulted in significant reduction of block writes</a:t>
            </a:r>
          </a:p>
          <a:p>
            <a:r>
              <a:rPr lang="en-US" smtClean="0"/>
              <a:t>In addition, of course, to supporting recovery well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smtClean="0"/>
              <a:t>Failure</a:t>
            </a:r>
          </a:p>
        </p:txBody>
      </p:sp>
      <p:sp>
        <p:nvSpPr>
          <p:cNvPr id="18435" name="Rectangle 3"/>
          <p:cNvSpPr>
            <a:spLocks noGrp="1" noChangeArrowheads="1"/>
          </p:cNvSpPr>
          <p:nvPr>
            <p:ph type="body" idx="4294967295"/>
          </p:nvPr>
        </p:nvSpPr>
        <p:spPr/>
        <p:txBody>
          <a:bodyPr/>
          <a:lstStyle/>
          <a:p>
            <a:pPr>
              <a:tabLst>
                <a:tab pos="6745288" algn="l"/>
              </a:tabLst>
            </a:pPr>
            <a:r>
              <a:rPr lang="en-US" dirty="0" smtClean="0">
                <a:solidFill>
                  <a:srgbClr val="FF0000"/>
                </a:solidFill>
              </a:rPr>
              <a:t>RAM failure </a:t>
            </a:r>
            <a:r>
              <a:rPr lang="en-US" dirty="0" smtClean="0"/>
              <a:t>(the state of the computation is lost and we do not know what are the values of the variables in RAM); this is the most interesting case, and other cases will be solved if we solve it, so we will focus on it (because if we do not know what to do in some case, we can just reboot and our methods will fix everything)</a:t>
            </a:r>
          </a:p>
          <a:p>
            <a:pPr lvl="1">
              <a:tabLst>
                <a:tab pos="6745288" algn="l"/>
              </a:tabLst>
            </a:pPr>
            <a:r>
              <a:rPr lang="en-US" dirty="0" smtClean="0"/>
              <a:t>Typical scenario: electricity goes down and the computer shuts down and then reboots forgetting everything, other than whatever has been written to the disk</a:t>
            </a:r>
          </a:p>
          <a:p>
            <a:pPr>
              <a:tabLst>
                <a:tab pos="6745288" algn="l"/>
              </a:tabLst>
            </a:pPr>
            <a:r>
              <a:rPr lang="en-US" dirty="0" smtClean="0">
                <a:solidFill>
                  <a:srgbClr val="FF0000"/>
                </a:solidFill>
              </a:rPr>
              <a:t>“Global” problem in execution</a:t>
            </a:r>
          </a:p>
          <a:p>
            <a:pPr lvl="1">
              <a:tabLst>
                <a:tab pos="6745288" algn="l"/>
              </a:tabLst>
            </a:pPr>
            <a:r>
              <a:rPr lang="en-US" dirty="0" smtClean="0"/>
              <a:t>E.g., deadlock: a transaction needs to be removed in the middle of an execution to let the system proceed</a:t>
            </a:r>
          </a:p>
          <a:p>
            <a:pPr>
              <a:tabLst>
                <a:tab pos="6745288" algn="l"/>
              </a:tabLst>
            </a:pPr>
            <a:r>
              <a:rPr lang="en-US" dirty="0" smtClean="0">
                <a:solidFill>
                  <a:srgbClr val="FF0000"/>
                </a:solidFill>
              </a:rPr>
              <a:t>Transaction failure</a:t>
            </a:r>
          </a:p>
          <a:p>
            <a:pPr lvl="1">
              <a:tabLst>
                <a:tab pos="6745288" algn="l"/>
              </a:tabLst>
            </a:pPr>
            <a:r>
              <a:rPr lang="en-US" dirty="0" smtClean="0"/>
              <a:t>Transaction’s execution may result in violating CHECKs and CONSTRAINTs; then the transaction needs to be failed</a:t>
            </a:r>
          </a:p>
          <a:p>
            <a:pPr lvl="1">
              <a:tabLst>
                <a:tab pos="6745288" algn="l"/>
              </a:tabLst>
            </a:pPr>
            <a:r>
              <a:rPr lang="en-US" dirty="0" smtClean="0"/>
              <a:t>This is still OK as failed transactions do not have to be correct, because their effects are going to be removed from the execution</a:t>
            </a:r>
          </a:p>
          <a:p>
            <a:pPr lvl="1">
              <a:tabLst>
                <a:tab pos="6745288" algn="l"/>
              </a:tabLst>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lstStyle/>
          <a:p>
            <a:r>
              <a:rPr lang="en-US" dirty="0" smtClean="0"/>
              <a:t>ACID properties</a:t>
            </a:r>
          </a:p>
          <a:p>
            <a:r>
              <a:rPr lang="en-US" dirty="0" smtClean="0"/>
              <a:t>Need for recovery</a:t>
            </a:r>
          </a:p>
          <a:p>
            <a:r>
              <a:rPr lang="en-US" smtClean="0"/>
              <a:t>History (schedule</a:t>
            </a:r>
            <a:r>
              <a:rPr lang="en-US" dirty="0" smtClean="0"/>
              <a:t>)</a:t>
            </a:r>
          </a:p>
          <a:p>
            <a:r>
              <a:rPr lang="en-US" dirty="0" smtClean="0"/>
              <a:t>Recoverable histories</a:t>
            </a:r>
          </a:p>
          <a:p>
            <a:r>
              <a:rPr lang="en-US" dirty="0" smtClean="0"/>
              <a:t>Cascading aborts</a:t>
            </a:r>
          </a:p>
          <a:p>
            <a:r>
              <a:rPr lang="en-US" dirty="0" smtClean="0"/>
              <a:t>Strict histories</a:t>
            </a:r>
          </a:p>
          <a:p>
            <a:r>
              <a:rPr lang="en-US" dirty="0" smtClean="0"/>
              <a:t>Write ahead log</a:t>
            </a:r>
          </a:p>
          <a:p>
            <a:r>
              <a:rPr lang="en-US" dirty="0" smtClean="0"/>
              <a:t>Algorithm for recovery</a:t>
            </a:r>
          </a:p>
          <a:p>
            <a:r>
              <a:rPr lang="en-US" dirty="0" err="1" smtClean="0"/>
              <a:t>Checkpointing</a:t>
            </a:r>
            <a:endParaRPr lang="en-US" dirty="0" smtClean="0"/>
          </a:p>
          <a:p>
            <a:r>
              <a:rPr lang="en-US" dirty="0" smtClean="0"/>
              <a:t>SQL support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smtClean="0"/>
              <a:t>Lifecycle Of A Transaction</a:t>
            </a:r>
          </a:p>
        </p:txBody>
      </p:sp>
      <p:sp>
        <p:nvSpPr>
          <p:cNvPr id="19459" name="Rectangle 3"/>
          <p:cNvSpPr>
            <a:spLocks noGrp="1" noChangeArrowheads="1"/>
          </p:cNvSpPr>
          <p:nvPr>
            <p:ph type="body" idx="4294967295"/>
          </p:nvPr>
        </p:nvSpPr>
        <p:spPr/>
        <p:txBody>
          <a:bodyPr/>
          <a:lstStyle/>
          <a:p>
            <a:pPr marL="457200" indent="-457200">
              <a:buFont typeface="Monotype Sorts" pitchFamily="2" charset="2"/>
              <a:buAutoNum type="arabicPeriod"/>
            </a:pPr>
            <a:r>
              <a:rPr lang="en-US" smtClean="0"/>
              <a:t>Start</a:t>
            </a:r>
          </a:p>
          <a:p>
            <a:pPr marL="457200" indent="-457200">
              <a:buFont typeface="Monotype Sorts" pitchFamily="2" charset="2"/>
              <a:buAutoNum type="arabicPeriod"/>
            </a:pPr>
            <a:r>
              <a:rPr lang="en-US" smtClean="0"/>
              <a:t>Run</a:t>
            </a:r>
          </a:p>
          <a:p>
            <a:pPr marL="457200" indent="-457200">
              <a:buFont typeface="Monotype Sorts" pitchFamily="2" charset="2"/>
              <a:buAutoNum type="arabicPeriod"/>
            </a:pPr>
            <a:r>
              <a:rPr lang="en-US" smtClean="0"/>
              <a:t>Finish</a:t>
            </a:r>
          </a:p>
          <a:p>
            <a:pPr marL="457200" indent="-457200">
              <a:buFont typeface="Monotype Sorts" pitchFamily="2" charset="2"/>
              <a:buAutoNum type="arabicPeriod"/>
            </a:pPr>
            <a:r>
              <a:rPr lang="en-US" smtClean="0"/>
              <a:t>Check for deferred consistency requirements, if any</a:t>
            </a:r>
          </a:p>
          <a:p>
            <a:pPr marL="933450" lvl="1" indent="-381000"/>
            <a:r>
              <a:rPr lang="en-US" smtClean="0"/>
              <a:t>Requirement that can be violated during execution (but not after it), such as during the movement of money from checking account to savings account</a:t>
            </a:r>
          </a:p>
          <a:p>
            <a:pPr marL="933450" lvl="1" indent="-381000"/>
            <a:r>
              <a:rPr lang="en-US" smtClean="0"/>
              <a:t>Such deferrals can be specified using SQL DDL</a:t>
            </a:r>
          </a:p>
          <a:p>
            <a:pPr marL="457200" indent="-457200">
              <a:buFont typeface="Monotype Sorts" pitchFamily="2" charset="2"/>
              <a:buAutoNum type="arabicPeriod"/>
            </a:pPr>
            <a:r>
              <a:rPr lang="en-US" smtClean="0"/>
              <a:t>Commit if steps 1 – 4 are done successfully: this means the transaction’s effects are “durable”</a:t>
            </a:r>
          </a:p>
          <a:p>
            <a:pPr marL="457200" indent="-457200">
              <a:buFont typeface="Monotype Sorts" pitchFamily="2" charset="2"/>
              <a:buNone/>
            </a:pPr>
            <a:r>
              <a:rPr lang="en-US" b="1" i="1" smtClean="0">
                <a:solidFill>
                  <a:srgbClr val="FC0128"/>
                </a:solidFill>
              </a:rPr>
              <a:t>	But a transaction can be aborted for any reason (or no reason) before commit</a:t>
            </a:r>
          </a:p>
          <a:p>
            <a:pPr marL="457200" indent="-457200"/>
            <a:endParaRPr lang="en-US" smtClean="0">
              <a:solidFill>
                <a:schemeClr val="folHlink"/>
              </a:solidFill>
            </a:endParaRPr>
          </a:p>
          <a:p>
            <a:pPr marL="457200" indent="-457200"/>
            <a:r>
              <a:rPr lang="en-US" smtClean="0">
                <a:solidFill>
                  <a:schemeClr val="folHlink"/>
                </a:solidFill>
              </a:rPr>
              <a:t>Of course an aborted transaction can be re-executed, especially if this was not “its fault,” but then this is really another transaction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The Fate Of A Transaction</a:t>
            </a:r>
          </a:p>
        </p:txBody>
      </p:sp>
      <p:sp>
        <p:nvSpPr>
          <p:cNvPr id="2052" name="Content Placeholder 2"/>
          <p:cNvSpPr>
            <a:spLocks noGrp="1"/>
          </p:cNvSpPr>
          <p:nvPr>
            <p:ph idx="1"/>
          </p:nvPr>
        </p:nvSpPr>
        <p:spPr/>
        <p:txBody>
          <a:bodyPr/>
          <a:lstStyle/>
          <a:p>
            <a:r>
              <a:rPr lang="en-US" smtClean="0"/>
              <a:t>I either move money from my savings account to my checking account or not</a:t>
            </a:r>
          </a:p>
        </p:txBody>
      </p:sp>
      <p:graphicFrame>
        <p:nvGraphicFramePr>
          <p:cNvPr id="2050" name="Object 2"/>
          <p:cNvGraphicFramePr>
            <a:graphicFrameLocks noChangeAspect="1"/>
          </p:cNvGraphicFramePr>
          <p:nvPr/>
        </p:nvGraphicFramePr>
        <p:xfrm>
          <a:off x="990600" y="2286000"/>
          <a:ext cx="8010525" cy="5019675"/>
        </p:xfrm>
        <a:graphic>
          <a:graphicData uri="http://schemas.openxmlformats.org/presentationml/2006/ole">
            <mc:AlternateContent xmlns:mc="http://schemas.openxmlformats.org/markup-compatibility/2006">
              <mc:Choice xmlns:v="urn:schemas-microsoft-com:vml" Requires="v">
                <p:oleObj spid="_x0000_s2083" name="Visio" r:id="rId4" imgW="8010360" imgH="5019840" progId="Visio.Drawing.11">
                  <p:embed/>
                </p:oleObj>
              </mc:Choice>
              <mc:Fallback>
                <p:oleObj name="Visio" r:id="rId4" imgW="8010360" imgH="501984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80105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smtClean="0"/>
              <a:t>History (Schedule)</a:t>
            </a:r>
          </a:p>
        </p:txBody>
      </p:sp>
      <p:sp>
        <p:nvSpPr>
          <p:cNvPr id="20483" name="Rectangle 3"/>
          <p:cNvSpPr>
            <a:spLocks noGrp="1" noChangeArrowheads="1"/>
          </p:cNvSpPr>
          <p:nvPr>
            <p:ph type="body" idx="4294967295"/>
          </p:nvPr>
        </p:nvSpPr>
        <p:spPr/>
        <p:txBody>
          <a:bodyPr/>
          <a:lstStyle/>
          <a:p>
            <a:r>
              <a:rPr lang="en-US" dirty="0" smtClean="0"/>
              <a:t>This is </a:t>
            </a:r>
            <a:r>
              <a:rPr lang="en-US" dirty="0" smtClean="0">
                <a:solidFill>
                  <a:srgbClr val="FF0000"/>
                </a:solidFill>
              </a:rPr>
              <a:t>a trace of execution of transactions in a system</a:t>
            </a:r>
          </a:p>
          <a:p>
            <a:pPr lvl="1"/>
            <a:r>
              <a:rPr lang="en-US" dirty="0" smtClean="0"/>
              <a:t>This is somewhat imprecise at this point</a:t>
            </a:r>
          </a:p>
          <a:p>
            <a:pPr lvl="1"/>
            <a:r>
              <a:rPr lang="en-US" dirty="0" smtClean="0"/>
              <a:t>We will make it more formal as needed</a:t>
            </a:r>
          </a:p>
          <a:p>
            <a:r>
              <a:rPr lang="en-US" dirty="0" smtClean="0"/>
              <a:t>Example at the beginning of the unit was a trace</a:t>
            </a:r>
          </a:p>
          <a:p>
            <a:r>
              <a:rPr lang="en-US" dirty="0" smtClean="0"/>
              <a:t>At different time we will “trace” different actions</a:t>
            </a:r>
          </a:p>
          <a:p>
            <a:pPr lvl="1"/>
            <a:r>
              <a:rPr lang="en-US" dirty="0" smtClean="0"/>
              <a:t>Most commonly which transaction accessed which item in which mode</a:t>
            </a:r>
          </a:p>
          <a:p>
            <a:pPr lvl="1"/>
            <a:r>
              <a:rPr lang="en-US" dirty="0" smtClean="0"/>
              <a:t>E.g. T1 R x; meaning transaction T1 Reads item x</a:t>
            </a:r>
          </a:p>
          <a:p>
            <a:pPr lvl="1"/>
            <a:r>
              <a:rPr lang="en-US" dirty="0" smtClean="0"/>
              <a:t>E.g. T1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15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1508" name="Rectangle 4"/>
          <p:cNvSpPr>
            <a:spLocks noGrp="1" noChangeArrowheads="1"/>
          </p:cNvSpPr>
          <p:nvPr>
            <p:ph type="title" idx="4294967295"/>
          </p:nvPr>
        </p:nvSpPr>
        <p:spPr/>
        <p:txBody>
          <a:bodyPr/>
          <a:lstStyle/>
          <a:p>
            <a:r>
              <a:rPr lang="en-US" smtClean="0"/>
              <a:t>Recoverable Histories</a:t>
            </a:r>
          </a:p>
        </p:txBody>
      </p:sp>
      <p:sp>
        <p:nvSpPr>
          <p:cNvPr id="21509" name="Rectangle 5"/>
          <p:cNvSpPr>
            <a:spLocks noGrp="1" noChangeArrowheads="1"/>
          </p:cNvSpPr>
          <p:nvPr>
            <p:ph type="body" idx="4294967295"/>
          </p:nvPr>
        </p:nvSpPr>
        <p:spPr/>
        <p:txBody>
          <a:bodyPr/>
          <a:lstStyle/>
          <a:p>
            <a:r>
              <a:rPr lang="en-US" dirty="0" smtClean="0"/>
              <a:t>A history is </a:t>
            </a:r>
            <a:r>
              <a:rPr lang="en-US" b="1" i="1" dirty="0" smtClean="0">
                <a:solidFill>
                  <a:srgbClr val="FC0128"/>
                </a:solidFill>
              </a:rPr>
              <a:t>recoverable</a:t>
            </a:r>
            <a:r>
              <a:rPr lang="en-US" dirty="0" smtClean="0"/>
              <a:t> if for every transaction T that commits, the </a:t>
            </a:r>
            <a:r>
              <a:rPr lang="en-US" dirty="0" smtClean="0">
                <a:solidFill>
                  <a:srgbClr val="FF0000"/>
                </a:solidFill>
              </a:rPr>
              <a:t>Commit of T follows the Commit of every transaction from which T read</a:t>
            </a:r>
          </a:p>
          <a:p>
            <a:pPr lvl="1"/>
            <a:r>
              <a:rPr lang="en-US" dirty="0" smtClean="0"/>
              <a:t>We do not formally define here what it means “from which T read,” but it is pretty obvious intuitively: T read the result of writing by that transaction</a:t>
            </a:r>
          </a:p>
          <a:p>
            <a:r>
              <a:rPr lang="en-US" b="1" i="1" dirty="0" smtClean="0">
                <a:solidFill>
                  <a:srgbClr val="FF0000"/>
                </a:solidFill>
              </a:rPr>
              <a:t>Histories must be recoverable, otherwise transaction may operate based on non-existent past</a:t>
            </a:r>
          </a:p>
          <a:p>
            <a:r>
              <a:rPr lang="en-US" dirty="0" smtClean="0"/>
              <a:t>A history that </a:t>
            </a:r>
            <a:r>
              <a:rPr lang="en-US" b="1" i="1" dirty="0" smtClean="0">
                <a:solidFill>
                  <a:srgbClr val="FC0128"/>
                </a:solidFill>
              </a:rPr>
              <a:t>is not recoverable</a:t>
            </a:r>
            <a:r>
              <a:rPr lang="en-US" dirty="0" smtClean="0"/>
              <a:t/>
            </a:r>
            <a:br>
              <a:rPr lang="en-US" dirty="0" smtClean="0"/>
            </a:br>
            <a:r>
              <a:rPr lang="en-US" dirty="0" smtClean="0"/>
              <a:t/>
            </a:r>
            <a:br>
              <a:rPr lang="en-US" dirty="0" smtClean="0"/>
            </a:br>
            <a:r>
              <a:rPr lang="en-US" dirty="0" smtClean="0"/>
              <a:t>T1		T2</a:t>
            </a:r>
            <a:br>
              <a:rPr lang="en-US" dirty="0" smtClean="0"/>
            </a:br>
            <a:r>
              <a:rPr lang="en-US" dirty="0" smtClean="0"/>
              <a:t/>
            </a:r>
            <a:br>
              <a:rPr lang="en-US" dirty="0" smtClean="0"/>
            </a:br>
            <a:r>
              <a:rPr lang="en-US" dirty="0" smtClean="0"/>
              <a:t>W x		</a:t>
            </a:r>
            <a:br>
              <a:rPr lang="en-US" dirty="0" smtClean="0"/>
            </a:br>
            <a:r>
              <a:rPr lang="en-US" dirty="0" smtClean="0"/>
              <a:t>		R x</a:t>
            </a:r>
            <a:br>
              <a:rPr lang="en-US" dirty="0" smtClean="0"/>
            </a:br>
            <a:r>
              <a:rPr lang="en-US" dirty="0" smtClean="0"/>
              <a:t>		W y</a:t>
            </a:r>
            <a:br>
              <a:rPr lang="en-US" dirty="0" smtClean="0"/>
            </a:br>
            <a:r>
              <a:rPr lang="en-US" dirty="0" smtClean="0"/>
              <a:t>		Commit</a:t>
            </a:r>
          </a:p>
          <a:p>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253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2532" name="Rectangle 4"/>
          <p:cNvSpPr>
            <a:spLocks noGrp="1" noChangeArrowheads="1"/>
          </p:cNvSpPr>
          <p:nvPr>
            <p:ph type="title" idx="4294967295"/>
          </p:nvPr>
        </p:nvSpPr>
        <p:spPr/>
        <p:txBody>
          <a:bodyPr/>
          <a:lstStyle/>
          <a:p>
            <a:r>
              <a:rPr lang="en-US" smtClean="0"/>
              <a:t>Non-Recoverable Histories</a:t>
            </a:r>
          </a:p>
        </p:txBody>
      </p:sp>
      <p:sp>
        <p:nvSpPr>
          <p:cNvPr id="22533" name="Rectangle 5"/>
          <p:cNvSpPr>
            <a:spLocks noGrp="1" noChangeArrowheads="1"/>
          </p:cNvSpPr>
          <p:nvPr>
            <p:ph type="body" idx="4294967295"/>
          </p:nvPr>
        </p:nvSpPr>
        <p:spPr/>
        <p:txBody>
          <a:bodyPr/>
          <a:lstStyle/>
          <a:p>
            <a:r>
              <a:rPr lang="en-US" smtClean="0"/>
              <a:t>Here is what could happen next</a:t>
            </a:r>
            <a:br>
              <a:rPr lang="en-US" smtClean="0"/>
            </a:br>
            <a:r>
              <a:rPr lang="en-US" smtClean="0"/>
              <a:t/>
            </a:r>
            <a:br>
              <a:rPr lang="en-US" smtClean="0"/>
            </a:br>
            <a:r>
              <a:rPr lang="en-US" smtClean="0"/>
              <a:t>T1		T2</a:t>
            </a:r>
            <a:br>
              <a:rPr lang="en-US" smtClean="0"/>
            </a:br>
            <a:r>
              <a:rPr lang="en-US" smtClean="0"/>
              <a:t/>
            </a:r>
            <a:br>
              <a:rPr lang="en-US" smtClean="0"/>
            </a:br>
            <a:r>
              <a:rPr lang="en-US" smtClean="0"/>
              <a:t>W x		</a:t>
            </a:r>
            <a:br>
              <a:rPr lang="en-US" smtClean="0"/>
            </a:br>
            <a:r>
              <a:rPr lang="en-US" smtClean="0"/>
              <a:t>		R x</a:t>
            </a:r>
            <a:br>
              <a:rPr lang="en-US" smtClean="0"/>
            </a:br>
            <a:r>
              <a:rPr lang="en-US" smtClean="0"/>
              <a:t>		W y</a:t>
            </a:r>
            <a:br>
              <a:rPr lang="en-US" smtClean="0"/>
            </a:br>
            <a:r>
              <a:rPr lang="en-US" smtClean="0"/>
              <a:t>		Commit</a:t>
            </a:r>
            <a:br>
              <a:rPr lang="en-US" smtClean="0"/>
            </a:br>
            <a:r>
              <a:rPr lang="en-US" smtClean="0"/>
              <a:t>Abort</a:t>
            </a:r>
          </a:p>
          <a:p>
            <a:endParaRPr lang="en-US" smtClean="0"/>
          </a:p>
          <a:p>
            <a:r>
              <a:rPr lang="en-US" smtClean="0"/>
              <a:t>And now what to do about T2? </a:t>
            </a:r>
          </a:p>
          <a:p>
            <a:pPr lvl="1"/>
            <a:r>
              <a:rPr lang="en-US" smtClean="0"/>
              <a:t>It operated using a non-existent value of x (here y could have been x + 1)</a:t>
            </a:r>
          </a:p>
          <a:p>
            <a:pPr lvl="1"/>
            <a:r>
              <a:rPr lang="en-US" smtClean="0"/>
              <a:t>It </a:t>
            </a:r>
            <a:r>
              <a:rPr lang="en-US" b="1" i="1" smtClean="0">
                <a:solidFill>
                  <a:srgbClr val="FC0128"/>
                </a:solidFill>
              </a:rPr>
              <a:t>cannot</a:t>
            </a:r>
            <a:r>
              <a:rPr lang="en-US" smtClean="0"/>
              <a:t> be aborted because it has already committed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smtClean="0"/>
              <a:t>More On Non-recoverable Histories</a:t>
            </a:r>
          </a:p>
        </p:txBody>
      </p:sp>
      <p:sp>
        <p:nvSpPr>
          <p:cNvPr id="23555" name="Rectangle 3"/>
          <p:cNvSpPr>
            <a:spLocks noGrp="1" noChangeArrowheads="1"/>
          </p:cNvSpPr>
          <p:nvPr>
            <p:ph type="body" idx="4294967295"/>
          </p:nvPr>
        </p:nvSpPr>
        <p:spPr/>
        <p:txBody>
          <a:bodyPr/>
          <a:lstStyle/>
          <a:p>
            <a:r>
              <a:rPr lang="en-US" dirty="0" smtClean="0"/>
              <a:t>We need to understand what is wrong with the following</a:t>
            </a:r>
            <a:br>
              <a:rPr lang="en-US" dirty="0" smtClean="0"/>
            </a:br>
            <a:r>
              <a:rPr lang="en-US" dirty="0" smtClean="0"/>
              <a:t/>
            </a:r>
            <a:br>
              <a:rPr lang="en-US" dirty="0" smtClean="0"/>
            </a:br>
            <a:r>
              <a:rPr lang="en-US" dirty="0" err="1" smtClean="0"/>
              <a:t>T1</a:t>
            </a:r>
            <a:r>
              <a:rPr lang="en-US" dirty="0" smtClean="0"/>
              <a:t>		</a:t>
            </a:r>
            <a:r>
              <a:rPr lang="en-US" dirty="0" err="1" smtClean="0"/>
              <a:t>T2</a:t>
            </a:r>
            <a:r>
              <a:rPr lang="en-US" dirty="0" smtClean="0"/>
              <a:t/>
            </a:r>
            <a:br>
              <a:rPr lang="en-US" dirty="0" smtClean="0"/>
            </a:br>
            <a:r>
              <a:rPr lang="en-US" dirty="0" smtClean="0"/>
              <a:t/>
            </a:r>
            <a:br>
              <a:rPr lang="en-US" dirty="0" smtClean="0"/>
            </a:br>
            <a:r>
              <a:rPr lang="en-US" dirty="0" smtClean="0"/>
              <a:t>W x		</a:t>
            </a:r>
            <a:br>
              <a:rPr lang="en-US" dirty="0" smtClean="0"/>
            </a:br>
            <a:r>
              <a:rPr lang="en-US" dirty="0" smtClean="0"/>
              <a:t>		R x</a:t>
            </a:r>
            <a:br>
              <a:rPr lang="en-US" dirty="0" smtClean="0"/>
            </a:br>
            <a:r>
              <a:rPr lang="en-US" dirty="0" smtClean="0"/>
              <a:t>		Commit</a:t>
            </a:r>
          </a:p>
          <a:p>
            <a:pPr>
              <a:buFont typeface="Monotype Sorts" pitchFamily="2" charset="2"/>
              <a:buNone/>
            </a:pPr>
            <a:r>
              <a:rPr lang="en-US" dirty="0" smtClean="0"/>
              <a:t>	Abort</a:t>
            </a:r>
          </a:p>
          <a:p>
            <a:r>
              <a:rPr lang="en-US" dirty="0" smtClean="0"/>
              <a:t>It may seem that there is no problem because </a:t>
            </a:r>
            <a:r>
              <a:rPr lang="en-US" dirty="0" err="1" smtClean="0"/>
              <a:t>T2</a:t>
            </a:r>
            <a:r>
              <a:rPr lang="en-US" dirty="0" smtClean="0"/>
              <a:t> only read</a:t>
            </a:r>
          </a:p>
          <a:p>
            <a:r>
              <a:rPr lang="en-US" dirty="0" smtClean="0"/>
              <a:t>Consider the following case:</a:t>
            </a:r>
          </a:p>
          <a:p>
            <a:pPr lvl="1"/>
            <a:r>
              <a:rPr lang="en-US" dirty="0" smtClean="0"/>
              <a:t>Initially x = 0 and y = 0</a:t>
            </a:r>
          </a:p>
          <a:p>
            <a:pPr lvl="1"/>
            <a:r>
              <a:rPr lang="en-US" dirty="0" err="1" smtClean="0"/>
              <a:t>T1</a:t>
            </a:r>
            <a:r>
              <a:rPr lang="en-US" dirty="0" smtClean="0"/>
              <a:t> is:    x := 1</a:t>
            </a:r>
          </a:p>
          <a:p>
            <a:pPr lvl="1"/>
            <a:r>
              <a:rPr lang="en-US" dirty="0" err="1" smtClean="0"/>
              <a:t>T2</a:t>
            </a:r>
            <a:r>
              <a:rPr lang="en-US" dirty="0" smtClean="0"/>
              <a:t> is:    </a:t>
            </a:r>
            <a:r>
              <a:rPr lang="en-US" b="1" dirty="0" smtClean="0"/>
              <a:t>if</a:t>
            </a:r>
            <a:r>
              <a:rPr lang="en-US" dirty="0" smtClean="0"/>
              <a:t> x = 0 </a:t>
            </a:r>
            <a:r>
              <a:rPr lang="en-US" b="1" dirty="0" smtClean="0"/>
              <a:t>then</a:t>
            </a:r>
            <a:r>
              <a:rPr lang="en-US" dirty="0" smtClean="0"/>
              <a:t> y := 1</a:t>
            </a:r>
          </a:p>
          <a:p>
            <a:r>
              <a:rPr lang="en-US" dirty="0" smtClean="0"/>
              <a:t>Then the value of x </a:t>
            </a:r>
            <a:r>
              <a:rPr lang="en-US" dirty="0" smtClean="0">
                <a:solidFill>
                  <a:srgbClr val="FF0000"/>
                </a:solidFill>
              </a:rPr>
              <a:t>did</a:t>
            </a:r>
            <a:r>
              <a:rPr lang="en-US" dirty="0" smtClean="0"/>
              <a:t> matter and depending on whether </a:t>
            </a:r>
            <a:r>
              <a:rPr lang="en-US" dirty="0" err="1" smtClean="0"/>
              <a:t>T1</a:t>
            </a:r>
            <a:r>
              <a:rPr lang="en-US" dirty="0" smtClean="0"/>
              <a:t> existed or not the behavior of </a:t>
            </a:r>
            <a:r>
              <a:rPr lang="en-US" dirty="0" err="1" smtClean="0"/>
              <a:t>T2</a:t>
            </a:r>
            <a:r>
              <a:rPr lang="en-US" dirty="0" smtClean="0"/>
              <a:t> is different</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smtClean="0"/>
              <a:t>Cascading Aborts</a:t>
            </a:r>
          </a:p>
        </p:txBody>
      </p:sp>
      <p:sp>
        <p:nvSpPr>
          <p:cNvPr id="24579" name="Rectangle 3"/>
          <p:cNvSpPr>
            <a:spLocks noGrp="1" noChangeArrowheads="1"/>
          </p:cNvSpPr>
          <p:nvPr>
            <p:ph type="body" idx="4294967295"/>
          </p:nvPr>
        </p:nvSpPr>
        <p:spPr/>
        <p:txBody>
          <a:bodyPr/>
          <a:lstStyle/>
          <a:p>
            <a:r>
              <a:rPr lang="en-US" dirty="0" smtClean="0"/>
              <a:t>A history </a:t>
            </a:r>
            <a:r>
              <a:rPr lang="en-US" b="1" i="1" dirty="0" smtClean="0">
                <a:solidFill>
                  <a:srgbClr val="FC0128"/>
                </a:solidFill>
              </a:rPr>
              <a:t>avoids cascading aborts</a:t>
            </a:r>
            <a:r>
              <a:rPr lang="en-US" dirty="0" smtClean="0"/>
              <a:t> if every </a:t>
            </a:r>
            <a:r>
              <a:rPr lang="en-US" dirty="0" smtClean="0">
                <a:solidFill>
                  <a:srgbClr val="FF0000"/>
                </a:solidFill>
              </a:rPr>
              <a:t>transaction reads only values produced by transactions that have already committed </a:t>
            </a:r>
          </a:p>
          <a:p>
            <a:r>
              <a:rPr lang="en-US" dirty="0" smtClean="0"/>
              <a:t>Of course it can read the initial state unless overwritten previously by another transaction</a:t>
            </a:r>
          </a:p>
          <a:p>
            <a:pPr lvl="1"/>
            <a:r>
              <a:rPr lang="en-US" dirty="0" smtClean="0"/>
              <a:t>We will assume, to simplify discussion, some transaction T0, running by itself and creating the initial state of the database</a:t>
            </a:r>
          </a:p>
          <a:p>
            <a:pPr lvl="1"/>
            <a:r>
              <a:rPr lang="en-US" dirty="0" smtClean="0"/>
              <a:t>T0 is recoverable, automatically</a:t>
            </a:r>
          </a:p>
          <a:p>
            <a:r>
              <a:rPr lang="en-US" dirty="0" smtClean="0"/>
              <a:t>A history that </a:t>
            </a:r>
            <a:r>
              <a:rPr lang="en-US" b="1" i="1" dirty="0" smtClean="0">
                <a:solidFill>
                  <a:srgbClr val="FC0128"/>
                </a:solidFill>
              </a:rPr>
              <a:t>does not</a:t>
            </a:r>
            <a:r>
              <a:rPr lang="en-US" dirty="0" smtClean="0"/>
              <a:t> </a:t>
            </a:r>
            <a:r>
              <a:rPr lang="en-US" b="1" i="1" dirty="0" smtClean="0">
                <a:solidFill>
                  <a:srgbClr val="FC0128"/>
                </a:solidFill>
              </a:rPr>
              <a:t>avoid cascading aborts</a:t>
            </a:r>
            <a:r>
              <a:rPr lang="en-US" dirty="0" smtClean="0"/>
              <a:t/>
            </a:r>
            <a:br>
              <a:rPr lang="en-US" dirty="0" smtClean="0"/>
            </a:br>
            <a:r>
              <a:rPr lang="en-US" dirty="0" smtClean="0"/>
              <a:t/>
            </a:r>
            <a:br>
              <a:rPr lang="en-US" dirty="0" smtClean="0"/>
            </a:br>
            <a:r>
              <a:rPr lang="en-US" dirty="0" smtClean="0"/>
              <a:t>T1		T2</a:t>
            </a:r>
            <a:br>
              <a:rPr lang="en-US" dirty="0" smtClean="0"/>
            </a:br>
            <a:r>
              <a:rPr lang="en-US" dirty="0" smtClean="0"/>
              <a:t/>
            </a:r>
            <a:br>
              <a:rPr lang="en-US" dirty="0" smtClean="0"/>
            </a:br>
            <a:r>
              <a:rPr lang="en-US" dirty="0" smtClean="0"/>
              <a:t>W x		</a:t>
            </a:r>
            <a:br>
              <a:rPr lang="en-US" dirty="0" smtClean="0"/>
            </a:br>
            <a:r>
              <a:rPr lang="en-US" dirty="0" smtClean="0"/>
              <a:t>		R x</a:t>
            </a:r>
            <a:br>
              <a:rPr lang="en-US" dirty="0" smtClean="0"/>
            </a:br>
            <a:r>
              <a:rPr lang="en-US" dirty="0" smtClean="0"/>
              <a:t>		W y</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smtClean="0"/>
              <a:t>Cascading Aborts</a:t>
            </a:r>
          </a:p>
        </p:txBody>
      </p:sp>
      <p:sp>
        <p:nvSpPr>
          <p:cNvPr id="25603" name="Rectangle 3"/>
          <p:cNvSpPr>
            <a:spLocks noGrp="1" noChangeArrowheads="1"/>
          </p:cNvSpPr>
          <p:nvPr>
            <p:ph type="body" idx="4294967295"/>
          </p:nvPr>
        </p:nvSpPr>
        <p:spPr/>
        <p:txBody>
          <a:bodyPr/>
          <a:lstStyle/>
          <a:p>
            <a:r>
              <a:rPr lang="en-US" smtClean="0"/>
              <a:t>Here is what could happen next</a:t>
            </a:r>
            <a:br>
              <a:rPr lang="en-US" smtClean="0"/>
            </a:br>
            <a:r>
              <a:rPr lang="en-US" smtClean="0"/>
              <a:t/>
            </a:r>
            <a:br>
              <a:rPr lang="en-US" smtClean="0"/>
            </a:br>
            <a:r>
              <a:rPr lang="en-US" smtClean="0"/>
              <a:t>T1		T2</a:t>
            </a:r>
            <a:br>
              <a:rPr lang="en-US" smtClean="0"/>
            </a:br>
            <a:r>
              <a:rPr lang="en-US" smtClean="0"/>
              <a:t/>
            </a:r>
            <a:br>
              <a:rPr lang="en-US" smtClean="0"/>
            </a:br>
            <a:r>
              <a:rPr lang="en-US" smtClean="0"/>
              <a:t>W x		</a:t>
            </a:r>
            <a:br>
              <a:rPr lang="en-US" smtClean="0"/>
            </a:br>
            <a:r>
              <a:rPr lang="en-US" smtClean="0"/>
              <a:t>		R x</a:t>
            </a:r>
            <a:br>
              <a:rPr lang="en-US" smtClean="0"/>
            </a:br>
            <a:r>
              <a:rPr lang="en-US" smtClean="0"/>
              <a:t>		W y</a:t>
            </a:r>
            <a:br>
              <a:rPr lang="en-US" smtClean="0"/>
            </a:br>
            <a:r>
              <a:rPr lang="en-US" smtClean="0"/>
              <a:t>Abort</a:t>
            </a:r>
          </a:p>
          <a:p>
            <a:endParaRPr lang="en-US" smtClean="0"/>
          </a:p>
          <a:p>
            <a:r>
              <a:rPr lang="en-US" smtClean="0"/>
              <a:t>Then we must do:</a:t>
            </a:r>
            <a:br>
              <a:rPr lang="en-US" smtClean="0"/>
            </a:br>
            <a:r>
              <a:rPr lang="en-US" smtClean="0"/>
              <a:t/>
            </a:r>
            <a:br>
              <a:rPr lang="en-US" smtClean="0"/>
            </a:br>
            <a:r>
              <a:rPr lang="en-US" smtClean="0"/>
              <a:t>T1		T2</a:t>
            </a:r>
            <a:br>
              <a:rPr lang="en-US" smtClean="0"/>
            </a:br>
            <a:r>
              <a:rPr lang="en-US" smtClean="0"/>
              <a:t/>
            </a:r>
            <a:br>
              <a:rPr lang="en-US" smtClean="0"/>
            </a:br>
            <a:r>
              <a:rPr lang="en-US" smtClean="0"/>
              <a:t>W x		</a:t>
            </a:r>
            <a:br>
              <a:rPr lang="en-US" smtClean="0"/>
            </a:br>
            <a:r>
              <a:rPr lang="en-US" smtClean="0"/>
              <a:t>		R x</a:t>
            </a:r>
            <a:br>
              <a:rPr lang="en-US" smtClean="0"/>
            </a:br>
            <a:r>
              <a:rPr lang="en-US" smtClean="0"/>
              <a:t>		W y</a:t>
            </a:r>
            <a:br>
              <a:rPr lang="en-US" smtClean="0"/>
            </a:br>
            <a:r>
              <a:rPr lang="en-US" smtClean="0"/>
              <a:t>Abort</a:t>
            </a:r>
            <a:br>
              <a:rPr lang="en-US" smtClean="0"/>
            </a:br>
            <a:r>
              <a:rPr lang="en-US" smtClean="0"/>
              <a:t>		Abort</a:t>
            </a:r>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02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029" name="Rectangle 4"/>
          <p:cNvSpPr>
            <a:spLocks noGrp="1" noChangeArrowheads="1"/>
          </p:cNvSpPr>
          <p:nvPr>
            <p:ph type="title" idx="4294967295"/>
          </p:nvPr>
        </p:nvSpPr>
        <p:spPr/>
        <p:txBody>
          <a:bodyPr/>
          <a:lstStyle/>
          <a:p>
            <a:r>
              <a:rPr lang="en-US" smtClean="0"/>
              <a:t>Transaction Processing</a:t>
            </a:r>
          </a:p>
        </p:txBody>
      </p:sp>
      <p:sp>
        <p:nvSpPr>
          <p:cNvPr id="1030" name="Rectangle 5"/>
          <p:cNvSpPr>
            <a:spLocks noGrp="1" noChangeArrowheads="1"/>
          </p:cNvSpPr>
          <p:nvPr>
            <p:ph type="body" idx="4294967295"/>
          </p:nvPr>
        </p:nvSpPr>
        <p:spPr/>
        <p:txBody>
          <a:bodyPr/>
          <a:lstStyle/>
          <a:p>
            <a:r>
              <a:rPr lang="en-US" smtClean="0"/>
              <a:t>Implemented as part of the Database Operating System</a:t>
            </a:r>
          </a:p>
          <a:p>
            <a:r>
              <a:rPr lang="en-US" smtClean="0"/>
              <a:t>Includes:</a:t>
            </a:r>
          </a:p>
          <a:p>
            <a:pPr lvl="1"/>
            <a:r>
              <a:rPr lang="en-US" smtClean="0"/>
              <a:t>Recovery (this unit)</a:t>
            </a:r>
          </a:p>
          <a:p>
            <a:pPr lvl="1"/>
            <a:r>
              <a:rPr lang="en-US" smtClean="0"/>
              <a:t>Concurrency (next unit)</a:t>
            </a:r>
          </a:p>
          <a:p>
            <a:r>
              <a:rPr lang="en-US" smtClean="0"/>
              <a:t>Relies on services provided by the “standard” operating system running on the hardware</a:t>
            </a:r>
          </a:p>
        </p:txBody>
      </p:sp>
      <p:graphicFrame>
        <p:nvGraphicFramePr>
          <p:cNvPr id="1026" name="Object 6"/>
          <p:cNvGraphicFramePr>
            <a:graphicFrameLocks noGrp="1" noChangeAspect="1"/>
          </p:cNvGraphicFramePr>
          <p:nvPr>
            <p:ph sz="half" idx="4294967295"/>
          </p:nvPr>
        </p:nvGraphicFramePr>
        <p:xfrm>
          <a:off x="2514600" y="4191000"/>
          <a:ext cx="3660775" cy="2546350"/>
        </p:xfrm>
        <a:graphic>
          <a:graphicData uri="http://schemas.openxmlformats.org/presentationml/2006/ole">
            <mc:AlternateContent xmlns:mc="http://schemas.openxmlformats.org/markup-compatibility/2006">
              <mc:Choice xmlns:v="urn:schemas-microsoft-com:vml" Requires="v">
                <p:oleObj spid="_x0000_s1059" name="Visio" r:id="rId4" imgW="3660648" imgH="2546223" progId="Visio.Drawing.11">
                  <p:embed/>
                </p:oleObj>
              </mc:Choice>
              <mc:Fallback>
                <p:oleObj name="Visio" r:id="rId4" imgW="3660648" imgH="254622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91000"/>
                        <a:ext cx="3660775"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66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6628" name="Rectangle 4"/>
          <p:cNvSpPr>
            <a:spLocks noGrp="1" noChangeArrowheads="1"/>
          </p:cNvSpPr>
          <p:nvPr>
            <p:ph type="title" idx="4294967295"/>
          </p:nvPr>
        </p:nvSpPr>
        <p:spPr/>
        <p:txBody>
          <a:bodyPr/>
          <a:lstStyle/>
          <a:p>
            <a:r>
              <a:rPr lang="en-US" smtClean="0"/>
              <a:t>Strict Histories</a:t>
            </a:r>
          </a:p>
        </p:txBody>
      </p:sp>
      <p:sp>
        <p:nvSpPr>
          <p:cNvPr id="26629" name="Rectangle 5"/>
          <p:cNvSpPr>
            <a:spLocks noGrp="1" noChangeArrowheads="1"/>
          </p:cNvSpPr>
          <p:nvPr>
            <p:ph type="body" idx="4294967295"/>
          </p:nvPr>
        </p:nvSpPr>
        <p:spPr/>
        <p:txBody>
          <a:bodyPr/>
          <a:lstStyle/>
          <a:p>
            <a:r>
              <a:rPr lang="en-US" dirty="0" smtClean="0"/>
              <a:t>History is </a:t>
            </a:r>
            <a:r>
              <a:rPr lang="en-US" b="1" i="1" dirty="0" smtClean="0">
                <a:solidFill>
                  <a:srgbClr val="FC0128"/>
                </a:solidFill>
              </a:rPr>
              <a:t>strict</a:t>
            </a:r>
            <a:r>
              <a:rPr lang="en-US" dirty="0" smtClean="0"/>
              <a:t> if</a:t>
            </a:r>
          </a:p>
          <a:p>
            <a:pPr lvl="1"/>
            <a:r>
              <a:rPr lang="en-US" dirty="0" smtClean="0"/>
              <a:t>Satisfies the condition for avoiding cascading aborts</a:t>
            </a:r>
          </a:p>
          <a:p>
            <a:pPr lvl="1"/>
            <a:r>
              <a:rPr lang="en-US" dirty="0" smtClean="0"/>
              <a:t>For every transaction, if it writes an item, </a:t>
            </a:r>
            <a:r>
              <a:rPr lang="en-US" dirty="0" smtClean="0">
                <a:solidFill>
                  <a:srgbClr val="FF0000"/>
                </a:solidFill>
              </a:rPr>
              <a:t>all the transactions that previously wrote that item have already committed or aborted</a:t>
            </a:r>
          </a:p>
          <a:p>
            <a:r>
              <a:rPr lang="en-US" dirty="0" smtClean="0"/>
              <a:t>If we need to abort a transaction that wrote a value, the most convenient thing to implement is just to restore the value that existed previously</a:t>
            </a:r>
          </a:p>
          <a:p>
            <a:r>
              <a:rPr lang="en-US" dirty="0" smtClean="0"/>
              <a:t>If a history is not strict, this is not good enough</a:t>
            </a:r>
            <a:br>
              <a:rPr lang="en-US" dirty="0" smtClean="0"/>
            </a:br>
            <a:endParaRPr lang="en-US" dirty="0" smtClean="0"/>
          </a:p>
          <a:p>
            <a:r>
              <a:rPr lang="en-US" dirty="0" smtClean="0"/>
              <a:t>A history that </a:t>
            </a:r>
            <a:r>
              <a:rPr lang="en-US" b="1" i="1" dirty="0" smtClean="0">
                <a:solidFill>
                  <a:srgbClr val="FC0128"/>
                </a:solidFill>
              </a:rPr>
              <a:t>is not strict</a:t>
            </a:r>
            <a:r>
              <a:rPr lang="en-US" dirty="0" smtClean="0"/>
              <a:t/>
            </a:r>
            <a:br>
              <a:rPr lang="en-US" dirty="0" smtClean="0"/>
            </a:br>
            <a:r>
              <a:rPr lang="en-US" dirty="0" smtClean="0"/>
              <a:t/>
            </a:r>
            <a:br>
              <a:rPr lang="en-US" dirty="0" smtClean="0"/>
            </a:br>
            <a:r>
              <a:rPr lang="en-US" dirty="0" smtClean="0"/>
              <a:t>T1		T2</a:t>
            </a:r>
            <a:br>
              <a:rPr lang="en-US" dirty="0" smtClean="0"/>
            </a:br>
            <a:r>
              <a:rPr lang="en-US" dirty="0" smtClean="0"/>
              <a:t/>
            </a:r>
            <a:br>
              <a:rPr lang="en-US" dirty="0" smtClean="0"/>
            </a:br>
            <a:r>
              <a:rPr lang="en-US" dirty="0" smtClean="0"/>
              <a:t>W x		</a:t>
            </a:r>
            <a:br>
              <a:rPr lang="en-US" dirty="0" smtClean="0"/>
            </a:br>
            <a:r>
              <a:rPr lang="en-US" dirty="0" smtClean="0"/>
              <a:t>		W x</a:t>
            </a:r>
            <a:br>
              <a:rPr lang="en-US" dirty="0" smtClean="0"/>
            </a:br>
            <a:r>
              <a:rPr lang="en-US" dirty="0" smtClean="0"/>
              <a:t/>
            </a:r>
            <a:br>
              <a:rPr lang="en-US" dirty="0" smtClean="0"/>
            </a:br>
            <a:r>
              <a:rPr lang="en-US" dirty="0" smtClean="0"/>
              <a:t/>
            </a:r>
            <a:br>
              <a:rPr lang="en-US" dirty="0" smtClean="0"/>
            </a:br>
            <a:r>
              <a:rPr lang="en-US" dirty="0" smtClean="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76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7652" name="Rectangle 4"/>
          <p:cNvSpPr>
            <a:spLocks noGrp="1" noChangeArrowheads="1"/>
          </p:cNvSpPr>
          <p:nvPr>
            <p:ph type="title" idx="4294967295"/>
          </p:nvPr>
        </p:nvSpPr>
        <p:spPr/>
        <p:txBody>
          <a:bodyPr/>
          <a:lstStyle/>
          <a:p>
            <a:r>
              <a:rPr lang="en-US" smtClean="0"/>
              <a:t>Strict Histories</a:t>
            </a:r>
          </a:p>
        </p:txBody>
      </p:sp>
      <p:sp>
        <p:nvSpPr>
          <p:cNvPr id="27653" name="Rectangle 5"/>
          <p:cNvSpPr>
            <a:spLocks noGrp="1" noChangeArrowheads="1"/>
          </p:cNvSpPr>
          <p:nvPr>
            <p:ph type="body" idx="4294967295"/>
          </p:nvPr>
        </p:nvSpPr>
        <p:spPr/>
        <p:txBody>
          <a:bodyPr/>
          <a:lstStyle/>
          <a:p>
            <a:r>
              <a:rPr lang="en-US" smtClean="0"/>
              <a:t>Here is what could happen next</a:t>
            </a:r>
            <a:br>
              <a:rPr lang="en-US" smtClean="0"/>
            </a:br>
            <a:r>
              <a:rPr lang="en-US" smtClean="0"/>
              <a:t/>
            </a:r>
            <a:br>
              <a:rPr lang="en-US" smtClean="0"/>
            </a:br>
            <a:r>
              <a:rPr lang="en-US" smtClean="0"/>
              <a:t>T1		T2</a:t>
            </a:r>
            <a:br>
              <a:rPr lang="en-US" smtClean="0"/>
            </a:br>
            <a:r>
              <a:rPr lang="en-US" smtClean="0"/>
              <a:t/>
            </a:r>
            <a:br>
              <a:rPr lang="en-US" smtClean="0"/>
            </a:br>
            <a:r>
              <a:rPr lang="en-US" smtClean="0"/>
              <a:t>Wx		</a:t>
            </a:r>
            <a:br>
              <a:rPr lang="en-US" smtClean="0"/>
            </a:br>
            <a:r>
              <a:rPr lang="en-US" smtClean="0"/>
              <a:t>		Wx</a:t>
            </a:r>
            <a:br>
              <a:rPr lang="en-US" smtClean="0"/>
            </a:br>
            <a:r>
              <a:rPr lang="en-US" smtClean="0"/>
              <a:t>Abort</a:t>
            </a:r>
          </a:p>
          <a:p>
            <a:endParaRPr lang="en-US" smtClean="0"/>
          </a:p>
          <a:p>
            <a:r>
              <a:rPr lang="en-US" smtClean="0"/>
              <a:t>Even though T1 aborted, we must not do anything to x! </a:t>
            </a:r>
            <a:br>
              <a:rPr lang="en-US" smtClean="0"/>
            </a:br>
            <a:r>
              <a:rPr lang="en-US" smtClean="0"/>
              <a:t/>
            </a:r>
            <a:br>
              <a:rPr lang="en-US" smtClean="0"/>
            </a:br>
            <a:r>
              <a:rPr lang="en-US" smtClean="0"/>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867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8676" name="Rectangle 4"/>
          <p:cNvSpPr>
            <a:spLocks noGrp="1" noChangeArrowheads="1"/>
          </p:cNvSpPr>
          <p:nvPr>
            <p:ph type="title" idx="4294967295"/>
          </p:nvPr>
        </p:nvSpPr>
        <p:spPr/>
        <p:txBody>
          <a:bodyPr/>
          <a:lstStyle/>
          <a:p>
            <a:r>
              <a:rPr lang="en-US" smtClean="0"/>
              <a:t>Strict Histories</a:t>
            </a:r>
          </a:p>
        </p:txBody>
      </p:sp>
      <p:sp>
        <p:nvSpPr>
          <p:cNvPr id="28677" name="Rectangle 5"/>
          <p:cNvSpPr>
            <a:spLocks noGrp="1" noChangeArrowheads="1"/>
          </p:cNvSpPr>
          <p:nvPr>
            <p:ph type="body" idx="4294967295"/>
          </p:nvPr>
        </p:nvSpPr>
        <p:spPr/>
        <p:txBody>
          <a:bodyPr/>
          <a:lstStyle/>
          <a:p>
            <a:r>
              <a:rPr lang="en-US" dirty="0" smtClean="0"/>
              <a:t>Here what could happen next</a:t>
            </a:r>
            <a:br>
              <a:rPr lang="en-US" dirty="0" smtClean="0"/>
            </a:br>
            <a:r>
              <a:rPr lang="en-US" dirty="0" smtClean="0"/>
              <a:t/>
            </a:r>
            <a:br>
              <a:rPr lang="en-US" dirty="0" smtClean="0"/>
            </a:br>
            <a:r>
              <a:rPr lang="en-US" dirty="0" smtClean="0"/>
              <a:t>T1		T2</a:t>
            </a:r>
            <a:br>
              <a:rPr lang="en-US" dirty="0" smtClean="0"/>
            </a:br>
            <a:r>
              <a:rPr lang="en-US" dirty="0" smtClean="0"/>
              <a:t/>
            </a:r>
            <a:br>
              <a:rPr lang="en-US" dirty="0" smtClean="0"/>
            </a:br>
            <a:r>
              <a:rPr lang="en-US" dirty="0" err="1" smtClean="0"/>
              <a:t>Wx</a:t>
            </a:r>
            <a:r>
              <a:rPr lang="en-US" dirty="0" smtClean="0"/>
              <a:t>		</a:t>
            </a:r>
            <a:br>
              <a:rPr lang="en-US" dirty="0" smtClean="0"/>
            </a:br>
            <a:r>
              <a:rPr lang="en-US" dirty="0" smtClean="0"/>
              <a:t>		</a:t>
            </a:r>
            <a:r>
              <a:rPr lang="en-US" dirty="0" err="1" smtClean="0"/>
              <a:t>Wx</a:t>
            </a:r>
            <a:r>
              <a:rPr lang="en-US" dirty="0" smtClean="0"/>
              <a:t/>
            </a:r>
            <a:br>
              <a:rPr lang="en-US" dirty="0" smtClean="0"/>
            </a:br>
            <a:r>
              <a:rPr lang="en-US" dirty="0" smtClean="0"/>
              <a:t>Abort</a:t>
            </a:r>
            <a:br>
              <a:rPr lang="en-US" dirty="0" smtClean="0"/>
            </a:br>
            <a:r>
              <a:rPr lang="en-US" dirty="0" smtClean="0"/>
              <a:t>		Abort</a:t>
            </a:r>
          </a:p>
          <a:p>
            <a:endParaRPr lang="en-US" dirty="0" smtClean="0"/>
          </a:p>
          <a:p>
            <a:r>
              <a:rPr lang="en-US" dirty="0" smtClean="0"/>
              <a:t>Because T2 aborted, we must restore the value of x that existed before T1 wrote, sometime in the past</a:t>
            </a:r>
            <a:br>
              <a:rPr lang="en-US" dirty="0" smtClean="0"/>
            </a:br>
            <a:endParaRPr lang="en-US" dirty="0" smtClean="0"/>
          </a:p>
          <a:p>
            <a:r>
              <a:rPr lang="en-US" dirty="0" smtClean="0"/>
              <a:t>Very complicated; need to maintain several values for x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en-US" smtClean="0"/>
              <a:t>Relations </a:t>
            </a:r>
          </a:p>
        </p:txBody>
      </p:sp>
      <p:sp>
        <p:nvSpPr>
          <p:cNvPr id="29699" name="Rectangle 3"/>
          <p:cNvSpPr>
            <a:spLocks noGrp="1" noChangeArrowheads="1"/>
          </p:cNvSpPr>
          <p:nvPr>
            <p:ph type="body" idx="4294967295"/>
          </p:nvPr>
        </p:nvSpPr>
        <p:spPr/>
        <p:txBody>
          <a:bodyPr/>
          <a:lstStyle/>
          <a:p>
            <a:r>
              <a:rPr lang="en-US" b="1" i="1" dirty="0" smtClean="0">
                <a:solidFill>
                  <a:srgbClr val="FF0000"/>
                </a:solidFill>
              </a:rPr>
              <a:t>Strict implies no cascading aborts</a:t>
            </a:r>
          </a:p>
          <a:p>
            <a:r>
              <a:rPr lang="en-US" b="1" i="1" dirty="0" smtClean="0">
                <a:solidFill>
                  <a:srgbClr val="FF0000"/>
                </a:solidFill>
              </a:rPr>
              <a:t>No cascading aborts implies recoverable</a:t>
            </a:r>
          </a:p>
          <a:p>
            <a:endParaRPr lang="en-US" dirty="0" smtClean="0"/>
          </a:p>
          <a:p>
            <a:r>
              <a:rPr lang="en-US" b="1" i="1" dirty="0" smtClean="0">
                <a:solidFill>
                  <a:srgbClr val="FF0000"/>
                </a:solidFill>
              </a:rPr>
              <a:t>So we like strict, which really means:</a:t>
            </a:r>
          </a:p>
          <a:p>
            <a:pPr lvl="1"/>
            <a:r>
              <a:rPr lang="en-US" b="1" i="1" dirty="0" smtClean="0">
                <a:solidFill>
                  <a:srgbClr val="FF0000"/>
                </a:solidFill>
              </a:rPr>
              <a:t>Every transaction reads only values produced by transactions that have already committed </a:t>
            </a:r>
          </a:p>
          <a:p>
            <a:pPr lvl="1"/>
            <a:r>
              <a:rPr lang="en-US" b="1" i="1" dirty="0" smtClean="0">
                <a:solidFill>
                  <a:srgbClr val="FF0000"/>
                </a:solidFill>
              </a:rPr>
              <a:t>Every transaction, if it writes an item, all the transactions that previously wrote that item have already committed or aborted</a:t>
            </a:r>
          </a:p>
          <a:p>
            <a:r>
              <a:rPr lang="en-US" dirty="0" smtClean="0"/>
              <a:t>But note: a transaction can read a value that was read by an uncommitted transaction</a:t>
            </a:r>
          </a:p>
          <a:p>
            <a:r>
              <a:rPr lang="en-US" dirty="0" smtClean="0"/>
              <a:t>We will assume that the DB OS will make sure that all histories will be strict</a:t>
            </a:r>
          </a:p>
          <a:p>
            <a:r>
              <a:rPr lang="en-US" dirty="0" smtClean="0"/>
              <a:t>This will be automatically ensured “magically” by concurrency management (next unit)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smtClean="0"/>
              <a:t>Reminder On Virtual Memory: Paging In And Out</a:t>
            </a:r>
          </a:p>
        </p:txBody>
      </p:sp>
      <p:sp>
        <p:nvSpPr>
          <p:cNvPr id="30723" name="Rectangle 3"/>
          <p:cNvSpPr>
            <a:spLocks noGrp="1" noChangeArrowheads="1"/>
          </p:cNvSpPr>
          <p:nvPr>
            <p:ph type="body" idx="4294967295"/>
          </p:nvPr>
        </p:nvSpPr>
        <p:spPr/>
        <p:txBody>
          <a:bodyPr/>
          <a:lstStyle/>
          <a:p>
            <a:pPr>
              <a:buFont typeface="Monotype Sorts" pitchFamily="2" charset="2"/>
              <a:buNone/>
            </a:pPr>
            <a:r>
              <a:rPr lang="en-US" smtClean="0"/>
              <a:t>                                                           Disk                 RAM</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r>
              <a:rPr lang="en-US" smtClean="0"/>
              <a:t>Access a</a:t>
            </a:r>
          </a:p>
          <a:p>
            <a:endParaRPr lang="en-US" smtClean="0"/>
          </a:p>
          <a:p>
            <a:pPr>
              <a:buFont typeface="Monotype Sorts" pitchFamily="2" charset="2"/>
              <a:buNone/>
            </a:pPr>
            <a:r>
              <a:rPr lang="en-US" smtClean="0"/>
              <a:t>Access b</a:t>
            </a:r>
          </a:p>
          <a:p>
            <a:endParaRPr lang="en-US" smtClean="0"/>
          </a:p>
          <a:p>
            <a:pPr>
              <a:buFont typeface="Monotype Sorts" pitchFamily="2" charset="2"/>
              <a:buNone/>
            </a:pPr>
            <a:r>
              <a:rPr lang="en-US" smtClean="0"/>
              <a:t>Access c</a:t>
            </a:r>
          </a:p>
          <a:p>
            <a:endParaRPr lang="en-US" smtClean="0"/>
          </a:p>
          <a:p>
            <a:pPr>
              <a:buFont typeface="Monotype Sorts" pitchFamily="2" charset="2"/>
              <a:buNone/>
            </a:pPr>
            <a:r>
              <a:rPr lang="en-US" smtClean="0"/>
              <a:t>Access a</a:t>
            </a:r>
          </a:p>
          <a:p>
            <a:endParaRPr lang="en-US" smtClean="0"/>
          </a:p>
          <a:p>
            <a:r>
              <a:rPr lang="en-US" smtClean="0"/>
              <a:t>“Access” means read or write</a:t>
            </a:r>
          </a:p>
          <a:p>
            <a:r>
              <a:rPr lang="en-US" smtClean="0"/>
              <a:t>4 blocks on the disk and 2 page slots in the RAM cache</a:t>
            </a:r>
          </a:p>
        </p:txBody>
      </p:sp>
      <p:sp>
        <p:nvSpPr>
          <p:cNvPr id="30724" name="Rectangle 4"/>
          <p:cNvSpPr>
            <a:spLocks noChangeArrowheads="1"/>
          </p:cNvSpPr>
          <p:nvPr/>
        </p:nvSpPr>
        <p:spPr bwMode="auto">
          <a:xfrm>
            <a:off x="5029200" y="22098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25" name="Rectangle 5"/>
          <p:cNvSpPr>
            <a:spLocks noChangeArrowheads="1"/>
          </p:cNvSpPr>
          <p:nvPr/>
        </p:nvSpPr>
        <p:spPr bwMode="auto">
          <a:xfrm>
            <a:off x="5562600" y="22098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26" name="Rectangle 6"/>
          <p:cNvSpPr>
            <a:spLocks noChangeArrowheads="1"/>
          </p:cNvSpPr>
          <p:nvPr/>
        </p:nvSpPr>
        <p:spPr bwMode="auto">
          <a:xfrm>
            <a:off x="6096000" y="22098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27" name="Rectangle 7"/>
          <p:cNvSpPr>
            <a:spLocks noChangeArrowheads="1"/>
          </p:cNvSpPr>
          <p:nvPr/>
        </p:nvSpPr>
        <p:spPr bwMode="auto">
          <a:xfrm>
            <a:off x="6629400" y="2209800"/>
            <a:ext cx="533400" cy="381000"/>
          </a:xfrm>
          <a:prstGeom prst="rect">
            <a:avLst/>
          </a:prstGeom>
          <a:noFill/>
          <a:ln w="12700">
            <a:solidFill>
              <a:schemeClr val="tx2"/>
            </a:solidFill>
            <a:miter lim="800000"/>
            <a:headEnd/>
            <a:tailEnd/>
          </a:ln>
        </p:spPr>
        <p:txBody>
          <a:bodyPr wrap="none" anchor="ctr"/>
          <a:lstStyle/>
          <a:p>
            <a:pPr algn="ctr"/>
            <a:r>
              <a:rPr lang="en-US"/>
              <a:t>d</a:t>
            </a:r>
          </a:p>
        </p:txBody>
      </p:sp>
      <p:sp>
        <p:nvSpPr>
          <p:cNvPr id="30728" name="Rectangle 8"/>
          <p:cNvSpPr>
            <a:spLocks noChangeArrowheads="1"/>
          </p:cNvSpPr>
          <p:nvPr/>
        </p:nvSpPr>
        <p:spPr bwMode="auto">
          <a:xfrm>
            <a:off x="8229600" y="2209800"/>
            <a:ext cx="533400" cy="381000"/>
          </a:xfrm>
          <a:prstGeom prst="rect">
            <a:avLst/>
          </a:prstGeom>
          <a:noFill/>
          <a:ln w="12700">
            <a:solidFill>
              <a:schemeClr val="tx2"/>
            </a:solidFill>
            <a:miter lim="800000"/>
            <a:headEnd/>
            <a:tailEnd/>
          </a:ln>
        </p:spPr>
        <p:txBody>
          <a:bodyPr wrap="none" anchor="ctr"/>
          <a:lstStyle/>
          <a:p>
            <a:endParaRPr lang="en-US"/>
          </a:p>
        </p:txBody>
      </p:sp>
      <p:sp>
        <p:nvSpPr>
          <p:cNvPr id="30729" name="Rectangle 9"/>
          <p:cNvSpPr>
            <a:spLocks noChangeArrowheads="1"/>
          </p:cNvSpPr>
          <p:nvPr/>
        </p:nvSpPr>
        <p:spPr bwMode="auto">
          <a:xfrm>
            <a:off x="7696200" y="2209800"/>
            <a:ext cx="533400" cy="381000"/>
          </a:xfrm>
          <a:prstGeom prst="rect">
            <a:avLst/>
          </a:prstGeom>
          <a:noFill/>
          <a:ln w="12700">
            <a:solidFill>
              <a:schemeClr val="tx2"/>
            </a:solidFill>
            <a:miter lim="800000"/>
            <a:headEnd/>
            <a:tailEnd/>
          </a:ln>
        </p:spPr>
        <p:txBody>
          <a:bodyPr wrap="none" anchor="ctr"/>
          <a:lstStyle/>
          <a:p>
            <a:endParaRPr lang="en-US"/>
          </a:p>
        </p:txBody>
      </p:sp>
      <p:sp>
        <p:nvSpPr>
          <p:cNvPr id="30730" name="Rectangle 10"/>
          <p:cNvSpPr>
            <a:spLocks noChangeArrowheads="1"/>
          </p:cNvSpPr>
          <p:nvPr/>
        </p:nvSpPr>
        <p:spPr bwMode="auto">
          <a:xfrm>
            <a:off x="7162800" y="2209800"/>
            <a:ext cx="533400" cy="381000"/>
          </a:xfrm>
          <a:prstGeom prst="rect">
            <a:avLst/>
          </a:prstGeom>
          <a:noFill/>
          <a:ln w="12700">
            <a:noFill/>
            <a:miter lim="800000"/>
            <a:headEnd/>
            <a:tailEnd/>
          </a:ln>
        </p:spPr>
        <p:txBody>
          <a:bodyPr wrap="none" anchor="ctr"/>
          <a:lstStyle/>
          <a:p>
            <a:endParaRPr lang="en-US"/>
          </a:p>
        </p:txBody>
      </p:sp>
      <p:sp>
        <p:nvSpPr>
          <p:cNvPr id="30731" name="Rectangle 11"/>
          <p:cNvSpPr>
            <a:spLocks noChangeArrowheads="1"/>
          </p:cNvSpPr>
          <p:nvPr/>
        </p:nvSpPr>
        <p:spPr bwMode="auto">
          <a:xfrm>
            <a:off x="5029200" y="29718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32" name="Rectangle 12"/>
          <p:cNvSpPr>
            <a:spLocks noChangeArrowheads="1"/>
          </p:cNvSpPr>
          <p:nvPr/>
        </p:nvSpPr>
        <p:spPr bwMode="auto">
          <a:xfrm>
            <a:off x="5562600" y="29718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33" name="Rectangle 13"/>
          <p:cNvSpPr>
            <a:spLocks noChangeArrowheads="1"/>
          </p:cNvSpPr>
          <p:nvPr/>
        </p:nvSpPr>
        <p:spPr bwMode="auto">
          <a:xfrm>
            <a:off x="6096000" y="29718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34" name="Rectangle 14"/>
          <p:cNvSpPr>
            <a:spLocks noChangeArrowheads="1"/>
          </p:cNvSpPr>
          <p:nvPr/>
        </p:nvSpPr>
        <p:spPr bwMode="auto">
          <a:xfrm>
            <a:off x="6629400" y="2971800"/>
            <a:ext cx="533400" cy="381000"/>
          </a:xfrm>
          <a:prstGeom prst="rect">
            <a:avLst/>
          </a:prstGeom>
          <a:noFill/>
          <a:ln w="12700">
            <a:solidFill>
              <a:schemeClr val="tx2"/>
            </a:solidFill>
            <a:miter lim="800000"/>
            <a:headEnd/>
            <a:tailEnd/>
          </a:ln>
        </p:spPr>
        <p:txBody>
          <a:bodyPr wrap="none" anchor="ctr"/>
          <a:lstStyle/>
          <a:p>
            <a:pPr algn="ctr"/>
            <a:r>
              <a:rPr lang="en-US"/>
              <a:t>d</a:t>
            </a:r>
          </a:p>
        </p:txBody>
      </p:sp>
      <p:sp>
        <p:nvSpPr>
          <p:cNvPr id="30735" name="Rectangle 15"/>
          <p:cNvSpPr>
            <a:spLocks noChangeArrowheads="1"/>
          </p:cNvSpPr>
          <p:nvPr/>
        </p:nvSpPr>
        <p:spPr bwMode="auto">
          <a:xfrm>
            <a:off x="8229600" y="2971800"/>
            <a:ext cx="533400" cy="381000"/>
          </a:xfrm>
          <a:prstGeom prst="rect">
            <a:avLst/>
          </a:prstGeom>
          <a:noFill/>
          <a:ln w="12700">
            <a:solidFill>
              <a:schemeClr val="tx2"/>
            </a:solidFill>
            <a:miter lim="800000"/>
            <a:headEnd/>
            <a:tailEnd/>
          </a:ln>
        </p:spPr>
        <p:txBody>
          <a:bodyPr wrap="none" anchor="ctr"/>
          <a:lstStyle/>
          <a:p>
            <a:endParaRPr lang="en-US"/>
          </a:p>
        </p:txBody>
      </p:sp>
      <p:sp>
        <p:nvSpPr>
          <p:cNvPr id="30736" name="Rectangle 16"/>
          <p:cNvSpPr>
            <a:spLocks noChangeArrowheads="1"/>
          </p:cNvSpPr>
          <p:nvPr/>
        </p:nvSpPr>
        <p:spPr bwMode="auto">
          <a:xfrm>
            <a:off x="7696200" y="29718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37" name="Rectangle 17"/>
          <p:cNvSpPr>
            <a:spLocks noChangeArrowheads="1"/>
          </p:cNvSpPr>
          <p:nvPr/>
        </p:nvSpPr>
        <p:spPr bwMode="auto">
          <a:xfrm>
            <a:off x="7162800" y="2971800"/>
            <a:ext cx="533400" cy="381000"/>
          </a:xfrm>
          <a:prstGeom prst="rect">
            <a:avLst/>
          </a:prstGeom>
          <a:noFill/>
          <a:ln w="12700">
            <a:noFill/>
            <a:miter lim="800000"/>
            <a:headEnd/>
            <a:tailEnd/>
          </a:ln>
        </p:spPr>
        <p:txBody>
          <a:bodyPr wrap="none" anchor="ctr"/>
          <a:lstStyle/>
          <a:p>
            <a:endParaRPr lang="en-US"/>
          </a:p>
        </p:txBody>
      </p:sp>
      <p:sp>
        <p:nvSpPr>
          <p:cNvPr id="30738" name="Rectangle 18"/>
          <p:cNvSpPr>
            <a:spLocks noChangeArrowheads="1"/>
          </p:cNvSpPr>
          <p:nvPr/>
        </p:nvSpPr>
        <p:spPr bwMode="auto">
          <a:xfrm>
            <a:off x="5029200" y="38100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39" name="Rectangle 19"/>
          <p:cNvSpPr>
            <a:spLocks noChangeArrowheads="1"/>
          </p:cNvSpPr>
          <p:nvPr/>
        </p:nvSpPr>
        <p:spPr bwMode="auto">
          <a:xfrm>
            <a:off x="5562600" y="38100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40" name="Rectangle 20"/>
          <p:cNvSpPr>
            <a:spLocks noChangeArrowheads="1"/>
          </p:cNvSpPr>
          <p:nvPr/>
        </p:nvSpPr>
        <p:spPr bwMode="auto">
          <a:xfrm>
            <a:off x="6096000" y="38100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41" name="Rectangle 21"/>
          <p:cNvSpPr>
            <a:spLocks noChangeArrowheads="1"/>
          </p:cNvSpPr>
          <p:nvPr/>
        </p:nvSpPr>
        <p:spPr bwMode="auto">
          <a:xfrm>
            <a:off x="6629400" y="3810000"/>
            <a:ext cx="533400" cy="381000"/>
          </a:xfrm>
          <a:prstGeom prst="rect">
            <a:avLst/>
          </a:prstGeom>
          <a:noFill/>
          <a:ln w="12700">
            <a:solidFill>
              <a:schemeClr val="tx2"/>
            </a:solidFill>
            <a:miter lim="800000"/>
            <a:headEnd/>
            <a:tailEnd/>
          </a:ln>
        </p:spPr>
        <p:txBody>
          <a:bodyPr wrap="none" anchor="ctr"/>
          <a:lstStyle/>
          <a:p>
            <a:pPr algn="ctr"/>
            <a:r>
              <a:rPr lang="en-US"/>
              <a:t>d</a:t>
            </a:r>
          </a:p>
        </p:txBody>
      </p:sp>
      <p:sp>
        <p:nvSpPr>
          <p:cNvPr id="30742" name="Rectangle 22"/>
          <p:cNvSpPr>
            <a:spLocks noChangeArrowheads="1"/>
          </p:cNvSpPr>
          <p:nvPr/>
        </p:nvSpPr>
        <p:spPr bwMode="auto">
          <a:xfrm>
            <a:off x="8229600" y="38100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43" name="Rectangle 23"/>
          <p:cNvSpPr>
            <a:spLocks noChangeArrowheads="1"/>
          </p:cNvSpPr>
          <p:nvPr/>
        </p:nvSpPr>
        <p:spPr bwMode="auto">
          <a:xfrm>
            <a:off x="7696200" y="38100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44" name="Rectangle 24"/>
          <p:cNvSpPr>
            <a:spLocks noChangeArrowheads="1"/>
          </p:cNvSpPr>
          <p:nvPr/>
        </p:nvSpPr>
        <p:spPr bwMode="auto">
          <a:xfrm>
            <a:off x="7162800" y="3810000"/>
            <a:ext cx="533400" cy="381000"/>
          </a:xfrm>
          <a:prstGeom prst="rect">
            <a:avLst/>
          </a:prstGeom>
          <a:noFill/>
          <a:ln w="12700">
            <a:noFill/>
            <a:miter lim="800000"/>
            <a:headEnd/>
            <a:tailEnd/>
          </a:ln>
        </p:spPr>
        <p:txBody>
          <a:bodyPr wrap="none" anchor="ctr"/>
          <a:lstStyle/>
          <a:p>
            <a:endParaRPr lang="en-US"/>
          </a:p>
        </p:txBody>
      </p:sp>
      <p:sp>
        <p:nvSpPr>
          <p:cNvPr id="30745" name="Rectangle 25"/>
          <p:cNvSpPr>
            <a:spLocks noChangeArrowheads="1"/>
          </p:cNvSpPr>
          <p:nvPr/>
        </p:nvSpPr>
        <p:spPr bwMode="auto">
          <a:xfrm>
            <a:off x="5029200" y="47244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46" name="Rectangle 26"/>
          <p:cNvSpPr>
            <a:spLocks noChangeArrowheads="1"/>
          </p:cNvSpPr>
          <p:nvPr/>
        </p:nvSpPr>
        <p:spPr bwMode="auto">
          <a:xfrm>
            <a:off x="5562600" y="47244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47" name="Rectangle 27"/>
          <p:cNvSpPr>
            <a:spLocks noChangeArrowheads="1"/>
          </p:cNvSpPr>
          <p:nvPr/>
        </p:nvSpPr>
        <p:spPr bwMode="auto">
          <a:xfrm>
            <a:off x="6096000" y="47244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48" name="Rectangle 28"/>
          <p:cNvSpPr>
            <a:spLocks noChangeArrowheads="1"/>
          </p:cNvSpPr>
          <p:nvPr/>
        </p:nvSpPr>
        <p:spPr bwMode="auto">
          <a:xfrm>
            <a:off x="6629400" y="4724400"/>
            <a:ext cx="533400" cy="381000"/>
          </a:xfrm>
          <a:prstGeom prst="rect">
            <a:avLst/>
          </a:prstGeom>
          <a:noFill/>
          <a:ln w="12700">
            <a:solidFill>
              <a:schemeClr val="tx2"/>
            </a:solidFill>
            <a:miter lim="800000"/>
            <a:headEnd/>
            <a:tailEnd/>
          </a:ln>
        </p:spPr>
        <p:txBody>
          <a:bodyPr wrap="none" anchor="ctr"/>
          <a:lstStyle/>
          <a:p>
            <a:pPr algn="ctr"/>
            <a:r>
              <a:rPr lang="en-US"/>
              <a:t>d</a:t>
            </a:r>
          </a:p>
        </p:txBody>
      </p:sp>
      <p:sp>
        <p:nvSpPr>
          <p:cNvPr id="30749" name="Rectangle 29"/>
          <p:cNvSpPr>
            <a:spLocks noChangeArrowheads="1"/>
          </p:cNvSpPr>
          <p:nvPr/>
        </p:nvSpPr>
        <p:spPr bwMode="auto">
          <a:xfrm>
            <a:off x="8229600" y="47244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50" name="Rectangle 30"/>
          <p:cNvSpPr>
            <a:spLocks noChangeArrowheads="1"/>
          </p:cNvSpPr>
          <p:nvPr/>
        </p:nvSpPr>
        <p:spPr bwMode="auto">
          <a:xfrm>
            <a:off x="7696200" y="47244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51" name="Rectangle 31"/>
          <p:cNvSpPr>
            <a:spLocks noChangeArrowheads="1"/>
          </p:cNvSpPr>
          <p:nvPr/>
        </p:nvSpPr>
        <p:spPr bwMode="auto">
          <a:xfrm>
            <a:off x="7162800" y="4724400"/>
            <a:ext cx="533400" cy="381000"/>
          </a:xfrm>
          <a:prstGeom prst="rect">
            <a:avLst/>
          </a:prstGeom>
          <a:noFill/>
          <a:ln w="12700">
            <a:noFill/>
            <a:miter lim="800000"/>
            <a:headEnd/>
            <a:tailEnd/>
          </a:ln>
        </p:spPr>
        <p:txBody>
          <a:bodyPr wrap="none" anchor="ctr"/>
          <a:lstStyle/>
          <a:p>
            <a:endParaRPr lang="en-US"/>
          </a:p>
        </p:txBody>
      </p:sp>
      <p:sp>
        <p:nvSpPr>
          <p:cNvPr id="30752" name="Rectangle 32"/>
          <p:cNvSpPr>
            <a:spLocks noChangeArrowheads="1"/>
          </p:cNvSpPr>
          <p:nvPr/>
        </p:nvSpPr>
        <p:spPr bwMode="auto">
          <a:xfrm>
            <a:off x="5029200" y="55626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53" name="Rectangle 33"/>
          <p:cNvSpPr>
            <a:spLocks noChangeArrowheads="1"/>
          </p:cNvSpPr>
          <p:nvPr/>
        </p:nvSpPr>
        <p:spPr bwMode="auto">
          <a:xfrm>
            <a:off x="5562600" y="5562600"/>
            <a:ext cx="533400" cy="381000"/>
          </a:xfrm>
          <a:prstGeom prst="rect">
            <a:avLst/>
          </a:prstGeom>
          <a:noFill/>
          <a:ln w="12700">
            <a:solidFill>
              <a:schemeClr val="tx2"/>
            </a:solidFill>
            <a:miter lim="800000"/>
            <a:headEnd/>
            <a:tailEnd/>
          </a:ln>
        </p:spPr>
        <p:txBody>
          <a:bodyPr wrap="none" anchor="ctr"/>
          <a:lstStyle/>
          <a:p>
            <a:pPr algn="ctr"/>
            <a:r>
              <a:rPr lang="en-US"/>
              <a:t>b</a:t>
            </a:r>
          </a:p>
        </p:txBody>
      </p:sp>
      <p:sp>
        <p:nvSpPr>
          <p:cNvPr id="30754" name="Rectangle 34"/>
          <p:cNvSpPr>
            <a:spLocks noChangeArrowheads="1"/>
          </p:cNvSpPr>
          <p:nvPr/>
        </p:nvSpPr>
        <p:spPr bwMode="auto">
          <a:xfrm>
            <a:off x="6096000" y="55626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55" name="Rectangle 35"/>
          <p:cNvSpPr>
            <a:spLocks noChangeArrowheads="1"/>
          </p:cNvSpPr>
          <p:nvPr/>
        </p:nvSpPr>
        <p:spPr bwMode="auto">
          <a:xfrm>
            <a:off x="6629400" y="5562600"/>
            <a:ext cx="533400" cy="381000"/>
          </a:xfrm>
          <a:prstGeom prst="rect">
            <a:avLst/>
          </a:prstGeom>
          <a:noFill/>
          <a:ln w="12700">
            <a:solidFill>
              <a:schemeClr val="tx2"/>
            </a:solidFill>
            <a:miter lim="800000"/>
            <a:headEnd/>
            <a:tailEnd/>
          </a:ln>
        </p:spPr>
        <p:txBody>
          <a:bodyPr wrap="none" anchor="ctr"/>
          <a:lstStyle/>
          <a:p>
            <a:pPr algn="ctr"/>
            <a:r>
              <a:rPr lang="en-US"/>
              <a:t>d</a:t>
            </a:r>
          </a:p>
        </p:txBody>
      </p:sp>
      <p:sp>
        <p:nvSpPr>
          <p:cNvPr id="30756" name="Rectangle 36"/>
          <p:cNvSpPr>
            <a:spLocks noChangeArrowheads="1"/>
          </p:cNvSpPr>
          <p:nvPr/>
        </p:nvSpPr>
        <p:spPr bwMode="auto">
          <a:xfrm>
            <a:off x="8229600" y="5562600"/>
            <a:ext cx="533400" cy="381000"/>
          </a:xfrm>
          <a:prstGeom prst="rect">
            <a:avLst/>
          </a:prstGeom>
          <a:noFill/>
          <a:ln w="12700">
            <a:solidFill>
              <a:schemeClr val="tx2"/>
            </a:solidFill>
            <a:miter lim="800000"/>
            <a:headEnd/>
            <a:tailEnd/>
          </a:ln>
        </p:spPr>
        <p:txBody>
          <a:bodyPr wrap="none" anchor="ctr"/>
          <a:lstStyle/>
          <a:p>
            <a:pPr algn="ctr"/>
            <a:r>
              <a:rPr lang="en-US"/>
              <a:t>a</a:t>
            </a:r>
          </a:p>
        </p:txBody>
      </p:sp>
      <p:sp>
        <p:nvSpPr>
          <p:cNvPr id="30757" name="Rectangle 37"/>
          <p:cNvSpPr>
            <a:spLocks noChangeArrowheads="1"/>
          </p:cNvSpPr>
          <p:nvPr/>
        </p:nvSpPr>
        <p:spPr bwMode="auto">
          <a:xfrm>
            <a:off x="7696200" y="5562600"/>
            <a:ext cx="533400" cy="381000"/>
          </a:xfrm>
          <a:prstGeom prst="rect">
            <a:avLst/>
          </a:prstGeom>
          <a:noFill/>
          <a:ln w="12700">
            <a:solidFill>
              <a:schemeClr val="tx2"/>
            </a:solidFill>
            <a:miter lim="800000"/>
            <a:headEnd/>
            <a:tailEnd/>
          </a:ln>
        </p:spPr>
        <p:txBody>
          <a:bodyPr wrap="none" anchor="ctr"/>
          <a:lstStyle/>
          <a:p>
            <a:pPr algn="ctr"/>
            <a:r>
              <a:rPr lang="en-US"/>
              <a:t>c</a:t>
            </a:r>
          </a:p>
        </p:txBody>
      </p:sp>
      <p:sp>
        <p:nvSpPr>
          <p:cNvPr id="30758" name="Rectangle 38"/>
          <p:cNvSpPr>
            <a:spLocks noChangeArrowheads="1"/>
          </p:cNvSpPr>
          <p:nvPr/>
        </p:nvSpPr>
        <p:spPr bwMode="auto">
          <a:xfrm>
            <a:off x="7162800" y="5562600"/>
            <a:ext cx="533400" cy="381000"/>
          </a:xfrm>
          <a:prstGeom prst="rect">
            <a:avLst/>
          </a:prstGeom>
          <a:noFill/>
          <a:ln w="12700">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smtClean="0"/>
              <a:t>General Setting And “Principles”</a:t>
            </a:r>
          </a:p>
        </p:txBody>
      </p:sp>
      <p:sp>
        <p:nvSpPr>
          <p:cNvPr id="31747" name="Rectangle 3"/>
          <p:cNvSpPr>
            <a:spLocks noGrp="1" noChangeArrowheads="1"/>
          </p:cNvSpPr>
          <p:nvPr>
            <p:ph type="body" idx="4294967295"/>
          </p:nvPr>
        </p:nvSpPr>
        <p:spPr/>
        <p:txBody>
          <a:bodyPr/>
          <a:lstStyle/>
          <a:p>
            <a:pPr marL="457200" indent="-457200"/>
            <a:r>
              <a:rPr lang="en-US" smtClean="0"/>
              <a:t>A transaction modifies “items” by changing an “old” value into a “new” value</a:t>
            </a:r>
          </a:p>
          <a:p>
            <a:pPr marL="457200" indent="-457200">
              <a:buFont typeface="Monotype Sorts" pitchFamily="2" charset="2"/>
              <a:buAutoNum type="arabicPeriod"/>
            </a:pPr>
            <a:r>
              <a:rPr lang="en-US" b="1" i="1" smtClean="0">
                <a:solidFill>
                  <a:srgbClr val="FC0128"/>
                </a:solidFill>
              </a:rPr>
              <a:t>At any time before the commit, the old values must be in stable storage (on the disk)</a:t>
            </a:r>
          </a:p>
          <a:p>
            <a:pPr marL="933450" lvl="1" indent="-381000"/>
            <a:r>
              <a:rPr lang="en-US" smtClean="0"/>
              <a:t>Because old values must be remembered if the RAM fails</a:t>
            </a:r>
          </a:p>
          <a:p>
            <a:pPr marL="933450" lvl="1" indent="-381000"/>
            <a:r>
              <a:rPr lang="en-US" smtClean="0"/>
              <a:t>Note: on the disk but not necessarily in the database</a:t>
            </a:r>
          </a:p>
          <a:p>
            <a:pPr marL="457200" indent="-457200">
              <a:buFont typeface="Monotype Sorts" pitchFamily="2" charset="2"/>
              <a:buAutoNum type="arabicPeriod"/>
            </a:pPr>
            <a:r>
              <a:rPr lang="en-US" b="1" i="1" smtClean="0">
                <a:solidFill>
                  <a:srgbClr val="FC0128"/>
                </a:solidFill>
              </a:rPr>
              <a:t>At any time after the commit, the new values must be in stable storage (on the disk)</a:t>
            </a:r>
          </a:p>
          <a:p>
            <a:pPr marL="933450" lvl="1" indent="-381000"/>
            <a:r>
              <a:rPr lang="en-US" smtClean="0"/>
              <a:t>Because the new values must be remembered if the RAM fails</a:t>
            </a:r>
          </a:p>
          <a:p>
            <a:pPr marL="933450" lvl="1" indent="-381000"/>
            <a:r>
              <a:rPr lang="en-US" smtClean="0"/>
              <a:t>Note: on the disk but not necessarily in the database</a:t>
            </a:r>
          </a:p>
          <a:p>
            <a:pPr marL="457200" indent="-457200">
              <a:buFont typeface="Monotype Sorts" pitchFamily="2" charset="2"/>
              <a:buAutoNum type="arabicPeriod"/>
            </a:pPr>
            <a:r>
              <a:rPr lang="en-US" b="1" i="1" smtClean="0">
                <a:solidFill>
                  <a:srgbClr val="FC0128"/>
                </a:solidFill>
              </a:rPr>
              <a:t>The transaction commits exactly when this “fact” is written in stable storage (on the disk)</a:t>
            </a:r>
          </a:p>
          <a:p>
            <a:pPr marL="933450" lvl="1" indent="-381000"/>
            <a:r>
              <a:rPr lang="en-US" smtClean="0"/>
              <a:t>Because we must remember this if the RAM fails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Scenario: Immediate Writes To Disk</a:t>
            </a:r>
            <a:endParaRPr lang="en-US" dirty="0"/>
          </a:p>
        </p:txBody>
      </p:sp>
      <p:sp>
        <p:nvSpPr>
          <p:cNvPr id="3" name="Content Placeholder 2"/>
          <p:cNvSpPr>
            <a:spLocks noGrp="1"/>
          </p:cNvSpPr>
          <p:nvPr>
            <p:ph idx="1"/>
          </p:nvPr>
        </p:nvSpPr>
        <p:spPr/>
        <p:txBody>
          <a:bodyPr/>
          <a:lstStyle/>
          <a:p>
            <a:r>
              <a:rPr lang="en-US" dirty="0" smtClean="0"/>
              <a:t>We will discuss first </a:t>
            </a:r>
            <a:r>
              <a:rPr lang="en-US" dirty="0" smtClean="0">
                <a:solidFill>
                  <a:srgbClr val="FF0000"/>
                </a:solidFill>
              </a:rPr>
              <a:t>a simplified scenario, which is the conceptual foundation to what happens in real systems</a:t>
            </a:r>
          </a:p>
          <a:p>
            <a:r>
              <a:rPr lang="en-US" dirty="0" smtClean="0"/>
              <a:t>We ignore virtual memory and assume that writes to the database on the disk happen “immediately” after the values are changed in RAM</a:t>
            </a:r>
          </a:p>
          <a:p>
            <a:r>
              <a:rPr lang="en-US" dirty="0" smtClean="0"/>
              <a:t>We will explain the most common method of managing concurrency: </a:t>
            </a:r>
            <a:r>
              <a:rPr lang="en-US" b="1" dirty="0" smtClean="0">
                <a:solidFill>
                  <a:srgbClr val="FF0000"/>
                </a:solidFill>
              </a:rPr>
              <a:t>Write Ahead Log</a:t>
            </a:r>
            <a:endParaRPr lang="en-US" dirty="0" smtClean="0">
              <a:solidFill>
                <a:srgbClr val="FF0000"/>
              </a:solidFill>
            </a:endParaRPr>
          </a:p>
          <a:p>
            <a:r>
              <a:rPr lang="en-US" dirty="0" smtClean="0"/>
              <a:t>The basic idea</a:t>
            </a:r>
          </a:p>
          <a:p>
            <a:pPr marL="914400" indent="0">
              <a:buNone/>
            </a:pPr>
            <a:r>
              <a:rPr lang="en-US" b="1" dirty="0" smtClean="0">
                <a:solidFill>
                  <a:srgbClr val="FF0000"/>
                </a:solidFill>
              </a:rPr>
              <a:t>Record how you are going to modify the database before you actually do it</a:t>
            </a:r>
          </a:p>
          <a:p>
            <a:r>
              <a:rPr lang="en-US" dirty="0" smtClean="0"/>
              <a:t>We return to our old money transfer example and consider the situation when</a:t>
            </a:r>
          </a:p>
          <a:p>
            <a:pPr lvl="1"/>
            <a:r>
              <a:rPr lang="en-US" dirty="0" smtClean="0"/>
              <a:t>RAM values “disappear” because the system crashes</a:t>
            </a:r>
          </a:p>
          <a:p>
            <a:pPr lvl="1"/>
            <a:r>
              <a:rPr lang="en-US" dirty="0" smtClean="0"/>
              <a:t>Disk values “do not disappear”</a:t>
            </a:r>
            <a:endParaRPr lang="en-US" dirty="0"/>
          </a:p>
        </p:txBody>
      </p:sp>
    </p:spTree>
    <p:extLst>
      <p:ext uri="{BB962C8B-B14F-4D97-AF65-F5344CB8AC3E}">
        <p14:creationId xmlns:p14="http://schemas.microsoft.com/office/powerpoint/2010/main" val="1287371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2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268" name="Rectangle 4"/>
          <p:cNvSpPr>
            <a:spLocks noGrp="1" noChangeArrowheads="1"/>
          </p:cNvSpPr>
          <p:nvPr>
            <p:ph type="title" idx="4294967295"/>
          </p:nvPr>
        </p:nvSpPr>
        <p:spPr/>
        <p:txBody>
          <a:bodyPr/>
          <a:lstStyle/>
          <a:p>
            <a:r>
              <a:rPr lang="en-US" smtClean="0"/>
              <a:t>Example: Money Transfer</a:t>
            </a:r>
          </a:p>
        </p:txBody>
      </p:sp>
      <p:sp>
        <p:nvSpPr>
          <p:cNvPr id="11269" name="Rectangle 5"/>
          <p:cNvSpPr>
            <a:spLocks noGrp="1" noChangeArrowheads="1"/>
          </p:cNvSpPr>
          <p:nvPr>
            <p:ph type="body" idx="4294967295"/>
          </p:nvPr>
        </p:nvSpPr>
        <p:spPr/>
        <p:txBody>
          <a:bodyPr/>
          <a:lstStyle/>
          <a:p>
            <a:r>
              <a:rPr lang="en-US" dirty="0" smtClean="0"/>
              <a:t>Sample values of database variables at various points in a completed execution, to fit more text later we dropped some digits and made small change in values</a:t>
            </a:r>
          </a:p>
          <a:p>
            <a:r>
              <a:rPr lang="en-US" dirty="0" smtClean="0"/>
              <a:t>We move 5 from </a:t>
            </a:r>
            <a:r>
              <a:rPr lang="en-US" dirty="0" smtClean="0">
                <a:solidFill>
                  <a:srgbClr val="FF0000"/>
                </a:solidFill>
              </a:rPr>
              <a:t>a</a:t>
            </a:r>
            <a:r>
              <a:rPr lang="en-US" dirty="0" smtClean="0"/>
              <a:t> to </a:t>
            </a:r>
            <a:r>
              <a:rPr lang="en-US" dirty="0" smtClean="0">
                <a:solidFill>
                  <a:srgbClr val="FF0000"/>
                </a:solidFill>
              </a:rPr>
              <a:t>b</a:t>
            </a:r>
            <a:r>
              <a:rPr lang="en-US" dirty="0" smtClean="0"/>
              <a:t/>
            </a:r>
            <a:br>
              <a:rPr lang="en-US" dirty="0" smtClean="0"/>
            </a:br>
            <a:r>
              <a:rPr lang="en-US" dirty="0" smtClean="0"/>
              <a:t/>
            </a:r>
            <a:br>
              <a:rPr lang="en-US" dirty="0" smtClean="0"/>
            </a:br>
            <a:r>
              <a:rPr lang="en-US" dirty="0" smtClean="0"/>
              <a:t>                                                                a                  b</a:t>
            </a:r>
            <a:br>
              <a:rPr lang="en-US" dirty="0" smtClean="0"/>
            </a:br>
            <a:r>
              <a:rPr lang="en-US" dirty="0" smtClean="0"/>
              <a:t>                                                                8                  1</a:t>
            </a:r>
            <a:br>
              <a:rPr lang="en-US" dirty="0" smtClean="0"/>
            </a:br>
            <a:r>
              <a:rPr lang="en-US" dirty="0" smtClean="0"/>
              <a:t>1.   transaction starts                               8                  1</a:t>
            </a:r>
            <a:br>
              <a:rPr lang="en-US" dirty="0" smtClean="0"/>
            </a:br>
            <a:r>
              <a:rPr lang="en-US" dirty="0" smtClean="0"/>
              <a:t>2.   read a into </a:t>
            </a:r>
            <a:r>
              <a:rPr lang="en-US" dirty="0" err="1" smtClean="0"/>
              <a:t>xa</a:t>
            </a:r>
            <a:r>
              <a:rPr lang="en-US" dirty="0" smtClean="0"/>
              <a:t> 		           8                  1 </a:t>
            </a:r>
            <a:br>
              <a:rPr lang="en-US" dirty="0" smtClean="0"/>
            </a:br>
            <a:r>
              <a:rPr lang="en-US" dirty="0" smtClean="0"/>
              <a:t>3.   </a:t>
            </a:r>
            <a:r>
              <a:rPr lang="en-US" dirty="0" err="1" smtClean="0"/>
              <a:t>xa</a:t>
            </a:r>
            <a:r>
              <a:rPr lang="en-US" dirty="0" smtClean="0"/>
              <a:t>  :=   </a:t>
            </a:r>
            <a:r>
              <a:rPr lang="en-US" dirty="0" err="1" smtClean="0"/>
              <a:t>xa</a:t>
            </a:r>
            <a:r>
              <a:rPr lang="en-US" dirty="0" smtClean="0"/>
              <a:t> </a:t>
            </a:r>
            <a:r>
              <a:rPr lang="en-US" dirty="0" smtClean="0">
                <a:cs typeface="Arial" charset="0"/>
              </a:rPr>
              <a:t>−</a:t>
            </a:r>
            <a:r>
              <a:rPr lang="en-US" dirty="0" smtClean="0"/>
              <a:t> 5                                    8                  1 </a:t>
            </a:r>
            <a:br>
              <a:rPr lang="en-US" dirty="0" smtClean="0"/>
            </a:br>
            <a:r>
              <a:rPr lang="en-US" dirty="0" smtClean="0"/>
              <a:t>4.   write </a:t>
            </a:r>
            <a:r>
              <a:rPr lang="en-US" dirty="0" err="1" smtClean="0"/>
              <a:t>xa</a:t>
            </a:r>
            <a:r>
              <a:rPr lang="en-US" dirty="0" smtClean="0"/>
              <a:t> onto a                                  3                  1 </a:t>
            </a:r>
            <a:br>
              <a:rPr lang="en-US" dirty="0" smtClean="0"/>
            </a:br>
            <a:r>
              <a:rPr lang="en-US" dirty="0" smtClean="0"/>
              <a:t>5.   read b into </a:t>
            </a:r>
            <a:r>
              <a:rPr lang="en-US" dirty="0" err="1" smtClean="0"/>
              <a:t>xb</a:t>
            </a:r>
            <a:r>
              <a:rPr lang="en-US" dirty="0" smtClean="0"/>
              <a:t>                                    3                 1 </a:t>
            </a:r>
            <a:br>
              <a:rPr lang="en-US" dirty="0" smtClean="0"/>
            </a:br>
            <a:r>
              <a:rPr lang="en-US" dirty="0" smtClean="0"/>
              <a:t>6.   </a:t>
            </a:r>
            <a:r>
              <a:rPr lang="en-US" dirty="0" err="1" smtClean="0"/>
              <a:t>xb</a:t>
            </a:r>
            <a:r>
              <a:rPr lang="en-US" dirty="0" smtClean="0"/>
              <a:t> :=   </a:t>
            </a:r>
            <a:r>
              <a:rPr lang="en-US" dirty="0" err="1" smtClean="0"/>
              <a:t>xb</a:t>
            </a:r>
            <a:r>
              <a:rPr lang="en-US" dirty="0" smtClean="0"/>
              <a:t>  + 5                                    3                 1 </a:t>
            </a:r>
            <a:br>
              <a:rPr lang="en-US" dirty="0" smtClean="0"/>
            </a:br>
            <a:r>
              <a:rPr lang="en-US" dirty="0" smtClean="0"/>
              <a:t>7.   write </a:t>
            </a:r>
            <a:r>
              <a:rPr lang="en-US" dirty="0" err="1" smtClean="0"/>
              <a:t>xb</a:t>
            </a:r>
            <a:r>
              <a:rPr lang="en-US" dirty="0" smtClean="0"/>
              <a:t> onto b                                  3                 6 </a:t>
            </a:r>
            <a:br>
              <a:rPr lang="en-US" dirty="0" smtClean="0"/>
            </a:br>
            <a:r>
              <a:rPr lang="en-US" dirty="0" smtClean="0"/>
              <a:t>8.   transaction ends                               3                 6 </a:t>
            </a:r>
            <a:br>
              <a:rPr lang="en-US" dirty="0" smtClean="0"/>
            </a:br>
            <a:r>
              <a:rPr lang="en-US" dirty="0" smtClean="0"/>
              <a:t> </a:t>
            </a:r>
            <a:br>
              <a:rPr lang="en-US" dirty="0" smtClean="0"/>
            </a:br>
            <a:endParaRPr lang="en-US" dirty="0" smtClean="0"/>
          </a:p>
        </p:txBody>
      </p:sp>
    </p:spTree>
    <p:extLst>
      <p:ext uri="{BB962C8B-B14F-4D97-AF65-F5344CB8AC3E}">
        <p14:creationId xmlns:p14="http://schemas.microsoft.com/office/powerpoint/2010/main" val="27931127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and Disk</a:t>
            </a:r>
            <a:endParaRPr lang="en-US" dirty="0"/>
          </a:p>
        </p:txBody>
      </p:sp>
      <p:sp>
        <p:nvSpPr>
          <p:cNvPr id="3" name="Content Placeholder 2"/>
          <p:cNvSpPr>
            <a:spLocks noGrp="1"/>
          </p:cNvSpPr>
          <p:nvPr>
            <p:ph idx="1"/>
          </p:nvPr>
        </p:nvSpPr>
        <p:spPr/>
        <p:txBody>
          <a:bodyPr/>
          <a:lstStyle/>
          <a:p>
            <a:r>
              <a:rPr lang="en-US" dirty="0" smtClean="0"/>
              <a:t>We will have the following:</a:t>
            </a:r>
          </a:p>
          <a:p>
            <a:endParaRPr lang="en-US" dirty="0" smtClean="0"/>
          </a:p>
          <a:p>
            <a:pPr>
              <a:buFont typeface="Wingdings" pitchFamily="2" charset="2"/>
              <a:buChar char="§"/>
            </a:pPr>
            <a:r>
              <a:rPr lang="en-US" dirty="0" smtClean="0">
                <a:solidFill>
                  <a:srgbClr val="FF0000"/>
                </a:solidFill>
              </a:rPr>
              <a:t>Database on disk </a:t>
            </a:r>
            <a:r>
              <a:rPr lang="en-US" dirty="0" smtClean="0"/>
              <a:t>with two items: </a:t>
            </a:r>
            <a:r>
              <a:rPr lang="en-US" dirty="0" smtClean="0">
                <a:solidFill>
                  <a:srgbClr val="FF0000"/>
                </a:solidFill>
              </a:rPr>
              <a:t>a</a:t>
            </a:r>
            <a:r>
              <a:rPr lang="en-US" dirty="0" smtClean="0"/>
              <a:t> and </a:t>
            </a:r>
            <a:r>
              <a:rPr lang="en-US" dirty="0" smtClean="0">
                <a:solidFill>
                  <a:srgbClr val="FF0000"/>
                </a:solidFill>
              </a:rPr>
              <a:t>b</a:t>
            </a:r>
          </a:p>
          <a:p>
            <a:pPr>
              <a:buFont typeface="Wingdings" pitchFamily="2" charset="2"/>
              <a:buChar char="§"/>
            </a:pPr>
            <a:r>
              <a:rPr lang="en-US" dirty="0" smtClean="0">
                <a:solidFill>
                  <a:srgbClr val="FF0000"/>
                </a:solidFill>
              </a:rPr>
              <a:t>RAM</a:t>
            </a:r>
            <a:r>
              <a:rPr lang="en-US" dirty="0" smtClean="0"/>
              <a:t> with two items </a:t>
            </a:r>
            <a:r>
              <a:rPr lang="en-US" dirty="0" err="1" smtClean="0">
                <a:solidFill>
                  <a:srgbClr val="FF0000"/>
                </a:solidFill>
              </a:rPr>
              <a:t>xa</a:t>
            </a:r>
            <a:r>
              <a:rPr lang="en-US" dirty="0" smtClean="0"/>
              <a:t> and </a:t>
            </a:r>
            <a:r>
              <a:rPr lang="en-US" dirty="0" err="1" smtClean="0">
                <a:solidFill>
                  <a:srgbClr val="FF0000"/>
                </a:solidFill>
              </a:rPr>
              <a:t>xb</a:t>
            </a:r>
            <a:endParaRPr lang="en-US" dirty="0" smtClean="0">
              <a:solidFill>
                <a:srgbClr val="FF0000"/>
              </a:solidFill>
            </a:endParaRPr>
          </a:p>
          <a:p>
            <a:pPr>
              <a:buFont typeface="Wingdings" pitchFamily="2" charset="2"/>
              <a:buChar char="§"/>
            </a:pPr>
            <a:r>
              <a:rPr lang="en-US" dirty="0" smtClean="0">
                <a:solidFill>
                  <a:srgbClr val="FF0000"/>
                </a:solidFill>
              </a:rPr>
              <a:t>Log:</a:t>
            </a:r>
            <a:r>
              <a:rPr lang="en-US" dirty="0" smtClean="0"/>
              <a:t> a </a:t>
            </a:r>
            <a:r>
              <a:rPr lang="en-US" i="1" dirty="0" smtClean="0">
                <a:solidFill>
                  <a:srgbClr val="FF0000"/>
                </a:solidFill>
              </a:rPr>
              <a:t>sequential</a:t>
            </a:r>
            <a:r>
              <a:rPr lang="en-US" dirty="0" smtClean="0">
                <a:solidFill>
                  <a:srgbClr val="FF0000"/>
                </a:solidFill>
              </a:rPr>
              <a:t> file on the disk </a:t>
            </a:r>
            <a:r>
              <a:rPr lang="en-US" dirty="0" smtClean="0"/>
              <a:t>consisting of records of the following types:</a:t>
            </a:r>
          </a:p>
          <a:p>
            <a:pPr>
              <a:buFont typeface="Wingdings" pitchFamily="2" charset="2"/>
              <a:buChar char="§"/>
            </a:pPr>
            <a:endParaRPr lang="en-US" dirty="0"/>
          </a:p>
          <a:p>
            <a:pPr>
              <a:buFont typeface="Arial" pitchFamily="34" charset="0"/>
              <a:buChar char="•"/>
            </a:pPr>
            <a:r>
              <a:rPr lang="en-US" dirty="0" smtClean="0"/>
              <a:t>[T starts]; abbreviated as [T s]</a:t>
            </a:r>
          </a:p>
          <a:p>
            <a:pPr>
              <a:buFont typeface="Arial" pitchFamily="34" charset="0"/>
              <a:buChar char="•"/>
            </a:pPr>
            <a:r>
              <a:rPr lang="en-US" dirty="0" smtClean="0"/>
              <a:t>[T commits]; abbreviated as [T c]</a:t>
            </a:r>
          </a:p>
          <a:p>
            <a:pPr>
              <a:buFont typeface="Arial" pitchFamily="34" charset="0"/>
              <a:buChar char="•"/>
            </a:pPr>
            <a:r>
              <a:rPr lang="en-US" dirty="0" smtClean="0"/>
              <a:t>[T item old-value new-value]</a:t>
            </a:r>
          </a:p>
          <a:p>
            <a:pPr>
              <a:buFont typeface="Wingdings" pitchFamily="2" charset="2"/>
              <a:buChar char="§"/>
            </a:pPr>
            <a:endParaRPr lang="en-US" dirty="0"/>
          </a:p>
          <a:p>
            <a:pPr marL="0" indent="0">
              <a:buNone/>
            </a:pPr>
            <a:r>
              <a:rPr lang="en-US" dirty="0" smtClean="0"/>
              <a:t>We only consider one transaction, but in general there are many so “T” needs to be written in the log</a:t>
            </a:r>
          </a:p>
          <a:p>
            <a:endParaRPr lang="en-US" dirty="0"/>
          </a:p>
          <a:p>
            <a:endParaRPr lang="en-US" dirty="0" smtClean="0"/>
          </a:p>
          <a:p>
            <a:endParaRPr lang="en-US" dirty="0"/>
          </a:p>
        </p:txBody>
      </p:sp>
    </p:spTree>
    <p:extLst>
      <p:ext uri="{BB962C8B-B14F-4D97-AF65-F5344CB8AC3E}">
        <p14:creationId xmlns:p14="http://schemas.microsoft.com/office/powerpoint/2010/main" val="2515495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a:t>
            </a: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88314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02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0244" name="Rectangle 4"/>
          <p:cNvSpPr>
            <a:spLocks noGrp="1" noChangeArrowheads="1"/>
          </p:cNvSpPr>
          <p:nvPr>
            <p:ph type="title" idx="4294967295"/>
          </p:nvPr>
        </p:nvSpPr>
        <p:spPr/>
        <p:txBody>
          <a:bodyPr/>
          <a:lstStyle/>
          <a:p>
            <a:r>
              <a:rPr lang="en-US" smtClean="0"/>
              <a:t>Example: Money Transfer</a:t>
            </a:r>
          </a:p>
        </p:txBody>
      </p:sp>
      <p:sp>
        <p:nvSpPr>
          <p:cNvPr id="10245" name="Rectangle 5"/>
          <p:cNvSpPr>
            <a:spLocks noGrp="1" noChangeArrowheads="1"/>
          </p:cNvSpPr>
          <p:nvPr>
            <p:ph type="body" idx="4294967295"/>
          </p:nvPr>
        </p:nvSpPr>
        <p:spPr/>
        <p:txBody>
          <a:bodyPr/>
          <a:lstStyle/>
          <a:p>
            <a:r>
              <a:rPr lang="en-US" smtClean="0"/>
              <a:t>Transfer $50 from account a to b (items on the disk) </a:t>
            </a:r>
            <a:br>
              <a:rPr lang="en-US" smtClean="0"/>
            </a:br>
            <a:r>
              <a:rPr lang="en-US" smtClean="0"/>
              <a:t/>
            </a:r>
            <a:br>
              <a:rPr lang="en-US" smtClean="0"/>
            </a:br>
            <a:r>
              <a:rPr lang="en-US" smtClean="0"/>
              <a:t>1.   transaction starts  </a:t>
            </a:r>
            <a:br>
              <a:rPr lang="en-US" smtClean="0"/>
            </a:br>
            <a:r>
              <a:rPr lang="en-US" smtClean="0"/>
              <a:t>2.   read a into xa (local variable in RAM)  </a:t>
            </a:r>
            <a:br>
              <a:rPr lang="en-US" smtClean="0"/>
            </a:br>
            <a:r>
              <a:rPr lang="en-US" smtClean="0"/>
              <a:t>3.   xa  :=   xa </a:t>
            </a:r>
            <a:r>
              <a:rPr lang="en-US" smtClean="0">
                <a:cs typeface="Arial" charset="0"/>
              </a:rPr>
              <a:t>−</a:t>
            </a:r>
            <a:r>
              <a:rPr lang="en-US" smtClean="0"/>
              <a:t> 50     </a:t>
            </a:r>
            <a:br>
              <a:rPr lang="en-US" smtClean="0"/>
            </a:br>
            <a:r>
              <a:rPr lang="en-US" smtClean="0"/>
              <a:t>4.   write xa onto a     </a:t>
            </a:r>
            <a:br>
              <a:rPr lang="en-US" smtClean="0"/>
            </a:br>
            <a:r>
              <a:rPr lang="en-US" smtClean="0"/>
              <a:t>5.   read b into xb (local variable in RAM) </a:t>
            </a:r>
            <a:br>
              <a:rPr lang="en-US" smtClean="0"/>
            </a:br>
            <a:r>
              <a:rPr lang="en-US" smtClean="0"/>
              <a:t>6.   xb :=   xb  + 50 </a:t>
            </a:r>
            <a:br>
              <a:rPr lang="en-US" smtClean="0"/>
            </a:br>
            <a:r>
              <a:rPr lang="en-US" smtClean="0"/>
              <a:t>7.   write xb onto b    </a:t>
            </a:r>
            <a:br>
              <a:rPr lang="en-US" smtClean="0"/>
            </a:br>
            <a:r>
              <a:rPr lang="en-US" smtClean="0"/>
              <a:t>8.   transaction ends</a:t>
            </a:r>
            <a:br>
              <a:rPr lang="en-US" smtClean="0"/>
            </a:br>
            <a:endParaRPr lang="en-US" smtClean="0"/>
          </a:p>
          <a:p>
            <a:r>
              <a:rPr lang="en-US" smtClean="0"/>
              <a:t>If initial values are a = 180 and  b  = 100 </a:t>
            </a:r>
            <a:br>
              <a:rPr lang="en-US" smtClean="0"/>
            </a:br>
            <a:r>
              <a:rPr lang="en-US" smtClean="0"/>
              <a:t/>
            </a:r>
            <a:br>
              <a:rPr lang="en-US" smtClean="0"/>
            </a:br>
            <a:r>
              <a:rPr lang="en-US" smtClean="0"/>
              <a:t>then after the execution a = 130 and b = 150</a:t>
            </a:r>
          </a:p>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3   0   </a:t>
            </a:r>
            <a:r>
              <a:rPr lang="en-US" dirty="0" smtClean="0">
                <a:latin typeface="Courier New" pitchFamily="49" charset="0"/>
                <a:cs typeface="Courier New" pitchFamily="49" charset="0"/>
              </a:rPr>
              <a:t>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3   0   </a:t>
            </a:r>
            <a:r>
              <a:rPr lang="en-US" dirty="0" smtClean="0">
                <a:latin typeface="Courier New" pitchFamily="49" charset="0"/>
                <a:cs typeface="Courier New" pitchFamily="49" charset="0"/>
              </a:rPr>
              <a:t>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3   0   </a:t>
            </a:r>
            <a:r>
              <a:rPr lang="en-US" dirty="0" smtClean="0">
                <a:latin typeface="Courier New" pitchFamily="49" charset="0"/>
                <a:cs typeface="Courier New" pitchFamily="49" charset="0"/>
              </a:rPr>
              <a:t>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6   </a:t>
            </a:r>
            <a:r>
              <a:rPr lang="en-US" dirty="0">
                <a:latin typeface="Courier New" pitchFamily="49" charset="0"/>
                <a:cs typeface="Courier New" pitchFamily="49" charset="0"/>
              </a:rPr>
              <a:t>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p>
          <a:p>
            <a:pPr marL="0" indent="0">
              <a:lnSpc>
                <a:spcPct val="80000"/>
              </a:lnSpc>
              <a:buNone/>
            </a:pP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3   0   </a:t>
            </a:r>
            <a:r>
              <a:rPr lang="en-US" dirty="0" smtClean="0">
                <a:latin typeface="Courier New" pitchFamily="49" charset="0"/>
                <a:cs typeface="Courier New" pitchFamily="49" charset="0"/>
              </a:rPr>
              <a:t>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6   </a:t>
            </a:r>
            <a:r>
              <a:rPr lang="en-US" dirty="0">
                <a:latin typeface="Courier New" pitchFamily="49" charset="0"/>
                <a:cs typeface="Courier New" pitchFamily="49" charset="0"/>
              </a:rPr>
              <a:t>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p>
          <a:p>
            <a:pPr marL="0" indent="0">
              <a:lnSpc>
                <a:spcPct val="80000"/>
              </a:lnSpc>
              <a:buNone/>
            </a:pPr>
            <a:r>
              <a:rPr lang="en-US" dirty="0">
                <a:latin typeface="Courier New" pitchFamily="49" charset="0"/>
                <a:cs typeface="Courier New" pitchFamily="49" charset="0"/>
              </a:rPr>
              <a:t> 3   6   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b 1 6]</a:t>
            </a:r>
          </a:p>
          <a:p>
            <a:pPr marL="0" indent="0">
              <a:lnSpc>
                <a:spcPct val="80000"/>
              </a:lnSpc>
              <a:buNone/>
            </a:pP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3   0   </a:t>
            </a:r>
            <a:r>
              <a:rPr lang="en-US" dirty="0" smtClean="0">
                <a:latin typeface="Courier New" pitchFamily="49" charset="0"/>
                <a:cs typeface="Courier New" pitchFamily="49" charset="0"/>
              </a:rPr>
              <a:t>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6   </a:t>
            </a:r>
            <a:r>
              <a:rPr lang="en-US" dirty="0">
                <a:latin typeface="Courier New" pitchFamily="49" charset="0"/>
                <a:cs typeface="Courier New" pitchFamily="49" charset="0"/>
              </a:rPr>
              <a:t>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p>
          <a:p>
            <a:pPr marL="0" indent="0">
              <a:lnSpc>
                <a:spcPct val="80000"/>
              </a:lnSpc>
              <a:buNone/>
            </a:pPr>
            <a:r>
              <a:rPr lang="en-US" dirty="0">
                <a:latin typeface="Courier New" pitchFamily="49" charset="0"/>
                <a:cs typeface="Courier New" pitchFamily="49" charset="0"/>
              </a:rPr>
              <a:t> 3   6   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b 1 6]</a:t>
            </a:r>
          </a:p>
          <a:p>
            <a:pPr marL="0" indent="0">
              <a:lnSpc>
                <a:spcPct val="80000"/>
              </a:lnSpc>
              <a:buNone/>
            </a:pPr>
            <a:r>
              <a:rPr lang="en-US" dirty="0">
                <a:latin typeface="Courier New" pitchFamily="49" charset="0"/>
                <a:cs typeface="Courier New" pitchFamily="49" charset="0"/>
              </a:rPr>
              <a:t> 3   6   </a:t>
            </a:r>
            <a:r>
              <a:rPr lang="en-US" dirty="0" smtClean="0">
                <a:latin typeface="Courier New" pitchFamily="49" charset="0"/>
                <a:cs typeface="Courier New" pitchFamily="49" charset="0"/>
              </a:rPr>
              <a:t>3   6   </a:t>
            </a:r>
            <a:r>
              <a:rPr lang="en-US" dirty="0">
                <a:latin typeface="Courier New" pitchFamily="49" charset="0"/>
                <a:cs typeface="Courier New" pitchFamily="49" charset="0"/>
              </a:rPr>
              <a:t>[T s][T a 8 3][T b 1 6</a:t>
            </a:r>
            <a:r>
              <a:rPr lang="en-US" dirty="0" smtClean="0">
                <a:latin typeface="Courier New" pitchFamily="49" charset="0"/>
                <a:cs typeface="Courier New" pitchFamily="49" charset="0"/>
              </a:rPr>
              <a:t>]</a:t>
            </a:r>
          </a:p>
          <a:p>
            <a:pPr marL="0" indent="0">
              <a:lnSpc>
                <a:spcPct val="80000"/>
              </a:lnSpc>
              <a:buNone/>
            </a:pP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Of Execution: Items And Log</a:t>
            </a:r>
            <a:endParaRPr lang="en-US" dirty="0"/>
          </a:p>
        </p:txBody>
      </p:sp>
      <p:sp>
        <p:nvSpPr>
          <p:cNvPr id="3" name="Content Placeholder 2"/>
          <p:cNvSpPr>
            <a:spLocks noGrp="1"/>
          </p:cNvSpPr>
          <p:nvPr>
            <p:ph idx="1"/>
          </p:nvPr>
        </p:nvSpPr>
        <p:spPr>
          <a:xfrm>
            <a:off x="685800" y="1219200"/>
            <a:ext cx="8458200" cy="6096000"/>
          </a:xfrm>
        </p:spPr>
        <p:txBody>
          <a:bodyPr/>
          <a:lstStyle/>
          <a:p>
            <a:pPr marL="0" indent="0">
              <a:buNone/>
            </a:pPr>
            <a:r>
              <a:rPr lang="en-US" dirty="0" err="1" smtClean="0">
                <a:latin typeface="Courier New" pitchFamily="49" charset="0"/>
                <a:cs typeface="Courier New" pitchFamily="49" charset="0"/>
              </a:rPr>
              <a:t>xa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xb</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0   0   8   1                 </a:t>
            </a:r>
          </a:p>
          <a:p>
            <a:pPr marL="0" indent="0">
              <a:lnSpc>
                <a:spcPct val="80000"/>
              </a:lnSpc>
              <a:buNone/>
            </a:pPr>
            <a:r>
              <a:rPr lang="en-US" dirty="0" smtClean="0">
                <a:latin typeface="Courier New" pitchFamily="49" charset="0"/>
                <a:cs typeface="Courier New" pitchFamily="49" charset="0"/>
              </a:rPr>
              <a:t> 0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[T s]</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8   0   8   1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 </a:t>
            </a:r>
          </a:p>
          <a:p>
            <a:pPr marL="0" indent="0">
              <a:lnSpc>
                <a:spcPct val="80000"/>
              </a:lnSpc>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3   0   8   1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0   </a:t>
            </a:r>
            <a:r>
              <a:rPr lang="en-US" dirty="0" smtClean="0">
                <a:latin typeface="Courier New" pitchFamily="49" charset="0"/>
                <a:cs typeface="Courier New" pitchFamily="49" charset="0"/>
              </a:rPr>
              <a:t>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a:latin typeface="Courier New" pitchFamily="49" charset="0"/>
                <a:cs typeface="Courier New" pitchFamily="49" charset="0"/>
              </a:rPr>
              <a:t> 3   0   </a:t>
            </a:r>
            <a:r>
              <a:rPr lang="en-US" dirty="0" smtClean="0">
                <a:latin typeface="Courier New" pitchFamily="49" charset="0"/>
                <a:cs typeface="Courier New" pitchFamily="49" charset="0"/>
              </a:rPr>
              <a:t>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3   </a:t>
            </a:r>
            <a:r>
              <a:rPr lang="en-US" dirty="0" smtClean="0">
                <a:latin typeface="Courier New" pitchFamily="49" charset="0"/>
                <a:cs typeface="Courier New" pitchFamily="49" charset="0"/>
              </a:rPr>
              <a:t>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a:latin typeface="Courier New" pitchFamily="49" charset="0"/>
                <a:cs typeface="Courier New" pitchFamily="49" charset="0"/>
              </a:rPr>
              <a:t> 3   </a:t>
            </a:r>
            <a:r>
              <a:rPr lang="en-US" dirty="0" smtClean="0">
                <a:latin typeface="Courier New" pitchFamily="49" charset="0"/>
                <a:cs typeface="Courier New" pitchFamily="49" charset="0"/>
              </a:rPr>
              <a:t>6   </a:t>
            </a:r>
            <a:r>
              <a:rPr lang="en-US" dirty="0">
                <a:latin typeface="Courier New" pitchFamily="49" charset="0"/>
                <a:cs typeface="Courier New" pitchFamily="49" charset="0"/>
              </a:rPr>
              <a:t>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p>
          <a:p>
            <a:pPr marL="0" indent="0">
              <a:lnSpc>
                <a:spcPct val="80000"/>
              </a:lnSpc>
              <a:buNone/>
            </a:pPr>
            <a:r>
              <a:rPr lang="en-US" dirty="0">
                <a:latin typeface="Courier New" pitchFamily="49" charset="0"/>
                <a:cs typeface="Courier New" pitchFamily="49" charset="0"/>
              </a:rPr>
              <a:t> 3   6   3   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b 1 6]</a:t>
            </a:r>
          </a:p>
          <a:p>
            <a:pPr marL="0" indent="0">
              <a:lnSpc>
                <a:spcPct val="80000"/>
              </a:lnSpc>
              <a:buNone/>
            </a:pPr>
            <a:r>
              <a:rPr lang="en-US" dirty="0">
                <a:latin typeface="Courier New" pitchFamily="49" charset="0"/>
                <a:cs typeface="Courier New" pitchFamily="49" charset="0"/>
              </a:rPr>
              <a:t> 3   6   </a:t>
            </a:r>
            <a:r>
              <a:rPr lang="en-US" dirty="0" smtClean="0">
                <a:latin typeface="Courier New" pitchFamily="49" charset="0"/>
                <a:cs typeface="Courier New" pitchFamily="49" charset="0"/>
              </a:rPr>
              <a:t>3   6   </a:t>
            </a:r>
            <a:r>
              <a:rPr lang="en-US" dirty="0">
                <a:latin typeface="Courier New" pitchFamily="49" charset="0"/>
                <a:cs typeface="Courier New" pitchFamily="49" charset="0"/>
              </a:rPr>
              <a:t>[T s][T a 8 3][T b 1 6</a:t>
            </a:r>
            <a:r>
              <a:rPr lang="en-US" dirty="0" smtClean="0">
                <a:latin typeface="Courier New" pitchFamily="49" charset="0"/>
                <a:cs typeface="Courier New" pitchFamily="49" charset="0"/>
              </a:rPr>
              <a:t>]</a:t>
            </a:r>
          </a:p>
          <a:p>
            <a:pPr marL="0" indent="0">
              <a:lnSpc>
                <a:spcPct val="80000"/>
              </a:lnSpc>
              <a:buNone/>
            </a:pPr>
            <a:r>
              <a:rPr lang="en-US" dirty="0">
                <a:latin typeface="Courier New" pitchFamily="49" charset="0"/>
                <a:cs typeface="Courier New" pitchFamily="49" charset="0"/>
              </a:rPr>
              <a:t> 3   6   </a:t>
            </a:r>
            <a:r>
              <a:rPr lang="en-US" dirty="0" smtClean="0">
                <a:latin typeface="Courier New" pitchFamily="49" charset="0"/>
                <a:cs typeface="Courier New" pitchFamily="49" charset="0"/>
              </a:rPr>
              <a:t>3   6   </a:t>
            </a:r>
            <a:r>
              <a:rPr lang="en-US" dirty="0">
                <a:latin typeface="Courier New" pitchFamily="49" charset="0"/>
                <a:cs typeface="Courier New" pitchFamily="49" charset="0"/>
              </a:rPr>
              <a:t>[T s][T a 8 3][T b 1 </a:t>
            </a:r>
            <a:r>
              <a:rPr lang="en-US" dirty="0" smtClean="0">
                <a:latin typeface="Courier New" pitchFamily="49" charset="0"/>
                <a:cs typeface="Courier New" pitchFamily="49" charset="0"/>
              </a:rPr>
              <a:t>6][T c]</a:t>
            </a:r>
          </a:p>
          <a:p>
            <a:pPr marL="0" indent="0">
              <a:lnSpc>
                <a:spcPct val="50000"/>
              </a:lnSpc>
              <a:buNone/>
            </a:pPr>
            <a:endParaRPr lang="en-US" dirty="0" smtClean="0">
              <a:latin typeface="Courier New" pitchFamily="49" charset="0"/>
              <a:cs typeface="Courier New" pitchFamily="49" charset="0"/>
            </a:endParaRP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8447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2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268" name="Rectangle 4"/>
          <p:cNvSpPr>
            <a:spLocks noGrp="1" noChangeArrowheads="1"/>
          </p:cNvSpPr>
          <p:nvPr>
            <p:ph type="title" idx="4294967295"/>
          </p:nvPr>
        </p:nvSpPr>
        <p:spPr/>
        <p:txBody>
          <a:bodyPr/>
          <a:lstStyle/>
          <a:p>
            <a:r>
              <a:rPr lang="en-US" smtClean="0"/>
              <a:t>Example: Money Transfer</a:t>
            </a:r>
          </a:p>
        </p:txBody>
      </p:sp>
      <p:sp>
        <p:nvSpPr>
          <p:cNvPr id="11269" name="Rectangle 5"/>
          <p:cNvSpPr>
            <a:spLocks noGrp="1" noChangeArrowheads="1"/>
          </p:cNvSpPr>
          <p:nvPr>
            <p:ph type="body" idx="4294967295"/>
          </p:nvPr>
        </p:nvSpPr>
        <p:spPr/>
        <p:txBody>
          <a:bodyPr/>
          <a:lstStyle/>
          <a:p>
            <a:r>
              <a:rPr lang="en-US" dirty="0" smtClean="0"/>
              <a:t>Sample values of database variables at various points in a completed execution </a:t>
            </a:r>
            <a:br>
              <a:rPr lang="en-US" dirty="0" smtClean="0"/>
            </a:br>
            <a:r>
              <a:rPr lang="en-US" dirty="0" smtClean="0"/>
              <a:t/>
            </a:r>
            <a:br>
              <a:rPr lang="en-US" dirty="0" smtClean="0"/>
            </a:br>
            <a:r>
              <a:rPr lang="en-US" dirty="0" smtClean="0"/>
              <a:t>                                                                a                  b</a:t>
            </a:r>
            <a:br>
              <a:rPr lang="en-US" dirty="0" smtClean="0"/>
            </a:br>
            <a:r>
              <a:rPr lang="en-US" dirty="0" smtClean="0"/>
              <a:t>                                                              180               100</a:t>
            </a:r>
            <a:br>
              <a:rPr lang="en-US" dirty="0" smtClean="0"/>
            </a:br>
            <a:r>
              <a:rPr lang="en-US" dirty="0" smtClean="0"/>
              <a:t>1.   transaction starts                             180               100</a:t>
            </a:r>
            <a:br>
              <a:rPr lang="en-US" dirty="0" smtClean="0"/>
            </a:br>
            <a:r>
              <a:rPr lang="en-US" dirty="0" smtClean="0"/>
              <a:t>2.   read a into </a:t>
            </a:r>
            <a:r>
              <a:rPr lang="en-US" dirty="0" err="1" smtClean="0"/>
              <a:t>xa</a:t>
            </a:r>
            <a:r>
              <a:rPr lang="en-US" dirty="0" smtClean="0"/>
              <a:t> 		         180               100 </a:t>
            </a:r>
            <a:br>
              <a:rPr lang="en-US" dirty="0" smtClean="0"/>
            </a:br>
            <a:r>
              <a:rPr lang="en-US" dirty="0" smtClean="0"/>
              <a:t>3.   </a:t>
            </a:r>
            <a:r>
              <a:rPr lang="en-US" dirty="0" err="1" smtClean="0"/>
              <a:t>xa</a:t>
            </a:r>
            <a:r>
              <a:rPr lang="en-US" dirty="0" smtClean="0"/>
              <a:t>  :=   </a:t>
            </a:r>
            <a:r>
              <a:rPr lang="en-US" dirty="0" err="1" smtClean="0"/>
              <a:t>xa</a:t>
            </a:r>
            <a:r>
              <a:rPr lang="en-US" dirty="0" smtClean="0"/>
              <a:t> </a:t>
            </a:r>
            <a:r>
              <a:rPr lang="en-US" dirty="0" smtClean="0">
                <a:cs typeface="Arial" charset="0"/>
              </a:rPr>
              <a:t>−</a:t>
            </a:r>
            <a:r>
              <a:rPr lang="en-US" dirty="0" smtClean="0"/>
              <a:t> 50                                180               100 </a:t>
            </a:r>
            <a:br>
              <a:rPr lang="en-US" dirty="0" smtClean="0"/>
            </a:br>
            <a:r>
              <a:rPr lang="en-US" dirty="0" smtClean="0"/>
              <a:t>4.   write </a:t>
            </a:r>
            <a:r>
              <a:rPr lang="en-US" dirty="0" err="1" smtClean="0"/>
              <a:t>xa</a:t>
            </a:r>
            <a:r>
              <a:rPr lang="en-US" dirty="0" smtClean="0"/>
              <a:t> onto a                                 130               100 </a:t>
            </a:r>
            <a:br>
              <a:rPr lang="en-US" dirty="0" smtClean="0"/>
            </a:br>
            <a:r>
              <a:rPr lang="en-US" dirty="0" smtClean="0"/>
              <a:t>5.   read b into </a:t>
            </a:r>
            <a:r>
              <a:rPr lang="en-US" dirty="0" err="1" smtClean="0"/>
              <a:t>xb</a:t>
            </a:r>
            <a:r>
              <a:rPr lang="en-US" dirty="0" smtClean="0"/>
              <a:t>                                   130               100 </a:t>
            </a:r>
            <a:br>
              <a:rPr lang="en-US" dirty="0" smtClean="0"/>
            </a:br>
            <a:r>
              <a:rPr lang="en-US" dirty="0" smtClean="0"/>
              <a:t>6.   </a:t>
            </a:r>
            <a:r>
              <a:rPr lang="en-US" dirty="0" err="1" smtClean="0"/>
              <a:t>xb</a:t>
            </a:r>
            <a:r>
              <a:rPr lang="en-US" dirty="0" smtClean="0"/>
              <a:t> :=   </a:t>
            </a:r>
            <a:r>
              <a:rPr lang="en-US" dirty="0" err="1" smtClean="0"/>
              <a:t>xb</a:t>
            </a:r>
            <a:r>
              <a:rPr lang="en-US" dirty="0" smtClean="0"/>
              <a:t>  + 50                                 130               100 </a:t>
            </a:r>
            <a:br>
              <a:rPr lang="en-US" dirty="0" smtClean="0"/>
            </a:br>
            <a:r>
              <a:rPr lang="en-US" dirty="0" smtClean="0"/>
              <a:t>7.   write </a:t>
            </a:r>
            <a:r>
              <a:rPr lang="en-US" dirty="0" err="1" smtClean="0"/>
              <a:t>xb</a:t>
            </a:r>
            <a:r>
              <a:rPr lang="en-US" dirty="0" smtClean="0"/>
              <a:t> onto b                                  130              150 </a:t>
            </a:r>
            <a:br>
              <a:rPr lang="en-US" dirty="0" smtClean="0"/>
            </a:br>
            <a:r>
              <a:rPr lang="en-US" dirty="0" smtClean="0"/>
              <a:t>8.   transaction ends                               130               150 </a:t>
            </a:r>
            <a:br>
              <a:rPr lang="en-US" dirty="0" smtClean="0"/>
            </a:br>
            <a:r>
              <a:rPr lang="en-US" dirty="0" smtClean="0"/>
              <a:t> </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8   1                 </a:t>
            </a:r>
          </a:p>
          <a:p>
            <a:pPr marL="0" indent="0">
              <a:lnSpc>
                <a:spcPct val="80000"/>
              </a:lnSpc>
              <a:buNone/>
            </a:pPr>
            <a:r>
              <a:rPr lang="en-US" dirty="0" smtClean="0">
                <a:latin typeface="Courier New" pitchFamily="49" charset="0"/>
                <a:cs typeface="Courier New" pitchFamily="49" charset="0"/>
              </a:rPr>
              <a:t>         </a:t>
            </a: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771145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8   1   [T s]</a:t>
            </a:r>
          </a:p>
          <a:p>
            <a:pPr marL="0" indent="0">
              <a:lnSpc>
                <a:spcPct val="80000"/>
              </a:lnSpc>
              <a:buNone/>
            </a:pPr>
            <a:r>
              <a:rPr lang="en-US" dirty="0" smtClean="0">
                <a:latin typeface="Courier New" pitchFamily="49" charset="0"/>
                <a:cs typeface="Courier New" pitchFamily="49" charset="0"/>
              </a:rPr>
              <a:t>]</a:t>
            </a:r>
          </a:p>
          <a:p>
            <a:pPr marL="0" indent="0">
              <a:lnSpc>
                <a:spcPct val="50000"/>
              </a:lnSpc>
              <a:buNone/>
            </a:pPr>
            <a:endParaRPr lang="en-US" dirty="0" smtClean="0">
              <a:latin typeface="Courier New" pitchFamily="49" charset="0"/>
              <a:cs typeface="Courier New" pitchFamily="49" charset="0"/>
            </a:endParaRP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77624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8   1   </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s][T a 8 3]</a:t>
            </a:r>
          </a:p>
          <a:p>
            <a:pPr marL="0" indent="0">
              <a:lnSpc>
                <a:spcPct val="80000"/>
              </a:lnSpc>
              <a:buNone/>
            </a:pPr>
            <a:r>
              <a:rPr lang="en-US" dirty="0" smtClean="0">
                <a:latin typeface="Courier New" pitchFamily="49" charset="0"/>
                <a:cs typeface="Courier New" pitchFamily="49" charset="0"/>
              </a:rPr>
              <a:t>         </a:t>
            </a: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776244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3   1   </a:t>
            </a:r>
            <a:r>
              <a:rPr lang="en-US" dirty="0">
                <a:latin typeface="Courier New" pitchFamily="49" charset="0"/>
                <a:cs typeface="Courier New" pitchFamily="49" charset="0"/>
              </a:rPr>
              <a:t>[T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a:t>
            </a:r>
            <a:r>
              <a:rPr lang="en-US" dirty="0" smtClean="0">
                <a:latin typeface="Courier New" pitchFamily="49" charset="0"/>
                <a:cs typeface="Courier New" pitchFamily="49" charset="0"/>
              </a:rPr>
              <a:t>3]</a:t>
            </a:r>
          </a:p>
          <a:p>
            <a:pPr marL="0" indent="0">
              <a:lnSpc>
                <a:spcPct val="80000"/>
              </a:lnSpc>
              <a:buNone/>
            </a:pPr>
            <a:r>
              <a:rPr lang="en-US" dirty="0" smtClean="0">
                <a:latin typeface="Courier New" pitchFamily="49" charset="0"/>
                <a:cs typeface="Courier New" pitchFamily="49" charset="0"/>
              </a:rPr>
              <a:t>         </a:t>
            </a: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77624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3   </a:t>
            </a:r>
            <a:r>
              <a:rPr lang="en-US" dirty="0">
                <a:latin typeface="Courier New" pitchFamily="49" charset="0"/>
                <a:cs typeface="Courier New" pitchFamily="49" charset="0"/>
              </a:rPr>
              <a:t>1   [T s</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 8 3</a:t>
            </a:r>
            <a:r>
              <a:rPr lang="en-US" dirty="0" smtClean="0">
                <a:latin typeface="Courier New" pitchFamily="49" charset="0"/>
                <a:cs typeface="Courier New" pitchFamily="49" charset="0"/>
              </a:rPr>
              <a:t>][</a:t>
            </a:r>
            <a:r>
              <a:rPr lang="en-US" dirty="0">
                <a:latin typeface="Courier New" pitchFamily="49" charset="0"/>
                <a:cs typeface="Courier New" pitchFamily="49" charset="0"/>
              </a:rPr>
              <a:t>T </a:t>
            </a:r>
            <a:r>
              <a:rPr lang="en-US" dirty="0" smtClean="0">
                <a:latin typeface="Courier New" pitchFamily="49" charset="0"/>
                <a:cs typeface="Courier New" pitchFamily="49" charset="0"/>
              </a:rPr>
              <a:t>b 1 6]</a:t>
            </a:r>
          </a:p>
          <a:p>
            <a:pPr marL="0" indent="0">
              <a:lnSpc>
                <a:spcPct val="80000"/>
              </a:lnSpc>
              <a:buNone/>
            </a:pPr>
            <a:r>
              <a:rPr lang="en-US" dirty="0" smtClean="0">
                <a:latin typeface="Courier New" pitchFamily="49" charset="0"/>
                <a:cs typeface="Courier New" pitchFamily="49" charset="0"/>
              </a:rPr>
              <a:t>         </a:t>
            </a: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77624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3   6   </a:t>
            </a:r>
            <a:r>
              <a:rPr lang="en-US" dirty="0">
                <a:latin typeface="Courier New" pitchFamily="49" charset="0"/>
                <a:cs typeface="Courier New" pitchFamily="49" charset="0"/>
              </a:rPr>
              <a:t>[T s][T a 8 3][T b 1 6</a:t>
            </a:r>
            <a:r>
              <a:rPr lang="en-US" dirty="0" smtClean="0">
                <a:latin typeface="Courier New" pitchFamily="49" charset="0"/>
                <a:cs typeface="Courier New" pitchFamily="49" charset="0"/>
              </a:rPr>
              <a:t>]</a:t>
            </a:r>
          </a:p>
          <a:p>
            <a:pPr marL="0" indent="0">
              <a:lnSpc>
                <a:spcPct val="80000"/>
              </a:lnSpc>
              <a:buNone/>
            </a:pPr>
            <a:r>
              <a:rPr lang="en-US" dirty="0" smtClean="0">
                <a:latin typeface="Courier New" pitchFamily="49" charset="0"/>
                <a:cs typeface="Courier New" pitchFamily="49" charset="0"/>
              </a:rPr>
              <a:t>         </a:t>
            </a: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776244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Under Various Conditions</a:t>
            </a:r>
            <a:endParaRPr lang="en-US" dirty="0"/>
          </a:p>
        </p:txBody>
      </p:sp>
      <p:sp>
        <p:nvSpPr>
          <p:cNvPr id="3" name="Content Placeholder 2"/>
          <p:cNvSpPr>
            <a:spLocks noGrp="1"/>
          </p:cNvSpPr>
          <p:nvPr>
            <p:ph idx="1"/>
          </p:nvPr>
        </p:nvSpPr>
        <p:spPr>
          <a:xfrm>
            <a:off x="685800" y="1219200"/>
            <a:ext cx="8686800" cy="6096000"/>
          </a:xfrm>
        </p:spPr>
        <p:txBody>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   b   log</a:t>
            </a:r>
          </a:p>
          <a:p>
            <a:pPr marL="0" indent="0">
              <a:buNone/>
            </a:pPr>
            <a:endParaRPr lang="en-US" dirty="0" smtClean="0">
              <a:latin typeface="Courier New" pitchFamily="49" charset="0"/>
              <a:cs typeface="Courier New" pitchFamily="49" charset="0"/>
            </a:endParaRPr>
          </a:p>
          <a:p>
            <a:pPr marL="0" indent="0">
              <a:lnSpc>
                <a:spcPct val="80000"/>
              </a:lnSpc>
              <a:buNone/>
            </a:pPr>
            <a:r>
              <a:rPr lang="en-US" dirty="0" smtClean="0">
                <a:latin typeface="Courier New" pitchFamily="49" charset="0"/>
                <a:cs typeface="Courier New" pitchFamily="49" charset="0"/>
              </a:rPr>
              <a:t>         3   6   </a:t>
            </a:r>
            <a:r>
              <a:rPr lang="en-US" dirty="0">
                <a:latin typeface="Courier New" pitchFamily="49" charset="0"/>
                <a:cs typeface="Courier New" pitchFamily="49" charset="0"/>
              </a:rPr>
              <a:t>[T s][T a 8 3][T b 1 </a:t>
            </a:r>
            <a:r>
              <a:rPr lang="en-US" dirty="0" smtClean="0">
                <a:latin typeface="Courier New" pitchFamily="49" charset="0"/>
                <a:cs typeface="Courier New" pitchFamily="49" charset="0"/>
              </a:rPr>
              <a:t>6][T c]</a:t>
            </a:r>
          </a:p>
          <a:p>
            <a:pPr marL="0" indent="0">
              <a:lnSpc>
                <a:spcPct val="50000"/>
              </a:lnSpc>
              <a:buNone/>
            </a:pPr>
            <a:endParaRPr lang="en-US" dirty="0" smtClean="0">
              <a:latin typeface="Courier New" pitchFamily="49" charset="0"/>
              <a:cs typeface="Courier New" pitchFamily="49" charset="0"/>
            </a:endParaRPr>
          </a:p>
          <a:p>
            <a:pPr marL="0" indent="0">
              <a:lnSpc>
                <a:spcPct val="50000"/>
              </a:lnSpc>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77624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Procedure</a:t>
            </a:r>
            <a:endParaRPr lang="en-US" dirty="0"/>
          </a:p>
        </p:txBody>
      </p:sp>
      <p:sp>
        <p:nvSpPr>
          <p:cNvPr id="3" name="Content Placeholder 2"/>
          <p:cNvSpPr>
            <a:spLocks noGrp="1"/>
          </p:cNvSpPr>
          <p:nvPr>
            <p:ph idx="1"/>
          </p:nvPr>
        </p:nvSpPr>
        <p:spPr/>
        <p:txBody>
          <a:bodyPr/>
          <a:lstStyle/>
          <a:p>
            <a:r>
              <a:rPr lang="en-US" dirty="0" smtClean="0"/>
              <a:t>The system crashes (RAM “disappears”)</a:t>
            </a:r>
          </a:p>
          <a:p>
            <a:r>
              <a:rPr lang="en-US" dirty="0" smtClean="0"/>
              <a:t>We look at the log.</a:t>
            </a:r>
          </a:p>
          <a:p>
            <a:r>
              <a:rPr lang="en-US" dirty="0" smtClean="0"/>
              <a:t>If </a:t>
            </a:r>
            <a:r>
              <a:rPr lang="en-US" dirty="0" smtClean="0">
                <a:solidFill>
                  <a:srgbClr val="FF0000"/>
                </a:solidFill>
              </a:rPr>
              <a:t>there is [T s] but no [T c], </a:t>
            </a:r>
            <a:r>
              <a:rPr lang="en-US" dirty="0" smtClean="0"/>
              <a:t>we copy the old </a:t>
            </a:r>
            <a:r>
              <a:rPr lang="en-US" dirty="0"/>
              <a:t>values of </a:t>
            </a:r>
            <a:r>
              <a:rPr lang="en-US" dirty="0">
                <a:solidFill>
                  <a:srgbClr val="FF0000"/>
                </a:solidFill>
              </a:rPr>
              <a:t>a</a:t>
            </a:r>
            <a:r>
              <a:rPr lang="en-US" dirty="0"/>
              <a:t> and </a:t>
            </a:r>
            <a:r>
              <a:rPr lang="en-US" dirty="0">
                <a:solidFill>
                  <a:srgbClr val="FF0000"/>
                </a:solidFill>
              </a:rPr>
              <a:t>b</a:t>
            </a:r>
            <a:r>
              <a:rPr lang="en-US" dirty="0"/>
              <a:t> from the log onto the database on the disk</a:t>
            </a:r>
          </a:p>
          <a:p>
            <a:r>
              <a:rPr lang="en-US" dirty="0" smtClean="0"/>
              <a:t>If </a:t>
            </a:r>
            <a:r>
              <a:rPr lang="en-US" dirty="0" smtClean="0">
                <a:solidFill>
                  <a:srgbClr val="FF0000"/>
                </a:solidFill>
              </a:rPr>
              <a:t>there is [T c] </a:t>
            </a:r>
            <a:r>
              <a:rPr lang="en-US" dirty="0" smtClean="0"/>
              <a:t>(and therefore also [T s]) we copy the new values of </a:t>
            </a:r>
            <a:r>
              <a:rPr lang="en-US" dirty="0" smtClean="0">
                <a:solidFill>
                  <a:srgbClr val="FF0000"/>
                </a:solidFill>
              </a:rPr>
              <a:t>a</a:t>
            </a:r>
            <a:r>
              <a:rPr lang="en-US" dirty="0" smtClean="0"/>
              <a:t> and </a:t>
            </a:r>
            <a:r>
              <a:rPr lang="en-US" dirty="0" smtClean="0">
                <a:solidFill>
                  <a:srgbClr val="FF0000"/>
                </a:solidFill>
              </a:rPr>
              <a:t>b</a:t>
            </a:r>
            <a:r>
              <a:rPr lang="en-US" dirty="0" smtClean="0"/>
              <a:t> from the log onto the database on the disk</a:t>
            </a:r>
          </a:p>
          <a:p>
            <a:endParaRPr lang="en-US" dirty="0"/>
          </a:p>
          <a:p>
            <a:r>
              <a:rPr lang="en-US" dirty="0" smtClean="0"/>
              <a:t>We then continue with then reboot the database and continue processing</a:t>
            </a:r>
          </a:p>
          <a:p>
            <a:r>
              <a:rPr lang="en-US" dirty="0" smtClean="0"/>
              <a:t>If we restored old values, we re-execute the transaction</a:t>
            </a:r>
          </a:p>
          <a:p>
            <a:endParaRPr lang="en-US" dirty="0"/>
          </a:p>
          <a:p>
            <a:r>
              <a:rPr lang="en-US" dirty="0" smtClean="0"/>
              <a:t>Next: Elaborate on the protocol with virtual memory and checkpoints</a:t>
            </a:r>
            <a:endParaRPr lang="en-US" dirty="0"/>
          </a:p>
        </p:txBody>
      </p:sp>
    </p:spTree>
    <p:extLst>
      <p:ext uri="{BB962C8B-B14F-4D97-AF65-F5344CB8AC3E}">
        <p14:creationId xmlns:p14="http://schemas.microsoft.com/office/powerpoint/2010/main" val="1393538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smtClean="0"/>
              <a:t>Write Ahead Log</a:t>
            </a:r>
          </a:p>
        </p:txBody>
      </p:sp>
      <p:sp>
        <p:nvSpPr>
          <p:cNvPr id="32771" name="Rectangle 3"/>
          <p:cNvSpPr>
            <a:spLocks noGrp="1" noChangeArrowheads="1"/>
          </p:cNvSpPr>
          <p:nvPr>
            <p:ph type="body" idx="4294967295"/>
          </p:nvPr>
        </p:nvSpPr>
        <p:spPr/>
        <p:txBody>
          <a:bodyPr/>
          <a:lstStyle/>
          <a:p>
            <a:r>
              <a:rPr lang="en-US" smtClean="0"/>
              <a:t>We will discuss the most common way of handling recovery</a:t>
            </a:r>
          </a:p>
          <a:p>
            <a:r>
              <a:rPr lang="en-US" smtClean="0"/>
              <a:t>The log will be a sequential file, which will be produced by the DB OS</a:t>
            </a:r>
          </a:p>
          <a:p>
            <a:r>
              <a:rPr lang="en-US" smtClean="0"/>
              <a:t>It will describe the history of what has happened (more precisely: what is going to happen)</a:t>
            </a:r>
          </a:p>
          <a:p>
            <a:r>
              <a:rPr lang="en-US" smtClean="0"/>
              <a:t>It will have 4 types of records</a:t>
            </a:r>
          </a:p>
          <a:p>
            <a:pPr lvl="1"/>
            <a:r>
              <a:rPr lang="en-US" smtClean="0"/>
              <a:t>T starts; this records that transaction “T” started</a:t>
            </a:r>
          </a:p>
          <a:p>
            <a:pPr lvl="1"/>
            <a:r>
              <a:rPr lang="en-US" smtClean="0"/>
              <a:t>T x a b; this records that transaction “T” modified “x” with the old value being “a” and the new value being “b”</a:t>
            </a:r>
          </a:p>
          <a:p>
            <a:pPr lvl="1"/>
            <a:r>
              <a:rPr lang="en-US" smtClean="0"/>
              <a:t>T abort; this records that transaction “T” was aborted</a:t>
            </a:r>
          </a:p>
          <a:p>
            <a:pPr lvl="1"/>
            <a:r>
              <a:rPr lang="en-US" smtClean="0"/>
              <a:t>T commit; this records that transaction “T” was committed</a:t>
            </a:r>
          </a:p>
          <a:p>
            <a:r>
              <a:rPr lang="en-US" smtClean="0"/>
              <a:t>To simplify discussion, we will assume that no transaction is aborted: the only failure is the failure of the RAM</a:t>
            </a:r>
          </a:p>
          <a:p>
            <a:pPr lvl="1"/>
            <a:r>
              <a:rPr lang="en-US" smtClean="0"/>
              <a:t>Once we finish, we will essentially know what to do if transactions are aborted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defTabSz="914400"/>
            <a:r>
              <a:rPr lang="en-US" smtClean="0"/>
              <a:t>RAM and Disk</a:t>
            </a:r>
          </a:p>
        </p:txBody>
      </p:sp>
      <p:sp>
        <p:nvSpPr>
          <p:cNvPr id="3076" name="Rectangle 3"/>
          <p:cNvSpPr>
            <a:spLocks noGrp="1" noChangeArrowheads="1"/>
          </p:cNvSpPr>
          <p:nvPr>
            <p:ph idx="1"/>
          </p:nvPr>
        </p:nvSpPr>
        <p:spPr/>
        <p:txBody>
          <a:bodyPr/>
          <a:lstStyle/>
          <a:p>
            <a:pPr marL="457200" indent="-457200" defTabSz="914400"/>
            <a:r>
              <a:rPr lang="en-US" smtClean="0"/>
              <a:t>“Real log” is log on disk + unwritten buffers</a:t>
            </a:r>
          </a:p>
          <a:p>
            <a:pPr marL="457200" indent="-457200" defTabSz="914400"/>
            <a:r>
              <a:rPr lang="en-US" smtClean="0"/>
              <a:t>“Real database” is database on disk + some more up-to-date pages in RAM (in virtual memory)</a:t>
            </a:r>
          </a:p>
          <a:p>
            <a:pPr marL="457200" indent="-457200" defTabSz="914400"/>
            <a:r>
              <a:rPr lang="en-US" smtClean="0"/>
              <a:t>But of course, after a failure we only see what is on the disk</a:t>
            </a:r>
          </a:p>
        </p:txBody>
      </p:sp>
      <p:graphicFrame>
        <p:nvGraphicFramePr>
          <p:cNvPr id="3074" name="Object 5"/>
          <p:cNvGraphicFramePr>
            <a:graphicFrameLocks noChangeAspect="1"/>
          </p:cNvGraphicFramePr>
          <p:nvPr/>
        </p:nvGraphicFramePr>
        <p:xfrm>
          <a:off x="2116138" y="3276600"/>
          <a:ext cx="5826125" cy="3922713"/>
        </p:xfrm>
        <a:graphic>
          <a:graphicData uri="http://schemas.openxmlformats.org/presentationml/2006/ole">
            <mc:AlternateContent xmlns:mc="http://schemas.openxmlformats.org/markup-compatibility/2006">
              <mc:Choice xmlns:v="urn:schemas-microsoft-com:vml" Requires="v">
                <p:oleObj spid="_x0000_s3107" name="Visio" r:id="rId4" imgW="5826625" imgH="4227994" progId="Visio.Drawing.11">
                  <p:embed/>
                </p:oleObj>
              </mc:Choice>
              <mc:Fallback>
                <p:oleObj name="Visio" r:id="rId4" imgW="5826625" imgH="422799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138" y="3276600"/>
                        <a:ext cx="5826125"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22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2292" name="Rectangle 4"/>
          <p:cNvSpPr>
            <a:spLocks noGrp="1" noChangeArrowheads="1"/>
          </p:cNvSpPr>
          <p:nvPr>
            <p:ph type="title" idx="4294967295"/>
          </p:nvPr>
        </p:nvSpPr>
        <p:spPr/>
        <p:txBody>
          <a:bodyPr/>
          <a:lstStyle/>
          <a:p>
            <a:r>
              <a:rPr lang="en-US" smtClean="0"/>
              <a:t>Example: Money Transfer</a:t>
            </a:r>
          </a:p>
        </p:txBody>
      </p:sp>
      <p:sp>
        <p:nvSpPr>
          <p:cNvPr id="12293" name="Rectangle 5"/>
          <p:cNvSpPr>
            <a:spLocks noGrp="1" noChangeArrowheads="1"/>
          </p:cNvSpPr>
          <p:nvPr>
            <p:ph type="body" idx="4294967295"/>
          </p:nvPr>
        </p:nvSpPr>
        <p:spPr/>
        <p:txBody>
          <a:bodyPr/>
          <a:lstStyle/>
          <a:p>
            <a:r>
              <a:rPr lang="en-US" smtClean="0"/>
              <a:t>If the state of RAM is lost between instructions 1. and 8., it is not known which was the last instruction executed </a:t>
            </a:r>
          </a:p>
          <a:p>
            <a:r>
              <a:rPr lang="en-US" smtClean="0"/>
              <a:t>Thus in general, neither of the following naive recovery procedures will work: </a:t>
            </a:r>
          </a:p>
          <a:p>
            <a:pPr lvl="1"/>
            <a:r>
              <a:rPr lang="en-US" smtClean="0"/>
              <a:t>  re-execute the transaction. </a:t>
            </a:r>
            <a:br>
              <a:rPr lang="en-US" smtClean="0"/>
            </a:br>
            <a:r>
              <a:rPr lang="en-US" smtClean="0"/>
              <a:t/>
            </a:r>
            <a:br>
              <a:rPr lang="en-US" smtClean="0"/>
            </a:br>
            <a:r>
              <a:rPr lang="en-US" smtClean="0"/>
              <a:t>Wrong, because if the transaction crashed after instruction 4,  incorrect  values (a = 80,...) will exist in the database.  </a:t>
            </a:r>
          </a:p>
          <a:p>
            <a:pPr lvl="1"/>
            <a:r>
              <a:rPr lang="en-US" smtClean="0"/>
              <a:t> do not re-execute the transaction</a:t>
            </a:r>
            <a:br>
              <a:rPr lang="en-US" smtClean="0"/>
            </a:br>
            <a:r>
              <a:rPr lang="en-US" smtClean="0"/>
              <a:t/>
            </a:r>
            <a:br>
              <a:rPr lang="en-US" smtClean="0"/>
            </a:br>
            <a:r>
              <a:rPr lang="en-US" smtClean="0"/>
              <a:t>Wrong, because if the transaction crashed before instruction 7, incorrect values (..., b = 100)  will exist in the database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37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3796" name="Rectangle 4"/>
          <p:cNvSpPr>
            <a:spLocks noGrp="1" noChangeArrowheads="1"/>
          </p:cNvSpPr>
          <p:nvPr>
            <p:ph type="title" idx="4294967295"/>
          </p:nvPr>
        </p:nvSpPr>
        <p:spPr/>
        <p:txBody>
          <a:bodyPr/>
          <a:lstStyle/>
          <a:p>
            <a:r>
              <a:rPr lang="en-US" smtClean="0"/>
              <a:t>Assumptions And Remarks</a:t>
            </a:r>
          </a:p>
        </p:txBody>
      </p:sp>
      <p:sp>
        <p:nvSpPr>
          <p:cNvPr id="33797" name="Rectangle 5"/>
          <p:cNvSpPr>
            <a:spLocks noGrp="1" noChangeArrowheads="1"/>
          </p:cNvSpPr>
          <p:nvPr>
            <p:ph type="body" idx="4294967295"/>
          </p:nvPr>
        </p:nvSpPr>
        <p:spPr/>
        <p:txBody>
          <a:bodyPr/>
          <a:lstStyle/>
          <a:p>
            <a:r>
              <a:rPr lang="en-US" smtClean="0"/>
              <a:t>Note that if a write instruction is executed, the appropriate value is generally written in a buffer in the RAM.</a:t>
            </a:r>
          </a:p>
          <a:p>
            <a:r>
              <a:rPr lang="en-US" smtClean="0"/>
              <a:t>At some later point in time it will be written on the disk</a:t>
            </a:r>
          </a:p>
          <a:p>
            <a:r>
              <a:rPr lang="en-US" smtClean="0"/>
              <a:t>If RAM fails between these two points in time, the new value does not exist on disk and therefore is lost</a:t>
            </a:r>
          </a:p>
          <a:p>
            <a:r>
              <a:rPr lang="en-US" smtClean="0"/>
              <a:t>We will use the term </a:t>
            </a:r>
            <a:r>
              <a:rPr lang="en-US" b="1" i="1" smtClean="0">
                <a:solidFill>
                  <a:srgbClr val="FC0128"/>
                </a:solidFill>
              </a:rPr>
              <a:t>actually written</a:t>
            </a:r>
            <a:r>
              <a:rPr lang="en-US" smtClean="0"/>
              <a:t> to indicate that the value is written on disk (from RAM)</a:t>
            </a:r>
          </a:p>
          <a:p>
            <a:r>
              <a:rPr lang="en-US" smtClean="0"/>
              <a:t>As usual, in virtual memory systems, not every update to a page is written on the disk, only “sometimes” the disk is updated</a:t>
            </a:r>
          </a:p>
          <a:p>
            <a:r>
              <a:rPr lang="en-US" smtClean="0"/>
              <a:t>Only a small part of the database pages can be kept in virtual memory</a:t>
            </a:r>
          </a:p>
          <a:p>
            <a:r>
              <a:rPr lang="en-US" smtClean="0"/>
              <a:t>For pages in virtual memory the current value is always in virtual memory and maybe also on disk</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48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4820" name="Rectangle 4"/>
          <p:cNvSpPr>
            <a:spLocks noGrp="1" noChangeArrowheads="1"/>
          </p:cNvSpPr>
          <p:nvPr>
            <p:ph type="title" idx="4294967295"/>
          </p:nvPr>
        </p:nvSpPr>
        <p:spPr/>
        <p:txBody>
          <a:bodyPr/>
          <a:lstStyle/>
          <a:p>
            <a:r>
              <a:rPr lang="en-US" smtClean="0"/>
              <a:t>Additional Assumptions On Execution</a:t>
            </a:r>
          </a:p>
        </p:txBody>
      </p:sp>
      <p:sp>
        <p:nvSpPr>
          <p:cNvPr id="34821" name="Rectangle 5"/>
          <p:cNvSpPr>
            <a:spLocks noGrp="1" noChangeArrowheads="1"/>
          </p:cNvSpPr>
          <p:nvPr>
            <p:ph type="body" idx="4294967295"/>
          </p:nvPr>
        </p:nvSpPr>
        <p:spPr/>
        <p:txBody>
          <a:bodyPr/>
          <a:lstStyle/>
          <a:p>
            <a:pPr marL="457200" indent="-457200"/>
            <a:r>
              <a:rPr lang="en-US" b="1" i="1" smtClean="0">
                <a:solidFill>
                  <a:srgbClr val="FC0128"/>
                </a:solidFill>
              </a:rPr>
              <a:t>The log always runs ahead of the execution in RAM </a:t>
            </a:r>
            <a:r>
              <a:rPr lang="en-US" i="1" smtClean="0">
                <a:solidFill>
                  <a:schemeClr val="folHlink"/>
                </a:solidFill>
              </a:rPr>
              <a:t>(not strictly necessary, but convenient to assume)</a:t>
            </a:r>
            <a:r>
              <a:rPr lang="en-US" smtClean="0">
                <a:solidFill>
                  <a:schemeClr val="folHlink"/>
                </a:solidFill>
              </a:rPr>
              <a:t> </a:t>
            </a:r>
          </a:p>
          <a:p>
            <a:pPr marL="457200" indent="-457200"/>
            <a:r>
              <a:rPr lang="en-US" smtClean="0"/>
              <a:t>So if x</a:t>
            </a:r>
            <a:r>
              <a:rPr lang="en-US" baseline="-25000" smtClean="0"/>
              <a:t>old</a:t>
            </a:r>
            <a:r>
              <a:rPr lang="en-US" smtClean="0"/>
              <a:t> is replaced by x</a:t>
            </a:r>
            <a:r>
              <a:rPr lang="en-US" baseline="-25000" smtClean="0"/>
              <a:t>new</a:t>
            </a:r>
            <a:r>
              <a:rPr lang="en-US" smtClean="0"/>
              <a:t> in RAM,  then in order</a:t>
            </a:r>
          </a:p>
          <a:p>
            <a:pPr marL="933450" lvl="1" indent="-381000">
              <a:buFont typeface="Monotype Sorts" pitchFamily="2" charset="2"/>
              <a:buAutoNum type="arabicPeriod"/>
            </a:pPr>
            <a:r>
              <a:rPr lang="en-US" smtClean="0"/>
              <a:t>The log record “T x x</a:t>
            </a:r>
            <a:r>
              <a:rPr lang="en-US" baseline="-25000" smtClean="0"/>
              <a:t>old</a:t>
            </a:r>
            <a:r>
              <a:rPr lang="en-US" smtClean="0"/>
              <a:t> x</a:t>
            </a:r>
            <a:r>
              <a:rPr lang="en-US" baseline="-25000" smtClean="0"/>
              <a:t>new</a:t>
            </a:r>
            <a:r>
              <a:rPr lang="en-US" smtClean="0"/>
              <a:t>” is written in the log buffer (in RAM)</a:t>
            </a:r>
          </a:p>
          <a:p>
            <a:pPr marL="933450" lvl="1" indent="-381000">
              <a:buFont typeface="Monotype Sorts" pitchFamily="2" charset="2"/>
              <a:buAutoNum type="arabicPeriod"/>
            </a:pPr>
            <a:r>
              <a:rPr lang="en-US" smtClean="0"/>
              <a:t>x</a:t>
            </a:r>
            <a:r>
              <a:rPr lang="en-US" baseline="-25000" smtClean="0"/>
              <a:t>new</a:t>
            </a:r>
            <a:r>
              <a:rPr lang="en-US" smtClean="0"/>
              <a:t> is written in the appropriate virtual page (in RAM)</a:t>
            </a:r>
          </a:p>
          <a:p>
            <a:pPr marL="457200" indent="-457200"/>
            <a:r>
              <a:rPr lang="en-US" smtClean="0"/>
              <a:t>On the log, values are written in the same sequential order in which the write instructions are issued because it is a sequential file  </a:t>
            </a:r>
          </a:p>
          <a:p>
            <a:pPr marL="457200" indent="-457200"/>
            <a:endParaRPr lang="en-US" smtClean="0"/>
          </a:p>
          <a:p>
            <a:pPr marL="457200" indent="-457200"/>
            <a:endParaRPr lang="en-US" smtClean="0"/>
          </a:p>
          <a:p>
            <a:pPr marL="457200" indent="-457200"/>
            <a:endParaRPr lang="en-US" smtClean="0"/>
          </a:p>
          <a:p>
            <a:pPr marL="457200" indent="-457200"/>
            <a:r>
              <a:rPr lang="en-US" smtClean="0"/>
              <a:t>If the transaction executes a read of an item x, it gets the latest value</a:t>
            </a:r>
          </a:p>
          <a:p>
            <a:pPr marL="933450" lvl="1" indent="-381000"/>
            <a:r>
              <a:rPr lang="en-US" smtClean="0"/>
              <a:t>It obtains it from the virtual memory pool or if not there, from the database itself</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58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5844" name="Rectangle 4"/>
          <p:cNvSpPr>
            <a:spLocks noGrp="1" noChangeArrowheads="1"/>
          </p:cNvSpPr>
          <p:nvPr>
            <p:ph type="title" idx="4294967295"/>
          </p:nvPr>
        </p:nvSpPr>
        <p:spPr/>
        <p:txBody>
          <a:bodyPr/>
          <a:lstStyle/>
          <a:p>
            <a:r>
              <a:rPr lang="en-US" smtClean="0"/>
              <a:t>Additional Assumptions On Execution</a:t>
            </a:r>
          </a:p>
        </p:txBody>
      </p:sp>
      <p:sp>
        <p:nvSpPr>
          <p:cNvPr id="35845" name="Rectangle 5"/>
          <p:cNvSpPr>
            <a:spLocks noGrp="1" noChangeArrowheads="1"/>
          </p:cNvSpPr>
          <p:nvPr>
            <p:ph type="body" idx="4294967295"/>
          </p:nvPr>
        </p:nvSpPr>
        <p:spPr/>
        <p:txBody>
          <a:bodyPr/>
          <a:lstStyle/>
          <a:p>
            <a:pPr marL="457200" indent="-457200"/>
            <a:r>
              <a:rPr lang="en-US" b="1" i="1" smtClean="0">
                <a:solidFill>
                  <a:srgbClr val="FC0128"/>
                </a:solidFill>
              </a:rPr>
              <a:t>The log always runs ahead of the execution on the Disk</a:t>
            </a:r>
          </a:p>
          <a:p>
            <a:pPr marL="457200" indent="-457200"/>
            <a:r>
              <a:rPr lang="en-US" smtClean="0"/>
              <a:t>So if x</a:t>
            </a:r>
            <a:r>
              <a:rPr lang="en-US" baseline="-25000" smtClean="0"/>
              <a:t>old</a:t>
            </a:r>
            <a:r>
              <a:rPr lang="en-US" smtClean="0"/>
              <a:t> is replaced by x</a:t>
            </a:r>
            <a:r>
              <a:rPr lang="en-US" baseline="-25000" smtClean="0"/>
              <a:t>new</a:t>
            </a:r>
            <a:r>
              <a:rPr lang="en-US" smtClean="0"/>
              <a:t>, then in order</a:t>
            </a:r>
          </a:p>
          <a:p>
            <a:pPr marL="933450" lvl="1" indent="-381000">
              <a:buFont typeface="Monotype Sorts" pitchFamily="2" charset="2"/>
              <a:buAutoNum type="arabicPeriod"/>
            </a:pPr>
            <a:r>
              <a:rPr lang="en-US" smtClean="0"/>
              <a:t>The log record “T x x</a:t>
            </a:r>
            <a:r>
              <a:rPr lang="en-US" baseline="-25000" smtClean="0"/>
              <a:t>old</a:t>
            </a:r>
            <a:r>
              <a:rPr lang="en-US" smtClean="0"/>
              <a:t> x</a:t>
            </a:r>
            <a:r>
              <a:rPr lang="en-US" baseline="-25000" smtClean="0"/>
              <a:t>new</a:t>
            </a:r>
            <a:r>
              <a:rPr lang="en-US" smtClean="0"/>
              <a:t>” is actually written in (actually appended to) the log (but this may not take place if there is a failure before this is done</a:t>
            </a:r>
          </a:p>
          <a:p>
            <a:pPr marL="933450" lvl="1" indent="-381000">
              <a:buFont typeface="Monotype Sorts" pitchFamily="2" charset="2"/>
              <a:buAutoNum type="arabicPeriod"/>
            </a:pPr>
            <a:r>
              <a:rPr lang="en-US" smtClean="0"/>
              <a:t>x</a:t>
            </a:r>
            <a:r>
              <a:rPr lang="en-US" baseline="-25000" smtClean="0"/>
              <a:t>new</a:t>
            </a:r>
            <a:r>
              <a:rPr lang="en-US" smtClean="0"/>
              <a:t> is actually written on the disk (but this may actually never happen even if there are no failures, we will see why later)</a:t>
            </a:r>
          </a:p>
          <a:p>
            <a:pPr marL="457200" indent="-457200"/>
            <a:r>
              <a:rPr lang="en-US" smtClean="0"/>
              <a:t>On the log, values are actually written in the same sequential order in which the write instructions are issued because the log is a sequential file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r>
              <a:rPr lang="en-US" smtClean="0"/>
              <a:t>Temporal Ordering Constraints On Execution</a:t>
            </a:r>
          </a:p>
        </p:txBody>
      </p:sp>
      <p:graphicFrame>
        <p:nvGraphicFramePr>
          <p:cNvPr id="4098" name="Object 4"/>
          <p:cNvGraphicFramePr>
            <a:graphicFrameLocks noChangeAspect="1"/>
          </p:cNvGraphicFramePr>
          <p:nvPr/>
        </p:nvGraphicFramePr>
        <p:xfrm>
          <a:off x="1296988" y="2362200"/>
          <a:ext cx="7464425" cy="4557713"/>
        </p:xfrm>
        <a:graphic>
          <a:graphicData uri="http://schemas.openxmlformats.org/presentationml/2006/ole">
            <mc:AlternateContent xmlns:mc="http://schemas.openxmlformats.org/markup-compatibility/2006">
              <mc:Choice xmlns:v="urn:schemas-microsoft-com:vml" Requires="v">
                <p:oleObj spid="_x0000_s4131" name="Visio" r:id="rId4" imgW="7463910" imgH="4557620" progId="Visio.Drawing.11">
                  <p:embed/>
                </p:oleObj>
              </mc:Choice>
              <mc:Fallback>
                <p:oleObj name="Visio" r:id="rId4" imgW="7463910" imgH="45576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2362200"/>
                        <a:ext cx="7464425" cy="455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a:lstStyle/>
          <a:p>
            <a:r>
              <a:rPr lang="en-US" smtClean="0"/>
              <a:t>“Tracing”  Two Writes</a:t>
            </a:r>
            <a:br>
              <a:rPr lang="en-US" smtClean="0"/>
            </a:br>
            <a:r>
              <a:rPr lang="en-US" smtClean="0"/>
              <a:t>And Their Temporal Ordering Constraints</a:t>
            </a:r>
          </a:p>
        </p:txBody>
      </p:sp>
      <p:sp>
        <p:nvSpPr>
          <p:cNvPr id="5124" name="Rectangle 3"/>
          <p:cNvSpPr>
            <a:spLocks noGrp="1" noChangeArrowheads="1"/>
          </p:cNvSpPr>
          <p:nvPr>
            <p:ph type="body" idx="4294967295"/>
          </p:nvPr>
        </p:nvSpPr>
        <p:spPr/>
        <p:txBody>
          <a:bodyPr/>
          <a:lstStyle/>
          <a:p>
            <a:pPr marL="457200" indent="-457200"/>
            <a:r>
              <a:rPr lang="en-US" smtClean="0"/>
              <a:t>Originally, x = 10 and y = 20</a:t>
            </a:r>
          </a:p>
          <a:p>
            <a:pPr marL="457200" indent="-457200"/>
            <a:r>
              <a:rPr lang="en-US" smtClean="0"/>
              <a:t>In the execution:</a:t>
            </a:r>
          </a:p>
          <a:p>
            <a:pPr marL="933450" lvl="1" indent="-381000">
              <a:buFont typeface="Symbol" pitchFamily="18" charset="2"/>
              <a:buAutoNum type="arabicPeriod"/>
            </a:pPr>
            <a:r>
              <a:rPr lang="en-US" smtClean="0"/>
              <a:t>x := 11</a:t>
            </a:r>
          </a:p>
          <a:p>
            <a:pPr marL="933450" lvl="1" indent="-381000">
              <a:buFont typeface="Symbol" pitchFamily="18" charset="2"/>
              <a:buAutoNum type="arabicPeriod"/>
            </a:pPr>
            <a:r>
              <a:rPr lang="en-US" smtClean="0"/>
              <a:t>y := 21</a:t>
            </a:r>
          </a:p>
          <a:p>
            <a:pPr marL="457200" indent="-457200"/>
            <a:r>
              <a:rPr lang="en-US" smtClean="0"/>
              <a:t>Eight actions</a:t>
            </a:r>
          </a:p>
          <a:p>
            <a:pPr marL="933450" lvl="1" indent="-381000">
              <a:buFont typeface="Symbol" pitchFamily="18" charset="2"/>
              <a:buAutoNum type="alphaLcPeriod"/>
            </a:pPr>
            <a:r>
              <a:rPr lang="en-US" smtClean="0"/>
              <a:t>x := 11 in RAM</a:t>
            </a:r>
          </a:p>
          <a:p>
            <a:pPr marL="933450" lvl="1" indent="-381000">
              <a:buFont typeface="Symbol" pitchFamily="18" charset="2"/>
              <a:buAutoNum type="alphaLcPeriod"/>
            </a:pPr>
            <a:r>
              <a:rPr lang="en-US" smtClean="0"/>
              <a:t>y := 21 in RAM</a:t>
            </a:r>
          </a:p>
          <a:p>
            <a:pPr marL="933450" lvl="1" indent="-381000">
              <a:buFont typeface="Symbol" pitchFamily="18" charset="2"/>
              <a:buAutoNum type="alphaLcPeriod"/>
            </a:pPr>
            <a:r>
              <a:rPr lang="en-US" smtClean="0"/>
              <a:t>x := 11 on Disk</a:t>
            </a:r>
          </a:p>
          <a:p>
            <a:pPr marL="933450" lvl="1" indent="-381000">
              <a:buFont typeface="Symbol" pitchFamily="18" charset="2"/>
              <a:buAutoNum type="alphaLcPeriod"/>
            </a:pPr>
            <a:r>
              <a:rPr lang="en-US" smtClean="0"/>
              <a:t>y := 21 on Disk</a:t>
            </a:r>
          </a:p>
          <a:p>
            <a:pPr marL="933450" lvl="1" indent="-381000">
              <a:buFont typeface="Symbol" pitchFamily="18" charset="2"/>
              <a:buAutoNum type="alphaLcPeriod"/>
            </a:pPr>
            <a:r>
              <a:rPr lang="en-US" smtClean="0"/>
              <a:t>T x 10 11 in RAM</a:t>
            </a:r>
          </a:p>
          <a:p>
            <a:pPr marL="933450" lvl="1" indent="-381000">
              <a:buFont typeface="Symbol" pitchFamily="18" charset="2"/>
              <a:buAutoNum type="alphaLcPeriod"/>
            </a:pPr>
            <a:r>
              <a:rPr lang="en-US" smtClean="0"/>
              <a:t>T y 20 21 in RAM</a:t>
            </a:r>
          </a:p>
          <a:p>
            <a:pPr marL="933450" lvl="1" indent="-381000">
              <a:buFont typeface="Symbol" pitchFamily="18" charset="2"/>
              <a:buAutoNum type="alphaLcPeriod"/>
            </a:pPr>
            <a:r>
              <a:rPr lang="en-US" smtClean="0"/>
              <a:t>T x 10 11 on Disk</a:t>
            </a:r>
          </a:p>
          <a:p>
            <a:pPr marL="933450" lvl="1" indent="-381000">
              <a:buFont typeface="Symbol" pitchFamily="18" charset="2"/>
              <a:buAutoNum type="alphaLcPeriod"/>
            </a:pPr>
            <a:r>
              <a:rPr lang="en-US" smtClean="0"/>
              <a:t>T y 20 21 on Disk</a:t>
            </a:r>
          </a:p>
          <a:p>
            <a:pPr marL="457200" indent="-457200"/>
            <a:endParaRPr lang="en-US" smtClean="0"/>
          </a:p>
        </p:txBody>
      </p:sp>
      <p:graphicFrame>
        <p:nvGraphicFramePr>
          <p:cNvPr id="5122" name="Object 6"/>
          <p:cNvGraphicFramePr>
            <a:graphicFrameLocks noChangeAspect="1"/>
          </p:cNvGraphicFramePr>
          <p:nvPr/>
        </p:nvGraphicFramePr>
        <p:xfrm>
          <a:off x="3886200" y="3352800"/>
          <a:ext cx="5867400" cy="2714625"/>
        </p:xfrm>
        <a:graphic>
          <a:graphicData uri="http://schemas.openxmlformats.org/presentationml/2006/ole">
            <mc:AlternateContent xmlns:mc="http://schemas.openxmlformats.org/markup-compatibility/2006">
              <mc:Choice xmlns:v="urn:schemas-microsoft-com:vml" Requires="v">
                <p:oleObj spid="_x0000_s5155" name="Visio" r:id="rId4" imgW="7778673" imgH="3598975" progId="Visio.Drawing.11">
                  <p:embed/>
                </p:oleObj>
              </mc:Choice>
              <mc:Fallback>
                <p:oleObj name="Visio" r:id="rId4" imgW="7778673" imgH="359897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352800"/>
                        <a:ext cx="58674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r>
              <a:rPr lang="en-US" smtClean="0"/>
              <a:t>Two Transactions (Programs)</a:t>
            </a:r>
          </a:p>
        </p:txBody>
      </p:sp>
      <p:sp>
        <p:nvSpPr>
          <p:cNvPr id="36867" name="Rectangle 3"/>
          <p:cNvSpPr>
            <a:spLocks noGrp="1" noChangeArrowheads="1"/>
          </p:cNvSpPr>
          <p:nvPr>
            <p:ph type="body" idx="4294967295"/>
          </p:nvPr>
        </p:nvSpPr>
        <p:spPr/>
        <p:txBody>
          <a:bodyPr/>
          <a:lstStyle/>
          <a:p>
            <a:r>
              <a:rPr lang="en-US" smtClean="0"/>
              <a:t>Transactions T1 and T2</a:t>
            </a:r>
          </a:p>
          <a:p>
            <a:r>
              <a:rPr lang="en-US" smtClean="0"/>
              <a:t>Initial values: a = 100, b = 300,  c = 5, d = 80, e = 60, f = 70</a:t>
            </a:r>
          </a:p>
          <a:p>
            <a:r>
              <a:rPr lang="en-US" smtClean="0"/>
              <a:t>The instructions labeled with roman numerals are really writing of values into the database (first RAM then later perhaps on the Disk) </a:t>
            </a:r>
          </a:p>
        </p:txBody>
      </p:sp>
      <p:graphicFrame>
        <p:nvGraphicFramePr>
          <p:cNvPr id="3793924" name="Group 4"/>
          <p:cNvGraphicFramePr>
            <a:graphicFrameLocks noGrp="1"/>
          </p:cNvGraphicFramePr>
          <p:nvPr>
            <p:ph idx="4294967295"/>
          </p:nvPr>
        </p:nvGraphicFramePr>
        <p:xfrm>
          <a:off x="1371600" y="4114800"/>
          <a:ext cx="5943600" cy="2895600"/>
        </p:xfrm>
        <a:graphic>
          <a:graphicData uri="http://schemas.openxmlformats.org/drawingml/2006/table">
            <a:tbl>
              <a:tblPr/>
              <a:tblGrid>
                <a:gridCol w="3200400"/>
                <a:gridCol w="2743200"/>
              </a:tblGrid>
              <a:tr h="457200">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4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   read(a);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read(b);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 b :=   a  +  b;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read(c);</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ii: c :=  2c;</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iii: a := a + b + c + 50; </a:t>
                      </a:r>
                      <a:br>
                        <a:rPr kumimoji="0" lang="en-US" sz="2400" b="0" i="0" u="none" strike="noStrike" cap="none" normalizeH="0" baseline="0" smtClean="0">
                          <a:ln>
                            <a:noFill/>
                          </a:ln>
                          <a:solidFill>
                            <a:srgbClr val="00279F"/>
                          </a:solidFill>
                          <a:effectLst/>
                          <a:latin typeface="Arial" charset="0"/>
                        </a:rPr>
                      </a:br>
                      <a:endParaRPr kumimoji="0" lang="en-US" sz="2400" b="0" i="0" u="none" strike="noStrike" cap="none" normalizeH="0" baseline="0" smtClean="0">
                        <a:ln>
                          <a:noFill/>
                        </a:ln>
                        <a:solidFill>
                          <a:srgbClr val="00279F"/>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    read(e);</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iv: e :=  e </a:t>
                      </a:r>
                      <a:r>
                        <a:rPr kumimoji="0" lang="en-US" sz="2400" b="0" i="0" u="none" strike="noStrike" cap="none" normalizeH="0" baseline="0" smtClean="0">
                          <a:ln>
                            <a:noFill/>
                          </a:ln>
                          <a:solidFill>
                            <a:srgbClr val="00279F"/>
                          </a:solidFill>
                          <a:effectLst/>
                          <a:latin typeface="Arial" charset="0"/>
                          <a:cs typeface="Arial" charset="0"/>
                        </a:rPr>
                        <a:t>−</a:t>
                      </a:r>
                      <a:r>
                        <a:rPr kumimoji="0" lang="en-US" sz="2400" b="0" i="0" u="none" strike="noStrike" cap="none" normalizeH="0" baseline="0" smtClean="0">
                          <a:ln>
                            <a:noFill/>
                          </a:ln>
                          <a:solidFill>
                            <a:srgbClr val="00279F"/>
                          </a:solidFill>
                          <a:effectLst/>
                          <a:latin typeface="Arial" charset="0"/>
                        </a:rPr>
                        <a:t> 10;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read(a);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v: a :=  a + 10;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read(d);</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read(b);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vi: d :=  d + 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smtClean="0"/>
              <a:t>A History Of An Execution In RAM</a:t>
            </a:r>
          </a:p>
        </p:txBody>
      </p:sp>
      <p:graphicFrame>
        <p:nvGraphicFramePr>
          <p:cNvPr id="3795971" name="Group 3"/>
          <p:cNvGraphicFramePr>
            <a:graphicFrameLocks noGrp="1"/>
          </p:cNvGraphicFramePr>
          <p:nvPr>
            <p:ph idx="4294967295"/>
          </p:nvPr>
        </p:nvGraphicFramePr>
        <p:xfrm>
          <a:off x="685800" y="1219200"/>
          <a:ext cx="8534400" cy="4953000"/>
        </p:xfrm>
        <a:graphic>
          <a:graphicData uri="http://schemas.openxmlformats.org/drawingml/2006/table">
            <a:tbl>
              <a:tblPr/>
              <a:tblGrid>
                <a:gridCol w="4595813"/>
                <a:gridCol w="3938587"/>
              </a:tblGrid>
              <a:tr h="457200">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58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   read(a);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read(b);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 b :=   a  +  b;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read(c);</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ii: c :=  2c;</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iii: a := a + b + c + 50; </a:t>
                      </a:r>
                      <a:br>
                        <a:rPr kumimoji="0" lang="en-US" sz="2400" b="0" i="0" u="none" strike="noStrike" cap="none" normalizeH="0" baseline="0" smtClean="0">
                          <a:ln>
                            <a:noFill/>
                          </a:ln>
                          <a:solidFill>
                            <a:srgbClr val="00279F"/>
                          </a:solidFill>
                          <a:effectLst/>
                          <a:latin typeface="Arial" charset="0"/>
                        </a:rPr>
                      </a:br>
                      <a:endParaRPr kumimoji="0" lang="en-US" sz="2400" b="0" i="0" u="none" strike="noStrike" cap="none" normalizeH="0" baseline="0" smtClean="0">
                        <a:ln>
                          <a:noFill/>
                        </a:ln>
                        <a:solidFill>
                          <a:srgbClr val="00279F"/>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400" b="0" i="0" u="none" strike="noStrike" cap="none" normalizeH="0" baseline="0" smtClean="0">
                          <a:ln>
                            <a:noFill/>
                          </a:ln>
                          <a:solidFill>
                            <a:srgbClr val="00279F"/>
                          </a:solidFill>
                          <a:effectLst/>
                          <a:latin typeface="Arial" charset="0"/>
                        </a:rPr>
                        <a:t>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read(e);</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iv: e :=  e </a:t>
                      </a:r>
                      <a:r>
                        <a:rPr kumimoji="0" lang="en-US" sz="2400" b="0" i="0" u="none" strike="noStrike" cap="none" normalizeH="0" baseline="0" smtClean="0">
                          <a:ln>
                            <a:noFill/>
                          </a:ln>
                          <a:solidFill>
                            <a:srgbClr val="00279F"/>
                          </a:solidFill>
                          <a:effectLst/>
                          <a:latin typeface="Arial" charset="0"/>
                          <a:cs typeface="Arial" charset="0"/>
                        </a:rPr>
                        <a:t>−</a:t>
                      </a:r>
                      <a:r>
                        <a:rPr kumimoji="0" lang="en-US" sz="2400" b="0" i="0" u="none" strike="noStrike" cap="none" normalizeH="0" baseline="0" smtClean="0">
                          <a:ln>
                            <a:noFill/>
                          </a:ln>
                          <a:solidFill>
                            <a:srgbClr val="00279F"/>
                          </a:solidFill>
                          <a:effectLst/>
                          <a:latin typeface="Arial" charset="0"/>
                        </a:rPr>
                        <a:t> 10;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read(a);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v: a :=  a + 10;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read(d);</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    read(b); </a:t>
                      </a:r>
                      <a:br>
                        <a:rPr kumimoji="0" lang="en-US" sz="2400" b="0" i="0" u="none" strike="noStrike" cap="none" normalizeH="0" baseline="0" smtClean="0">
                          <a:ln>
                            <a:noFill/>
                          </a:ln>
                          <a:solidFill>
                            <a:srgbClr val="00279F"/>
                          </a:solidFill>
                          <a:effectLst/>
                          <a:latin typeface="Arial" charset="0"/>
                        </a:rPr>
                      </a:br>
                      <a:r>
                        <a:rPr kumimoji="0" lang="en-US" sz="2400" b="0" i="0" u="none" strike="noStrike" cap="none" normalizeH="0" baseline="0" smtClean="0">
                          <a:ln>
                            <a:noFill/>
                          </a:ln>
                          <a:solidFill>
                            <a:srgbClr val="00279F"/>
                          </a:solidFill>
                          <a:effectLst/>
                          <a:latin typeface="Arial" charset="0"/>
                        </a:rPr>
                        <a:t>vi: d :=  d + 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89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8916" name="Rectangle 4"/>
          <p:cNvSpPr>
            <a:spLocks noGrp="1" noChangeArrowheads="1"/>
          </p:cNvSpPr>
          <p:nvPr>
            <p:ph type="title" idx="4294967295"/>
          </p:nvPr>
        </p:nvSpPr>
        <p:spPr/>
        <p:txBody>
          <a:bodyPr/>
          <a:lstStyle/>
          <a:p>
            <a:r>
              <a:rPr lang="en-US" smtClean="0"/>
              <a:t>Write Instructions For The History</a:t>
            </a:r>
          </a:p>
        </p:txBody>
      </p:sp>
      <p:sp>
        <p:nvSpPr>
          <p:cNvPr id="38917" name="Rectangle 5"/>
          <p:cNvSpPr>
            <a:spLocks noGrp="1" noChangeArrowheads="1"/>
          </p:cNvSpPr>
          <p:nvPr>
            <p:ph type="body" idx="4294967295"/>
          </p:nvPr>
        </p:nvSpPr>
        <p:spPr/>
        <p:txBody>
          <a:bodyPr/>
          <a:lstStyle/>
          <a:p>
            <a:r>
              <a:rPr lang="en-US" smtClean="0"/>
              <a:t> Log records  </a:t>
            </a:r>
          </a:p>
          <a:p>
            <a:pPr lvl="1">
              <a:buFont typeface="Symbol" pitchFamily="18" charset="2"/>
              <a:buNone/>
            </a:pPr>
            <a:r>
              <a:rPr lang="en-US" smtClean="0"/>
              <a:t/>
            </a:r>
            <a:br>
              <a:rPr lang="en-US" smtClean="0"/>
            </a:br>
            <a:r>
              <a:rPr lang="en-US" smtClean="0"/>
              <a:t>1.   T1  starts </a:t>
            </a:r>
            <a:br>
              <a:rPr lang="en-US" smtClean="0"/>
            </a:br>
            <a:r>
              <a:rPr lang="en-US" smtClean="0"/>
              <a:t>2.   T1  b  300  400  </a:t>
            </a:r>
            <a:br>
              <a:rPr lang="en-US" smtClean="0"/>
            </a:br>
            <a:r>
              <a:rPr lang="en-US" smtClean="0"/>
              <a:t>3.   T2  starts</a:t>
            </a:r>
            <a:br>
              <a:rPr lang="en-US" smtClean="0"/>
            </a:br>
            <a:r>
              <a:rPr lang="en-US" smtClean="0"/>
              <a:t>4.   T1  c  5 10  </a:t>
            </a:r>
            <a:br>
              <a:rPr lang="en-US" smtClean="0"/>
            </a:br>
            <a:r>
              <a:rPr lang="en-US" smtClean="0"/>
              <a:t>5.   T2  e  60  50</a:t>
            </a:r>
            <a:br>
              <a:rPr lang="en-US" smtClean="0"/>
            </a:br>
            <a:r>
              <a:rPr lang="en-US" smtClean="0"/>
              <a:t>6.   T1  a  100  560  </a:t>
            </a:r>
            <a:br>
              <a:rPr lang="en-US" smtClean="0"/>
            </a:br>
            <a:r>
              <a:rPr lang="en-US" smtClean="0"/>
              <a:t>7.   T1  commits  </a:t>
            </a:r>
            <a:br>
              <a:rPr lang="en-US" smtClean="0"/>
            </a:br>
            <a:r>
              <a:rPr lang="en-US" smtClean="0"/>
              <a:t>8.   T2  a  560  570  </a:t>
            </a:r>
            <a:br>
              <a:rPr lang="en-US" smtClean="0"/>
            </a:br>
            <a:r>
              <a:rPr lang="en-US" smtClean="0"/>
              <a:t>9.   T2  d  80  480  </a:t>
            </a:r>
            <a:br>
              <a:rPr lang="en-US" smtClean="0"/>
            </a:br>
            <a:r>
              <a:rPr lang="en-US" smtClean="0"/>
              <a:t>10. T2  commits</a:t>
            </a:r>
            <a:br>
              <a:rPr lang="en-US" smtClean="0"/>
            </a:br>
            <a:r>
              <a:rPr lang="en-US" smtClean="0"/>
              <a:t>                      </a:t>
            </a:r>
          </a:p>
          <a:p>
            <a:r>
              <a:rPr lang="en-US" smtClean="0"/>
              <a:t>Database items</a:t>
            </a:r>
          </a:p>
          <a:p>
            <a:pPr lvl="1">
              <a:buFont typeface="Symbol" pitchFamily="18" charset="2"/>
              <a:buNone/>
            </a:pPr>
            <a:r>
              <a:rPr lang="en-US" smtClean="0"/>
              <a:t/>
            </a:r>
            <a:br>
              <a:rPr lang="en-US" smtClean="0"/>
            </a:br>
            <a:r>
              <a:rPr lang="en-US" smtClean="0"/>
              <a:t>(i)                  b              400    </a:t>
            </a:r>
            <a:br>
              <a:rPr lang="en-US" smtClean="0"/>
            </a:br>
            <a:r>
              <a:rPr lang="en-US" smtClean="0"/>
              <a:t>(ii)                 c                10 </a:t>
            </a:r>
            <a:br>
              <a:rPr lang="en-US" smtClean="0"/>
            </a:br>
            <a:r>
              <a:rPr lang="en-US" smtClean="0"/>
              <a:t>(iv)                e                50 </a:t>
            </a:r>
            <a:br>
              <a:rPr lang="en-US" smtClean="0"/>
            </a:br>
            <a:r>
              <a:rPr lang="en-US" smtClean="0"/>
              <a:t>(iii)                a              560   </a:t>
            </a:r>
            <a:br>
              <a:rPr lang="en-US" smtClean="0"/>
            </a:br>
            <a:r>
              <a:rPr lang="en-US" smtClean="0"/>
              <a:t>(v)                 a              570    </a:t>
            </a:r>
            <a:br>
              <a:rPr lang="en-US" smtClean="0"/>
            </a:br>
            <a:r>
              <a:rPr lang="en-US" smtClean="0"/>
              <a:t>(vi)                d              480   </a:t>
            </a:r>
            <a:br>
              <a:rPr lang="en-US" smtClean="0"/>
            </a:br>
            <a:endParaRPr lang="en-US"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99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9940" name="Rectangle 4"/>
          <p:cNvSpPr>
            <a:spLocks noGrp="1" noChangeArrowheads="1"/>
          </p:cNvSpPr>
          <p:nvPr>
            <p:ph type="title" idx="4294967295"/>
          </p:nvPr>
        </p:nvSpPr>
        <p:spPr/>
        <p:txBody>
          <a:bodyPr/>
          <a:lstStyle/>
          <a:p>
            <a:r>
              <a:rPr lang="en-US" smtClean="0"/>
              <a:t>Temporal Constraints</a:t>
            </a:r>
          </a:p>
        </p:txBody>
      </p:sp>
      <p:sp>
        <p:nvSpPr>
          <p:cNvPr id="39941" name="Rectangle 5"/>
          <p:cNvSpPr>
            <a:spLocks noGrp="1" noChangeArrowheads="1"/>
          </p:cNvSpPr>
          <p:nvPr>
            <p:ph type="body" idx="4294967295"/>
          </p:nvPr>
        </p:nvSpPr>
        <p:spPr/>
        <p:txBody>
          <a:bodyPr/>
          <a:lstStyle/>
          <a:p>
            <a:r>
              <a:rPr lang="en-US" smtClean="0"/>
              <a:t>There are certain temporal constraints, which we indicate by “</a:t>
            </a:r>
            <a:r>
              <a:rPr lang="en-US" b="1" smtClean="0">
                <a:solidFill>
                  <a:srgbClr val="FC0128"/>
                </a:solidFill>
              </a:rPr>
              <a:t>&lt;</a:t>
            </a:r>
            <a:r>
              <a:rPr lang="en-US" smtClean="0"/>
              <a:t>“</a:t>
            </a:r>
            <a:br>
              <a:rPr lang="en-US" smtClean="0"/>
            </a:br>
            <a:r>
              <a:rPr lang="en-US" smtClean="0"/>
              <a:t/>
            </a:r>
            <a:br>
              <a:rPr lang="en-US" smtClean="0"/>
            </a:br>
            <a:r>
              <a:rPr lang="en-US" smtClean="0"/>
              <a:t>If </a:t>
            </a:r>
            <a:r>
              <a:rPr lang="en-US" b="1" i="1" smtClean="0">
                <a:solidFill>
                  <a:srgbClr val="FC0128"/>
                </a:solidFill>
              </a:rPr>
              <a:t>action1 &lt; action2</a:t>
            </a:r>
            <a:r>
              <a:rPr lang="en-US" smtClean="0"/>
              <a:t>, </a:t>
            </a:r>
            <a:r>
              <a:rPr lang="en-US" b="1" i="1" smtClean="0">
                <a:solidFill>
                  <a:srgbClr val="FC0128"/>
                </a:solidFill>
              </a:rPr>
              <a:t>where the actions are actual writes</a:t>
            </a:r>
            <a:r>
              <a:rPr lang="en-US" smtClean="0"/>
              <a:t>, this means that necessarily, in  any execution, action1 has to come before action2</a:t>
            </a:r>
            <a:br>
              <a:rPr lang="en-US" smtClean="0"/>
            </a:br>
            <a:r>
              <a:rPr lang="en-US" smtClean="0"/>
              <a:t/>
            </a:r>
            <a:br>
              <a:rPr lang="en-US" smtClean="0"/>
            </a:br>
            <a:endParaRPr lang="en-US" smtClean="0"/>
          </a:p>
          <a:p>
            <a:r>
              <a:rPr lang="en-US" smtClean="0"/>
              <a:t>1 &lt; 2 &lt; 3 &lt; 4 &lt; 5 &lt; 6 &lt; 7 &lt; 8 &lt; 9 &lt; 10</a:t>
            </a:r>
          </a:p>
          <a:p>
            <a:pPr lvl="1"/>
            <a:r>
              <a:rPr lang="en-US" smtClean="0"/>
              <a:t>Because actual write to a sequential file (the log), are processed in order  of issuing of “non-actual” writes</a:t>
            </a:r>
          </a:p>
          <a:p>
            <a:r>
              <a:rPr lang="en-US" smtClean="0"/>
              <a:t>2 &lt; i, 4 &lt; ii, 5 &lt; iii, 6 &lt; iv, 8 &lt; v, 9 &lt; vi</a:t>
            </a:r>
          </a:p>
          <a:p>
            <a:pPr lvl="1"/>
            <a:r>
              <a:rPr lang="en-US" smtClean="0"/>
              <a:t>Because actual writing to the log is ahead of actual writing to the database</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14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149" name="Rectangle 4"/>
          <p:cNvSpPr>
            <a:spLocks noGrp="1" noChangeArrowheads="1"/>
          </p:cNvSpPr>
          <p:nvPr>
            <p:ph type="title" idx="4294967295"/>
          </p:nvPr>
        </p:nvSpPr>
        <p:spPr/>
        <p:txBody>
          <a:bodyPr/>
          <a:lstStyle/>
          <a:p>
            <a:r>
              <a:rPr lang="en-US" smtClean="0"/>
              <a:t>Temporal Constraints</a:t>
            </a:r>
          </a:p>
        </p:txBody>
      </p:sp>
      <p:sp>
        <p:nvSpPr>
          <p:cNvPr id="6150" name="Rectangle 5"/>
          <p:cNvSpPr>
            <a:spLocks noGrp="1" noChangeArrowheads="1"/>
          </p:cNvSpPr>
          <p:nvPr>
            <p:ph type="body" idx="4294967295"/>
          </p:nvPr>
        </p:nvSpPr>
        <p:spPr/>
        <p:txBody>
          <a:bodyPr/>
          <a:lstStyle/>
          <a:p>
            <a:r>
              <a:rPr lang="en-US" smtClean="0"/>
              <a:t>iii &lt; v</a:t>
            </a:r>
          </a:p>
          <a:p>
            <a:pPr lvl="1"/>
            <a:r>
              <a:rPr lang="en-US" smtClean="0"/>
              <a:t>Because an “older” value of a could not have existed in RAM after a “newer” value was produced, therefore</a:t>
            </a:r>
          </a:p>
          <a:p>
            <a:pPr lvl="1"/>
            <a:r>
              <a:rPr lang="en-US" smtClean="0"/>
              <a:t>If v is actually written, it has been in RAM (for some time) and iii is not longer in RAM.</a:t>
            </a:r>
          </a:p>
          <a:p>
            <a:r>
              <a:rPr lang="en-US" smtClean="0"/>
              <a:t>Note however that iii need not have taken place!</a:t>
            </a:r>
          </a:p>
          <a:p>
            <a:pPr lvl="1"/>
            <a:r>
              <a:rPr lang="en-US" smtClean="0"/>
              <a:t>Because, the disk is only “sometimes” updated (when there is no room in virtual memory or maybe when we “force” update of the blocks on the disk)</a:t>
            </a:r>
          </a:p>
        </p:txBody>
      </p:sp>
      <p:graphicFrame>
        <p:nvGraphicFramePr>
          <p:cNvPr id="6146" name="Object 6"/>
          <p:cNvGraphicFramePr>
            <a:graphicFrameLocks noGrp="1" noChangeAspect="1"/>
          </p:cNvGraphicFramePr>
          <p:nvPr>
            <p:ph sz="half" idx="4294967295"/>
          </p:nvPr>
        </p:nvGraphicFramePr>
        <p:xfrm>
          <a:off x="1524000" y="4800600"/>
          <a:ext cx="7391400" cy="1866900"/>
        </p:xfrm>
        <a:graphic>
          <a:graphicData uri="http://schemas.openxmlformats.org/presentationml/2006/ole">
            <mc:AlternateContent xmlns:mc="http://schemas.openxmlformats.org/markup-compatibility/2006">
              <mc:Choice xmlns:v="urn:schemas-microsoft-com:vml" Requires="v">
                <p:oleObj spid="_x0000_s6179" name="Visio" r:id="rId4" imgW="6244341" imgH="1575865" progId="Visio.Drawing.11">
                  <p:embed/>
                </p:oleObj>
              </mc:Choice>
              <mc:Fallback>
                <p:oleObj name="Visio" r:id="rId4" imgW="6244341" imgH="157586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800600"/>
                        <a:ext cx="73914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33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3316" name="Rectangle 4"/>
          <p:cNvSpPr>
            <a:spLocks noGrp="1" noChangeArrowheads="1"/>
          </p:cNvSpPr>
          <p:nvPr>
            <p:ph type="title" idx="4294967295"/>
          </p:nvPr>
        </p:nvSpPr>
        <p:spPr/>
        <p:txBody>
          <a:bodyPr/>
          <a:lstStyle/>
          <a:p>
            <a:r>
              <a:rPr lang="en-US" smtClean="0"/>
              <a:t>Transactions</a:t>
            </a:r>
          </a:p>
        </p:txBody>
      </p:sp>
      <p:sp>
        <p:nvSpPr>
          <p:cNvPr id="13317" name="Rectangle 5"/>
          <p:cNvSpPr>
            <a:spLocks noGrp="1" noChangeArrowheads="1"/>
          </p:cNvSpPr>
          <p:nvPr>
            <p:ph type="body" idx="4294967295"/>
          </p:nvPr>
        </p:nvSpPr>
        <p:spPr/>
        <p:txBody>
          <a:bodyPr/>
          <a:lstStyle/>
          <a:p>
            <a:r>
              <a:rPr lang="en-US" smtClean="0"/>
              <a:t>Transaction is an execution of a user’s program</a:t>
            </a:r>
          </a:p>
          <a:p>
            <a:r>
              <a:rPr lang="en-US" smtClean="0"/>
              <a:t>In the </a:t>
            </a:r>
            <a:r>
              <a:rPr lang="en-US" b="1" i="1" smtClean="0">
                <a:solidFill>
                  <a:srgbClr val="FC0128"/>
                </a:solidFill>
              </a:rPr>
              <a:t>cleanest and most important</a:t>
            </a:r>
            <a:r>
              <a:rPr lang="en-US" smtClean="0"/>
              <a:t> model it is supposed to satisfy the </a:t>
            </a:r>
            <a:r>
              <a:rPr lang="en-US" b="1" i="1" smtClean="0">
                <a:solidFill>
                  <a:srgbClr val="FC0128"/>
                </a:solidFill>
              </a:rPr>
              <a:t>ACID</a:t>
            </a:r>
            <a:r>
              <a:rPr lang="en-US" smtClean="0"/>
              <a:t> conditions</a:t>
            </a:r>
            <a:endParaRPr lang="en-US" b="1" i="1" smtClean="0">
              <a:solidFill>
                <a:srgbClr val="FC0128"/>
              </a:solidFill>
            </a:endParaRPr>
          </a:p>
          <a:p>
            <a:r>
              <a:rPr lang="en-US" b="1" i="1" smtClean="0">
                <a:solidFill>
                  <a:srgbClr val="FC0128"/>
                </a:solidFill>
              </a:rPr>
              <a:t>Atomic</a:t>
            </a:r>
          </a:p>
          <a:p>
            <a:pPr lvl="1"/>
            <a:r>
              <a:rPr lang="en-US" smtClean="0"/>
              <a:t>It is not logically divisible into smaller units of executions</a:t>
            </a:r>
          </a:p>
          <a:p>
            <a:pPr lvl="1"/>
            <a:r>
              <a:rPr lang="en-US" smtClean="0"/>
              <a:t> It is either executed to completion (was </a:t>
            </a:r>
            <a:r>
              <a:rPr lang="en-US" b="1" i="1" smtClean="0">
                <a:solidFill>
                  <a:srgbClr val="FC0128"/>
                </a:solidFill>
              </a:rPr>
              <a:t>committed</a:t>
            </a:r>
            <a:r>
              <a:rPr lang="en-US" smtClean="0"/>
              <a:t>), or not executed at all (was </a:t>
            </a:r>
            <a:r>
              <a:rPr lang="en-US" b="1" i="1" smtClean="0">
                <a:solidFill>
                  <a:srgbClr val="FC0128"/>
                </a:solidFill>
              </a:rPr>
              <a:t>aborted</a:t>
            </a:r>
            <a:r>
              <a:rPr lang="en-US" i="1" smtClean="0"/>
              <a:t>, also called </a:t>
            </a:r>
            <a:r>
              <a:rPr lang="en-US" b="1" i="1" smtClean="0">
                <a:solidFill>
                  <a:srgbClr val="FC0128"/>
                </a:solidFill>
              </a:rPr>
              <a:t>rolled back</a:t>
            </a:r>
            <a:r>
              <a:rPr lang="en-US" smtClean="0"/>
              <a:t>)</a:t>
            </a:r>
          </a:p>
          <a:p>
            <a:r>
              <a:rPr lang="en-US" b="1" i="1" smtClean="0">
                <a:solidFill>
                  <a:srgbClr val="FC0128"/>
                </a:solidFill>
              </a:rPr>
              <a:t>Consistent</a:t>
            </a:r>
          </a:p>
          <a:p>
            <a:pPr lvl="1"/>
            <a:r>
              <a:rPr lang="en-US" smtClean="0"/>
              <a:t>It preserves the consistency of the database, when running by itself (without any other transactions executing concurrently)</a:t>
            </a:r>
          </a:p>
          <a:p>
            <a:pPr lvl="1"/>
            <a:r>
              <a:rPr lang="en-US" smtClean="0"/>
              <a:t>If started on a “correct” database, and “successfully” finished, it will leave a “correct” database</a:t>
            </a:r>
          </a:p>
          <a:p>
            <a:pPr lvl="1"/>
            <a:r>
              <a:rPr lang="en-US" smtClean="0"/>
              <a:t>“Correctness” means: satisfies integrity constraints as specified to the database</a:t>
            </a:r>
          </a:p>
          <a:p>
            <a:pPr lvl="1"/>
            <a:r>
              <a:rPr lang="en-US" smtClean="0"/>
              <a:t>This is somewhat weak, as correctness presumably should model real world not just internal consistency</a:t>
            </a:r>
          </a:p>
          <a:p>
            <a:endParaRPr lang="en-US"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09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0964" name="Rectangle 4"/>
          <p:cNvSpPr>
            <a:spLocks noGrp="1" noChangeArrowheads="1"/>
          </p:cNvSpPr>
          <p:nvPr>
            <p:ph type="title" idx="4294967295"/>
          </p:nvPr>
        </p:nvSpPr>
        <p:spPr/>
        <p:txBody>
          <a:bodyPr/>
          <a:lstStyle/>
          <a:p>
            <a:r>
              <a:rPr lang="en-US" smtClean="0"/>
              <a:t>A Possible Order of Actions</a:t>
            </a:r>
          </a:p>
        </p:txBody>
      </p:sp>
      <p:sp>
        <p:nvSpPr>
          <p:cNvPr id="40965" name="Rectangle 5"/>
          <p:cNvSpPr>
            <a:spLocks noGrp="1" noChangeArrowheads="1"/>
          </p:cNvSpPr>
          <p:nvPr>
            <p:ph type="body" idx="4294967295"/>
          </p:nvPr>
        </p:nvSpPr>
        <p:spPr/>
        <p:txBody>
          <a:bodyPr/>
          <a:lstStyle/>
          <a:p>
            <a:r>
              <a:rPr lang="en-US" smtClean="0"/>
              <a:t>The order of actual writes might be:</a:t>
            </a:r>
            <a:br>
              <a:rPr lang="en-US" smtClean="0"/>
            </a:br>
            <a:endParaRPr lang="en-US" smtClean="0"/>
          </a:p>
          <a:p>
            <a:pPr lvl="1">
              <a:buFont typeface="Symbol" pitchFamily="18" charset="2"/>
              <a:buNone/>
            </a:pPr>
            <a:r>
              <a:rPr lang="en-US" smtClean="0"/>
              <a:t/>
            </a:r>
            <a:br>
              <a:rPr lang="en-US" smtClean="0"/>
            </a:br>
            <a:r>
              <a:rPr lang="en-US" smtClean="0"/>
              <a:t>log       database</a:t>
            </a:r>
            <a:br>
              <a:rPr lang="en-US" smtClean="0"/>
            </a:br>
            <a:r>
              <a:rPr lang="en-US" smtClean="0"/>
              <a:t>1</a:t>
            </a:r>
            <a:br>
              <a:rPr lang="en-US" smtClean="0"/>
            </a:br>
            <a:r>
              <a:rPr lang="en-US" smtClean="0"/>
              <a:t>2</a:t>
            </a:r>
            <a:br>
              <a:rPr lang="en-US" smtClean="0"/>
            </a:br>
            <a:r>
              <a:rPr lang="en-US" smtClean="0"/>
              <a:t>3</a:t>
            </a:r>
            <a:br>
              <a:rPr lang="en-US" smtClean="0"/>
            </a:br>
            <a:r>
              <a:rPr lang="en-US" smtClean="0"/>
              <a:t>4</a:t>
            </a:r>
            <a:br>
              <a:rPr lang="en-US" smtClean="0"/>
            </a:br>
            <a:r>
              <a:rPr lang="en-US" smtClean="0"/>
              <a:t>             ii</a:t>
            </a:r>
            <a:br>
              <a:rPr lang="en-US" smtClean="0"/>
            </a:br>
            <a:r>
              <a:rPr lang="en-US" smtClean="0"/>
              <a:t>             i</a:t>
            </a:r>
          </a:p>
          <a:p>
            <a:pPr lvl="1">
              <a:buFont typeface="Symbol" pitchFamily="18" charset="2"/>
              <a:buNone/>
            </a:pPr>
            <a:r>
              <a:rPr lang="en-US" smtClean="0"/>
              <a:t>	5</a:t>
            </a:r>
            <a:br>
              <a:rPr lang="en-US" smtClean="0"/>
            </a:br>
            <a:r>
              <a:rPr lang="en-US" smtClean="0"/>
              <a:t>6</a:t>
            </a:r>
            <a:br>
              <a:rPr lang="en-US" smtClean="0"/>
            </a:br>
            <a:r>
              <a:rPr lang="en-US" smtClean="0"/>
              <a:t>7</a:t>
            </a:r>
            <a:br>
              <a:rPr lang="en-US" smtClean="0"/>
            </a:br>
            <a:r>
              <a:rPr lang="en-US" smtClean="0"/>
              <a:t>8</a:t>
            </a:r>
          </a:p>
          <a:p>
            <a:pPr lvl="1">
              <a:buFont typeface="Symbol" pitchFamily="18" charset="2"/>
              <a:buNone/>
            </a:pPr>
            <a:r>
              <a:rPr lang="en-US" smtClean="0"/>
              <a:t>    9</a:t>
            </a:r>
            <a:br>
              <a:rPr lang="en-US" smtClean="0"/>
            </a:br>
            <a:r>
              <a:rPr lang="en-US" smtClean="0"/>
              <a:t>             iv</a:t>
            </a:r>
            <a:br>
              <a:rPr lang="en-US" smtClean="0"/>
            </a:br>
            <a:r>
              <a:rPr lang="en-US" smtClean="0"/>
              <a:t>             vi</a:t>
            </a:r>
            <a:br>
              <a:rPr lang="en-US" smtClean="0"/>
            </a:br>
            <a:r>
              <a:rPr lang="en-US" smtClean="0"/>
              <a:t>             v</a:t>
            </a:r>
            <a:br>
              <a:rPr lang="en-US" smtClean="0"/>
            </a:br>
            <a:r>
              <a:rPr lang="en-US" smtClean="0"/>
              <a:t>10</a:t>
            </a:r>
            <a:br>
              <a:rPr lang="en-US" smtClean="0"/>
            </a:br>
            <a:endParaRPr lang="en-US"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en-US" smtClean="0"/>
              <a:t>Possible Situation After “write d” Was Issued</a:t>
            </a:r>
          </a:p>
        </p:txBody>
      </p:sp>
      <p:sp>
        <p:nvSpPr>
          <p:cNvPr id="41987" name="Rectangle 3"/>
          <p:cNvSpPr>
            <a:spLocks noGrp="1" noChangeArrowheads="1"/>
          </p:cNvSpPr>
          <p:nvPr>
            <p:ph type="body" idx="4294967295"/>
          </p:nvPr>
        </p:nvSpPr>
        <p:spPr/>
        <p:txBody>
          <a:bodyPr/>
          <a:lstStyle/>
          <a:p>
            <a:pPr>
              <a:buFont typeface="Monotype Sorts" pitchFamily="2" charset="2"/>
              <a:buNone/>
            </a:pPr>
            <a:r>
              <a:rPr lang="en-US" smtClean="0"/>
              <a:t>                      Disk                                    RAM   </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r>
              <a:rPr lang="en-US" smtClean="0"/>
              <a:t>Actual writes processed in order: 1, 2, 3, 4, ii, i, 5, 6, 7, 8</a:t>
            </a:r>
          </a:p>
          <a:p>
            <a:r>
              <a:rPr lang="en-US" smtClean="0"/>
              <a:t>Notes concerning “write d”:</a:t>
            </a:r>
          </a:p>
          <a:p>
            <a:pPr lvl="1"/>
            <a:r>
              <a:rPr lang="en-US" smtClean="0"/>
              <a:t>It has already been reflected in the log in RAM</a:t>
            </a:r>
          </a:p>
          <a:p>
            <a:pPr lvl="1"/>
            <a:r>
              <a:rPr lang="en-US" smtClean="0"/>
              <a:t>It has not yet been reflected in the DB in RAM</a:t>
            </a:r>
          </a:p>
          <a:p>
            <a:pPr lvl="1"/>
            <a:r>
              <a:rPr lang="en-US" smtClean="0"/>
              <a:t>It has not yet been reflected in the log on Disk</a:t>
            </a:r>
          </a:p>
          <a:p>
            <a:pPr lvl="1"/>
            <a:r>
              <a:rPr lang="en-US" smtClean="0"/>
              <a:t>It has not yet been reflected in the DB on Disk                                  </a:t>
            </a:r>
          </a:p>
        </p:txBody>
      </p:sp>
      <p:graphicFrame>
        <p:nvGraphicFramePr>
          <p:cNvPr id="3806212" name="Group 4"/>
          <p:cNvGraphicFramePr>
            <a:graphicFrameLocks noGrp="1"/>
          </p:cNvGraphicFramePr>
          <p:nvPr>
            <p:ph sz="half" idx="4294967295"/>
          </p:nvPr>
        </p:nvGraphicFramePr>
        <p:xfrm>
          <a:off x="5181600" y="1828800"/>
          <a:ext cx="3581400" cy="1295400"/>
        </p:xfrm>
        <a:graphic>
          <a:graphicData uri="http://schemas.openxmlformats.org/drawingml/2006/table">
            <a:tbl>
              <a:tblPr/>
              <a:tblGrid>
                <a:gridCol w="1350963"/>
                <a:gridCol w="2230437"/>
              </a:tblGrid>
              <a:tr h="381000">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DB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log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9475">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a = 570</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b = 400</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d =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9. T2  d  80  480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06223" name="Group 15"/>
          <p:cNvGraphicFramePr>
            <a:graphicFrameLocks noGrp="1"/>
          </p:cNvGraphicFramePr>
          <p:nvPr>
            <p:ph sz="half" idx="4294967295"/>
          </p:nvPr>
        </p:nvGraphicFramePr>
        <p:xfrm>
          <a:off x="1219200" y="1828800"/>
          <a:ext cx="3810000" cy="2667000"/>
        </p:xfrm>
        <a:graphic>
          <a:graphicData uri="http://schemas.openxmlformats.org/drawingml/2006/table">
            <a:tbl>
              <a:tblPr/>
              <a:tblGrid>
                <a:gridCol w="1295400"/>
                <a:gridCol w="2514600"/>
              </a:tblGrid>
              <a:tr h="381000">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DB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log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0200">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smtClean="0">
                          <a:ln>
                            <a:noFill/>
                          </a:ln>
                          <a:solidFill>
                            <a:srgbClr val="00279F"/>
                          </a:solidFill>
                          <a:effectLst/>
                          <a:latin typeface="Arial" charset="0"/>
                        </a:rPr>
                        <a:t>a = 100 </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b = 400</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c = 10</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d = 80</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e = 60</a:t>
                      </a:r>
                      <a:br>
                        <a:rPr kumimoji="0" lang="en-US" sz="2000" b="0" i="0" u="none" strike="noStrike" cap="none" normalizeH="0" baseline="0" smtClean="0">
                          <a:ln>
                            <a:noFill/>
                          </a:ln>
                          <a:solidFill>
                            <a:srgbClr val="00279F"/>
                          </a:solidFill>
                          <a:effectLst/>
                          <a:latin typeface="Arial" charset="0"/>
                        </a:rPr>
                      </a:br>
                      <a:r>
                        <a:rPr kumimoji="0" lang="en-US" sz="2000" b="0" i="0" u="none" strike="noStrike" cap="none" normalizeH="0" baseline="0" smtClean="0">
                          <a:ln>
                            <a:noFill/>
                          </a:ln>
                          <a:solidFill>
                            <a:srgbClr val="00279F"/>
                          </a:solidFill>
                          <a:effectLst/>
                          <a:latin typeface="Arial" charset="0"/>
                        </a:rPr>
                        <a:t>f = 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28725" rtl="0" eaLnBrk="0" fontAlgn="base" latinLnBrk="0" hangingPunct="0">
                        <a:lnSpc>
                          <a:spcPct val="90000"/>
                        </a:lnSpc>
                        <a:spcBef>
                          <a:spcPct val="30000"/>
                        </a:spcBef>
                        <a:spcAft>
                          <a:spcPct val="0"/>
                        </a:spcAft>
                        <a:buClr>
                          <a:srgbClr val="00279F"/>
                        </a:buClr>
                        <a:buSzPct val="100000"/>
                        <a:buFont typeface="Monotype Sorts" pitchFamily="2" charset="2"/>
                        <a:buNone/>
                        <a:tabLst/>
                      </a:pPr>
                      <a:r>
                        <a:rPr kumimoji="0" lang="en-US" sz="2000" b="0" i="0" u="none" strike="noStrike" cap="none" normalizeH="0" baseline="0" dirty="0" smtClean="0">
                          <a:ln>
                            <a:noFill/>
                          </a:ln>
                          <a:solidFill>
                            <a:srgbClr val="00279F"/>
                          </a:solidFill>
                          <a:effectLst/>
                          <a:latin typeface="Arial" charset="0"/>
                        </a:rPr>
                        <a:t>1.  T1  starts  </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2.  T1  b  300  400  </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3.  T2  starts</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4.  T1  c  5  10  </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5.  T2  e  60  50</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6.  T1  a  100  560  </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7.  T1  commits</a:t>
                      </a:r>
                      <a:br>
                        <a:rPr kumimoji="0" lang="en-US" sz="2000" b="0" i="0" u="none" strike="noStrike" cap="none" normalizeH="0" baseline="0" dirty="0" smtClean="0">
                          <a:ln>
                            <a:noFill/>
                          </a:ln>
                          <a:solidFill>
                            <a:srgbClr val="00279F"/>
                          </a:solidFill>
                          <a:effectLst/>
                          <a:latin typeface="Arial" charset="0"/>
                        </a:rPr>
                      </a:br>
                      <a:r>
                        <a:rPr kumimoji="0" lang="en-US" sz="2000" b="0" i="0" u="none" strike="noStrike" cap="none" normalizeH="0" baseline="0" dirty="0" smtClean="0">
                          <a:ln>
                            <a:noFill/>
                          </a:ln>
                          <a:solidFill>
                            <a:srgbClr val="00279F"/>
                          </a:solidFill>
                          <a:effectLst/>
                          <a:latin typeface="Arial" charset="0"/>
                        </a:rPr>
                        <a:t>8.  T2  a  560  570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30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3012" name="Rectangle 4"/>
          <p:cNvSpPr>
            <a:spLocks noGrp="1" noChangeArrowheads="1"/>
          </p:cNvSpPr>
          <p:nvPr>
            <p:ph type="title" idx="4294967295"/>
          </p:nvPr>
        </p:nvSpPr>
        <p:spPr/>
        <p:txBody>
          <a:bodyPr/>
          <a:lstStyle/>
          <a:p>
            <a:r>
              <a:rPr lang="en-US" smtClean="0"/>
              <a:t>Disaster  Strikes</a:t>
            </a:r>
          </a:p>
        </p:txBody>
      </p:sp>
      <p:sp>
        <p:nvSpPr>
          <p:cNvPr id="43013" name="Rectangle 5"/>
          <p:cNvSpPr>
            <a:spLocks noGrp="1" noChangeArrowheads="1"/>
          </p:cNvSpPr>
          <p:nvPr>
            <p:ph type="body" idx="4294967295"/>
          </p:nvPr>
        </p:nvSpPr>
        <p:spPr/>
        <p:txBody>
          <a:bodyPr/>
          <a:lstStyle/>
          <a:p>
            <a:pPr marL="457200" indent="-457200"/>
            <a:r>
              <a:rPr lang="en-US" smtClean="0"/>
              <a:t>Assume a RAM failure occurs (“crash”)</a:t>
            </a:r>
          </a:p>
          <a:p>
            <a:pPr marL="457200" indent="-457200"/>
            <a:r>
              <a:rPr lang="en-US" smtClean="0"/>
              <a:t>The log on  the disk is examined: all of it “from the beginning of time”</a:t>
            </a:r>
          </a:p>
          <a:p>
            <a:pPr marL="457200" indent="-457200"/>
            <a:r>
              <a:rPr lang="en-US" smtClean="0"/>
              <a:t>Various actions are taken for the variables in the database</a:t>
            </a:r>
          </a:p>
          <a:p>
            <a:pPr marL="457200" indent="-457200"/>
            <a:r>
              <a:rPr lang="en-US" smtClean="0"/>
              <a:t>There are two possibilities for each transaction in the log</a:t>
            </a:r>
          </a:p>
          <a:p>
            <a:pPr marL="933450" lvl="1" indent="-381000">
              <a:buFont typeface="Symbol" pitchFamily="18" charset="2"/>
              <a:buAutoNum type="arabicPeriod"/>
            </a:pPr>
            <a:r>
              <a:rPr lang="en-US" b="1" i="1" smtClean="0">
                <a:solidFill>
                  <a:srgbClr val="FC0128"/>
                </a:solidFill>
              </a:rPr>
              <a:t>It has a commit record; therefore it has committed</a:t>
            </a:r>
          </a:p>
          <a:p>
            <a:pPr marL="933450" lvl="1" indent="-381000">
              <a:buFont typeface="Symbol" pitchFamily="18" charset="2"/>
              <a:buAutoNum type="arabicPeriod"/>
            </a:pPr>
            <a:r>
              <a:rPr lang="en-US" b="1" i="1" smtClean="0">
                <a:solidFill>
                  <a:srgbClr val="FC0128"/>
                </a:solidFill>
              </a:rPr>
              <a:t>It does not have a commit record; therefore it has not committed</a:t>
            </a:r>
          </a:p>
          <a:p>
            <a:pPr marL="457200" indent="-457200"/>
            <a:r>
              <a:rPr lang="en-US" smtClean="0"/>
              <a:t>Recall: we assume no transaction was aborted during execution</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r>
              <a:rPr lang="en-US" smtClean="0"/>
              <a:t>Recovery</a:t>
            </a:r>
          </a:p>
        </p:txBody>
      </p:sp>
      <p:sp>
        <p:nvSpPr>
          <p:cNvPr id="44035" name="Rectangle 3"/>
          <p:cNvSpPr>
            <a:spLocks noGrp="1" noChangeArrowheads="1"/>
          </p:cNvSpPr>
          <p:nvPr>
            <p:ph type="body" idx="4294967295"/>
          </p:nvPr>
        </p:nvSpPr>
        <p:spPr/>
        <p:txBody>
          <a:bodyPr/>
          <a:lstStyle/>
          <a:p>
            <a:r>
              <a:rPr lang="en-US" smtClean="0"/>
              <a:t>Transaction that has </a:t>
            </a:r>
            <a:r>
              <a:rPr lang="en-US" b="1" i="1" smtClean="0">
                <a:solidFill>
                  <a:srgbClr val="FC0128"/>
                </a:solidFill>
              </a:rPr>
              <a:t>not committed</a:t>
            </a:r>
            <a:r>
              <a:rPr lang="en-US" smtClean="0"/>
              <a:t/>
            </a:r>
            <a:br>
              <a:rPr lang="en-US" smtClean="0"/>
            </a:br>
            <a:r>
              <a:rPr lang="en-US" smtClean="0"/>
              <a:t/>
            </a:r>
            <a:br>
              <a:rPr lang="en-US" smtClean="0"/>
            </a:br>
            <a:r>
              <a:rPr lang="en-US" smtClean="0"/>
              <a:t>In this case we make sure that the values it produced </a:t>
            </a:r>
            <a:r>
              <a:rPr lang="en-US" b="1" i="1" smtClean="0">
                <a:solidFill>
                  <a:srgbClr val="FC0128"/>
                </a:solidFill>
              </a:rPr>
              <a:t>are not reflected</a:t>
            </a:r>
            <a:r>
              <a:rPr lang="en-US" smtClean="0"/>
              <a:t> in the database</a:t>
            </a:r>
            <a:br>
              <a:rPr lang="en-US" smtClean="0"/>
            </a:br>
            <a:r>
              <a:rPr lang="en-US" smtClean="0"/>
              <a:t/>
            </a:r>
            <a:br>
              <a:rPr lang="en-US" smtClean="0"/>
            </a:br>
            <a:r>
              <a:rPr lang="en-US" smtClean="0"/>
              <a:t>We perform </a:t>
            </a:r>
            <a:r>
              <a:rPr lang="en-US" b="1" i="1" smtClean="0">
                <a:solidFill>
                  <a:srgbClr val="FC0128"/>
                </a:solidFill>
              </a:rPr>
              <a:t>undo </a:t>
            </a:r>
            <a:r>
              <a:rPr lang="en-US" smtClean="0">
                <a:solidFill>
                  <a:schemeClr val="folHlink"/>
                </a:solidFill>
              </a:rPr>
              <a:t>= copy</a:t>
            </a:r>
            <a:r>
              <a:rPr lang="en-US" smtClean="0"/>
              <a:t> old values from log to database  (and later, after recovery ends, rerun the transaction—we need to do it for all “correct” submitted transactions that have not completed as it is not their fault that they have been “undone”)</a:t>
            </a:r>
          </a:p>
          <a:p>
            <a:r>
              <a:rPr lang="en-US" smtClean="0"/>
              <a:t>Transaction </a:t>
            </a:r>
            <a:r>
              <a:rPr lang="en-US" b="1" i="1" smtClean="0">
                <a:solidFill>
                  <a:srgbClr val="FC0128"/>
                </a:solidFill>
              </a:rPr>
              <a:t>has committed</a:t>
            </a:r>
            <a:r>
              <a:rPr lang="en-US" smtClean="0"/>
              <a:t/>
            </a:r>
            <a:br>
              <a:rPr lang="en-US" smtClean="0"/>
            </a:br>
            <a:r>
              <a:rPr lang="en-US" smtClean="0"/>
              <a:t/>
            </a:r>
            <a:br>
              <a:rPr lang="en-US" smtClean="0"/>
            </a:br>
            <a:r>
              <a:rPr lang="en-US" smtClean="0"/>
              <a:t>In this case, we make sure that the values it produced </a:t>
            </a:r>
            <a:r>
              <a:rPr lang="en-US" b="1" i="1" smtClean="0">
                <a:solidFill>
                  <a:srgbClr val="FC0128"/>
                </a:solidFill>
              </a:rPr>
              <a:t>are reflected</a:t>
            </a:r>
            <a:r>
              <a:rPr lang="en-US" smtClean="0"/>
              <a:t> in the database</a:t>
            </a:r>
            <a:br>
              <a:rPr lang="en-US" smtClean="0"/>
            </a:br>
            <a:r>
              <a:rPr lang="en-US" smtClean="0"/>
              <a:t/>
            </a:r>
            <a:br>
              <a:rPr lang="en-US" smtClean="0"/>
            </a:br>
            <a:r>
              <a:rPr lang="en-US" smtClean="0"/>
              <a:t>We perform </a:t>
            </a:r>
            <a:r>
              <a:rPr lang="en-US" b="1" i="1" smtClean="0">
                <a:solidFill>
                  <a:srgbClr val="FC0128"/>
                </a:solidFill>
              </a:rPr>
              <a:t>redo</a:t>
            </a:r>
            <a:r>
              <a:rPr lang="en-US" smtClean="0"/>
              <a:t> = copy new values from log to database</a:t>
            </a:r>
            <a:br>
              <a:rPr lang="en-US" smtClean="0"/>
            </a:br>
            <a:endParaRPr lang="en-US" smtClean="0"/>
          </a:p>
          <a:p>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505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5060" name="Rectangle 4"/>
          <p:cNvSpPr>
            <a:spLocks noGrp="1" noChangeArrowheads="1"/>
          </p:cNvSpPr>
          <p:nvPr>
            <p:ph type="title" idx="4294967295"/>
          </p:nvPr>
        </p:nvSpPr>
        <p:spPr/>
        <p:txBody>
          <a:bodyPr/>
          <a:lstStyle/>
          <a:p>
            <a:r>
              <a:rPr lang="en-US" smtClean="0"/>
              <a:t>Consider Our Example</a:t>
            </a:r>
          </a:p>
        </p:txBody>
      </p:sp>
      <p:sp>
        <p:nvSpPr>
          <p:cNvPr id="45061" name="Rectangle 5"/>
          <p:cNvSpPr>
            <a:spLocks noGrp="1" noChangeArrowheads="1"/>
          </p:cNvSpPr>
          <p:nvPr>
            <p:ph type="body" idx="4294967295"/>
          </p:nvPr>
        </p:nvSpPr>
        <p:spPr/>
        <p:txBody>
          <a:bodyPr/>
          <a:lstStyle/>
          <a:p>
            <a:r>
              <a:rPr lang="en-US" smtClean="0"/>
              <a:t>If the last instruction on the log is 8 (as in our example), then we have to do the following</a:t>
            </a:r>
          </a:p>
          <a:p>
            <a:pPr lvl="1"/>
            <a:r>
              <a:rPr lang="en-US" smtClean="0"/>
              <a:t>undo T2</a:t>
            </a:r>
          </a:p>
          <a:p>
            <a:pPr lvl="1"/>
            <a:r>
              <a:rPr lang="en-US" smtClean="0"/>
              <a:t>redo T1</a:t>
            </a:r>
          </a:p>
          <a:p>
            <a:r>
              <a:rPr lang="en-US" smtClean="0"/>
              <a:t>Because we know that</a:t>
            </a:r>
          </a:p>
          <a:p>
            <a:pPr lvl="1"/>
            <a:r>
              <a:rPr lang="en-US" smtClean="0"/>
              <a:t>T2 has not committed, but the database may be contaminated by some values produced by T2 and we need to restore the state as if T2 never existed (in fact in our example no such contamination took place, but could have)</a:t>
            </a:r>
          </a:p>
          <a:p>
            <a:pPr lvl="1"/>
            <a:r>
              <a:rPr lang="en-US" smtClean="0"/>
              <a:t>T1 has committed and the log and the database together contain all the information describing the state after T1 finished</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title" idx="4294967295"/>
          </p:nvPr>
        </p:nvSpPr>
        <p:spPr/>
        <p:txBody>
          <a:bodyPr/>
          <a:lstStyle/>
          <a:p>
            <a:r>
              <a:rPr lang="en-US" smtClean="0"/>
              <a:t>The Algorithm With Some Details Missing</a:t>
            </a:r>
            <a:br>
              <a:rPr lang="en-US" smtClean="0"/>
            </a:br>
            <a:r>
              <a:rPr lang="en-US" smtClean="0"/>
              <a:t>Will Explain Later As Part Of Checkpointing</a:t>
            </a:r>
          </a:p>
        </p:txBody>
      </p:sp>
      <p:sp>
        <p:nvSpPr>
          <p:cNvPr id="46085" name="Rectangle 5"/>
          <p:cNvSpPr>
            <a:spLocks noGrp="1" noChangeArrowheads="1"/>
          </p:cNvSpPr>
          <p:nvPr>
            <p:ph type="body" idx="4294967295"/>
          </p:nvPr>
        </p:nvSpPr>
        <p:spPr/>
        <p:txBody>
          <a:bodyPr/>
          <a:lstStyle/>
          <a:p>
            <a:r>
              <a:rPr lang="en-US" smtClean="0"/>
              <a:t>Undo all transactions for which the log has “start” but no “commit”</a:t>
            </a:r>
          </a:p>
          <a:p>
            <a:r>
              <a:rPr lang="en-US" smtClean="0"/>
              <a:t>Redo all transactions for which the log has both "start"  and  “commit”</a:t>
            </a:r>
          </a:p>
          <a:p>
            <a:r>
              <a:rPr lang="en-US" smtClean="0"/>
              <a:t>Remarks: </a:t>
            </a:r>
          </a:p>
          <a:p>
            <a:pPr lvl="1"/>
            <a:r>
              <a:rPr lang="en-US" smtClean="0"/>
              <a:t>If the system crashes during the recovery stage, recovery needs to be started again; this may have to be done repeatedly</a:t>
            </a:r>
          </a:p>
          <a:p>
            <a:pPr lvl="1"/>
            <a:r>
              <a:rPr lang="en-US" smtClean="0"/>
              <a:t>All such “recoveries” together must be equivalent to a single recovery: </a:t>
            </a:r>
            <a:r>
              <a:rPr lang="en-US" b="1" i="1" smtClean="0">
                <a:solidFill>
                  <a:srgbClr val="FC0128"/>
                </a:solidFill>
              </a:rPr>
              <a:t>recovery must be idempotent</a:t>
            </a:r>
          </a:p>
          <a:p>
            <a:pPr lvl="1"/>
            <a:r>
              <a:rPr lang="en-US" smtClean="0"/>
              <a:t>In this algorithm, a large number of transactions need to be redone, since we do not know how far behind the log the database updates are</a:t>
            </a:r>
          </a:p>
          <a:p>
            <a:r>
              <a:rPr lang="en-US" smtClean="0"/>
              <a:t>Note: We have to scan the log between (a) the point it was started: i.e., when the system was turned on last, and (b) its end</a:t>
            </a:r>
          </a:p>
          <a:p>
            <a:pPr lvl="1"/>
            <a:r>
              <a:rPr lang="en-US" smtClean="0"/>
              <a:t>We assume that before the system is turned on (in the current session), the Disk DB is completely up to date</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71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7108" name="Rectangle 4"/>
          <p:cNvSpPr>
            <a:spLocks noGrp="1" noChangeArrowheads="1"/>
          </p:cNvSpPr>
          <p:nvPr>
            <p:ph type="title" idx="4294967295"/>
          </p:nvPr>
        </p:nvSpPr>
        <p:spPr>
          <a:noFill/>
        </p:spPr>
        <p:txBody>
          <a:bodyPr lIns="102590" tIns="51296" rIns="102590" bIns="51296"/>
          <a:lstStyle/>
          <a:p>
            <a:pPr defTabSz="914400"/>
            <a:r>
              <a:rPr lang="en-US" smtClean="0"/>
              <a:t>Checkpointing</a:t>
            </a:r>
          </a:p>
        </p:txBody>
      </p:sp>
      <p:sp>
        <p:nvSpPr>
          <p:cNvPr id="47109" name="Rectangle 5"/>
          <p:cNvSpPr>
            <a:spLocks noGrp="1" noChangeArrowheads="1"/>
          </p:cNvSpPr>
          <p:nvPr>
            <p:ph type="body" idx="4294967295"/>
          </p:nvPr>
        </p:nvSpPr>
        <p:spPr>
          <a:noFill/>
        </p:spPr>
        <p:txBody>
          <a:bodyPr lIns="102590" tIns="51296" rIns="102590" bIns="51296"/>
          <a:lstStyle/>
          <a:p>
            <a:pPr marL="457200" indent="-457200" defTabSz="914400"/>
            <a:r>
              <a:rPr lang="en-US" smtClean="0"/>
              <a:t>A technique to obviate the need to look at the complete log and thus reduce the work during recovery</a:t>
            </a:r>
          </a:p>
          <a:p>
            <a:pPr marL="457200" indent="-457200" defTabSz="914400"/>
            <a:r>
              <a:rPr lang="en-US" smtClean="0"/>
              <a:t>During the execution in addition to the activities of the previous algorithm, periodically perform checkpointing in this precise order:</a:t>
            </a:r>
          </a:p>
          <a:p>
            <a:pPr marL="838200" lvl="1" indent="-381000" defTabSz="914400">
              <a:buFont typeface="Symbol" pitchFamily="18" charset="2"/>
              <a:buNone/>
            </a:pPr>
            <a:r>
              <a:rPr lang="en-US" smtClean="0"/>
              <a:t>1.  Stop processing (suspend transactions)</a:t>
            </a:r>
          </a:p>
          <a:p>
            <a:pPr marL="838200" lvl="1" indent="-381000" defTabSz="914400">
              <a:buFont typeface="Symbol" pitchFamily="18" charset="2"/>
              <a:buAutoNum type="arabicPeriod" startAt="2"/>
            </a:pPr>
            <a:r>
              <a:rPr lang="en-US" smtClean="0"/>
              <a:t>Force log buffers on Disk log (“force” means “actually write”)</a:t>
            </a:r>
          </a:p>
          <a:p>
            <a:pPr marL="838200" lvl="1" indent="-381000" defTabSz="914400">
              <a:buFont typeface="Symbol" pitchFamily="18" charset="2"/>
              <a:buAutoNum type="arabicPeriod" startAt="2"/>
            </a:pPr>
            <a:r>
              <a:rPr lang="en-US" smtClean="0"/>
              <a:t>Force database buffers on Disk database	</a:t>
            </a:r>
          </a:p>
          <a:p>
            <a:pPr marL="838200" lvl="1" indent="-381000" defTabSz="914400">
              <a:buFont typeface="Symbol" pitchFamily="18" charset="2"/>
              <a:buAutoNum type="arabicPeriod" startAt="2"/>
            </a:pPr>
            <a:r>
              <a:rPr lang="en-US" smtClean="0"/>
              <a:t>Write on the log the list of transaction currently running (currently suspended)</a:t>
            </a:r>
          </a:p>
          <a:p>
            <a:pPr marL="838200" lvl="1" indent="-381000" defTabSz="914400">
              <a:buFont typeface="Symbol" pitchFamily="18" charset="2"/>
              <a:buAutoNum type="arabicPeriod" startAt="5"/>
            </a:pPr>
            <a:r>
              <a:rPr lang="en-US" smtClean="0"/>
              <a:t>Write CHECKPOINT DONE on the log</a:t>
            </a:r>
          </a:p>
          <a:p>
            <a:pPr marL="838200" lvl="1" indent="-381000" defTabSz="914400">
              <a:buFont typeface="Symbol" pitchFamily="18" charset="2"/>
              <a:buAutoNum type="arabicPeriod" startAt="6"/>
            </a:pPr>
            <a:r>
              <a:rPr lang="en-US" smtClean="0"/>
              <a:t>Resume processing</a:t>
            </a:r>
          </a:p>
          <a:p>
            <a:pPr marL="457200" indent="-457200" defTabSz="914400"/>
            <a:r>
              <a:rPr lang="en-US" smtClean="0"/>
              <a:t>Checkpointing in fact synchronizes the database with the log</a:t>
            </a:r>
          </a:p>
          <a:p>
            <a:pPr marL="838200" lvl="1" indent="-381000" defTabSz="914400"/>
            <a:r>
              <a:rPr lang="en-US" smtClean="0"/>
              <a:t>The database reflects everything actually written in the log by this time</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813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8132" name="Rectangle 4"/>
          <p:cNvSpPr>
            <a:spLocks noGrp="1" noChangeArrowheads="1"/>
          </p:cNvSpPr>
          <p:nvPr>
            <p:ph type="title" idx="4294967295"/>
          </p:nvPr>
        </p:nvSpPr>
        <p:spPr>
          <a:noFill/>
        </p:spPr>
        <p:txBody>
          <a:bodyPr lIns="102590" tIns="51296" rIns="102590" bIns="51296"/>
          <a:lstStyle/>
          <a:p>
            <a:pPr defTabSz="914400"/>
            <a:r>
              <a:rPr lang="en-US" smtClean="0"/>
              <a:t>Checkpointing</a:t>
            </a:r>
          </a:p>
        </p:txBody>
      </p:sp>
      <p:sp>
        <p:nvSpPr>
          <p:cNvPr id="48133" name="Rectangle 5"/>
          <p:cNvSpPr>
            <a:spLocks noGrp="1" noChangeArrowheads="1"/>
          </p:cNvSpPr>
          <p:nvPr>
            <p:ph type="body" idx="4294967295"/>
          </p:nvPr>
        </p:nvSpPr>
        <p:spPr>
          <a:noFill/>
        </p:spPr>
        <p:txBody>
          <a:bodyPr lIns="102590" tIns="51296" rIns="102590" bIns="51296"/>
          <a:lstStyle/>
          <a:p>
            <a:pPr marL="457200" indent="-457200" defTabSz="914400"/>
            <a:r>
              <a:rPr lang="en-US" smtClean="0"/>
              <a:t>We will simplify and assume that we can write in one block a checkpoint record that both list the transactions and that checkpointing was done</a:t>
            </a:r>
          </a:p>
          <a:p>
            <a:pPr marL="457200" indent="-457200" defTabSz="914400"/>
            <a:r>
              <a:rPr lang="en-US" smtClean="0"/>
              <a:t>So we combine steps 4 and 5</a:t>
            </a:r>
          </a:p>
          <a:p>
            <a:pPr marL="457200" indent="-457200" defTabSz="914400"/>
            <a:r>
              <a:rPr lang="en-US" smtClean="0"/>
              <a:t>During the execution in addition to the activities of the previous algorithm, periodically perform checkpointing in this precise order:</a:t>
            </a:r>
          </a:p>
          <a:p>
            <a:pPr marL="838200" lvl="1" indent="-381000" defTabSz="914400">
              <a:buFont typeface="Symbol" pitchFamily="18" charset="2"/>
              <a:buNone/>
            </a:pPr>
            <a:r>
              <a:rPr lang="en-US" smtClean="0"/>
              <a:t>1.  Stop processing</a:t>
            </a:r>
          </a:p>
          <a:p>
            <a:pPr marL="838200" lvl="1" indent="-381000" defTabSz="914400">
              <a:buFont typeface="Symbol" pitchFamily="18" charset="2"/>
              <a:buAutoNum type="arabicPeriod" startAt="2"/>
            </a:pPr>
            <a:r>
              <a:rPr lang="en-US" smtClean="0"/>
              <a:t>Force log buffers on Disk log (“force” means “actually write”)</a:t>
            </a:r>
          </a:p>
          <a:p>
            <a:pPr marL="838200" lvl="1" indent="-381000" defTabSz="914400">
              <a:buFont typeface="Symbol" pitchFamily="18" charset="2"/>
              <a:buAutoNum type="arabicPeriod" startAt="3"/>
            </a:pPr>
            <a:r>
              <a:rPr lang="en-US" smtClean="0"/>
              <a:t>Force database buffers on Disk database	</a:t>
            </a:r>
          </a:p>
          <a:p>
            <a:pPr marL="838200" lvl="1" indent="-381000" defTabSz="914400">
              <a:buFont typeface="Symbol" pitchFamily="18" charset="2"/>
              <a:buAutoNum type="arabicPeriod" startAt="3"/>
            </a:pPr>
            <a:r>
              <a:rPr lang="en-US" smtClean="0"/>
              <a:t>Write and force “checkpoint record” on log</a:t>
            </a:r>
          </a:p>
          <a:p>
            <a:pPr marL="1219200" lvl="2" indent="-304800" defTabSz="914400">
              <a:buFont typeface="Symbol" pitchFamily="18" charset="2"/>
              <a:buChar char="·"/>
            </a:pPr>
            <a:r>
              <a:rPr lang="en-US" sz="2000" smtClean="0"/>
              <a:t>List of transactions running at this time</a:t>
            </a:r>
          </a:p>
          <a:p>
            <a:pPr marL="1219200" lvl="2" indent="-304800" defTabSz="914400">
              <a:buFont typeface="Symbol" pitchFamily="18" charset="2"/>
              <a:buChar char="·"/>
            </a:pPr>
            <a:r>
              <a:rPr lang="en-US" sz="2000" smtClean="0"/>
              <a:t>The fact that we have done checkpointing</a:t>
            </a:r>
          </a:p>
          <a:p>
            <a:pPr marL="838200" lvl="1" indent="-381000" defTabSz="914400">
              <a:buFont typeface="Symbol" pitchFamily="18" charset="2"/>
              <a:buAutoNum type="arabicPeriod" startAt="5"/>
            </a:pPr>
            <a:r>
              <a:rPr lang="en-US" smtClean="0"/>
              <a:t>Resume processing</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91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9156" name="Rectangle 4"/>
          <p:cNvSpPr>
            <a:spLocks noGrp="1" noChangeArrowheads="1"/>
          </p:cNvSpPr>
          <p:nvPr>
            <p:ph type="title" idx="4294967295"/>
          </p:nvPr>
        </p:nvSpPr>
        <p:spPr>
          <a:noFill/>
        </p:spPr>
        <p:txBody>
          <a:bodyPr lIns="102590" tIns="51296" rIns="102590" bIns="51296"/>
          <a:lstStyle/>
          <a:p>
            <a:pPr defTabSz="914400"/>
            <a:r>
              <a:rPr lang="en-US" smtClean="0"/>
              <a:t>Checkpointing</a:t>
            </a:r>
          </a:p>
        </p:txBody>
      </p:sp>
      <p:sp>
        <p:nvSpPr>
          <p:cNvPr id="49157" name="Rectangle 5"/>
          <p:cNvSpPr>
            <a:spLocks noGrp="1" noChangeArrowheads="1"/>
          </p:cNvSpPr>
          <p:nvPr>
            <p:ph type="body" idx="4294967295"/>
          </p:nvPr>
        </p:nvSpPr>
        <p:spPr>
          <a:noFill/>
        </p:spPr>
        <p:txBody>
          <a:bodyPr lIns="102590" tIns="51296" rIns="102590" bIns="51296"/>
          <a:lstStyle/>
          <a:p>
            <a:pPr marL="457200" indent="-457200" defTabSz="914400"/>
            <a:r>
              <a:rPr lang="en-US" smtClean="0"/>
              <a:t>This is not efficient enough</a:t>
            </a:r>
          </a:p>
          <a:p>
            <a:pPr marL="457200" indent="-457200" defTabSz="914400"/>
            <a:r>
              <a:rPr lang="en-US" smtClean="0"/>
              <a:t>We should not stop processing for checkpointing because then transactions (which may be interactive) need to be suspended</a:t>
            </a:r>
          </a:p>
          <a:p>
            <a:pPr marL="457200" indent="-457200" defTabSz="914400"/>
            <a:r>
              <a:rPr lang="en-US" smtClean="0"/>
              <a:t>There are a little more complex checkpointing mechanisms, of incremental nature, that are more efficient</a:t>
            </a:r>
          </a:p>
          <a:p>
            <a:pPr marL="457200" indent="-457200" defTabSz="914400"/>
            <a:r>
              <a:rPr lang="en-US" smtClean="0"/>
              <a:t>We do not cover them here</a:t>
            </a:r>
          </a:p>
          <a:p>
            <a:pPr marL="457200" indent="-457200" defTabSz="914400">
              <a:buFont typeface="Monotype Sorts" pitchFamily="2" charset="2"/>
              <a:buNone/>
            </a:pPr>
            <a:endParaRPr lang="en-US" b="1" i="1" smtClean="0">
              <a:solidFill>
                <a:srgbClr val="FC0128"/>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smtClean="0"/>
              <a:t>Recovery With Checkpointing</a:t>
            </a:r>
          </a:p>
        </p:txBody>
      </p:sp>
      <p:sp>
        <p:nvSpPr>
          <p:cNvPr id="50179" name="Rectangle 3"/>
          <p:cNvSpPr>
            <a:spLocks noGrp="1" noChangeArrowheads="1"/>
          </p:cNvSpPr>
          <p:nvPr>
            <p:ph type="body" idx="4294967295"/>
          </p:nvPr>
        </p:nvSpPr>
        <p:spPr/>
        <p:txBody>
          <a:bodyPr/>
          <a:lstStyle/>
          <a:p>
            <a:pPr marL="457200" indent="-457200"/>
            <a:r>
              <a:rPr lang="en-US" smtClean="0"/>
              <a:t>Start scanning the log you see on the disk</a:t>
            </a:r>
            <a:r>
              <a:rPr lang="en-US" b="1" i="1" smtClean="0">
                <a:solidFill>
                  <a:srgbClr val="FC0128"/>
                </a:solidFill>
              </a:rPr>
              <a:t> backwards</a:t>
            </a:r>
            <a:r>
              <a:rPr lang="en-US" smtClean="0"/>
              <a:t> from the end until you reach the first checkpoint record you see, producing 2, initially empty, lists (sets)</a:t>
            </a:r>
          </a:p>
          <a:p>
            <a:pPr marL="933450" lvl="1" indent="-381000"/>
            <a:r>
              <a:rPr lang="en-US" smtClean="0"/>
              <a:t>Undo list</a:t>
            </a:r>
          </a:p>
          <a:p>
            <a:pPr marL="933450" lvl="1" indent="-381000"/>
            <a:r>
              <a:rPr lang="en-US" smtClean="0"/>
              <a:t>Redo list</a:t>
            </a:r>
          </a:p>
          <a:p>
            <a:pPr marL="457200" indent="-457200"/>
            <a:r>
              <a:rPr lang="en-US" smtClean="0"/>
              <a:t>For every transaction for which you have a commit record, add it to the redo list</a:t>
            </a:r>
          </a:p>
          <a:p>
            <a:pPr marL="457200" indent="-457200"/>
            <a:r>
              <a:rPr lang="en-US" smtClean="0"/>
              <a:t>For each transaction for which you have a start record but not a commit record, add it to the undo list</a:t>
            </a:r>
          </a:p>
          <a:p>
            <a:pPr marL="457200" indent="-457200"/>
            <a:r>
              <a:rPr lang="en-US" smtClean="0"/>
              <a:t>For each transaction that is listed in the checkpoint record for which there is no commit record, add it to the undo list</a:t>
            </a:r>
          </a:p>
          <a:p>
            <a:pPr marL="457200" indent="-457200"/>
            <a:r>
              <a:rPr lang="en-US" smtClean="0"/>
              <a:t>Revised recovery algorithm:</a:t>
            </a:r>
          </a:p>
          <a:p>
            <a:pPr marL="933450" lvl="1" indent="-381000">
              <a:buFont typeface="Symbol" pitchFamily="18" charset="2"/>
              <a:buAutoNum type="arabicPeriod"/>
            </a:pPr>
            <a:r>
              <a:rPr lang="en-US" smtClean="0"/>
              <a:t> </a:t>
            </a:r>
            <a:r>
              <a:rPr lang="en-US" b="1" i="1" smtClean="0">
                <a:solidFill>
                  <a:srgbClr val="FC0128"/>
                </a:solidFill>
              </a:rPr>
              <a:t>undo all transactions in the undo list	</a:t>
            </a:r>
          </a:p>
          <a:p>
            <a:pPr marL="933450" lvl="1" indent="-381000">
              <a:buFont typeface="Symbol" pitchFamily="18" charset="2"/>
              <a:buAutoNum type="arabicPeriod"/>
            </a:pPr>
            <a:r>
              <a:rPr lang="en-US" b="1" i="1" smtClean="0">
                <a:solidFill>
                  <a:srgbClr val="FC0128"/>
                </a:solidFill>
              </a:rPr>
              <a:t> redo all transactions in the redo list (but only from the checkpoint to the end of the log)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3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340" name="Rectangle 4"/>
          <p:cNvSpPr>
            <a:spLocks noGrp="1" noChangeArrowheads="1"/>
          </p:cNvSpPr>
          <p:nvPr>
            <p:ph type="title" idx="4294967295"/>
          </p:nvPr>
        </p:nvSpPr>
        <p:spPr/>
        <p:txBody>
          <a:bodyPr/>
          <a:lstStyle/>
          <a:p>
            <a:r>
              <a:rPr lang="en-US" smtClean="0"/>
              <a:t>Transactions</a:t>
            </a:r>
          </a:p>
        </p:txBody>
      </p:sp>
      <p:sp>
        <p:nvSpPr>
          <p:cNvPr id="14341" name="Rectangle 5"/>
          <p:cNvSpPr>
            <a:spLocks noGrp="1" noChangeArrowheads="1"/>
          </p:cNvSpPr>
          <p:nvPr>
            <p:ph type="body" idx="4294967295"/>
          </p:nvPr>
        </p:nvSpPr>
        <p:spPr/>
        <p:txBody>
          <a:bodyPr/>
          <a:lstStyle/>
          <a:p>
            <a:r>
              <a:rPr lang="en-US" b="1" i="1" smtClean="0">
                <a:solidFill>
                  <a:srgbClr val="FC0128"/>
                </a:solidFill>
              </a:rPr>
              <a:t>Durable</a:t>
            </a:r>
          </a:p>
          <a:p>
            <a:pPr lvl="1"/>
            <a:r>
              <a:rPr lang="en-US" smtClean="0"/>
              <a:t>Once it completed “successfully,” the values it produced will never be forgotten and “in effect” will be installed in the database (on the disk, which is the only thing that counts)</a:t>
            </a:r>
          </a:p>
          <a:p>
            <a:pPr lvl="1"/>
            <a:r>
              <a:rPr lang="en-US" smtClean="0"/>
              <a:t>Of course they can be overwritten by transactions that come later</a:t>
            </a:r>
          </a:p>
          <a:p>
            <a:r>
              <a:rPr lang="en-US" b="1" i="1" smtClean="0">
                <a:solidFill>
                  <a:srgbClr val="FC0128"/>
                </a:solidFill>
              </a:rPr>
              <a:t>Isolated</a:t>
            </a:r>
          </a:p>
          <a:p>
            <a:pPr lvl="1"/>
            <a:r>
              <a:rPr lang="en-US" smtClean="0"/>
              <a:t>It does not interact with other transactions running concurrently</a:t>
            </a:r>
          </a:p>
          <a:p>
            <a:pPr lvl="1"/>
            <a:r>
              <a:rPr lang="en-US" smtClean="0"/>
              <a:t>It does not see what they do, they do not see what it does: as if each executed on the database by itself</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r>
              <a:rPr lang="en-US" smtClean="0"/>
              <a:t>Recovery With Checkpointing</a:t>
            </a:r>
          </a:p>
        </p:txBody>
      </p:sp>
      <p:graphicFrame>
        <p:nvGraphicFramePr>
          <p:cNvPr id="7170" name="Object 3"/>
          <p:cNvGraphicFramePr>
            <a:graphicFrameLocks noGrp="1" noChangeAspect="1"/>
          </p:cNvGraphicFramePr>
          <p:nvPr>
            <p:ph idx="4294967295"/>
          </p:nvPr>
        </p:nvGraphicFramePr>
        <p:xfrm>
          <a:off x="914400" y="1295400"/>
          <a:ext cx="8534400" cy="5756275"/>
        </p:xfrm>
        <a:graphic>
          <a:graphicData uri="http://schemas.openxmlformats.org/presentationml/2006/ole">
            <mc:AlternateContent xmlns:mc="http://schemas.openxmlformats.org/markup-compatibility/2006">
              <mc:Choice xmlns:v="urn:schemas-microsoft-com:vml" Requires="v">
                <p:oleObj spid="_x0000_s7203" name="Visio" r:id="rId4" imgW="8584311" imgH="5789676" progId="Visio.Drawing.11">
                  <p:embed/>
                </p:oleObj>
              </mc:Choice>
              <mc:Fallback>
                <p:oleObj name="Visio" r:id="rId4" imgW="8584311" imgH="5789676"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295400"/>
                        <a:ext cx="85344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r>
              <a:rPr lang="en-US" smtClean="0"/>
              <a:t>Recovery With Checkpointing</a:t>
            </a:r>
          </a:p>
        </p:txBody>
      </p:sp>
      <p:sp>
        <p:nvSpPr>
          <p:cNvPr id="51203" name="Rectangle 3"/>
          <p:cNvSpPr>
            <a:spLocks noGrp="1" noChangeArrowheads="1"/>
          </p:cNvSpPr>
          <p:nvPr>
            <p:ph type="body" idx="4294967295"/>
          </p:nvPr>
        </p:nvSpPr>
        <p:spPr/>
        <p:txBody>
          <a:bodyPr/>
          <a:lstStyle/>
          <a:p>
            <a:pPr marL="457200" indent="-457200">
              <a:buFont typeface="Monotype Sorts" pitchFamily="2" charset="2"/>
              <a:buAutoNum type="arabicPeriod"/>
            </a:pPr>
            <a:r>
              <a:rPr lang="en-US" smtClean="0"/>
              <a:t>Going backwards from the end of the log, for each record belonging to an “undo” transaction perform undo</a:t>
            </a:r>
          </a:p>
          <a:p>
            <a:pPr marL="933450" lvl="1" indent="-381000"/>
            <a:r>
              <a:rPr lang="en-US" smtClean="0"/>
              <a:t>can stop when all “start” records for transaction in the “undo” list have been seen</a:t>
            </a:r>
          </a:p>
          <a:p>
            <a:pPr marL="457200" indent="-457200">
              <a:buFont typeface="Monotype Sorts" pitchFamily="2" charset="2"/>
              <a:buAutoNum type="arabicPeriod"/>
            </a:pPr>
            <a:r>
              <a:rPr lang="en-US" smtClean="0"/>
              <a:t>Going forwards from the checkpoint record to the end of the log, for each record belonging to a “redo” transaction perform redo</a:t>
            </a:r>
          </a:p>
          <a:p>
            <a:pPr marL="457200" indent="-457200">
              <a:buFont typeface="Monotype Sorts" pitchFamily="2" charset="2"/>
              <a:buAutoNum type="arabicPeriod"/>
            </a:pPr>
            <a:endParaRPr lang="en-US" smtClean="0"/>
          </a:p>
          <a:p>
            <a:pPr marL="457200" indent="-457200">
              <a:buFont typeface="Monotype Sorts" pitchFamily="2" charset="2"/>
              <a:buAutoNum type="arabicPeriod"/>
            </a:pPr>
            <a:endParaRPr lang="en-US" smtClean="0"/>
          </a:p>
          <a:p>
            <a:pPr marL="457200" indent="-457200"/>
            <a:r>
              <a:rPr lang="en-US" smtClean="0"/>
              <a:t>If you do not do checkpointing, use the above procedure, but you have to use the beginning of the log as if it were a checkpoint record</a:t>
            </a:r>
          </a:p>
          <a:p>
            <a:pPr marL="933450" lvl="1" indent="-381000">
              <a:buFont typeface="Symbol" pitchFamily="18" charset="2"/>
              <a:buAutoNum type="arabicPeriod"/>
            </a:pPr>
            <a:r>
              <a:rPr lang="en-US" smtClean="0"/>
              <a:t>Undo going from end to beginning</a:t>
            </a:r>
          </a:p>
          <a:p>
            <a:pPr marL="933450" lvl="1" indent="-381000">
              <a:buFont typeface="Symbol" pitchFamily="18" charset="2"/>
              <a:buAutoNum type="arabicPeriod"/>
            </a:pPr>
            <a:r>
              <a:rPr lang="en-US" smtClean="0"/>
              <a:t>Redo going from beginning to end</a:t>
            </a:r>
          </a:p>
          <a:p>
            <a:pPr marL="457200" indent="-457200"/>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smtClean="0"/>
              <a:t>Example Log On The Disk After A Crash</a:t>
            </a:r>
          </a:p>
        </p:txBody>
      </p:sp>
      <p:sp>
        <p:nvSpPr>
          <p:cNvPr id="52227" name="Rectangle 3"/>
          <p:cNvSpPr>
            <a:spLocks noGrp="1" noChangeArrowheads="1"/>
          </p:cNvSpPr>
          <p:nvPr>
            <p:ph type="body" idx="4294967295"/>
          </p:nvPr>
        </p:nvSpPr>
        <p:spPr/>
        <p:txBody>
          <a:bodyPr/>
          <a:lstStyle/>
          <a:p>
            <a:pPr>
              <a:buFont typeface="Monotype Sorts" pitchFamily="2" charset="2"/>
              <a:buNone/>
            </a:pPr>
            <a:r>
              <a:rPr lang="en-US" sz="1800" smtClean="0"/>
              <a:t>T1 starts</a:t>
            </a:r>
          </a:p>
          <a:p>
            <a:pPr>
              <a:buFont typeface="Monotype Sorts" pitchFamily="2" charset="2"/>
              <a:buNone/>
            </a:pPr>
            <a:r>
              <a:rPr lang="en-US" sz="1800" smtClean="0"/>
              <a:t>T1 a 0 10</a:t>
            </a:r>
          </a:p>
          <a:p>
            <a:pPr>
              <a:buFont typeface="Monotype Sorts" pitchFamily="2" charset="2"/>
              <a:buNone/>
            </a:pPr>
            <a:r>
              <a:rPr lang="en-US" sz="1800" smtClean="0"/>
              <a:t>T1 commits </a:t>
            </a:r>
          </a:p>
          <a:p>
            <a:pPr>
              <a:buFont typeface="Monotype Sorts" pitchFamily="2" charset="2"/>
              <a:buNone/>
            </a:pPr>
            <a:r>
              <a:rPr lang="en-US" sz="1800" smtClean="0"/>
              <a:t>T2 starts</a:t>
            </a:r>
          </a:p>
          <a:p>
            <a:pPr>
              <a:buFont typeface="Monotype Sorts" pitchFamily="2" charset="2"/>
              <a:buNone/>
            </a:pPr>
            <a:r>
              <a:rPr lang="en-US" sz="1800" smtClean="0"/>
              <a:t>T2 b 0 10</a:t>
            </a:r>
          </a:p>
          <a:p>
            <a:pPr>
              <a:buFont typeface="Monotype Sorts" pitchFamily="2" charset="2"/>
              <a:buNone/>
            </a:pPr>
            <a:r>
              <a:rPr lang="en-US" sz="1800" smtClean="0"/>
              <a:t>T3 starts                   </a:t>
            </a:r>
          </a:p>
          <a:p>
            <a:pPr>
              <a:buFont typeface="Monotype Sorts" pitchFamily="2" charset="2"/>
              <a:buNone/>
            </a:pPr>
            <a:r>
              <a:rPr lang="en-US" sz="1800" smtClean="0"/>
              <a:t>T3 c 0 10</a:t>
            </a:r>
          </a:p>
          <a:p>
            <a:pPr>
              <a:buFont typeface="Monotype Sorts" pitchFamily="2" charset="2"/>
              <a:buNone/>
            </a:pPr>
            <a:r>
              <a:rPr lang="en-US" sz="1800" smtClean="0"/>
              <a:t>T3 c 10 20</a:t>
            </a:r>
          </a:p>
          <a:p>
            <a:pPr>
              <a:buFont typeface="Monotype Sorts" pitchFamily="2" charset="2"/>
              <a:buNone/>
            </a:pPr>
            <a:r>
              <a:rPr lang="en-US" sz="1800" smtClean="0"/>
              <a:t>checkpoint T2 T3</a:t>
            </a:r>
          </a:p>
          <a:p>
            <a:pPr>
              <a:buFont typeface="Monotype Sorts" pitchFamily="2" charset="2"/>
              <a:buNone/>
            </a:pPr>
            <a:r>
              <a:rPr lang="en-US" sz="1800" smtClean="0"/>
              <a:t>T4 starts</a:t>
            </a:r>
          </a:p>
          <a:p>
            <a:pPr>
              <a:buFont typeface="Monotype Sorts" pitchFamily="2" charset="2"/>
              <a:buNone/>
            </a:pPr>
            <a:r>
              <a:rPr lang="en-US" sz="1800" smtClean="0"/>
              <a:t>T2 a 10 20</a:t>
            </a:r>
          </a:p>
          <a:p>
            <a:pPr>
              <a:buFont typeface="Monotype Sorts" pitchFamily="2" charset="2"/>
              <a:buNone/>
            </a:pPr>
            <a:r>
              <a:rPr lang="en-US" sz="1800" smtClean="0"/>
              <a:t>T4 d 0 10</a:t>
            </a:r>
          </a:p>
          <a:p>
            <a:pPr>
              <a:buFont typeface="Monotype Sorts" pitchFamily="2" charset="2"/>
              <a:buNone/>
            </a:pPr>
            <a:r>
              <a:rPr lang="en-US" sz="1800" smtClean="0"/>
              <a:t>T5 starts</a:t>
            </a:r>
          </a:p>
          <a:p>
            <a:pPr>
              <a:buFont typeface="Monotype Sorts" pitchFamily="2" charset="2"/>
              <a:buNone/>
            </a:pPr>
            <a:r>
              <a:rPr lang="en-US" sz="1800" smtClean="0"/>
              <a:t>T6 starts</a:t>
            </a:r>
          </a:p>
          <a:p>
            <a:pPr>
              <a:buFont typeface="Monotype Sorts" pitchFamily="2" charset="2"/>
              <a:buNone/>
            </a:pPr>
            <a:r>
              <a:rPr lang="en-US" sz="1800" smtClean="0"/>
              <a:t>T6 e 0 10</a:t>
            </a:r>
          </a:p>
          <a:p>
            <a:pPr>
              <a:buFont typeface="Monotype Sorts" pitchFamily="2" charset="2"/>
              <a:buNone/>
            </a:pPr>
            <a:r>
              <a:rPr lang="en-US" sz="1800" smtClean="0"/>
              <a:t>T6 aborts  (needs discussing we will ignore it here)</a:t>
            </a:r>
          </a:p>
          <a:p>
            <a:pPr>
              <a:buFont typeface="Monotype Sorts" pitchFamily="2" charset="2"/>
              <a:buNone/>
            </a:pPr>
            <a:r>
              <a:rPr lang="en-US" sz="1800" smtClean="0"/>
              <a:t>T2 commits </a:t>
            </a:r>
          </a:p>
          <a:p>
            <a:pPr>
              <a:buFont typeface="Monotype Sorts" pitchFamily="2" charset="2"/>
              <a:buNone/>
            </a:pPr>
            <a:r>
              <a:rPr lang="en-US" sz="1800" smtClean="0"/>
              <a:t>T5 a 20 500</a:t>
            </a:r>
          </a:p>
          <a:p>
            <a:pPr>
              <a:buFont typeface="Monotype Sorts" pitchFamily="2" charset="2"/>
              <a:buNone/>
            </a:pPr>
            <a:r>
              <a:rPr lang="en-US" sz="1800" smtClean="0"/>
              <a:t>T4 commits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smtClean="0"/>
              <a:t>Practice Recovery On This Log</a:t>
            </a:r>
          </a:p>
        </p:txBody>
      </p:sp>
      <p:sp>
        <p:nvSpPr>
          <p:cNvPr id="53251" name="Rectangle 3"/>
          <p:cNvSpPr>
            <a:spLocks noGrp="1" noChangeArrowheads="1"/>
          </p:cNvSpPr>
          <p:nvPr>
            <p:ph type="body" idx="4294967295"/>
          </p:nvPr>
        </p:nvSpPr>
        <p:spPr/>
        <p:txBody>
          <a:bodyPr/>
          <a:lstStyle/>
          <a:p>
            <a:r>
              <a:rPr lang="en-US" smtClean="0"/>
              <a:t>We ignore (for simplicity of discussion): transaction T6 and item e</a:t>
            </a:r>
          </a:p>
          <a:p>
            <a:r>
              <a:rPr lang="en-US" smtClean="0"/>
              <a:t>Possible values on the disk after crash:</a:t>
            </a:r>
          </a:p>
          <a:p>
            <a:pPr lvl="1"/>
            <a:r>
              <a:rPr lang="en-US" smtClean="0"/>
              <a:t>a = 10 or 20 or 500</a:t>
            </a:r>
          </a:p>
          <a:p>
            <a:pPr lvl="1"/>
            <a:r>
              <a:rPr lang="en-US" smtClean="0"/>
              <a:t>b =10</a:t>
            </a:r>
          </a:p>
          <a:p>
            <a:pPr lvl="1"/>
            <a:r>
              <a:rPr lang="en-US" smtClean="0"/>
              <a:t>c = 20</a:t>
            </a:r>
          </a:p>
          <a:p>
            <a:pPr lvl="1"/>
            <a:r>
              <a:rPr lang="en-US" smtClean="0"/>
              <a:t>d = 0 or 10</a:t>
            </a:r>
          </a:p>
          <a:p>
            <a:r>
              <a:rPr lang="en-US" smtClean="0"/>
              <a:t>Undo list: T5, T3</a:t>
            </a:r>
          </a:p>
          <a:p>
            <a:r>
              <a:rPr lang="en-US" smtClean="0"/>
              <a:t>Redo list: T4, T2</a:t>
            </a:r>
          </a:p>
          <a:p>
            <a:r>
              <a:rPr lang="en-US" smtClean="0"/>
              <a:t>Actual writes</a:t>
            </a:r>
          </a:p>
          <a:p>
            <a:pPr lvl="1"/>
            <a:r>
              <a:rPr lang="en-US" smtClean="0"/>
              <a:t>a := 20</a:t>
            </a:r>
          </a:p>
          <a:p>
            <a:pPr lvl="1"/>
            <a:r>
              <a:rPr lang="en-US" smtClean="0"/>
              <a:t>c := 10</a:t>
            </a:r>
          </a:p>
          <a:p>
            <a:pPr lvl="1"/>
            <a:r>
              <a:rPr lang="en-US" smtClean="0"/>
              <a:t>c := 0</a:t>
            </a:r>
          </a:p>
          <a:p>
            <a:pPr lvl="1"/>
            <a:r>
              <a:rPr lang="en-US" smtClean="0"/>
              <a:t>a := 20</a:t>
            </a:r>
          </a:p>
          <a:p>
            <a:pPr lvl="1"/>
            <a:r>
              <a:rPr lang="en-US" smtClean="0"/>
              <a:t>d := 10</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en-US" smtClean="0"/>
              <a:t>Practice Recovery On This Log</a:t>
            </a:r>
          </a:p>
        </p:txBody>
      </p:sp>
      <p:sp>
        <p:nvSpPr>
          <p:cNvPr id="54275" name="Rectangle 3"/>
          <p:cNvSpPr>
            <a:spLocks noGrp="1" noChangeArrowheads="1"/>
          </p:cNvSpPr>
          <p:nvPr>
            <p:ph type="body" idx="4294967295"/>
          </p:nvPr>
        </p:nvSpPr>
        <p:spPr/>
        <p:txBody>
          <a:bodyPr/>
          <a:lstStyle/>
          <a:p>
            <a:r>
              <a:rPr lang="en-US" smtClean="0"/>
              <a:t>Final values</a:t>
            </a:r>
          </a:p>
          <a:p>
            <a:pPr lvl="1"/>
            <a:r>
              <a:rPr lang="en-US" smtClean="0"/>
              <a:t>a = 20</a:t>
            </a:r>
          </a:p>
          <a:p>
            <a:pPr lvl="1"/>
            <a:r>
              <a:rPr lang="en-US" smtClean="0"/>
              <a:t>b = 10</a:t>
            </a:r>
          </a:p>
          <a:p>
            <a:pPr lvl="1"/>
            <a:r>
              <a:rPr lang="en-US" smtClean="0"/>
              <a:t>c = 0</a:t>
            </a:r>
          </a:p>
          <a:p>
            <a:pPr lvl="1"/>
            <a:r>
              <a:rPr lang="en-US" smtClean="0"/>
              <a:t>d = 10</a:t>
            </a:r>
          </a:p>
          <a:p>
            <a:r>
              <a:rPr lang="en-US" smtClean="0"/>
              <a:t>Transactions existed (reflected): T1, T2, T4</a:t>
            </a:r>
          </a:p>
          <a:p>
            <a:r>
              <a:rPr lang="en-US" smtClean="0"/>
              <a:t>Transaction not existed (not reflected): T3, T5</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smtClean="0"/>
              <a:t>Big Recovery Example</a:t>
            </a:r>
          </a:p>
        </p:txBody>
      </p:sp>
      <p:sp>
        <p:nvSpPr>
          <p:cNvPr id="55299" name="Rectangle 3"/>
          <p:cNvSpPr>
            <a:spLocks noGrp="1" noChangeArrowheads="1"/>
          </p:cNvSpPr>
          <p:nvPr>
            <p:ph type="body" idx="4294967295"/>
          </p:nvPr>
        </p:nvSpPr>
        <p:spPr/>
        <p:txBody>
          <a:bodyPr/>
          <a:lstStyle/>
          <a:p>
            <a:pPr>
              <a:buFont typeface="Monotype Sorts" pitchFamily="2" charset="2"/>
              <a:buNone/>
            </a:pPr>
            <a:r>
              <a:rPr lang="en-US" sz="1600" smtClean="0">
                <a:latin typeface="Courier New" pitchFamily="49" charset="0"/>
              </a:rPr>
              <a:t>Initial values: a = b = c = d = e = f = g = h = i = j = k = 0</a:t>
            </a:r>
          </a:p>
          <a:p>
            <a:pPr>
              <a:buFont typeface="Monotype Sorts" pitchFamily="2" charset="2"/>
              <a:buNone/>
            </a:pPr>
            <a:r>
              <a:rPr lang="en-US" sz="1600" smtClean="0">
                <a:latin typeface="Courier New" pitchFamily="49" charset="0"/>
              </a:rPr>
              <a:t>On the log after the crash:</a:t>
            </a:r>
          </a:p>
          <a:p>
            <a:pPr>
              <a:buFont typeface="Monotype Sorts" pitchFamily="2" charset="2"/>
              <a:buNone/>
            </a:pPr>
            <a:r>
              <a:rPr lang="en-US" sz="1600" smtClean="0">
                <a:latin typeface="Courier New" pitchFamily="49" charset="0"/>
              </a:rPr>
              <a:t>T1 STARTS</a:t>
            </a:r>
          </a:p>
          <a:p>
            <a:pPr>
              <a:buFont typeface="Monotype Sorts" pitchFamily="2" charset="2"/>
              <a:buNone/>
            </a:pPr>
            <a:r>
              <a:rPr lang="en-US" sz="1600" smtClean="0">
                <a:latin typeface="Courier New" pitchFamily="49" charset="0"/>
              </a:rPr>
              <a:t>T1 a, 0, 1</a:t>
            </a:r>
          </a:p>
          <a:p>
            <a:pPr>
              <a:buFont typeface="Monotype Sorts" pitchFamily="2" charset="2"/>
              <a:buNone/>
            </a:pPr>
            <a:r>
              <a:rPr lang="en-US" sz="1600" smtClean="0">
                <a:latin typeface="Courier New" pitchFamily="49" charset="0"/>
              </a:rPr>
              <a:t>T2 STARTS</a:t>
            </a:r>
          </a:p>
          <a:p>
            <a:pPr>
              <a:buFont typeface="Monotype Sorts" pitchFamily="2" charset="2"/>
              <a:buNone/>
            </a:pPr>
            <a:r>
              <a:rPr lang="en-US" sz="1600" smtClean="0">
                <a:latin typeface="Courier New" pitchFamily="49" charset="0"/>
              </a:rPr>
              <a:t>T2 b, 0, 1</a:t>
            </a:r>
          </a:p>
          <a:p>
            <a:pPr>
              <a:buFont typeface="Monotype Sorts" pitchFamily="2" charset="2"/>
              <a:buNone/>
            </a:pPr>
            <a:r>
              <a:rPr lang="en-US" sz="1600" smtClean="0">
                <a:latin typeface="Courier New" pitchFamily="49" charset="0"/>
              </a:rPr>
              <a:t>T3 STARTS</a:t>
            </a:r>
          </a:p>
          <a:p>
            <a:pPr>
              <a:buFont typeface="Monotype Sorts" pitchFamily="2" charset="2"/>
              <a:buNone/>
            </a:pPr>
            <a:r>
              <a:rPr lang="en-US" sz="1600" smtClean="0">
                <a:latin typeface="Courier New" pitchFamily="49" charset="0"/>
              </a:rPr>
              <a:t>T3 c, 0, 1</a:t>
            </a:r>
          </a:p>
          <a:p>
            <a:pPr>
              <a:buFont typeface="Monotype Sorts" pitchFamily="2" charset="2"/>
              <a:buNone/>
            </a:pPr>
            <a:r>
              <a:rPr lang="en-US" sz="1600" smtClean="0">
                <a:latin typeface="Courier New" pitchFamily="49" charset="0"/>
              </a:rPr>
              <a:t>T4 STARTS</a:t>
            </a:r>
          </a:p>
          <a:p>
            <a:pPr>
              <a:buFont typeface="Monotype Sorts" pitchFamily="2" charset="2"/>
              <a:buNone/>
            </a:pPr>
            <a:r>
              <a:rPr lang="en-US" sz="1600" smtClean="0">
                <a:latin typeface="Courier New" pitchFamily="49" charset="0"/>
              </a:rPr>
              <a:t>T4 d, 0, 1</a:t>
            </a:r>
          </a:p>
          <a:p>
            <a:pPr>
              <a:buFont typeface="Monotype Sorts" pitchFamily="2" charset="2"/>
              <a:buNone/>
            </a:pPr>
            <a:r>
              <a:rPr lang="en-US" sz="1600" smtClean="0">
                <a:latin typeface="Courier New" pitchFamily="49" charset="0"/>
              </a:rPr>
              <a:t>T4 e, 0, 1</a:t>
            </a:r>
          </a:p>
          <a:p>
            <a:pPr>
              <a:buFont typeface="Monotype Sorts" pitchFamily="2" charset="2"/>
              <a:buNone/>
            </a:pPr>
            <a:r>
              <a:rPr lang="en-US" sz="1600" smtClean="0">
                <a:latin typeface="Courier New" pitchFamily="49" charset="0"/>
              </a:rPr>
              <a:t>T4 COMMITS</a:t>
            </a:r>
          </a:p>
          <a:p>
            <a:pPr>
              <a:buFont typeface="Monotype Sorts" pitchFamily="2" charset="2"/>
              <a:buNone/>
            </a:pPr>
            <a:r>
              <a:rPr lang="en-US" sz="1600" smtClean="0">
                <a:latin typeface="Courier New" pitchFamily="49" charset="0"/>
              </a:rPr>
              <a:t>T5 STARTS</a:t>
            </a:r>
          </a:p>
          <a:p>
            <a:pPr>
              <a:buFont typeface="Monotype Sorts" pitchFamily="2" charset="2"/>
              <a:buNone/>
            </a:pPr>
            <a:r>
              <a:rPr lang="en-US" sz="1600" smtClean="0">
                <a:latin typeface="Courier New" pitchFamily="49" charset="0"/>
              </a:rPr>
              <a:t>T5 f, 0, 1</a:t>
            </a:r>
          </a:p>
          <a:p>
            <a:pPr>
              <a:buFont typeface="Monotype Sorts" pitchFamily="2" charset="2"/>
              <a:buNone/>
            </a:pPr>
            <a:r>
              <a:rPr lang="en-US" sz="1600" smtClean="0">
                <a:latin typeface="Courier New" pitchFamily="49" charset="0"/>
              </a:rPr>
              <a:t>T6 STARTS</a:t>
            </a:r>
          </a:p>
          <a:p>
            <a:pPr>
              <a:buFont typeface="Monotype Sorts" pitchFamily="2" charset="2"/>
              <a:buNone/>
            </a:pPr>
            <a:r>
              <a:rPr lang="en-US" sz="1600" smtClean="0">
                <a:latin typeface="Courier New" pitchFamily="49" charset="0"/>
              </a:rPr>
              <a:t>T6 g, 0, 1</a:t>
            </a:r>
          </a:p>
          <a:p>
            <a:pPr>
              <a:buFont typeface="Monotype Sorts" pitchFamily="2" charset="2"/>
              <a:buNone/>
            </a:pPr>
            <a:r>
              <a:rPr lang="en-US" sz="1600" smtClean="0">
                <a:latin typeface="Courier New" pitchFamily="49" charset="0"/>
              </a:rPr>
              <a:t>T2 d, 1, 2</a:t>
            </a:r>
          </a:p>
          <a:p>
            <a:pPr>
              <a:buFont typeface="Monotype Sorts" pitchFamily="2" charset="2"/>
              <a:buNone/>
            </a:pPr>
            <a:r>
              <a:rPr lang="en-US" sz="1600" smtClean="0">
                <a:latin typeface="Courier New" pitchFamily="49" charset="0"/>
              </a:rPr>
              <a:t>CHECKPOINT T1, T2, T3, T5, T6</a:t>
            </a:r>
          </a:p>
          <a:p>
            <a:pPr>
              <a:buFont typeface="Monotype Sorts" pitchFamily="2" charset="2"/>
              <a:buNone/>
            </a:pPr>
            <a:r>
              <a:rPr lang="en-US" sz="1600" smtClean="0">
                <a:latin typeface="Courier New" pitchFamily="49" charset="0"/>
              </a:rPr>
              <a:t>T2 h, 0, 1</a:t>
            </a:r>
          </a:p>
          <a:p>
            <a:pPr>
              <a:buFont typeface="Monotype Sorts" pitchFamily="2" charset="2"/>
              <a:buNone/>
            </a:pPr>
            <a:r>
              <a:rPr lang="en-US" sz="1600" smtClean="0">
                <a:latin typeface="Courier New" pitchFamily="49" charset="0"/>
              </a:rPr>
              <a:t>T2 COMMITS</a:t>
            </a:r>
          </a:p>
          <a:p>
            <a:pPr>
              <a:buFont typeface="Monotype Sorts" pitchFamily="2" charset="2"/>
              <a:buNone/>
            </a:pPr>
            <a:r>
              <a:rPr lang="en-US" sz="1600" smtClean="0">
                <a:latin typeface="Courier New" pitchFamily="49" charset="0"/>
              </a:rPr>
              <a:t>T5 h, 1, 2</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en-US" smtClean="0"/>
              <a:t>Big Recovery Example</a:t>
            </a:r>
          </a:p>
        </p:txBody>
      </p:sp>
      <p:sp>
        <p:nvSpPr>
          <p:cNvPr id="56323" name="Rectangle 3"/>
          <p:cNvSpPr>
            <a:spLocks noGrp="1" noChangeArrowheads="1"/>
          </p:cNvSpPr>
          <p:nvPr>
            <p:ph type="body" idx="4294967295"/>
          </p:nvPr>
        </p:nvSpPr>
        <p:spPr/>
        <p:txBody>
          <a:bodyPr/>
          <a:lstStyle/>
          <a:p>
            <a:pPr>
              <a:buFont typeface="Monotype Sorts" pitchFamily="2" charset="2"/>
              <a:buNone/>
            </a:pPr>
            <a:r>
              <a:rPr lang="en-US" sz="1600" smtClean="0">
                <a:latin typeface="Courier New" pitchFamily="49" charset="0"/>
              </a:rPr>
              <a:t>T7 STARTS</a:t>
            </a:r>
          </a:p>
          <a:p>
            <a:pPr>
              <a:buFont typeface="Monotype Sorts" pitchFamily="2" charset="2"/>
              <a:buNone/>
            </a:pPr>
            <a:r>
              <a:rPr lang="en-US" sz="1600" smtClean="0">
                <a:latin typeface="Courier New" pitchFamily="49" charset="0"/>
              </a:rPr>
              <a:t>T7 i, 0, 1</a:t>
            </a:r>
          </a:p>
          <a:p>
            <a:pPr>
              <a:buFont typeface="Monotype Sorts" pitchFamily="2" charset="2"/>
              <a:buNone/>
            </a:pPr>
            <a:r>
              <a:rPr lang="en-US" sz="1600" smtClean="0">
                <a:latin typeface="Courier New" pitchFamily="49" charset="0"/>
              </a:rPr>
              <a:t>T5 COMMITS</a:t>
            </a:r>
          </a:p>
          <a:p>
            <a:pPr>
              <a:buFont typeface="Monotype Sorts" pitchFamily="2" charset="2"/>
              <a:buNone/>
            </a:pPr>
            <a:r>
              <a:rPr lang="en-US" sz="1600" smtClean="0">
                <a:latin typeface="Courier New" pitchFamily="49" charset="0"/>
              </a:rPr>
              <a:t>T8 STARTS</a:t>
            </a:r>
          </a:p>
          <a:p>
            <a:pPr>
              <a:buFont typeface="Monotype Sorts" pitchFamily="2" charset="2"/>
              <a:buNone/>
            </a:pPr>
            <a:r>
              <a:rPr lang="en-US" sz="1600" smtClean="0">
                <a:latin typeface="Courier New" pitchFamily="49" charset="0"/>
              </a:rPr>
              <a:t>T8 d, 2, 3</a:t>
            </a:r>
          </a:p>
          <a:p>
            <a:pPr>
              <a:buFont typeface="Monotype Sorts" pitchFamily="2" charset="2"/>
              <a:buNone/>
            </a:pPr>
            <a:r>
              <a:rPr lang="en-US" sz="1600" smtClean="0">
                <a:latin typeface="Courier New" pitchFamily="49" charset="0"/>
              </a:rPr>
              <a:t>T8 j, 0, 1</a:t>
            </a:r>
          </a:p>
          <a:p>
            <a:pPr>
              <a:buFont typeface="Monotype Sorts" pitchFamily="2" charset="2"/>
              <a:buNone/>
            </a:pPr>
            <a:r>
              <a:rPr lang="en-US" sz="1600" smtClean="0">
                <a:latin typeface="Courier New" pitchFamily="49" charset="0"/>
              </a:rPr>
              <a:t>T8 COMMITS</a:t>
            </a:r>
          </a:p>
          <a:p>
            <a:pPr>
              <a:buFont typeface="Monotype Sorts" pitchFamily="2" charset="2"/>
              <a:buNone/>
            </a:pPr>
            <a:r>
              <a:rPr lang="en-US" sz="1600" smtClean="0">
                <a:latin typeface="Courier New" pitchFamily="49" charset="0"/>
              </a:rPr>
              <a:t>T3 d, 3, 4</a:t>
            </a:r>
          </a:p>
          <a:p>
            <a:pPr>
              <a:buFont typeface="Monotype Sorts" pitchFamily="2" charset="2"/>
              <a:buNone/>
            </a:pPr>
            <a:endParaRPr lang="en-US" sz="1600" smtClean="0">
              <a:latin typeface="Courier New" pitchFamily="49" charset="0"/>
            </a:endParaRPr>
          </a:p>
          <a:p>
            <a:pPr>
              <a:buFont typeface="Monotype Sorts" pitchFamily="2" charset="2"/>
              <a:buNone/>
            </a:pPr>
            <a:endParaRPr lang="en-US" sz="1600" smtClean="0">
              <a:latin typeface="Courier New" pitchFamily="49" charset="0"/>
            </a:endParaRPr>
          </a:p>
          <a:p>
            <a:pPr>
              <a:buFont typeface="Monotype Sorts" pitchFamily="2" charset="2"/>
              <a:buNone/>
            </a:pPr>
            <a:endParaRPr lang="en-US" sz="1600" smtClean="0">
              <a:latin typeface="Courier New" pitchFamily="49" charset="0"/>
            </a:endParaRPr>
          </a:p>
          <a:p>
            <a:pPr algn="ctr">
              <a:buFont typeface="Monotype Sorts" pitchFamily="2" charset="2"/>
              <a:buNone/>
            </a:pPr>
            <a:r>
              <a:rPr lang="en-US" sz="1600" smtClean="0">
                <a:latin typeface="Courier New" pitchFamily="49" charset="0"/>
              </a:rPr>
              <a:t>CRASH</a:t>
            </a:r>
          </a:p>
          <a:p>
            <a:pPr>
              <a:buFont typeface="Monotype Sorts" pitchFamily="2" charset="2"/>
              <a:buNone/>
            </a:pPr>
            <a:endParaRPr lang="en-US" sz="1600" smtClean="0">
              <a:latin typeface="Courier New" pitchFamily="49" charset="0"/>
            </a:endParaRPr>
          </a:p>
          <a:p>
            <a:pPr>
              <a:buFont typeface="Monotype Sorts" pitchFamily="2" charset="2"/>
              <a:buNone/>
            </a:pPr>
            <a:r>
              <a:rPr lang="en-US" sz="1600" smtClean="0">
                <a:latin typeface="Courier New" pitchFamily="49" charset="0"/>
              </a:rPr>
              <a:t>We look at the log</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smtClean="0"/>
              <a:t>Big Recovery Example</a:t>
            </a:r>
          </a:p>
        </p:txBody>
      </p:sp>
      <p:sp>
        <p:nvSpPr>
          <p:cNvPr id="57347" name="Rectangle 3"/>
          <p:cNvSpPr>
            <a:spLocks noGrp="1" noChangeArrowheads="1"/>
          </p:cNvSpPr>
          <p:nvPr>
            <p:ph type="body" idx="4294967295"/>
          </p:nvPr>
        </p:nvSpPr>
        <p:spPr/>
        <p:txBody>
          <a:bodyPr/>
          <a:lstStyle/>
          <a:p>
            <a:pPr>
              <a:buFont typeface="Monotype Sorts" pitchFamily="2" charset="2"/>
              <a:buNone/>
            </a:pPr>
            <a:r>
              <a:rPr lang="en-US" sz="1600" dirty="0" smtClean="0">
                <a:latin typeface="Courier New" pitchFamily="49" charset="0"/>
              </a:rPr>
              <a:t>undo list: T3, T7, T6, T1</a:t>
            </a:r>
          </a:p>
          <a:p>
            <a:pPr>
              <a:buFont typeface="Monotype Sorts" pitchFamily="2" charset="2"/>
              <a:buNone/>
            </a:pPr>
            <a:r>
              <a:rPr lang="en-US" sz="1600" dirty="0" smtClean="0">
                <a:latin typeface="Courier New" pitchFamily="49" charset="0"/>
              </a:rPr>
              <a:t>redo list: T8, T5, T2</a:t>
            </a:r>
          </a:p>
          <a:p>
            <a:pPr>
              <a:buFont typeface="Monotype Sorts" pitchFamily="2" charset="2"/>
              <a:buNone/>
            </a:pPr>
            <a:r>
              <a:rPr lang="en-US" sz="1600" b="1" dirty="0" smtClean="0">
                <a:latin typeface="Courier New" pitchFamily="49" charset="0"/>
              </a:rPr>
              <a:t>Values of database items at different points in time</a:t>
            </a:r>
          </a:p>
          <a:p>
            <a:pPr>
              <a:buFont typeface="Monotype Sorts" pitchFamily="2" charset="2"/>
              <a:buNone/>
            </a:pPr>
            <a:r>
              <a:rPr lang="en-US" sz="1600" dirty="0" smtClean="0">
                <a:latin typeface="Courier New" pitchFamily="49" charset="0"/>
              </a:rPr>
              <a:t>                               a  b  c  d  e  f  g  h  i  j  k</a:t>
            </a:r>
          </a:p>
          <a:p>
            <a:pPr>
              <a:buFont typeface="Monotype Sorts" pitchFamily="2" charset="2"/>
              <a:buNone/>
            </a:pPr>
            <a:r>
              <a:rPr lang="en-US" sz="1600" dirty="0" smtClean="0">
                <a:latin typeface="Courier New" pitchFamily="49" charset="0"/>
              </a:rPr>
              <a:t>initial                        0  0  0  0  0  0  0  0  0  0  0</a:t>
            </a:r>
          </a:p>
          <a:p>
            <a:pPr>
              <a:buFont typeface="Monotype Sorts" pitchFamily="2" charset="2"/>
              <a:buNone/>
            </a:pPr>
            <a:r>
              <a:rPr lang="en-US" sz="1600" dirty="0" smtClean="0">
                <a:latin typeface="Courier New" pitchFamily="49" charset="0"/>
              </a:rPr>
              <a:t>after checkpoint               1  1  1  2  1  1  1  0  0  0  0</a:t>
            </a:r>
          </a:p>
          <a:p>
            <a:pPr>
              <a:buFont typeface="Monotype Sorts" pitchFamily="2" charset="2"/>
              <a:buNone/>
            </a:pPr>
            <a:r>
              <a:rPr lang="en-US" sz="1600" dirty="0" smtClean="0">
                <a:latin typeface="Courier New" pitchFamily="49" charset="0"/>
              </a:rPr>
              <a:t>after crash possible           1  1  1  2  1  1  1  0  0  0  0</a:t>
            </a:r>
          </a:p>
          <a:p>
            <a:pPr>
              <a:buFont typeface="Monotype Sorts" pitchFamily="2" charset="2"/>
              <a:buNone/>
            </a:pPr>
            <a:r>
              <a:rPr lang="en-US" sz="1600" dirty="0" smtClean="0">
                <a:latin typeface="Courier New" pitchFamily="49" charset="0"/>
              </a:rPr>
              <a:t>                                        3           1  1  1   </a:t>
            </a:r>
          </a:p>
          <a:p>
            <a:pPr>
              <a:buFont typeface="Monotype Sorts" pitchFamily="2" charset="2"/>
              <a:buNone/>
            </a:pPr>
            <a:r>
              <a:rPr lang="en-US" sz="1600" dirty="0" smtClean="0">
                <a:latin typeface="Courier New" pitchFamily="49" charset="0"/>
              </a:rPr>
              <a:t>                                        4           2	</a:t>
            </a:r>
          </a:p>
          <a:p>
            <a:pPr>
              <a:buFont typeface="Monotype Sorts" pitchFamily="2" charset="2"/>
              <a:buNone/>
            </a:pPr>
            <a:r>
              <a:rPr lang="en-US" sz="1600" dirty="0" smtClean="0">
                <a:latin typeface="Courier New" pitchFamily="49" charset="0"/>
              </a:rPr>
              <a:t>undo                           0     0  3       0      0</a:t>
            </a:r>
          </a:p>
          <a:p>
            <a:pPr>
              <a:buFont typeface="Monotype Sorts" pitchFamily="2" charset="2"/>
              <a:buNone/>
            </a:pPr>
            <a:r>
              <a:rPr lang="en-US" sz="1600" dirty="0" smtClean="0">
                <a:latin typeface="Courier New" pitchFamily="49" charset="0"/>
              </a:rPr>
              <a:t>redo                                                1  </a:t>
            </a:r>
          </a:p>
          <a:p>
            <a:pPr>
              <a:buFont typeface="Monotype Sorts" pitchFamily="2" charset="2"/>
              <a:buNone/>
            </a:pPr>
            <a:r>
              <a:rPr lang="en-US" sz="1600" dirty="0" smtClean="0">
                <a:latin typeface="Courier New" pitchFamily="49" charset="0"/>
              </a:rPr>
              <a:t>                                        3           2     1</a:t>
            </a:r>
          </a:p>
          <a:p>
            <a:pPr>
              <a:buFont typeface="Monotype Sorts" pitchFamily="2" charset="2"/>
              <a:buNone/>
            </a:pPr>
            <a:r>
              <a:rPr lang="en-US" sz="1600" dirty="0" smtClean="0">
                <a:latin typeface="Courier New" pitchFamily="49" charset="0"/>
              </a:rPr>
              <a:t>from checkpoint                   1        1  1</a:t>
            </a:r>
          </a:p>
          <a:p>
            <a:pPr>
              <a:buFont typeface="Monotype Sorts" pitchFamily="2" charset="2"/>
              <a:buNone/>
            </a:pPr>
            <a:r>
              <a:rPr lang="en-US" sz="1600" dirty="0" smtClean="0">
                <a:latin typeface="Courier New" pitchFamily="49" charset="0"/>
              </a:rPr>
              <a:t>unmodified                                                   0 </a:t>
            </a:r>
          </a:p>
          <a:p>
            <a:pPr>
              <a:buFont typeface="Monotype Sorts" pitchFamily="2" charset="2"/>
              <a:buNone/>
            </a:pPr>
            <a:r>
              <a:rPr lang="en-US" sz="1600" dirty="0" smtClean="0">
                <a:latin typeface="Courier New" pitchFamily="49" charset="0"/>
              </a:rPr>
              <a:t>after recovery                 0  1  0  3  1  1  0  2  0  1  0</a:t>
            </a:r>
          </a:p>
          <a:p>
            <a:pPr>
              <a:buFont typeface="Monotype Sorts" pitchFamily="2" charset="2"/>
              <a:buNone/>
            </a:pPr>
            <a:r>
              <a:rPr lang="en-US" sz="1600" b="1" dirty="0" smtClean="0">
                <a:latin typeface="Courier New" pitchFamily="49" charset="0"/>
              </a:rPr>
              <a:t>After the recovery: effects of committed transactions</a:t>
            </a:r>
          </a:p>
          <a:p>
            <a:pPr>
              <a:buFont typeface="Monotype Sorts" pitchFamily="2" charset="2"/>
              <a:buNone/>
            </a:pPr>
            <a:r>
              <a:rPr lang="en-US" sz="1600" dirty="0" smtClean="0">
                <a:latin typeface="Courier New" pitchFamily="49" charset="0"/>
              </a:rPr>
              <a:t>                   a  b  c  d  e f  g  h  i  j  k  </a:t>
            </a:r>
          </a:p>
          <a:p>
            <a:pPr>
              <a:buFont typeface="Monotype Sorts" pitchFamily="2" charset="2"/>
              <a:buNone/>
            </a:pPr>
            <a:r>
              <a:rPr lang="en-US" sz="1600" dirty="0" smtClean="0">
                <a:latin typeface="Courier New" pitchFamily="49" charset="0"/>
              </a:rPr>
              <a:t>T4                          1  1               	</a:t>
            </a:r>
          </a:p>
          <a:p>
            <a:pPr>
              <a:buFont typeface="Monotype Sorts" pitchFamily="2" charset="2"/>
              <a:buNone/>
            </a:pPr>
            <a:r>
              <a:rPr lang="en-US" sz="1600" dirty="0" smtClean="0">
                <a:latin typeface="Courier New" pitchFamily="49" charset="0"/>
              </a:rPr>
              <a:t>T2                    1     2           1	</a:t>
            </a:r>
          </a:p>
          <a:p>
            <a:pPr>
              <a:buFont typeface="Monotype Sorts" pitchFamily="2" charset="2"/>
              <a:buNone/>
            </a:pPr>
            <a:r>
              <a:rPr lang="en-US" sz="1600" dirty="0" smtClean="0">
                <a:latin typeface="Courier New" pitchFamily="49" charset="0"/>
              </a:rPr>
              <a:t>T5                                1     2</a:t>
            </a:r>
          </a:p>
          <a:p>
            <a:pPr>
              <a:buFont typeface="Monotype Sorts" pitchFamily="2" charset="2"/>
              <a:buNone/>
            </a:pPr>
            <a:r>
              <a:rPr lang="en-US" sz="1600" dirty="0" smtClean="0">
                <a:latin typeface="Courier New" pitchFamily="49" charset="0"/>
              </a:rPr>
              <a:t>T8                          3                1</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83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8372" name="Rectangle 4"/>
          <p:cNvSpPr>
            <a:spLocks noGrp="1" noChangeArrowheads="1"/>
          </p:cNvSpPr>
          <p:nvPr>
            <p:ph type="title" idx="4294967295"/>
          </p:nvPr>
        </p:nvSpPr>
        <p:spPr/>
        <p:txBody>
          <a:bodyPr/>
          <a:lstStyle/>
          <a:p>
            <a:r>
              <a:rPr lang="en-US" smtClean="0"/>
              <a:t>A Few Points	</a:t>
            </a:r>
          </a:p>
        </p:txBody>
      </p:sp>
      <p:sp>
        <p:nvSpPr>
          <p:cNvPr id="58373" name="Rectangle 5"/>
          <p:cNvSpPr>
            <a:spLocks noGrp="1" noChangeArrowheads="1"/>
          </p:cNvSpPr>
          <p:nvPr>
            <p:ph type="body" idx="4294967295"/>
          </p:nvPr>
        </p:nvSpPr>
        <p:spPr/>
        <p:txBody>
          <a:bodyPr/>
          <a:lstStyle/>
          <a:p>
            <a:r>
              <a:rPr lang="en-US" dirty="0" smtClean="0"/>
              <a:t>A transaction should be acknowledged, and its definition stored  on the log, when accepted by the system </a:t>
            </a:r>
          </a:p>
          <a:p>
            <a:r>
              <a:rPr lang="en-US" dirty="0" smtClean="0"/>
              <a:t>The system must at some point execute it, unless it fails on its own</a:t>
            </a:r>
          </a:p>
          <a:p>
            <a:r>
              <a:rPr lang="en-US" dirty="0" smtClean="0"/>
              <a:t>Thus</a:t>
            </a:r>
          </a:p>
          <a:p>
            <a:pPr lvl="1"/>
            <a:r>
              <a:rPr lang="en-US" dirty="0" smtClean="0"/>
              <a:t>A transaction that was aborted due to a RAM failure must be re-executed.</a:t>
            </a:r>
          </a:p>
          <a:p>
            <a:pPr lvl="1"/>
            <a:r>
              <a:rPr lang="en-US" dirty="0" smtClean="0"/>
              <a:t>A transaction that was undone during recovery must be re-executed.</a:t>
            </a:r>
          </a:p>
          <a:p>
            <a:r>
              <a:rPr lang="en-US" dirty="0" smtClean="0"/>
              <a:t>Note that even a “completed” transaction maybe need to be redone if the commit record has not been written to the log, which can happen even if all the new values are written both to the log and to the database</a:t>
            </a:r>
          </a:p>
          <a:p>
            <a:pPr lvl="1"/>
            <a:r>
              <a:rPr lang="en-US" dirty="0" smtClean="0"/>
              <a:t>Because we do not know that all the new values have been reflected on the disk</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93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9396" name="Rectangle 4"/>
          <p:cNvSpPr>
            <a:spLocks noGrp="1" noChangeArrowheads="1"/>
          </p:cNvSpPr>
          <p:nvPr>
            <p:ph type="title" idx="4294967295"/>
          </p:nvPr>
        </p:nvSpPr>
        <p:spPr/>
        <p:txBody>
          <a:bodyPr/>
          <a:lstStyle/>
          <a:p>
            <a:r>
              <a:rPr lang="en-US" smtClean="0"/>
              <a:t>Problem With Interactive Transactions</a:t>
            </a:r>
          </a:p>
        </p:txBody>
      </p:sp>
      <p:sp>
        <p:nvSpPr>
          <p:cNvPr id="59397" name="Rectangle 5"/>
          <p:cNvSpPr>
            <a:spLocks noGrp="1" noChangeArrowheads="1"/>
          </p:cNvSpPr>
          <p:nvPr>
            <p:ph type="body" idx="4294967295"/>
          </p:nvPr>
        </p:nvSpPr>
        <p:spPr/>
        <p:txBody>
          <a:bodyPr/>
          <a:lstStyle/>
          <a:p>
            <a:r>
              <a:rPr lang="en-US" smtClean="0"/>
              <a:t>Interactive transactions are difficult to handle satisfactorily. </a:t>
            </a:r>
          </a:p>
          <a:p>
            <a:r>
              <a:rPr lang="en-US" smtClean="0"/>
              <a:t>How can you rollback a message to the user?  </a:t>
            </a:r>
          </a:p>
          <a:p>
            <a:r>
              <a:rPr lang="en-US" smtClean="0"/>
              <a:t>How can you recall $100 an automatic teller has already handed out?</a:t>
            </a:r>
          </a:p>
          <a:p>
            <a:r>
              <a:rPr lang="en-US" smtClean="0"/>
              <a:t>Some workarounds</a:t>
            </a:r>
          </a:p>
          <a:p>
            <a:pPr lvl="1"/>
            <a:r>
              <a:rPr lang="en-US" smtClean="0"/>
              <a:t>Forbid interactive transactions, or break them into smaller units of consistency that are transactions on their own</a:t>
            </a:r>
          </a:p>
          <a:p>
            <a:pPr lvl="1"/>
            <a:r>
              <a:rPr lang="en-US" smtClean="0"/>
              <a:t>Send all messages after commit</a:t>
            </a:r>
          </a:p>
          <a:p>
            <a:pPr lvl="2"/>
            <a:r>
              <a:rPr lang="en-US" smtClean="0"/>
              <a:t>But what if after the crash you do not know if all the messages have been sent (you cannot simultaneously send messages and record that you have done it, so danger of inconsistency); do you “send $100” again?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title" idx="4294967295"/>
          </p:nvPr>
        </p:nvSpPr>
        <p:spPr/>
        <p:txBody>
          <a:bodyPr/>
          <a:lstStyle/>
          <a:p>
            <a:r>
              <a:rPr lang="en-US" smtClean="0"/>
              <a:t>Recovery and Concurrency Management</a:t>
            </a:r>
          </a:p>
        </p:txBody>
      </p:sp>
      <p:sp>
        <p:nvSpPr>
          <p:cNvPr id="15365" name="Rectangle 5"/>
          <p:cNvSpPr>
            <a:spLocks noGrp="1" noChangeArrowheads="1"/>
          </p:cNvSpPr>
          <p:nvPr>
            <p:ph type="body" idx="4294967295"/>
          </p:nvPr>
        </p:nvSpPr>
        <p:spPr/>
        <p:txBody>
          <a:bodyPr/>
          <a:lstStyle/>
          <a:p>
            <a:r>
              <a:rPr lang="en-US" smtClean="0"/>
              <a:t>The job of these recovery/concurrency modules of the database operating system is to assure the </a:t>
            </a:r>
            <a:r>
              <a:rPr lang="en-US" b="1" i="1" smtClean="0">
                <a:solidFill>
                  <a:srgbClr val="FC0128"/>
                </a:solidFill>
              </a:rPr>
              <a:t>ACID</a:t>
            </a:r>
            <a:r>
              <a:rPr lang="en-US" smtClean="0"/>
              <a:t> properties, and handle other related issues</a:t>
            </a:r>
          </a:p>
          <a:p>
            <a:r>
              <a:rPr lang="en-US" smtClean="0"/>
              <a:t>The two modules are quite intertwined and cooperate during their execution</a:t>
            </a:r>
          </a:p>
          <a:p>
            <a:r>
              <a:rPr lang="en-US" smtClean="0"/>
              <a:t>Recovery is more fundamental and also applicable to a single user systems</a:t>
            </a:r>
          </a:p>
          <a:p>
            <a:r>
              <a:rPr lang="en-US" smtClean="0"/>
              <a:t>Recovery management will be “helped” by concurrency management, as we will see in the “Concurrency” unit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r>
              <a:rPr lang="en-US" smtClean="0"/>
              <a:t>SQL Support</a:t>
            </a:r>
          </a:p>
        </p:txBody>
      </p:sp>
      <p:sp>
        <p:nvSpPr>
          <p:cNvPr id="60419" name="Rectangle 3"/>
          <p:cNvSpPr>
            <a:spLocks noGrp="1" noChangeArrowheads="1"/>
          </p:cNvSpPr>
          <p:nvPr>
            <p:ph type="body" idx="4294967295"/>
          </p:nvPr>
        </p:nvSpPr>
        <p:spPr/>
        <p:txBody>
          <a:bodyPr/>
          <a:lstStyle/>
          <a:p>
            <a:r>
              <a:rPr lang="en-US" smtClean="0"/>
              <a:t>Transaction is started implicitly, by executing a “reasonable” SQL statement</a:t>
            </a:r>
          </a:p>
          <a:p>
            <a:pPr lvl="1"/>
            <a:r>
              <a:rPr lang="en-US" smtClean="0"/>
              <a:t>Or BEGIN WORK</a:t>
            </a:r>
          </a:p>
          <a:p>
            <a:r>
              <a:rPr lang="en-US" smtClean="0"/>
              <a:t>Transaction is ended explicitly by issuing one of the two instructions</a:t>
            </a:r>
          </a:p>
          <a:p>
            <a:pPr lvl="1"/>
            <a:r>
              <a:rPr lang="en-US" smtClean="0"/>
              <a:t>COMMIT, or</a:t>
            </a:r>
          </a:p>
          <a:p>
            <a:pPr lvl="1"/>
            <a:r>
              <a:rPr lang="en-US" smtClean="0"/>
              <a:t>ROLLBACK</a:t>
            </a:r>
          </a:p>
          <a:p>
            <a:r>
              <a:rPr lang="en-US" smtClean="0"/>
              <a:t>If the instruction is ROLLBACK, the transaction is aborted (by DB OS)</a:t>
            </a:r>
          </a:p>
          <a:p>
            <a:r>
              <a:rPr lang="en-US" smtClean="0"/>
              <a:t>If the instruction is COMMIT</a:t>
            </a:r>
          </a:p>
          <a:p>
            <a:pPr lvl="1"/>
            <a:r>
              <a:rPr lang="en-US" smtClean="0"/>
              <a:t>Every ASSERTION and CHECK that has been declared as DEFERRABLE (in the SQL DDL specification), and therefore was not being checked during the transaction, is now automatically checked</a:t>
            </a:r>
          </a:p>
          <a:p>
            <a:pPr lvl="1"/>
            <a:r>
              <a:rPr lang="en-US" smtClean="0"/>
              <a:t>If there is a failure of such a consistency requirement, the COMMIT is automatically converted to ROLLBACK and the transaction is aborted</a:t>
            </a:r>
          </a:p>
          <a:p>
            <a:pPr lvl="1"/>
            <a:r>
              <a:rPr lang="en-US" smtClean="0"/>
              <a:t>If everything is OK, the transaction is committed (by DB OS)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SQL Support</a:t>
            </a:r>
          </a:p>
        </p:txBody>
      </p:sp>
      <p:sp>
        <p:nvSpPr>
          <p:cNvPr id="61443" name="Content Placeholder 2"/>
          <p:cNvSpPr>
            <a:spLocks noGrp="1"/>
          </p:cNvSpPr>
          <p:nvPr>
            <p:ph idx="1"/>
          </p:nvPr>
        </p:nvSpPr>
        <p:spPr/>
        <p:txBody>
          <a:bodyPr/>
          <a:lstStyle/>
          <a:p>
            <a:r>
              <a:rPr lang="en-US" smtClean="0"/>
              <a:t>DDL statements issue an implicit COMMIT after their execution</a:t>
            </a:r>
          </a:p>
          <a:p>
            <a:r>
              <a:rPr lang="en-US" smtClean="0"/>
              <a:t>This implies that change to data is committed too</a:t>
            </a:r>
          </a:p>
          <a:p>
            <a:r>
              <a:rPr lang="en-US" smtClean="0"/>
              <a:t>We do not discuss this further here</a:t>
            </a:r>
          </a:p>
          <a:p>
            <a:endParaRPr lang="en-US" smtClean="0"/>
          </a:p>
          <a:p>
            <a:endParaRPr lang="en-US" smtClean="0"/>
          </a:p>
          <a:p>
            <a:r>
              <a:rPr lang="en-US" smtClean="0"/>
              <a:t>SAVEPOINT can be added to save partial work</a:t>
            </a:r>
          </a:p>
          <a:p>
            <a:r>
              <a:rPr lang="en-US" smtClean="0"/>
              <a:t>This may be useful for implementing subtransactions (smaller units of consistency)</a:t>
            </a:r>
          </a:p>
          <a:p>
            <a:r>
              <a:rPr lang="en-US" smtClean="0"/>
              <a:t>We do not discuss this further here</a:t>
            </a:r>
          </a:p>
          <a:p>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Material</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Refining The Model</a:t>
            </a:r>
          </a:p>
        </p:txBody>
      </p:sp>
      <p:sp>
        <p:nvSpPr>
          <p:cNvPr id="62467" name="Content Placeholder 2"/>
          <p:cNvSpPr>
            <a:spLocks noGrp="1"/>
          </p:cNvSpPr>
          <p:nvPr>
            <p:ph idx="1"/>
          </p:nvPr>
        </p:nvSpPr>
        <p:spPr/>
        <p:txBody>
          <a:bodyPr/>
          <a:lstStyle/>
          <a:p>
            <a:r>
              <a:rPr lang="en-US" smtClean="0"/>
              <a:t>It is interesting and important to consider the efficiency implications of using recovery mechanism</a:t>
            </a:r>
          </a:p>
          <a:p>
            <a:r>
              <a:rPr lang="en-US" smtClean="0"/>
              <a:t>Some systems, such as Microsoft Access do not support recovery</a:t>
            </a:r>
          </a:p>
          <a:p>
            <a:r>
              <a:rPr lang="en-US" smtClean="0"/>
              <a:t>In systems that do not support recovery mechanism, at the very least, all the new data needs to be written to the database before a transaction commits</a:t>
            </a:r>
          </a:p>
          <a:p>
            <a:r>
              <a:rPr lang="en-US" smtClean="0"/>
              <a:t>We will refine the model and study the implications of the recovery mechanism costs</a:t>
            </a:r>
          </a:p>
          <a:p>
            <a:r>
              <a:rPr lang="en-US" smtClean="0"/>
              <a:t>We will still assume our standard write-ahead logging</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Refining The Model</a:t>
            </a:r>
          </a:p>
        </p:txBody>
      </p:sp>
      <p:sp>
        <p:nvSpPr>
          <p:cNvPr id="63491" name="Content Placeholder 2"/>
          <p:cNvSpPr>
            <a:spLocks noGrp="1"/>
          </p:cNvSpPr>
          <p:nvPr>
            <p:ph idx="1"/>
          </p:nvPr>
        </p:nvSpPr>
        <p:spPr/>
        <p:txBody>
          <a:bodyPr/>
          <a:lstStyle/>
          <a:p>
            <a:r>
              <a:rPr lang="en-US" smtClean="0"/>
              <a:t>As usual, the physical unit of access to the disk is a block, which is the same size as page in the virtual memory pool</a:t>
            </a:r>
          </a:p>
          <a:p>
            <a:r>
              <a:rPr lang="en-US" smtClean="0"/>
              <a:t>The logical unit of access to a file is a record, which is likely to be much smaller than a block</a:t>
            </a:r>
          </a:p>
          <a:p>
            <a:r>
              <a:rPr lang="en-US" smtClean="0"/>
              <a:t>So, what the log could contain is a sequence of tuples of the form</a:t>
            </a:r>
          </a:p>
          <a:p>
            <a:pPr>
              <a:buFont typeface="Monotype Sorts" pitchFamily="2" charset="2"/>
              <a:buNone/>
            </a:pPr>
            <a:r>
              <a:rPr lang="en-US" smtClean="0"/>
              <a:t>	transaction_name, record_identifier, old_value, new_value</a:t>
            </a:r>
          </a:p>
          <a:p>
            <a:pPr>
              <a:buFont typeface="Monotype Sorts" pitchFamily="2" charset="2"/>
              <a:buNone/>
            </a:pPr>
            <a:endParaRPr lang="en-US" smtClean="0"/>
          </a:p>
          <a:p>
            <a:r>
              <a:rPr lang="en-US" smtClean="0"/>
              <a:t>Such tuples (together with control tuples, such as commit records) are the records of the sequential log file</a:t>
            </a:r>
          </a:p>
          <a:p>
            <a:endParaRPr lang="en-US" smtClean="0"/>
          </a:p>
          <a:p>
            <a:r>
              <a:rPr lang="en-US" smtClean="0"/>
              <a:t>Records of the log are buffered in RAM and when a full page/block is assembled, it is written out to the disk and a new page/block of the log is started</a:t>
            </a:r>
          </a:p>
          <a:p>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Refining The Model</a:t>
            </a:r>
          </a:p>
        </p:txBody>
      </p:sp>
      <p:sp>
        <p:nvSpPr>
          <p:cNvPr id="64515" name="Content Placeholder 2"/>
          <p:cNvSpPr>
            <a:spLocks noGrp="1"/>
          </p:cNvSpPr>
          <p:nvPr>
            <p:ph idx="1"/>
          </p:nvPr>
        </p:nvSpPr>
        <p:spPr/>
        <p:txBody>
          <a:bodyPr/>
          <a:lstStyle/>
          <a:p>
            <a:r>
              <a:rPr lang="en-US" smtClean="0"/>
              <a:t>Records of the log are likely to be small compared to the size of the block/page</a:t>
            </a:r>
          </a:p>
          <a:p>
            <a:pPr lvl="1"/>
            <a:r>
              <a:rPr lang="en-US" smtClean="0"/>
              <a:t>So many of them fit in a block</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Scenario</a:t>
            </a:r>
          </a:p>
        </p:txBody>
      </p:sp>
      <p:sp>
        <p:nvSpPr>
          <p:cNvPr id="65539" name="Content Placeholder 2"/>
          <p:cNvSpPr>
            <a:spLocks noGrp="1"/>
          </p:cNvSpPr>
          <p:nvPr>
            <p:ph idx="1"/>
          </p:nvPr>
        </p:nvSpPr>
        <p:spPr/>
        <p:txBody>
          <a:bodyPr/>
          <a:lstStyle/>
          <a:p>
            <a:r>
              <a:rPr lang="en-US" smtClean="0"/>
              <a:t>We will consider a stream of frequent transactions, each of them modifying one tuple of a relation, that is one record of the file storing the relation</a:t>
            </a:r>
          </a:p>
          <a:p>
            <a:r>
              <a:rPr lang="en-US" smtClean="0"/>
              <a:t>These transactions are submitted by interactive users (perhaps bank customers at ATM machines)</a:t>
            </a:r>
          </a:p>
          <a:p>
            <a:r>
              <a:rPr lang="en-US" smtClean="0"/>
              <a:t>So, the transactions have to be acknowledged as successful relatively quickly</a:t>
            </a:r>
          </a:p>
          <a:p>
            <a:r>
              <a:rPr lang="en-US" smtClean="0"/>
              <a:t>So, the transactions have to be committed relatively quickly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Without Recovery</a:t>
            </a:r>
          </a:p>
        </p:txBody>
      </p:sp>
      <p:sp>
        <p:nvSpPr>
          <p:cNvPr id="66563" name="Content Placeholder 2"/>
          <p:cNvSpPr>
            <a:spLocks noGrp="1"/>
          </p:cNvSpPr>
          <p:nvPr>
            <p:ph idx="1"/>
          </p:nvPr>
        </p:nvSpPr>
        <p:spPr/>
        <p:txBody>
          <a:bodyPr/>
          <a:lstStyle/>
          <a:p>
            <a:r>
              <a:rPr lang="en-US" smtClean="0"/>
              <a:t>Each transaction modified only one record</a:t>
            </a:r>
          </a:p>
          <a:p>
            <a:r>
              <a:rPr lang="en-US" smtClean="0"/>
              <a:t>But a </a:t>
            </a:r>
            <a:r>
              <a:rPr lang="en-US" b="1" i="1" smtClean="0">
                <a:solidFill>
                  <a:srgbClr val="FF0000"/>
                </a:solidFill>
              </a:rPr>
              <a:t>block of the database </a:t>
            </a:r>
            <a:r>
              <a:rPr lang="en-US" smtClean="0"/>
              <a:t>(containing this record) must be written before commit</a:t>
            </a:r>
          </a:p>
          <a:p>
            <a:r>
              <a:rPr lang="en-US" smtClean="0"/>
              <a:t>So, to commit a transaction a block must be written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With Recovery</a:t>
            </a:r>
          </a:p>
        </p:txBody>
      </p:sp>
      <p:sp>
        <p:nvSpPr>
          <p:cNvPr id="67587" name="Content Placeholder 2"/>
          <p:cNvSpPr>
            <a:spLocks noGrp="1"/>
          </p:cNvSpPr>
          <p:nvPr>
            <p:ph idx="1"/>
          </p:nvPr>
        </p:nvSpPr>
        <p:spPr/>
        <p:txBody>
          <a:bodyPr/>
          <a:lstStyle/>
          <a:p>
            <a:r>
              <a:rPr lang="en-US" smtClean="0"/>
              <a:t>Each transaction modified one record</a:t>
            </a:r>
          </a:p>
          <a:p>
            <a:r>
              <a:rPr lang="en-US" smtClean="0"/>
              <a:t>But a </a:t>
            </a:r>
            <a:r>
              <a:rPr lang="en-US" b="1" i="1" smtClean="0">
                <a:solidFill>
                  <a:srgbClr val="FF0000"/>
                </a:solidFill>
              </a:rPr>
              <a:t>block of the log </a:t>
            </a:r>
            <a:r>
              <a:rPr lang="en-US" smtClean="0"/>
              <a:t>containing information about the record (transaction_name, record_identifier, old_value, new_value) must be written before commit</a:t>
            </a:r>
          </a:p>
          <a:p>
            <a:r>
              <a:rPr lang="en-US" smtClean="0"/>
              <a:t>So, to commit a transaction this block must be written</a:t>
            </a:r>
          </a:p>
          <a:p>
            <a:r>
              <a:rPr lang="en-US" b="1" i="1" smtClean="0">
                <a:solidFill>
                  <a:srgbClr val="FF0000"/>
                </a:solidFill>
              </a:rPr>
              <a:t>But this block contains information for many transactions</a:t>
            </a:r>
          </a:p>
          <a:p>
            <a:r>
              <a:rPr lang="en-US" smtClean="0"/>
              <a:t>So a single block write commits many transactions</a:t>
            </a:r>
          </a:p>
          <a:p>
            <a:r>
              <a:rPr lang="en-US" smtClean="0"/>
              <a:t>So the overhead of recovery may result in much more efficient execution!</a:t>
            </a:r>
          </a:p>
          <a:p>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Example</a:t>
            </a:r>
          </a:p>
        </p:txBody>
      </p:sp>
      <p:sp>
        <p:nvSpPr>
          <p:cNvPr id="68611" name="Content Placeholder 2"/>
          <p:cNvSpPr>
            <a:spLocks noGrp="1"/>
          </p:cNvSpPr>
          <p:nvPr>
            <p:ph idx="1"/>
          </p:nvPr>
        </p:nvSpPr>
        <p:spPr/>
        <p:txBody>
          <a:bodyPr/>
          <a:lstStyle/>
          <a:p>
            <a:r>
              <a:rPr lang="en-US" smtClean="0"/>
              <a:t>We will consider a simple example</a:t>
            </a:r>
          </a:p>
          <a:p>
            <a:r>
              <a:rPr lang="en-US" smtClean="0"/>
              <a:t>Our log, to simplify, will not contain transaction names</a:t>
            </a:r>
          </a:p>
          <a:p>
            <a:r>
              <a:rPr lang="en-US" smtClean="0"/>
              <a:t>The database is a vector of 72 integers</a:t>
            </a:r>
          </a:p>
          <a:p>
            <a:r>
              <a:rPr lang="en-US" smtClean="0"/>
              <a:t>A block contains 18 records, each of one integer</a:t>
            </a:r>
          </a:p>
          <a:p>
            <a:r>
              <a:rPr lang="en-US" smtClean="0"/>
              <a:t>There is room in the RAM for 5 blocks</a:t>
            </a:r>
          </a:p>
          <a:p>
            <a:r>
              <a:rPr lang="en-US" smtClean="0"/>
              <a:t>The whole database can be kept in RAM for processing, but when a transaction commits, “something” must be written to the disk</a:t>
            </a:r>
          </a:p>
          <a:p>
            <a:endParaRPr lang="en-US" smtClean="0"/>
          </a:p>
          <a:p>
            <a:r>
              <a:rPr lang="en-US" smtClean="0"/>
              <a:t>There will be 6 transactions</a:t>
            </a:r>
          </a:p>
          <a:p>
            <a:pP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63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6388" name="Rectangle 4"/>
          <p:cNvSpPr>
            <a:spLocks noGrp="1" noChangeArrowheads="1"/>
          </p:cNvSpPr>
          <p:nvPr>
            <p:ph type="title" idx="4294967295"/>
          </p:nvPr>
        </p:nvSpPr>
        <p:spPr/>
        <p:txBody>
          <a:bodyPr/>
          <a:lstStyle/>
          <a:p>
            <a:r>
              <a:rPr lang="en-US" smtClean="0"/>
              <a:t>Recovery Management</a:t>
            </a:r>
          </a:p>
        </p:txBody>
      </p:sp>
      <p:sp>
        <p:nvSpPr>
          <p:cNvPr id="16389" name="Rectangle 5"/>
          <p:cNvSpPr>
            <a:spLocks noGrp="1" noChangeArrowheads="1"/>
          </p:cNvSpPr>
          <p:nvPr>
            <p:ph type="body" idx="4294967295"/>
          </p:nvPr>
        </p:nvSpPr>
        <p:spPr/>
        <p:txBody>
          <a:bodyPr/>
          <a:lstStyle/>
          <a:p>
            <a:r>
              <a:rPr lang="en-US" dirty="0" smtClean="0"/>
              <a:t>The job of recovery is to make sure that the transaction satisfies </a:t>
            </a:r>
            <a:r>
              <a:rPr lang="en-US" b="1" i="1" dirty="0" smtClean="0">
                <a:solidFill>
                  <a:srgbClr val="FC0128"/>
                </a:solidFill>
              </a:rPr>
              <a:t>ACD</a:t>
            </a:r>
            <a:r>
              <a:rPr lang="en-US" dirty="0" smtClean="0"/>
              <a:t> properties</a:t>
            </a:r>
          </a:p>
          <a:p>
            <a:r>
              <a:rPr lang="en-US" dirty="0" smtClean="0"/>
              <a:t>So the job is not to allow partial executions and to make sure that transactions once executed do not “disappear” (i.e., their “effects” remain, unless these “effects” become obsolete)</a:t>
            </a:r>
          </a:p>
          <a:p>
            <a:r>
              <a:rPr lang="en-US" dirty="0" smtClean="0">
                <a:solidFill>
                  <a:srgbClr val="FF0000"/>
                </a:solidFill>
              </a:rPr>
              <a:t>If a failure occurred while a transaction was executing</a:t>
            </a:r>
            <a:r>
              <a:rPr lang="en-US" dirty="0" smtClean="0"/>
              <a:t>, we cannot continue, and therefore </a:t>
            </a:r>
            <a:r>
              <a:rPr lang="en-US" dirty="0" smtClean="0">
                <a:solidFill>
                  <a:srgbClr val="FF0000"/>
                </a:solidFill>
              </a:rPr>
              <a:t>need to restore the database to the state before the failed transaction started</a:t>
            </a:r>
          </a:p>
          <a:p>
            <a:r>
              <a:rPr lang="en-US" dirty="0" smtClean="0">
                <a:solidFill>
                  <a:srgbClr val="FF0000"/>
                </a:solidFill>
              </a:rPr>
              <a:t>If a failure occurred after a transaction finished executing </a:t>
            </a:r>
            <a:r>
              <a:rPr lang="en-US" dirty="0" smtClean="0"/>
              <a:t>(we will be more precise about the meaning of “finished executing”), </a:t>
            </a:r>
            <a:r>
              <a:rPr lang="en-US" dirty="0" smtClean="0">
                <a:solidFill>
                  <a:srgbClr val="FF0000"/>
                </a:solidFill>
              </a:rPr>
              <a:t>the state must continue reflecting this transaction</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Initial State Of The Memory Pool</a:t>
            </a:r>
          </a:p>
        </p:txBody>
      </p:sp>
      <p:sp>
        <p:nvSpPr>
          <p:cNvPr id="69635" name="Text Placeholder 2"/>
          <p:cNvSpPr>
            <a:spLocks noGrp="1"/>
          </p:cNvSpPr>
          <p:nvPr>
            <p:ph type="body" sz="half" idx="1"/>
          </p:nvPr>
        </p:nvSpPr>
        <p:spPr>
          <a:xfrm>
            <a:off x="685800" y="1219200"/>
            <a:ext cx="3352800" cy="6096000"/>
          </a:xfrm>
        </p:spPr>
        <p:txBody>
          <a:bodyPr/>
          <a:lstStyle/>
          <a:p>
            <a:r>
              <a:rPr lang="en-US" smtClean="0"/>
              <a:t>The vector needs 4 blocks, of 18 integers in the RAM virtual memory pool</a:t>
            </a:r>
          </a:p>
        </p:txBody>
      </p:sp>
      <p:pic>
        <p:nvPicPr>
          <p:cNvPr id="69636" name="Picture 3"/>
          <p:cNvPicPr>
            <a:picLocks noGrp="1" noChangeAspect="1" noChangeArrowheads="1"/>
          </p:cNvPicPr>
          <p:nvPr>
            <p:ph sz="half" idx="2"/>
          </p:nvPr>
        </p:nvPicPr>
        <p:blipFill>
          <a:blip r:embed="rId3" cstate="print"/>
          <a:srcRect/>
          <a:stretch>
            <a:fillRect/>
          </a:stretch>
        </p:blipFill>
        <p:spPr>
          <a:xfrm>
            <a:off x="4191000" y="1239838"/>
            <a:ext cx="5029200" cy="6054725"/>
          </a:xfr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Without Recovery Mechanism</a:t>
            </a:r>
          </a:p>
        </p:txBody>
      </p:sp>
      <p:sp>
        <p:nvSpPr>
          <p:cNvPr id="70659" name="Content Placeholder 2"/>
          <p:cNvSpPr>
            <a:spLocks noGrp="1"/>
          </p:cNvSpPr>
          <p:nvPr>
            <p:ph idx="1"/>
          </p:nvPr>
        </p:nvSpPr>
        <p:spPr/>
        <p:txBody>
          <a:bodyPr/>
          <a:lstStyle/>
          <a:p>
            <a:r>
              <a:rPr lang="en-US" smtClean="0"/>
              <a:t>We need to write one block to commit each transaction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Initial State Of Memory Pool</a:t>
            </a:r>
          </a:p>
        </p:txBody>
      </p:sp>
      <p:sp>
        <p:nvSpPr>
          <p:cNvPr id="71683" name="Text Placeholder 2"/>
          <p:cNvSpPr>
            <a:spLocks noGrp="1"/>
          </p:cNvSpPr>
          <p:nvPr>
            <p:ph type="body" sz="half" idx="1"/>
          </p:nvPr>
        </p:nvSpPr>
        <p:spPr>
          <a:xfrm>
            <a:off x="685800" y="1219200"/>
            <a:ext cx="3352800" cy="6096000"/>
          </a:xfrm>
        </p:spPr>
        <p:txBody>
          <a:bodyPr/>
          <a:lstStyle/>
          <a:p>
            <a:r>
              <a:rPr lang="en-US" smtClean="0"/>
              <a:t>Initial database in RAM</a:t>
            </a:r>
          </a:p>
        </p:txBody>
      </p:sp>
      <p:pic>
        <p:nvPicPr>
          <p:cNvPr id="71684" name="Picture 5"/>
          <p:cNvPicPr>
            <a:picLocks noGrp="1" noChangeAspect="1" noChangeArrowheads="1"/>
          </p:cNvPicPr>
          <p:nvPr>
            <p:ph sz="half" idx="2"/>
          </p:nvPr>
        </p:nvPicPr>
        <p:blipFill>
          <a:blip r:embed="rId3" cstate="print"/>
          <a:srcRect/>
          <a:stretch>
            <a:fillRect/>
          </a:stretch>
        </p:blipFill>
        <p:spPr>
          <a:xfrm>
            <a:off x="5518150" y="1219200"/>
            <a:ext cx="2374900" cy="6096000"/>
          </a:xfr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After Transaction 1</a:t>
            </a:r>
          </a:p>
        </p:txBody>
      </p:sp>
      <p:sp>
        <p:nvSpPr>
          <p:cNvPr id="72707"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1, block 1 needs to be written out to the database before commit can be done and reported to the user</a:t>
            </a:r>
          </a:p>
        </p:txBody>
      </p:sp>
      <p:pic>
        <p:nvPicPr>
          <p:cNvPr id="72708" name="Picture 3"/>
          <p:cNvPicPr>
            <a:picLocks noGrp="1" noChangeAspect="1" noChangeArrowheads="1"/>
          </p:cNvPicPr>
          <p:nvPr>
            <p:ph sz="half" idx="2"/>
          </p:nvPr>
        </p:nvPicPr>
        <p:blipFill>
          <a:blip r:embed="rId3" cstate="print"/>
          <a:srcRect/>
          <a:stretch>
            <a:fillRect/>
          </a:stretch>
        </p:blipFill>
        <p:spPr>
          <a:xfrm>
            <a:off x="5518150" y="1219200"/>
            <a:ext cx="2374900" cy="6096000"/>
          </a:xfr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After Transaction 2</a:t>
            </a:r>
          </a:p>
        </p:txBody>
      </p:sp>
      <p:sp>
        <p:nvSpPr>
          <p:cNvPr id="73731"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21, block 2 needs to be written out to the database before commit can be done and reported to the user</a:t>
            </a:r>
          </a:p>
        </p:txBody>
      </p:sp>
      <p:pic>
        <p:nvPicPr>
          <p:cNvPr id="73732" name="Picture 3"/>
          <p:cNvPicPr>
            <a:picLocks noGrp="1" noChangeAspect="1" noChangeArrowheads="1"/>
          </p:cNvPicPr>
          <p:nvPr>
            <p:ph sz="half" idx="2"/>
          </p:nvPr>
        </p:nvPicPr>
        <p:blipFill>
          <a:blip r:embed="rId3" cstate="print"/>
          <a:srcRect/>
          <a:stretch>
            <a:fillRect/>
          </a:stretch>
        </p:blipFill>
        <p:spPr>
          <a:xfrm>
            <a:off x="5937250" y="1219200"/>
            <a:ext cx="2374900" cy="6096000"/>
          </a:xfrm>
          <a:noFill/>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After Transaction 3</a:t>
            </a:r>
          </a:p>
        </p:txBody>
      </p:sp>
      <p:sp>
        <p:nvSpPr>
          <p:cNvPr id="74755"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72, block 4 needs to be written out to the database before commit can be done and reported to the user</a:t>
            </a:r>
          </a:p>
        </p:txBody>
      </p:sp>
      <p:pic>
        <p:nvPicPr>
          <p:cNvPr id="74756" name="Picture 2"/>
          <p:cNvPicPr>
            <a:picLocks noGrp="1" noChangeAspect="1" noChangeArrowheads="1"/>
          </p:cNvPicPr>
          <p:nvPr>
            <p:ph sz="half" idx="2"/>
          </p:nvPr>
        </p:nvPicPr>
        <p:blipFill>
          <a:blip r:embed="rId3" cstate="print"/>
          <a:srcRect/>
          <a:stretch>
            <a:fillRect/>
          </a:stretch>
        </p:blipFill>
        <p:spPr>
          <a:xfrm>
            <a:off x="5937250" y="1219200"/>
            <a:ext cx="2374900" cy="6096000"/>
          </a:xfr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t>After Transaction 4</a:t>
            </a:r>
          </a:p>
        </p:txBody>
      </p:sp>
      <p:sp>
        <p:nvSpPr>
          <p:cNvPr id="75779"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1, block 1 needs to be written out to the database before commit can be done and reported to the user</a:t>
            </a:r>
          </a:p>
        </p:txBody>
      </p:sp>
      <p:pic>
        <p:nvPicPr>
          <p:cNvPr id="75780" name="Picture 3"/>
          <p:cNvPicPr>
            <a:picLocks noGrp="1" noChangeAspect="1" noChangeArrowheads="1"/>
          </p:cNvPicPr>
          <p:nvPr>
            <p:ph sz="half" idx="2"/>
          </p:nvPr>
        </p:nvPicPr>
        <p:blipFill>
          <a:blip r:embed="rId3" cstate="print"/>
          <a:srcRect/>
          <a:stretch>
            <a:fillRect/>
          </a:stretch>
        </p:blipFill>
        <p:spPr>
          <a:xfrm>
            <a:off x="5937250" y="1219200"/>
            <a:ext cx="2374900" cy="6096000"/>
          </a:xfr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After Transaction 5</a:t>
            </a:r>
          </a:p>
        </p:txBody>
      </p:sp>
      <p:sp>
        <p:nvSpPr>
          <p:cNvPr id="76803"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21, block 2 needs to be written out to the database before commit can be done and reported to the user</a:t>
            </a:r>
          </a:p>
        </p:txBody>
      </p:sp>
      <p:pic>
        <p:nvPicPr>
          <p:cNvPr id="76804" name="Picture 3"/>
          <p:cNvPicPr>
            <a:picLocks noGrp="1" noChangeAspect="1" noChangeArrowheads="1"/>
          </p:cNvPicPr>
          <p:nvPr>
            <p:ph sz="half" idx="2"/>
          </p:nvPr>
        </p:nvPicPr>
        <p:blipFill>
          <a:blip r:embed="rId3" cstate="print"/>
          <a:srcRect/>
          <a:stretch>
            <a:fillRect/>
          </a:stretch>
        </p:blipFill>
        <p:spPr>
          <a:xfrm>
            <a:off x="5937250" y="1219200"/>
            <a:ext cx="2374900" cy="6096000"/>
          </a:xfr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t>After Transaction 6</a:t>
            </a:r>
          </a:p>
        </p:txBody>
      </p:sp>
      <p:sp>
        <p:nvSpPr>
          <p:cNvPr id="77827" name="Text Placeholder 2"/>
          <p:cNvSpPr>
            <a:spLocks noGrp="1"/>
          </p:cNvSpPr>
          <p:nvPr>
            <p:ph type="body" sz="half" idx="1"/>
          </p:nvPr>
        </p:nvSpPr>
        <p:spPr>
          <a:xfrm>
            <a:off x="685800" y="1219200"/>
            <a:ext cx="3352800" cy="6096000"/>
          </a:xfrm>
        </p:spPr>
        <p:txBody>
          <a:bodyPr/>
          <a:lstStyle/>
          <a:p>
            <a:r>
              <a:rPr lang="en-US" smtClean="0"/>
              <a:t>We need the new values to be in stable storage before commit</a:t>
            </a:r>
          </a:p>
          <a:p>
            <a:r>
              <a:rPr lang="en-US" smtClean="0"/>
              <a:t>After an update of position 1, block 1 needs to be written out to the database before commit can be done and reported to the user</a:t>
            </a:r>
          </a:p>
        </p:txBody>
      </p:sp>
      <p:pic>
        <p:nvPicPr>
          <p:cNvPr id="77828" name="Picture 2"/>
          <p:cNvPicPr>
            <a:picLocks noGrp="1" noChangeAspect="1" noChangeArrowheads="1"/>
          </p:cNvPicPr>
          <p:nvPr>
            <p:ph sz="half" idx="2"/>
          </p:nvPr>
        </p:nvPicPr>
        <p:blipFill>
          <a:blip r:embed="rId3" cstate="print"/>
          <a:srcRect/>
          <a:stretch>
            <a:fillRect/>
          </a:stretch>
        </p:blipFill>
        <p:spPr>
          <a:xfrm>
            <a:off x="5937250" y="1219200"/>
            <a:ext cx="2374900" cy="6096000"/>
          </a:xfr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With Recovery Mechanism</a:t>
            </a:r>
          </a:p>
        </p:txBody>
      </p:sp>
      <p:sp>
        <p:nvSpPr>
          <p:cNvPr id="78851" name="Content Placeholder 2"/>
          <p:cNvSpPr>
            <a:spLocks noGrp="1"/>
          </p:cNvSpPr>
          <p:nvPr>
            <p:ph idx="1"/>
          </p:nvPr>
        </p:nvSpPr>
        <p:spPr/>
        <p:txBody>
          <a:bodyPr/>
          <a:lstStyle/>
          <a:p>
            <a:r>
              <a:rPr lang="en-US" smtClean="0"/>
              <a:t>We do not need to write one block to commit each transaction</a:t>
            </a:r>
          </a:p>
          <a:p>
            <a:r>
              <a:rPr lang="en-US" smtClean="0"/>
              <a:t>We write one full log block to commit “many” transactions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6744</Words>
  <Application>Microsoft Office PowerPoint</Application>
  <PresentationFormat>Custom</PresentationFormat>
  <Paragraphs>877</Paragraphs>
  <Slides>110</Slides>
  <Notes>110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2" baseType="lpstr">
      <vt:lpstr>Pa9605a</vt:lpstr>
      <vt:lpstr>Visio</vt:lpstr>
      <vt:lpstr>Unit 9 Transaction Processing: Recovery</vt:lpstr>
      <vt:lpstr>Transaction Processing</vt:lpstr>
      <vt:lpstr>Example: Money Transfer</vt:lpstr>
      <vt:lpstr>Example: Money Transfer</vt:lpstr>
      <vt:lpstr>Example: Money Transfer</vt:lpstr>
      <vt:lpstr>Transactions</vt:lpstr>
      <vt:lpstr>Transactions</vt:lpstr>
      <vt:lpstr>Recovery and Concurrency Management</vt:lpstr>
      <vt:lpstr>Recovery Management</vt:lpstr>
      <vt:lpstr>Storage Model</vt:lpstr>
      <vt:lpstr>Failure</vt:lpstr>
      <vt:lpstr>Lifecycle Of A Transaction</vt:lpstr>
      <vt:lpstr>The Fate Of A Transaction</vt:lpstr>
      <vt:lpstr>History (Schedule)</vt:lpstr>
      <vt:lpstr>Recoverable Histories</vt:lpstr>
      <vt:lpstr>Non-Recoverable Histories</vt:lpstr>
      <vt:lpstr>More On Non-recoverable Histories</vt:lpstr>
      <vt:lpstr>Cascading Aborts</vt:lpstr>
      <vt:lpstr>Cascading Aborts</vt:lpstr>
      <vt:lpstr>Strict Histories</vt:lpstr>
      <vt:lpstr>Strict Histories</vt:lpstr>
      <vt:lpstr>Strict Histories</vt:lpstr>
      <vt:lpstr>Relations </vt:lpstr>
      <vt:lpstr>Reminder On Virtual Memory: Paging In And Out</vt:lpstr>
      <vt:lpstr>General Setting And “Principles”</vt:lpstr>
      <vt:lpstr>Simplified Scenario: Immediate Writes To Disk</vt:lpstr>
      <vt:lpstr>Example: Money Transfer</vt:lpstr>
      <vt:lpstr>RAM and Disk</vt:lpstr>
      <vt:lpstr>Trace Of Execution: Items And Log</vt:lpstr>
      <vt:lpstr>Trace Of Execution: Items And Log</vt:lpstr>
      <vt:lpstr>Trace Of Execution: Items And Log</vt:lpstr>
      <vt:lpstr>Trace Of Execution: Items And Log</vt:lpstr>
      <vt:lpstr>Trace Of Execution: Items And Log</vt:lpstr>
      <vt:lpstr>Trace Of Execution: Items And Log</vt:lpstr>
      <vt:lpstr>Trace Of Execution: Items And Log</vt:lpstr>
      <vt:lpstr>Trace Of Execution: Items And Log</vt:lpstr>
      <vt:lpstr>Trace Of Execution: Items And Log</vt:lpstr>
      <vt:lpstr>Trace Of Execution: Items And Log</vt:lpstr>
      <vt:lpstr>Trace Of Execution: Items And Log</vt:lpstr>
      <vt:lpstr>Recovery Under Various Conditions</vt:lpstr>
      <vt:lpstr>Recovery Under Various Conditions</vt:lpstr>
      <vt:lpstr>Recovery Under Various Conditions</vt:lpstr>
      <vt:lpstr>Recovery Under Various Conditions</vt:lpstr>
      <vt:lpstr>Recovery Under Various Conditions</vt:lpstr>
      <vt:lpstr>Recovery Under Various Conditions</vt:lpstr>
      <vt:lpstr>Recovery Under Various Conditions</vt:lpstr>
      <vt:lpstr>Recovery Procedure</vt:lpstr>
      <vt:lpstr>Write Ahead Log</vt:lpstr>
      <vt:lpstr>RAM and Disk</vt:lpstr>
      <vt:lpstr>Assumptions And Remarks</vt:lpstr>
      <vt:lpstr>Additional Assumptions On Execution</vt:lpstr>
      <vt:lpstr>Additional Assumptions On Execution</vt:lpstr>
      <vt:lpstr>Temporal Ordering Constraints On Execution</vt:lpstr>
      <vt:lpstr>“Tracing”  Two Writes And Their Temporal Ordering Constraints</vt:lpstr>
      <vt:lpstr>Two Transactions (Programs)</vt:lpstr>
      <vt:lpstr>A History Of An Execution In RAM</vt:lpstr>
      <vt:lpstr>Write Instructions For The History</vt:lpstr>
      <vt:lpstr>Temporal Constraints</vt:lpstr>
      <vt:lpstr>Temporal Constraints</vt:lpstr>
      <vt:lpstr>A Possible Order of Actions</vt:lpstr>
      <vt:lpstr>Possible Situation After “write d” Was Issued</vt:lpstr>
      <vt:lpstr>Disaster  Strikes</vt:lpstr>
      <vt:lpstr>Recovery</vt:lpstr>
      <vt:lpstr>Consider Our Example</vt:lpstr>
      <vt:lpstr>The Algorithm With Some Details Missing Will Explain Later As Part Of Checkpointing</vt:lpstr>
      <vt:lpstr>Checkpointing</vt:lpstr>
      <vt:lpstr>Checkpointing</vt:lpstr>
      <vt:lpstr>Checkpointing</vt:lpstr>
      <vt:lpstr>Recovery With Checkpointing</vt:lpstr>
      <vt:lpstr>Recovery With Checkpointing</vt:lpstr>
      <vt:lpstr>Recovery With Checkpointing</vt:lpstr>
      <vt:lpstr>Example Log On The Disk After A Crash</vt:lpstr>
      <vt:lpstr>Practice Recovery On This Log</vt:lpstr>
      <vt:lpstr>Practice Recovery On This Log</vt:lpstr>
      <vt:lpstr>Big Recovery Example</vt:lpstr>
      <vt:lpstr>Big Recovery Example</vt:lpstr>
      <vt:lpstr>Big Recovery Example</vt:lpstr>
      <vt:lpstr>A Few Points </vt:lpstr>
      <vt:lpstr>Problem With Interactive Transactions</vt:lpstr>
      <vt:lpstr>SQL Support</vt:lpstr>
      <vt:lpstr>SQL Support</vt:lpstr>
      <vt:lpstr>Advanced Material</vt:lpstr>
      <vt:lpstr>Refining The Model</vt:lpstr>
      <vt:lpstr>Refining The Model</vt:lpstr>
      <vt:lpstr>Refining The Model</vt:lpstr>
      <vt:lpstr>Scenario</vt:lpstr>
      <vt:lpstr>Without Recovery</vt:lpstr>
      <vt:lpstr>With Recovery</vt:lpstr>
      <vt:lpstr>Example</vt:lpstr>
      <vt:lpstr>Initial State Of The Memory Pool</vt:lpstr>
      <vt:lpstr>Without Recovery Mechanism</vt:lpstr>
      <vt:lpstr>Initial State Of Memory Pool</vt:lpstr>
      <vt:lpstr>After Transaction 1</vt:lpstr>
      <vt:lpstr>After Transaction 2</vt:lpstr>
      <vt:lpstr>After Transaction 3</vt:lpstr>
      <vt:lpstr>After Transaction 4</vt:lpstr>
      <vt:lpstr>After Transaction 5</vt:lpstr>
      <vt:lpstr>After Transaction 6</vt:lpstr>
      <vt:lpstr>With Recovery Mechanism</vt:lpstr>
      <vt:lpstr>Initial State Of Memory Pool</vt:lpstr>
      <vt:lpstr>After Transaction 1</vt:lpstr>
      <vt:lpstr>After Transaction 2</vt:lpstr>
      <vt:lpstr>After Transaction 3</vt:lpstr>
      <vt:lpstr>After Transaction 4</vt:lpstr>
      <vt:lpstr>After Transaction 5</vt:lpstr>
      <vt:lpstr>After Transaction 6</vt:lpstr>
      <vt:lpstr>Committing The Transactions</vt:lpstr>
      <vt:lpstr>New State Of Memory Pool</vt:lpstr>
      <vt:lpstr>Conclusion</vt:lpstr>
      <vt:lpstr>Key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2013-04-29T14:24:02Z</dcterms:modified>
</cp:coreProperties>
</file>