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84"/>
  </p:notesMasterIdLst>
  <p:handoutMasterIdLst>
    <p:handoutMasterId r:id="rId85"/>
  </p:handoutMasterIdLst>
  <p:sldIdLst>
    <p:sldId id="1241" r:id="rId2"/>
    <p:sldId id="1242" r:id="rId3"/>
    <p:sldId id="1243" r:id="rId4"/>
    <p:sldId id="1244" r:id="rId5"/>
    <p:sldId id="1245" r:id="rId6"/>
    <p:sldId id="1317" r:id="rId7"/>
    <p:sldId id="1318" r:id="rId8"/>
    <p:sldId id="1246" r:id="rId9"/>
    <p:sldId id="1247" r:id="rId10"/>
    <p:sldId id="1248" r:id="rId11"/>
    <p:sldId id="1249" r:id="rId12"/>
    <p:sldId id="1250" r:id="rId13"/>
    <p:sldId id="1251" r:id="rId14"/>
    <p:sldId id="1252" r:id="rId15"/>
    <p:sldId id="1253" r:id="rId16"/>
    <p:sldId id="1254" r:id="rId17"/>
    <p:sldId id="1255" r:id="rId18"/>
    <p:sldId id="1256" r:id="rId19"/>
    <p:sldId id="1257" r:id="rId20"/>
    <p:sldId id="1258" r:id="rId21"/>
    <p:sldId id="1259" r:id="rId22"/>
    <p:sldId id="1260" r:id="rId23"/>
    <p:sldId id="1261" r:id="rId24"/>
    <p:sldId id="1262" r:id="rId25"/>
    <p:sldId id="1263" r:id="rId26"/>
    <p:sldId id="1264" r:id="rId27"/>
    <p:sldId id="1265" r:id="rId28"/>
    <p:sldId id="1266" r:id="rId29"/>
    <p:sldId id="1267" r:id="rId30"/>
    <p:sldId id="1268" r:id="rId31"/>
    <p:sldId id="1269" r:id="rId32"/>
    <p:sldId id="1270" r:id="rId33"/>
    <p:sldId id="1271" r:id="rId34"/>
    <p:sldId id="1272" r:id="rId35"/>
    <p:sldId id="1273" r:id="rId36"/>
    <p:sldId id="1274" r:id="rId37"/>
    <p:sldId id="1275" r:id="rId38"/>
    <p:sldId id="1276" r:id="rId39"/>
    <p:sldId id="1277" r:id="rId40"/>
    <p:sldId id="1278" r:id="rId41"/>
    <p:sldId id="1279" r:id="rId42"/>
    <p:sldId id="1280" r:id="rId43"/>
    <p:sldId id="1281" r:id="rId44"/>
    <p:sldId id="1282" r:id="rId45"/>
    <p:sldId id="1283" r:id="rId46"/>
    <p:sldId id="1284" r:id="rId47"/>
    <p:sldId id="1285" r:id="rId48"/>
    <p:sldId id="1286" r:id="rId49"/>
    <p:sldId id="1287" r:id="rId50"/>
    <p:sldId id="1288" r:id="rId51"/>
    <p:sldId id="1289" r:id="rId52"/>
    <p:sldId id="1290" r:id="rId53"/>
    <p:sldId id="1291" r:id="rId54"/>
    <p:sldId id="1292" r:id="rId55"/>
    <p:sldId id="1293" r:id="rId56"/>
    <p:sldId id="1294" r:id="rId57"/>
    <p:sldId id="1326" r:id="rId58"/>
    <p:sldId id="1320" r:id="rId59"/>
    <p:sldId id="1321" r:id="rId60"/>
    <p:sldId id="1322" r:id="rId61"/>
    <p:sldId id="1323" r:id="rId62"/>
    <p:sldId id="1324" r:id="rId63"/>
    <p:sldId id="1319" r:id="rId64"/>
    <p:sldId id="1295" r:id="rId65"/>
    <p:sldId id="1296" r:id="rId66"/>
    <p:sldId id="1297" r:id="rId67"/>
    <p:sldId id="1298" r:id="rId68"/>
    <p:sldId id="1299" r:id="rId69"/>
    <p:sldId id="1300" r:id="rId70"/>
    <p:sldId id="1301" r:id="rId71"/>
    <p:sldId id="1302" r:id="rId72"/>
    <p:sldId id="1303" r:id="rId73"/>
    <p:sldId id="1304" r:id="rId74"/>
    <p:sldId id="1305" r:id="rId75"/>
    <p:sldId id="1306" r:id="rId76"/>
    <p:sldId id="1307" r:id="rId77"/>
    <p:sldId id="1308" r:id="rId78"/>
    <p:sldId id="1309" r:id="rId79"/>
    <p:sldId id="1311" r:id="rId80"/>
    <p:sldId id="1327" r:id="rId81"/>
    <p:sldId id="1325" r:id="rId82"/>
    <p:sldId id="1328" r:id="rId83"/>
  </p:sldIdLst>
  <p:sldSz cx="10058400" cy="7772400"/>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9F"/>
    <a:srgbClr val="063DE8"/>
    <a:srgbClr val="FC0128"/>
    <a:srgbClr val="7FFF00"/>
    <a:srgbClr val="00AE00"/>
    <a:srgbClr val="51DC00"/>
    <a:srgbClr val="F35B1B"/>
    <a:srgbClr val="B4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5" autoAdjust="0"/>
    <p:restoredTop sz="99642" autoAdjust="0"/>
  </p:normalViewPr>
  <p:slideViewPr>
    <p:cSldViewPr>
      <p:cViewPr varScale="1">
        <p:scale>
          <a:sx n="65" d="100"/>
          <a:sy n="65" d="100"/>
        </p:scale>
        <p:origin x="-108" y="-82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732"/>
    </p:cViewPr>
  </p:sorterViewPr>
  <p:notesViewPr>
    <p:cSldViewPr>
      <p:cViewPr varScale="1">
        <p:scale>
          <a:sx n="76" d="100"/>
          <a:sy n="76" d="100"/>
        </p:scale>
        <p:origin x="-318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3310850" y="241300"/>
            <a:ext cx="56711850" cy="276225"/>
          </a:xfrm>
          <a:prstGeom prst="rect">
            <a:avLst/>
          </a:prstGeom>
          <a:noFill/>
          <a:ln w="12700">
            <a:noFill/>
            <a:miter lim="800000"/>
            <a:headEnd/>
            <a:tailEnd/>
          </a:ln>
          <a:effectLst/>
        </p:spPr>
        <p:txBody>
          <a:bodyPr wrap="none" lIns="91501" tIns="45750" rIns="91501" bIns="45750" anchor="ctr"/>
          <a:lstStyle/>
          <a:p>
            <a:pPr algn="ctr" defTabSz="915424">
              <a:defRPr/>
            </a:pPr>
            <a:endParaRPr lang="en-US" dirty="0">
              <a:latin typeface="Arial" pitchFamily="34" charset="0"/>
            </a:endParaRPr>
          </a:p>
        </p:txBody>
      </p:sp>
    </p:spTree>
    <p:extLst>
      <p:ext uri="{BB962C8B-B14F-4D97-AF65-F5344CB8AC3E}">
        <p14:creationId xmlns:p14="http://schemas.microsoft.com/office/powerpoint/2010/main" val="4262436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3"/>
          <p:cNvSpPr>
            <a:spLocks noGrp="1" noRot="1" noChangeAspect="1" noChangeArrowheads="1" noTextEdit="1"/>
          </p:cNvSpPr>
          <p:nvPr>
            <p:ph type="sldImg" idx="2"/>
          </p:nvPr>
        </p:nvSpPr>
        <p:spPr bwMode="auto">
          <a:xfrm>
            <a:off x="1025525" y="485775"/>
            <a:ext cx="5264150" cy="4068763"/>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609600" y="5459413"/>
            <a:ext cx="5973763" cy="3419475"/>
          </a:xfrm>
          <a:prstGeom prst="rect">
            <a:avLst/>
          </a:prstGeom>
          <a:noFill/>
          <a:ln w="12700">
            <a:noFill/>
            <a:miter lim="800000"/>
            <a:headEnd/>
            <a:tailEnd/>
          </a:ln>
          <a:effectLst/>
        </p:spPr>
        <p:txBody>
          <a:bodyPr vert="horz" wrap="square" lIns="98925" tIns="50301" rIns="98925" bIns="50301"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466777149"/>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025525" y="485775"/>
            <a:ext cx="5265738" cy="4068763"/>
          </a:xfrm>
          <a:ln/>
        </p:spPr>
      </p:sp>
      <p:sp>
        <p:nvSpPr>
          <p:cNvPr id="8704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6259"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289</a:t>
            </a:r>
          </a:p>
        </p:txBody>
      </p:sp>
      <p:sp>
        <p:nvSpPr>
          <p:cNvPr id="96260"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6261"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6262" name="Rectangle 6"/>
          <p:cNvSpPr>
            <a:spLocks noGrp="1" noRot="1" noChangeAspect="1" noChangeArrowheads="1" noTextEdit="1"/>
          </p:cNvSpPr>
          <p:nvPr>
            <p:ph type="sldImg"/>
          </p:nvPr>
        </p:nvSpPr>
        <p:spPr>
          <a:xfrm>
            <a:off x="1336675" y="727075"/>
            <a:ext cx="4641850" cy="3587750"/>
          </a:xfrm>
          <a:ln cap="flat"/>
        </p:spPr>
      </p:sp>
      <p:sp>
        <p:nvSpPr>
          <p:cNvPr id="96263"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7283"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290</a:t>
            </a:r>
          </a:p>
        </p:txBody>
      </p:sp>
      <p:sp>
        <p:nvSpPr>
          <p:cNvPr id="97284"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7285"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7286" name="Rectangle 6"/>
          <p:cNvSpPr>
            <a:spLocks noGrp="1" noRot="1" noChangeAspect="1" noChangeArrowheads="1" noTextEdit="1"/>
          </p:cNvSpPr>
          <p:nvPr>
            <p:ph type="sldImg"/>
          </p:nvPr>
        </p:nvSpPr>
        <p:spPr>
          <a:xfrm>
            <a:off x="1336675" y="727075"/>
            <a:ext cx="4641850" cy="3587750"/>
          </a:xfrm>
          <a:ln cap="flat"/>
        </p:spPr>
      </p:sp>
      <p:sp>
        <p:nvSpPr>
          <p:cNvPr id="97287"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8307"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291</a:t>
            </a:r>
          </a:p>
        </p:txBody>
      </p:sp>
      <p:sp>
        <p:nvSpPr>
          <p:cNvPr id="98308"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8309"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8310" name="Rectangle 6"/>
          <p:cNvSpPr>
            <a:spLocks noGrp="1" noRot="1" noChangeAspect="1" noChangeArrowheads="1" noTextEdit="1"/>
          </p:cNvSpPr>
          <p:nvPr>
            <p:ph type="sldImg"/>
          </p:nvPr>
        </p:nvSpPr>
        <p:spPr>
          <a:xfrm>
            <a:off x="1336675" y="727075"/>
            <a:ext cx="4641850" cy="3587750"/>
          </a:xfrm>
          <a:ln cap="flat"/>
        </p:spPr>
      </p:sp>
      <p:sp>
        <p:nvSpPr>
          <p:cNvPr id="98311"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9331"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291</a:t>
            </a:r>
          </a:p>
        </p:txBody>
      </p:sp>
      <p:sp>
        <p:nvSpPr>
          <p:cNvPr id="99332"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9333"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9334" name="Rectangle 6"/>
          <p:cNvSpPr>
            <a:spLocks noGrp="1" noRot="1" noChangeAspect="1" noChangeArrowheads="1" noTextEdit="1"/>
          </p:cNvSpPr>
          <p:nvPr>
            <p:ph type="sldImg"/>
          </p:nvPr>
        </p:nvSpPr>
        <p:spPr>
          <a:xfrm>
            <a:off x="1336675" y="727075"/>
            <a:ext cx="4641850" cy="3587750"/>
          </a:xfrm>
          <a:ln cap="flat"/>
        </p:spPr>
      </p:sp>
      <p:sp>
        <p:nvSpPr>
          <p:cNvPr id="99335"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0355"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291</a:t>
            </a:r>
          </a:p>
        </p:txBody>
      </p:sp>
      <p:sp>
        <p:nvSpPr>
          <p:cNvPr id="100356"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0357"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0358" name="Rectangle 6"/>
          <p:cNvSpPr>
            <a:spLocks noGrp="1" noRot="1" noChangeAspect="1" noChangeArrowheads="1" noTextEdit="1"/>
          </p:cNvSpPr>
          <p:nvPr>
            <p:ph type="sldImg"/>
          </p:nvPr>
        </p:nvSpPr>
        <p:spPr>
          <a:xfrm>
            <a:off x="1336675" y="727075"/>
            <a:ext cx="4641850" cy="3587750"/>
          </a:xfrm>
          <a:ln cap="flat"/>
        </p:spPr>
      </p:sp>
      <p:sp>
        <p:nvSpPr>
          <p:cNvPr id="100359"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1379"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292</a:t>
            </a:r>
          </a:p>
        </p:txBody>
      </p:sp>
      <p:sp>
        <p:nvSpPr>
          <p:cNvPr id="101380"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1381"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1382" name="Rectangle 6"/>
          <p:cNvSpPr>
            <a:spLocks noGrp="1" noRot="1" noChangeAspect="1" noChangeArrowheads="1" noTextEdit="1"/>
          </p:cNvSpPr>
          <p:nvPr>
            <p:ph type="sldImg"/>
          </p:nvPr>
        </p:nvSpPr>
        <p:spPr>
          <a:xfrm>
            <a:off x="1336675" y="727075"/>
            <a:ext cx="4641850" cy="3587750"/>
          </a:xfrm>
          <a:ln cap="flat"/>
        </p:spPr>
      </p:sp>
      <p:sp>
        <p:nvSpPr>
          <p:cNvPr id="101383"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2403"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293</a:t>
            </a:r>
          </a:p>
        </p:txBody>
      </p:sp>
      <p:sp>
        <p:nvSpPr>
          <p:cNvPr id="102404"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2405"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2406" name="Rectangle 6"/>
          <p:cNvSpPr>
            <a:spLocks noGrp="1" noRot="1" noChangeAspect="1" noChangeArrowheads="1" noTextEdit="1"/>
          </p:cNvSpPr>
          <p:nvPr>
            <p:ph type="sldImg"/>
          </p:nvPr>
        </p:nvSpPr>
        <p:spPr>
          <a:xfrm>
            <a:off x="1336675" y="727075"/>
            <a:ext cx="4641850" cy="3587750"/>
          </a:xfrm>
          <a:ln cap="flat"/>
        </p:spPr>
      </p:sp>
      <p:sp>
        <p:nvSpPr>
          <p:cNvPr id="102407"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3427"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294</a:t>
            </a:r>
          </a:p>
        </p:txBody>
      </p:sp>
      <p:sp>
        <p:nvSpPr>
          <p:cNvPr id="103428"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3429"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3430" name="Rectangle 6"/>
          <p:cNvSpPr>
            <a:spLocks noGrp="1" noRot="1" noChangeAspect="1" noChangeArrowheads="1" noTextEdit="1"/>
          </p:cNvSpPr>
          <p:nvPr>
            <p:ph type="sldImg"/>
          </p:nvPr>
        </p:nvSpPr>
        <p:spPr>
          <a:xfrm>
            <a:off x="1336675" y="727075"/>
            <a:ext cx="4641850" cy="3587750"/>
          </a:xfrm>
          <a:ln cap="flat"/>
        </p:spPr>
      </p:sp>
      <p:sp>
        <p:nvSpPr>
          <p:cNvPr id="103431"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4451"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295</a:t>
            </a:r>
          </a:p>
        </p:txBody>
      </p:sp>
      <p:sp>
        <p:nvSpPr>
          <p:cNvPr id="104452"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4453"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4454" name="Rectangle 6"/>
          <p:cNvSpPr>
            <a:spLocks noGrp="1" noRot="1" noChangeAspect="1" noChangeArrowheads="1" noTextEdit="1"/>
          </p:cNvSpPr>
          <p:nvPr>
            <p:ph type="sldImg"/>
          </p:nvPr>
        </p:nvSpPr>
        <p:spPr>
          <a:xfrm>
            <a:off x="1336675" y="727075"/>
            <a:ext cx="4641850" cy="3587750"/>
          </a:xfrm>
          <a:ln cap="flat"/>
        </p:spPr>
      </p:sp>
      <p:sp>
        <p:nvSpPr>
          <p:cNvPr id="104455"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025525" y="485775"/>
            <a:ext cx="5265738" cy="4068763"/>
          </a:xfrm>
          <a:ln/>
        </p:spPr>
      </p:sp>
      <p:sp>
        <p:nvSpPr>
          <p:cNvPr id="105475" name="Notes Placeholder 2"/>
          <p:cNvSpPr>
            <a:spLocks noGrp="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88067"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261</a:t>
            </a:r>
          </a:p>
        </p:txBody>
      </p:sp>
      <p:sp>
        <p:nvSpPr>
          <p:cNvPr id="88068"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88069"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88070" name="Rectangle 6"/>
          <p:cNvSpPr>
            <a:spLocks noGrp="1" noRot="1" noChangeAspect="1" noChangeArrowheads="1" noTextEdit="1"/>
          </p:cNvSpPr>
          <p:nvPr>
            <p:ph type="sldImg"/>
          </p:nvPr>
        </p:nvSpPr>
        <p:spPr>
          <a:xfrm>
            <a:off x="1336675" y="727075"/>
            <a:ext cx="4641850" cy="3587750"/>
          </a:xfrm>
          <a:ln cap="flat"/>
        </p:spPr>
      </p:sp>
      <p:sp>
        <p:nvSpPr>
          <p:cNvPr id="88071"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025525" y="485775"/>
            <a:ext cx="5265738" cy="4068763"/>
          </a:xfrm>
          <a:ln/>
        </p:spPr>
      </p:sp>
      <p:sp>
        <p:nvSpPr>
          <p:cNvPr id="106499" name="Notes Placeholder 2"/>
          <p:cNvSpPr>
            <a:spLocks noGrp="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7523"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295</a:t>
            </a:r>
          </a:p>
        </p:txBody>
      </p:sp>
      <p:sp>
        <p:nvSpPr>
          <p:cNvPr id="107524"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7525"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07526" name="Rectangle 6"/>
          <p:cNvSpPr>
            <a:spLocks noGrp="1" noRot="1" noChangeAspect="1" noChangeArrowheads="1" noTextEdit="1"/>
          </p:cNvSpPr>
          <p:nvPr>
            <p:ph type="sldImg"/>
          </p:nvPr>
        </p:nvSpPr>
        <p:spPr>
          <a:xfrm>
            <a:off x="1336675" y="727075"/>
            <a:ext cx="4641850" cy="3587750"/>
          </a:xfrm>
          <a:ln cap="flat"/>
        </p:spPr>
      </p:sp>
      <p:sp>
        <p:nvSpPr>
          <p:cNvPr id="107527"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025525" y="485775"/>
            <a:ext cx="5265738" cy="4068763"/>
          </a:xfrm>
          <a:ln/>
        </p:spPr>
      </p:sp>
      <p:sp>
        <p:nvSpPr>
          <p:cNvPr id="10854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025525" y="485775"/>
            <a:ext cx="5265738" cy="4068763"/>
          </a:xfrm>
          <a:ln/>
        </p:spPr>
      </p:sp>
      <p:sp>
        <p:nvSpPr>
          <p:cNvPr id="10957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025525" y="485775"/>
            <a:ext cx="5265738" cy="4068763"/>
          </a:xfrm>
          <a:ln/>
        </p:spPr>
      </p:sp>
      <p:sp>
        <p:nvSpPr>
          <p:cNvPr id="110595"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025525" y="485775"/>
            <a:ext cx="5265738" cy="4068763"/>
          </a:xfrm>
          <a:ln/>
        </p:spPr>
      </p:sp>
      <p:sp>
        <p:nvSpPr>
          <p:cNvPr id="111619"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025525" y="485775"/>
            <a:ext cx="5265738" cy="4068763"/>
          </a:xfrm>
          <a:ln/>
        </p:spPr>
      </p:sp>
      <p:sp>
        <p:nvSpPr>
          <p:cNvPr id="11264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025525" y="485775"/>
            <a:ext cx="5265738" cy="4068763"/>
          </a:xfrm>
          <a:ln/>
        </p:spPr>
      </p:sp>
      <p:sp>
        <p:nvSpPr>
          <p:cNvPr id="11366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025525" y="485775"/>
            <a:ext cx="5265738" cy="4068763"/>
          </a:xfrm>
          <a:ln/>
        </p:spPr>
      </p:sp>
      <p:sp>
        <p:nvSpPr>
          <p:cNvPr id="11469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15715"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296</a:t>
            </a:r>
          </a:p>
        </p:txBody>
      </p:sp>
      <p:sp>
        <p:nvSpPr>
          <p:cNvPr id="115716"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15717"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15718" name="Rectangle 6"/>
          <p:cNvSpPr>
            <a:spLocks noGrp="1" noRot="1" noChangeAspect="1" noChangeArrowheads="1" noTextEdit="1"/>
          </p:cNvSpPr>
          <p:nvPr>
            <p:ph type="sldImg"/>
          </p:nvPr>
        </p:nvSpPr>
        <p:spPr>
          <a:xfrm>
            <a:off x="1336675" y="727075"/>
            <a:ext cx="4641850" cy="3587750"/>
          </a:xfrm>
          <a:ln cap="flat"/>
        </p:spPr>
      </p:sp>
      <p:sp>
        <p:nvSpPr>
          <p:cNvPr id="115719"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89091"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262</a:t>
            </a:r>
          </a:p>
        </p:txBody>
      </p:sp>
      <p:sp>
        <p:nvSpPr>
          <p:cNvPr id="89092"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89093"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89094" name="Rectangle 6"/>
          <p:cNvSpPr>
            <a:spLocks noGrp="1" noRot="1" noChangeAspect="1" noChangeArrowheads="1" noTextEdit="1"/>
          </p:cNvSpPr>
          <p:nvPr>
            <p:ph type="sldImg"/>
          </p:nvPr>
        </p:nvSpPr>
        <p:spPr>
          <a:xfrm>
            <a:off x="1336675" y="727075"/>
            <a:ext cx="4641850" cy="3587750"/>
          </a:xfrm>
          <a:ln cap="flat"/>
        </p:spPr>
      </p:sp>
      <p:sp>
        <p:nvSpPr>
          <p:cNvPr id="89095"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16739"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297</a:t>
            </a:r>
          </a:p>
        </p:txBody>
      </p:sp>
      <p:sp>
        <p:nvSpPr>
          <p:cNvPr id="116740"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16741"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16742" name="Rectangle 6"/>
          <p:cNvSpPr>
            <a:spLocks noGrp="1" noRot="1" noChangeAspect="1" noChangeArrowheads="1" noTextEdit="1"/>
          </p:cNvSpPr>
          <p:nvPr>
            <p:ph type="sldImg"/>
          </p:nvPr>
        </p:nvSpPr>
        <p:spPr>
          <a:xfrm>
            <a:off x="1336675" y="727075"/>
            <a:ext cx="4641850" cy="3587750"/>
          </a:xfrm>
          <a:ln cap="flat"/>
        </p:spPr>
      </p:sp>
      <p:sp>
        <p:nvSpPr>
          <p:cNvPr id="116743"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025525" y="485775"/>
            <a:ext cx="5265738" cy="4068763"/>
          </a:xfrm>
          <a:ln/>
        </p:spPr>
      </p:sp>
      <p:sp>
        <p:nvSpPr>
          <p:cNvPr id="11776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025525" y="485775"/>
            <a:ext cx="5265738" cy="4068763"/>
          </a:xfrm>
          <a:ln/>
        </p:spPr>
      </p:sp>
      <p:sp>
        <p:nvSpPr>
          <p:cNvPr id="11878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025525" y="485775"/>
            <a:ext cx="5265738" cy="4068763"/>
          </a:xfrm>
          <a:ln/>
        </p:spPr>
      </p:sp>
      <p:sp>
        <p:nvSpPr>
          <p:cNvPr id="11981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0835"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301</a:t>
            </a:r>
          </a:p>
        </p:txBody>
      </p:sp>
      <p:sp>
        <p:nvSpPr>
          <p:cNvPr id="120836"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0837"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0838" name="Rectangle 6"/>
          <p:cNvSpPr>
            <a:spLocks noGrp="1" noRot="1" noChangeAspect="1" noChangeArrowheads="1" noTextEdit="1"/>
          </p:cNvSpPr>
          <p:nvPr>
            <p:ph type="sldImg"/>
          </p:nvPr>
        </p:nvSpPr>
        <p:spPr>
          <a:xfrm>
            <a:off x="1336675" y="727075"/>
            <a:ext cx="4641850" cy="3587750"/>
          </a:xfrm>
          <a:ln cap="flat"/>
        </p:spPr>
      </p:sp>
      <p:sp>
        <p:nvSpPr>
          <p:cNvPr id="120839"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1859"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302</a:t>
            </a:r>
          </a:p>
        </p:txBody>
      </p:sp>
      <p:sp>
        <p:nvSpPr>
          <p:cNvPr id="121860"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1861"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1862" name="Rectangle 6"/>
          <p:cNvSpPr>
            <a:spLocks noGrp="1" noRot="1" noChangeAspect="1" noChangeArrowheads="1" noTextEdit="1"/>
          </p:cNvSpPr>
          <p:nvPr>
            <p:ph type="sldImg"/>
          </p:nvPr>
        </p:nvSpPr>
        <p:spPr>
          <a:xfrm>
            <a:off x="1336675" y="727075"/>
            <a:ext cx="4641850" cy="3587750"/>
          </a:xfrm>
          <a:ln cap="flat"/>
        </p:spPr>
      </p:sp>
      <p:sp>
        <p:nvSpPr>
          <p:cNvPr id="121863"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2883"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303</a:t>
            </a:r>
          </a:p>
        </p:txBody>
      </p:sp>
      <p:sp>
        <p:nvSpPr>
          <p:cNvPr id="122884"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2885"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2886" name="Rectangle 6"/>
          <p:cNvSpPr>
            <a:spLocks noGrp="1" noRot="1" noChangeAspect="1" noChangeArrowheads="1" noTextEdit="1"/>
          </p:cNvSpPr>
          <p:nvPr>
            <p:ph type="sldImg"/>
          </p:nvPr>
        </p:nvSpPr>
        <p:spPr>
          <a:xfrm>
            <a:off x="1336675" y="727075"/>
            <a:ext cx="4641850" cy="3587750"/>
          </a:xfrm>
          <a:ln cap="flat"/>
        </p:spPr>
      </p:sp>
      <p:sp>
        <p:nvSpPr>
          <p:cNvPr id="122887"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3907"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304</a:t>
            </a:r>
          </a:p>
        </p:txBody>
      </p:sp>
      <p:sp>
        <p:nvSpPr>
          <p:cNvPr id="123908"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3909"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3910" name="Rectangle 6"/>
          <p:cNvSpPr>
            <a:spLocks noGrp="1" noRot="1" noChangeAspect="1" noChangeArrowheads="1" noTextEdit="1"/>
          </p:cNvSpPr>
          <p:nvPr>
            <p:ph type="sldImg"/>
          </p:nvPr>
        </p:nvSpPr>
        <p:spPr>
          <a:xfrm>
            <a:off x="1336675" y="727075"/>
            <a:ext cx="4641850" cy="3587750"/>
          </a:xfrm>
          <a:ln cap="flat"/>
        </p:spPr>
      </p:sp>
      <p:sp>
        <p:nvSpPr>
          <p:cNvPr id="123911"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4931"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305</a:t>
            </a:r>
          </a:p>
        </p:txBody>
      </p:sp>
      <p:sp>
        <p:nvSpPr>
          <p:cNvPr id="124932"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4933"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4934" name="Rectangle 6"/>
          <p:cNvSpPr>
            <a:spLocks noGrp="1" noRot="1" noChangeAspect="1" noChangeArrowheads="1" noTextEdit="1"/>
          </p:cNvSpPr>
          <p:nvPr>
            <p:ph type="sldImg"/>
          </p:nvPr>
        </p:nvSpPr>
        <p:spPr>
          <a:xfrm>
            <a:off x="1336675" y="727075"/>
            <a:ext cx="4641850" cy="3587750"/>
          </a:xfrm>
          <a:ln cap="flat"/>
        </p:spPr>
      </p:sp>
      <p:sp>
        <p:nvSpPr>
          <p:cNvPr id="124935"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5955"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305</a:t>
            </a:r>
          </a:p>
        </p:txBody>
      </p:sp>
      <p:sp>
        <p:nvSpPr>
          <p:cNvPr id="125956"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5957"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5958" name="Rectangle 6"/>
          <p:cNvSpPr>
            <a:spLocks noGrp="1" noRot="1" noChangeAspect="1" noChangeArrowheads="1" noTextEdit="1"/>
          </p:cNvSpPr>
          <p:nvPr>
            <p:ph type="sldImg"/>
          </p:nvPr>
        </p:nvSpPr>
        <p:spPr>
          <a:xfrm>
            <a:off x="1336675" y="727075"/>
            <a:ext cx="4641850" cy="3587750"/>
          </a:xfrm>
          <a:ln cap="flat"/>
        </p:spPr>
      </p:sp>
      <p:sp>
        <p:nvSpPr>
          <p:cNvPr id="125959"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0115"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263</a:t>
            </a:r>
          </a:p>
        </p:txBody>
      </p:sp>
      <p:sp>
        <p:nvSpPr>
          <p:cNvPr id="90116"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0117"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0118" name="Rectangle 6"/>
          <p:cNvSpPr>
            <a:spLocks noGrp="1" noRot="1" noChangeAspect="1" noChangeArrowheads="1" noTextEdit="1"/>
          </p:cNvSpPr>
          <p:nvPr>
            <p:ph type="sldImg"/>
          </p:nvPr>
        </p:nvSpPr>
        <p:spPr>
          <a:xfrm>
            <a:off x="1336675" y="727075"/>
            <a:ext cx="4641850" cy="3587750"/>
          </a:xfrm>
          <a:ln cap="flat"/>
        </p:spPr>
      </p:sp>
      <p:sp>
        <p:nvSpPr>
          <p:cNvPr id="90119"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025525" y="485775"/>
            <a:ext cx="5265738" cy="4068763"/>
          </a:xfrm>
          <a:ln/>
        </p:spPr>
      </p:sp>
      <p:sp>
        <p:nvSpPr>
          <p:cNvPr id="126979"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025525" y="485775"/>
            <a:ext cx="5265738" cy="4068763"/>
          </a:xfrm>
          <a:ln/>
        </p:spPr>
      </p:sp>
      <p:sp>
        <p:nvSpPr>
          <p:cNvPr id="12800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9027"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306</a:t>
            </a:r>
          </a:p>
        </p:txBody>
      </p:sp>
      <p:sp>
        <p:nvSpPr>
          <p:cNvPr id="129028"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9029"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29030" name="Rectangle 6"/>
          <p:cNvSpPr>
            <a:spLocks noGrp="1" noRot="1" noChangeAspect="1" noChangeArrowheads="1" noTextEdit="1"/>
          </p:cNvSpPr>
          <p:nvPr>
            <p:ph type="sldImg"/>
          </p:nvPr>
        </p:nvSpPr>
        <p:spPr>
          <a:xfrm>
            <a:off x="1336675" y="727075"/>
            <a:ext cx="4641850" cy="3587750"/>
          </a:xfrm>
          <a:ln cap="flat"/>
        </p:spPr>
      </p:sp>
      <p:sp>
        <p:nvSpPr>
          <p:cNvPr id="129031"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0051"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306</a:t>
            </a:r>
          </a:p>
        </p:txBody>
      </p:sp>
      <p:sp>
        <p:nvSpPr>
          <p:cNvPr id="130052"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0053"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0054" name="Rectangle 6"/>
          <p:cNvSpPr>
            <a:spLocks noGrp="1" noRot="1" noChangeAspect="1" noChangeArrowheads="1" noTextEdit="1"/>
          </p:cNvSpPr>
          <p:nvPr>
            <p:ph type="sldImg"/>
          </p:nvPr>
        </p:nvSpPr>
        <p:spPr>
          <a:xfrm>
            <a:off x="1336675" y="727075"/>
            <a:ext cx="4641850" cy="3587750"/>
          </a:xfrm>
          <a:ln cap="flat"/>
        </p:spPr>
      </p:sp>
      <p:sp>
        <p:nvSpPr>
          <p:cNvPr id="130055"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1075"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306</a:t>
            </a:r>
          </a:p>
        </p:txBody>
      </p:sp>
      <p:sp>
        <p:nvSpPr>
          <p:cNvPr id="131076"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1077"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1078" name="Rectangle 6"/>
          <p:cNvSpPr>
            <a:spLocks noGrp="1" noRot="1" noChangeAspect="1" noChangeArrowheads="1" noTextEdit="1"/>
          </p:cNvSpPr>
          <p:nvPr>
            <p:ph type="sldImg"/>
          </p:nvPr>
        </p:nvSpPr>
        <p:spPr>
          <a:xfrm>
            <a:off x="1336675" y="727075"/>
            <a:ext cx="4641850" cy="3587750"/>
          </a:xfrm>
          <a:ln cap="flat"/>
        </p:spPr>
      </p:sp>
      <p:sp>
        <p:nvSpPr>
          <p:cNvPr id="131079"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025525" y="485775"/>
            <a:ext cx="5265738" cy="4068763"/>
          </a:xfrm>
          <a:ln/>
        </p:spPr>
      </p:sp>
      <p:sp>
        <p:nvSpPr>
          <p:cNvPr id="132099"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025525" y="485775"/>
            <a:ext cx="5265738" cy="4068763"/>
          </a:xfrm>
          <a:ln/>
        </p:spPr>
      </p:sp>
      <p:sp>
        <p:nvSpPr>
          <p:cNvPr id="13312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025525" y="485775"/>
            <a:ext cx="5265738" cy="4068763"/>
          </a:xfrm>
          <a:ln/>
        </p:spPr>
      </p:sp>
      <p:sp>
        <p:nvSpPr>
          <p:cNvPr id="13414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025525" y="485775"/>
            <a:ext cx="5265738" cy="4068763"/>
          </a:xfrm>
          <a:ln/>
        </p:spPr>
      </p:sp>
      <p:sp>
        <p:nvSpPr>
          <p:cNvPr id="13517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5525" y="485775"/>
            <a:ext cx="5265738" cy="4068763"/>
          </a:xfrm>
          <a:ln/>
        </p:spPr>
      </p:sp>
      <p:sp>
        <p:nvSpPr>
          <p:cNvPr id="136195"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1139"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286</a:t>
            </a:r>
          </a:p>
        </p:txBody>
      </p:sp>
      <p:sp>
        <p:nvSpPr>
          <p:cNvPr id="91140"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1141"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1142" name="Rectangle 6"/>
          <p:cNvSpPr>
            <a:spLocks noGrp="1" noRot="1" noChangeAspect="1" noChangeArrowheads="1" noTextEdit="1"/>
          </p:cNvSpPr>
          <p:nvPr>
            <p:ph type="sldImg"/>
          </p:nvPr>
        </p:nvSpPr>
        <p:spPr>
          <a:xfrm>
            <a:off x="1336675" y="727075"/>
            <a:ext cx="4641850" cy="3587750"/>
          </a:xfrm>
          <a:ln cap="flat"/>
        </p:spPr>
      </p:sp>
      <p:sp>
        <p:nvSpPr>
          <p:cNvPr id="91143"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7219"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308</a:t>
            </a:r>
          </a:p>
        </p:txBody>
      </p:sp>
      <p:sp>
        <p:nvSpPr>
          <p:cNvPr id="137220"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7221"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7222" name="Rectangle 6"/>
          <p:cNvSpPr>
            <a:spLocks noGrp="1" noRot="1" noChangeAspect="1" noChangeArrowheads="1" noTextEdit="1"/>
          </p:cNvSpPr>
          <p:nvPr>
            <p:ph type="sldImg"/>
          </p:nvPr>
        </p:nvSpPr>
        <p:spPr>
          <a:xfrm>
            <a:off x="1336675" y="727075"/>
            <a:ext cx="4641850" cy="3587750"/>
          </a:xfrm>
          <a:ln cap="flat"/>
        </p:spPr>
      </p:sp>
      <p:sp>
        <p:nvSpPr>
          <p:cNvPr id="137223"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8243"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309</a:t>
            </a:r>
          </a:p>
        </p:txBody>
      </p:sp>
      <p:sp>
        <p:nvSpPr>
          <p:cNvPr id="138244"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8245"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8246" name="Rectangle 6"/>
          <p:cNvSpPr>
            <a:spLocks noGrp="1" noRot="1" noChangeAspect="1" noChangeArrowheads="1" noTextEdit="1"/>
          </p:cNvSpPr>
          <p:nvPr>
            <p:ph type="sldImg"/>
          </p:nvPr>
        </p:nvSpPr>
        <p:spPr>
          <a:xfrm>
            <a:off x="1336675" y="727075"/>
            <a:ext cx="4641850" cy="3587750"/>
          </a:xfrm>
          <a:ln cap="flat"/>
        </p:spPr>
      </p:sp>
      <p:sp>
        <p:nvSpPr>
          <p:cNvPr id="138247"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9267"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310</a:t>
            </a:r>
          </a:p>
        </p:txBody>
      </p:sp>
      <p:sp>
        <p:nvSpPr>
          <p:cNvPr id="139268"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9269"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39270" name="Rectangle 6"/>
          <p:cNvSpPr>
            <a:spLocks noGrp="1" noRot="1" noChangeAspect="1" noChangeArrowheads="1" noTextEdit="1"/>
          </p:cNvSpPr>
          <p:nvPr>
            <p:ph type="sldImg"/>
          </p:nvPr>
        </p:nvSpPr>
        <p:spPr>
          <a:xfrm>
            <a:off x="1336675" y="727075"/>
            <a:ext cx="4641850" cy="3587750"/>
          </a:xfrm>
          <a:ln cap="flat"/>
        </p:spPr>
      </p:sp>
      <p:sp>
        <p:nvSpPr>
          <p:cNvPr id="139271"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327150" y="720725"/>
            <a:ext cx="4660900" cy="3600450"/>
          </a:xfrm>
          <a:ln/>
        </p:spPr>
      </p:sp>
      <p:sp>
        <p:nvSpPr>
          <p:cNvPr id="140291" name="Rectangle 3"/>
          <p:cNvSpPr>
            <a:spLocks noGrp="1" noChangeArrowheads="1"/>
          </p:cNvSpPr>
          <p:nvPr>
            <p:ph type="body" idx="1"/>
          </p:nvPr>
        </p:nvSpPr>
        <p:spPr>
          <a:xfrm>
            <a:off x="976313" y="4560888"/>
            <a:ext cx="5362575" cy="4319587"/>
          </a:xfrm>
          <a:noFill/>
          <a:ln w="9525"/>
        </p:spPr>
        <p:txBody>
          <a:bodyPr lIns="98918" tIns="50298" rIns="98918" bIns="50298"/>
          <a:lstStyle/>
          <a:p>
            <a:pPr marL="0" indent="0"/>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025525" y="485775"/>
            <a:ext cx="5265738" cy="4068763"/>
          </a:xfrm>
          <a:ln/>
        </p:spPr>
      </p:sp>
      <p:sp>
        <p:nvSpPr>
          <p:cNvPr id="141315"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025525" y="485775"/>
            <a:ext cx="5265738" cy="4068763"/>
          </a:xfrm>
          <a:ln/>
        </p:spPr>
      </p:sp>
      <p:sp>
        <p:nvSpPr>
          <p:cNvPr id="142339"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025525" y="485775"/>
            <a:ext cx="5265738" cy="4068763"/>
          </a:xfrm>
          <a:ln/>
        </p:spPr>
      </p:sp>
      <p:sp>
        <p:nvSpPr>
          <p:cNvPr id="14336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025525" y="485775"/>
            <a:ext cx="5265738" cy="4068763"/>
          </a:xfrm>
          <a:ln/>
        </p:spPr>
      </p:sp>
      <p:sp>
        <p:nvSpPr>
          <p:cNvPr id="14438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025525" y="485775"/>
            <a:ext cx="5265738" cy="4068763"/>
          </a:xfrm>
          <a:ln/>
        </p:spPr>
      </p:sp>
      <p:sp>
        <p:nvSpPr>
          <p:cNvPr id="14541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025525" y="485775"/>
            <a:ext cx="5265738" cy="4068763"/>
          </a:xfrm>
          <a:ln/>
        </p:spPr>
      </p:sp>
      <p:sp>
        <p:nvSpPr>
          <p:cNvPr id="146435"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2163"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287</a:t>
            </a:r>
          </a:p>
        </p:txBody>
      </p:sp>
      <p:sp>
        <p:nvSpPr>
          <p:cNvPr id="92164"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2165"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2166" name="Rectangle 6"/>
          <p:cNvSpPr>
            <a:spLocks noGrp="1" noRot="1" noChangeAspect="1" noChangeArrowheads="1" noTextEdit="1"/>
          </p:cNvSpPr>
          <p:nvPr>
            <p:ph type="sldImg"/>
          </p:nvPr>
        </p:nvSpPr>
        <p:spPr>
          <a:xfrm>
            <a:off x="1336675" y="727075"/>
            <a:ext cx="4641850" cy="3587750"/>
          </a:xfrm>
          <a:ln cap="flat"/>
        </p:spPr>
      </p:sp>
      <p:sp>
        <p:nvSpPr>
          <p:cNvPr id="92167"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025525" y="485775"/>
            <a:ext cx="5265738" cy="4068763"/>
          </a:xfrm>
          <a:ln/>
        </p:spPr>
      </p:sp>
      <p:sp>
        <p:nvSpPr>
          <p:cNvPr id="147459"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025525" y="485775"/>
            <a:ext cx="5265738" cy="4068763"/>
          </a:xfrm>
          <a:ln/>
        </p:spPr>
      </p:sp>
      <p:sp>
        <p:nvSpPr>
          <p:cNvPr id="14848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xfrm>
            <a:off x="1025525" y="485775"/>
            <a:ext cx="5265738" cy="4068763"/>
          </a:xfrm>
          <a:ln/>
        </p:spPr>
      </p:sp>
      <p:sp>
        <p:nvSpPr>
          <p:cNvPr id="149507" name="Notes Placeholder 2"/>
          <p:cNvSpPr>
            <a:spLocks noGrp="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025525" y="485775"/>
            <a:ext cx="5265738" cy="4068763"/>
          </a:xfrm>
          <a:ln/>
        </p:spPr>
      </p:sp>
      <p:sp>
        <p:nvSpPr>
          <p:cNvPr id="151555"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52579"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311</a:t>
            </a:r>
          </a:p>
        </p:txBody>
      </p:sp>
      <p:sp>
        <p:nvSpPr>
          <p:cNvPr id="152580"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52581"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152582" name="Rectangle 6"/>
          <p:cNvSpPr>
            <a:spLocks noGrp="1" noRot="1" noChangeAspect="1" noChangeArrowheads="1" noTextEdit="1"/>
          </p:cNvSpPr>
          <p:nvPr>
            <p:ph type="sldImg"/>
          </p:nvPr>
        </p:nvSpPr>
        <p:spPr>
          <a:xfrm>
            <a:off x="1336675" y="727075"/>
            <a:ext cx="4641850" cy="3587750"/>
          </a:xfrm>
          <a:ln cap="flat"/>
        </p:spPr>
      </p:sp>
      <p:sp>
        <p:nvSpPr>
          <p:cNvPr id="152583"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025525" y="485775"/>
            <a:ext cx="5265738" cy="4068763"/>
          </a:xfrm>
          <a:ln/>
        </p:spPr>
      </p:sp>
      <p:sp>
        <p:nvSpPr>
          <p:cNvPr id="15360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025525" y="485775"/>
            <a:ext cx="5265738" cy="4068763"/>
          </a:xfrm>
          <a:ln/>
        </p:spPr>
      </p:sp>
      <p:sp>
        <p:nvSpPr>
          <p:cNvPr id="15462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025525" y="485775"/>
            <a:ext cx="5265738" cy="4068763"/>
          </a:xfrm>
          <a:ln/>
        </p:spPr>
      </p:sp>
      <p:sp>
        <p:nvSpPr>
          <p:cNvPr id="15565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1327150" y="720725"/>
            <a:ext cx="4660900" cy="3600450"/>
          </a:xfrm>
          <a:ln/>
        </p:spPr>
      </p:sp>
      <p:sp>
        <p:nvSpPr>
          <p:cNvPr id="156675" name="Rectangle 3"/>
          <p:cNvSpPr>
            <a:spLocks noGrp="1" noChangeArrowheads="1"/>
          </p:cNvSpPr>
          <p:nvPr>
            <p:ph type="body" idx="1"/>
          </p:nvPr>
        </p:nvSpPr>
        <p:spPr>
          <a:xfrm>
            <a:off x="976313" y="4560888"/>
            <a:ext cx="5362575" cy="4319587"/>
          </a:xfrm>
          <a:noFill/>
          <a:ln w="9525"/>
        </p:spPr>
        <p:txBody>
          <a:bodyPr lIns="98918" tIns="50298" rIns="98918" bIns="50298"/>
          <a:lstStyle/>
          <a:p>
            <a:pPr marL="0" indent="0"/>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3187"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288</a:t>
            </a:r>
          </a:p>
        </p:txBody>
      </p:sp>
      <p:sp>
        <p:nvSpPr>
          <p:cNvPr id="93188"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3189"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3190" name="Rectangle 6"/>
          <p:cNvSpPr>
            <a:spLocks noGrp="1" noRot="1" noChangeAspect="1" noChangeArrowheads="1" noTextEdit="1"/>
          </p:cNvSpPr>
          <p:nvPr>
            <p:ph type="sldImg"/>
          </p:nvPr>
        </p:nvSpPr>
        <p:spPr>
          <a:xfrm>
            <a:off x="1336675" y="727075"/>
            <a:ext cx="4641850" cy="3587750"/>
          </a:xfrm>
          <a:ln cap="flat"/>
        </p:spPr>
      </p:sp>
      <p:sp>
        <p:nvSpPr>
          <p:cNvPr id="93191"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327150" y="720725"/>
            <a:ext cx="4660900" cy="3600450"/>
          </a:xfrm>
          <a:ln/>
        </p:spPr>
      </p:sp>
      <p:sp>
        <p:nvSpPr>
          <p:cNvPr id="157699" name="Rectangle 3"/>
          <p:cNvSpPr>
            <a:spLocks noGrp="1" noChangeArrowheads="1"/>
          </p:cNvSpPr>
          <p:nvPr>
            <p:ph type="body" idx="1"/>
          </p:nvPr>
        </p:nvSpPr>
        <p:spPr>
          <a:xfrm>
            <a:off x="976313" y="4560888"/>
            <a:ext cx="5362575" cy="4319587"/>
          </a:xfrm>
          <a:noFill/>
          <a:ln w="9525"/>
        </p:spPr>
        <p:txBody>
          <a:bodyPr lIns="98918" tIns="50298" rIns="98918" bIns="50298"/>
          <a:lstStyle/>
          <a:p>
            <a:pPr marL="0" indent="0"/>
            <a:endParaRPr lang="en-US"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1025525" y="485775"/>
            <a:ext cx="5265738" cy="4068763"/>
          </a:xfrm>
          <a:ln/>
        </p:spPr>
      </p:sp>
      <p:sp>
        <p:nvSpPr>
          <p:cNvPr id="15872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025525" y="485775"/>
            <a:ext cx="5265738" cy="4068763"/>
          </a:xfrm>
          <a:ln/>
        </p:spPr>
      </p:sp>
      <p:sp>
        <p:nvSpPr>
          <p:cNvPr id="15974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025525" y="485775"/>
            <a:ext cx="5265738" cy="4068763"/>
          </a:xfrm>
          <a:ln/>
        </p:spPr>
      </p:sp>
      <p:sp>
        <p:nvSpPr>
          <p:cNvPr id="16077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025525" y="485775"/>
            <a:ext cx="5265738" cy="4068763"/>
          </a:xfrm>
          <a:ln/>
        </p:spPr>
      </p:sp>
      <p:sp>
        <p:nvSpPr>
          <p:cNvPr id="161795"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025525" y="485775"/>
            <a:ext cx="5265738" cy="4068763"/>
          </a:xfrm>
          <a:ln/>
        </p:spPr>
      </p:sp>
      <p:sp>
        <p:nvSpPr>
          <p:cNvPr id="162819"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025525" y="485775"/>
            <a:ext cx="5265738" cy="4068763"/>
          </a:xfrm>
          <a:ln/>
        </p:spPr>
      </p:sp>
      <p:sp>
        <p:nvSpPr>
          <p:cNvPr id="163843"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025525" y="485775"/>
            <a:ext cx="5265738" cy="4068763"/>
          </a:xfrm>
          <a:ln/>
        </p:spPr>
      </p:sp>
      <p:sp>
        <p:nvSpPr>
          <p:cNvPr id="164867"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025525" y="485775"/>
            <a:ext cx="5265738" cy="4068763"/>
          </a:xfrm>
          <a:ln/>
        </p:spPr>
      </p:sp>
      <p:sp>
        <p:nvSpPr>
          <p:cNvPr id="165891"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1025525" y="485775"/>
            <a:ext cx="5265738" cy="4068763"/>
          </a:xfrm>
          <a:ln/>
        </p:spPr>
      </p:sp>
      <p:sp>
        <p:nvSpPr>
          <p:cNvPr id="166915" name="Rectangle 3"/>
          <p:cNvSpPr>
            <a:spLocks noGrp="1" noChangeArrowheads="1"/>
          </p:cNvSpPr>
          <p:nvPr>
            <p:ph type="body" idx="1"/>
          </p:nvPr>
        </p:nvSpPr>
        <p:spPr>
          <a:noFill/>
          <a:ln w="9525"/>
        </p:spPr>
        <p:txBody>
          <a:bodyPr lIns="98918" tIns="50298" rIns="98918" bIns="50298"/>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4211"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287</a:t>
            </a:r>
          </a:p>
        </p:txBody>
      </p:sp>
      <p:sp>
        <p:nvSpPr>
          <p:cNvPr id="94212"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4213"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4214" name="Rectangle 6"/>
          <p:cNvSpPr>
            <a:spLocks noGrp="1" noRot="1" noChangeAspect="1" noChangeArrowheads="1" noTextEdit="1"/>
          </p:cNvSpPr>
          <p:nvPr>
            <p:ph type="sldImg"/>
          </p:nvPr>
        </p:nvSpPr>
        <p:spPr>
          <a:xfrm>
            <a:off x="1336675" y="727075"/>
            <a:ext cx="4641850" cy="3587750"/>
          </a:xfrm>
          <a:ln cap="flat"/>
        </p:spPr>
      </p:sp>
      <p:sp>
        <p:nvSpPr>
          <p:cNvPr id="94215"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4141788" y="-1588"/>
            <a:ext cx="3173412"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5235" name="Rectangle 3"/>
          <p:cNvSpPr>
            <a:spLocks noChangeArrowheads="1"/>
          </p:cNvSpPr>
          <p:nvPr/>
        </p:nvSpPr>
        <p:spPr bwMode="auto">
          <a:xfrm>
            <a:off x="4141788" y="9118600"/>
            <a:ext cx="3173412" cy="482600"/>
          </a:xfrm>
          <a:prstGeom prst="rect">
            <a:avLst/>
          </a:prstGeom>
          <a:noFill/>
          <a:ln w="9525">
            <a:noFill/>
            <a:miter lim="800000"/>
            <a:headEnd/>
            <a:tailEnd/>
          </a:ln>
        </p:spPr>
        <p:txBody>
          <a:bodyPr lIns="19792" tIns="0" rIns="19792" bIns="0" anchor="b"/>
          <a:lstStyle/>
          <a:p>
            <a:pPr algn="r" defTabSz="1022350"/>
            <a:r>
              <a:rPr lang="en-US" sz="1000" i="1">
                <a:latin typeface="Times New Roman" pitchFamily="18" charset="0"/>
              </a:rPr>
              <a:t>288</a:t>
            </a:r>
          </a:p>
        </p:txBody>
      </p:sp>
      <p:sp>
        <p:nvSpPr>
          <p:cNvPr id="95236" name="Rectangle 4"/>
          <p:cNvSpPr>
            <a:spLocks noChangeArrowheads="1"/>
          </p:cNvSpPr>
          <p:nvPr/>
        </p:nvSpPr>
        <p:spPr bwMode="auto">
          <a:xfrm>
            <a:off x="0" y="9118600"/>
            <a:ext cx="3171825" cy="482600"/>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5237" name="Rectangle 5"/>
          <p:cNvSpPr>
            <a:spLocks noChangeArrowheads="1"/>
          </p:cNvSpPr>
          <p:nvPr/>
        </p:nvSpPr>
        <p:spPr bwMode="auto">
          <a:xfrm>
            <a:off x="0" y="-1588"/>
            <a:ext cx="3171825" cy="479426"/>
          </a:xfrm>
          <a:prstGeom prst="rect">
            <a:avLst/>
          </a:prstGeom>
          <a:noFill/>
          <a:ln w="9525">
            <a:noFill/>
            <a:miter lim="800000"/>
            <a:headEnd/>
            <a:tailEnd/>
          </a:ln>
        </p:spPr>
        <p:txBody>
          <a:bodyPr wrap="none" lIns="95000" tIns="47500" rIns="95000" bIns="47500" anchor="ctr"/>
          <a:lstStyle/>
          <a:p>
            <a:pPr defTabSz="912813"/>
            <a:endParaRPr lang="en-US"/>
          </a:p>
        </p:txBody>
      </p:sp>
      <p:sp>
        <p:nvSpPr>
          <p:cNvPr id="95238" name="Rectangle 6"/>
          <p:cNvSpPr>
            <a:spLocks noGrp="1" noRot="1" noChangeAspect="1" noChangeArrowheads="1" noTextEdit="1"/>
          </p:cNvSpPr>
          <p:nvPr>
            <p:ph type="sldImg"/>
          </p:nvPr>
        </p:nvSpPr>
        <p:spPr>
          <a:xfrm>
            <a:off x="1336675" y="727075"/>
            <a:ext cx="4641850" cy="3587750"/>
          </a:xfrm>
          <a:ln cap="flat"/>
        </p:spPr>
      </p:sp>
      <p:sp>
        <p:nvSpPr>
          <p:cNvPr id="95239" name="Rectangle 7"/>
          <p:cNvSpPr>
            <a:spLocks noGrp="1" noChangeArrowheads="1"/>
          </p:cNvSpPr>
          <p:nvPr>
            <p:ph type="body" idx="1"/>
          </p:nvPr>
        </p:nvSpPr>
        <p:spPr>
          <a:xfrm>
            <a:off x="1412875" y="4559300"/>
            <a:ext cx="4502150" cy="4318000"/>
          </a:xfrm>
          <a:noFill/>
          <a:ln w="9525"/>
        </p:spPr>
        <p:txBody>
          <a:bodyPr lIns="100607" tIns="52777" rIns="100607" bIns="52777"/>
          <a:lstStyle/>
          <a:p>
            <a:pPr marL="255588" indent="-255588" defTabSz="1062038"/>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6248400" cy="7086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8534400" cy="60960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3434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smtClean="0"/>
              <a:t>Fifth Level</a:t>
            </a:r>
          </a:p>
        </p:txBody>
      </p:sp>
      <p:sp>
        <p:nvSpPr>
          <p:cNvPr id="12291" name="Rectangle 3"/>
          <p:cNvSpPr>
            <a:spLocks noGrp="1" noChangeArrowheads="1"/>
          </p:cNvSpPr>
          <p:nvPr>
            <p:ph type="title"/>
          </p:nvPr>
        </p:nvSpPr>
        <p:spPr bwMode="auto">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smtClean="0"/>
              <a:t>Slide Title</a:t>
            </a:r>
          </a:p>
        </p:txBody>
      </p:sp>
      <p:sp>
        <p:nvSpPr>
          <p:cNvPr id="1036" name="Rectangle 12"/>
          <p:cNvSpPr>
            <a:spLocks noChangeArrowheads="1"/>
          </p:cNvSpPr>
          <p:nvPr userDrawn="1"/>
        </p:nvSpPr>
        <p:spPr bwMode="auto">
          <a:xfrm>
            <a:off x="304800" y="7405688"/>
            <a:ext cx="9455150" cy="244475"/>
          </a:xfrm>
          <a:prstGeom prst="rect">
            <a:avLst/>
          </a:prstGeom>
          <a:noFill/>
          <a:ln w="12700">
            <a:noFill/>
            <a:miter lim="800000"/>
            <a:headEnd/>
            <a:tailEnd/>
          </a:ln>
          <a:effectLst/>
        </p:spPr>
        <p:txBody>
          <a:bodyPr>
            <a:spAutoFit/>
          </a:bodyPr>
          <a:lstStyle/>
          <a:p>
            <a:pPr>
              <a:defRPr/>
            </a:pPr>
            <a:r>
              <a:rPr lang="en-US" sz="1000" dirty="0">
                <a:solidFill>
                  <a:schemeClr val="tx2"/>
                </a:solidFill>
                <a:latin typeface="Arial" pitchFamily="34" charset="0"/>
                <a:cs typeface="Arial" pitchFamily="34" charset="0"/>
              </a:rPr>
              <a:t>©</a:t>
            </a:r>
            <a:r>
              <a:rPr lang="en-US" sz="1000" dirty="0">
                <a:solidFill>
                  <a:schemeClr val="tx2"/>
                </a:solidFill>
                <a:latin typeface="Arial" pitchFamily="34" charset="0"/>
              </a:rPr>
              <a:t>  </a:t>
            </a:r>
            <a:r>
              <a:rPr lang="en-US" sz="1000" dirty="0" smtClean="0">
                <a:solidFill>
                  <a:schemeClr val="tx2"/>
                </a:solidFill>
                <a:latin typeface="Arial" pitchFamily="34" charset="0"/>
              </a:rPr>
              <a:t>2013 </a:t>
            </a:r>
            <a:r>
              <a:rPr lang="en-US" sz="1000" dirty="0">
                <a:solidFill>
                  <a:schemeClr val="tx2"/>
                </a:solidFill>
                <a:latin typeface="Arial" pitchFamily="34" charset="0"/>
              </a:rPr>
              <a:t>Zvi M. </a:t>
            </a:r>
            <a:r>
              <a:rPr lang="en-US" sz="1000" dirty="0" err="1">
                <a:solidFill>
                  <a:schemeClr val="tx2"/>
                </a:solidFill>
                <a:latin typeface="Arial" pitchFamily="34" charset="0"/>
              </a:rPr>
              <a:t>Kedem</a:t>
            </a:r>
            <a:r>
              <a:rPr lang="en-US" sz="1000" dirty="0">
                <a:solidFill>
                  <a:schemeClr val="tx2"/>
                </a:solidFill>
                <a:latin typeface="Arial" pitchFamily="34" charset="0"/>
              </a:rPr>
              <a:t>                                                                                                                                                                                                                     </a:t>
            </a:r>
            <a:fld id="{1CD8BDB5-B80C-4816-990B-3A569E0BFA93}" type="slidenum">
              <a:rPr lang="en-US" sz="1000">
                <a:solidFill>
                  <a:schemeClr val="tx2"/>
                </a:solidFill>
                <a:latin typeface="Arial" pitchFamily="34" charset="0"/>
              </a:rPr>
              <a:pPr>
                <a:defRPr/>
              </a:pPr>
              <a:t>‹#›</a:t>
            </a:fld>
            <a:endParaRPr lang="en-US" sz="1000" dirty="0">
              <a:solidFill>
                <a:schemeClr val="tx2"/>
              </a:solidFill>
              <a:latin typeface="Arial" pitchFamily="34" charset="0"/>
            </a:endParaRPr>
          </a:p>
        </p:txBody>
      </p:sp>
      <p:sp>
        <p:nvSpPr>
          <p:cNvPr id="1038" name="Text Box 14"/>
          <p:cNvSpPr txBox="1">
            <a:spLocks noChangeArrowheads="1"/>
          </p:cNvSpPr>
          <p:nvPr userDrawn="1"/>
        </p:nvSpPr>
        <p:spPr bwMode="auto">
          <a:xfrm>
            <a:off x="685800" y="5486400"/>
            <a:ext cx="9067800" cy="457200"/>
          </a:xfrm>
          <a:prstGeom prst="rect">
            <a:avLst/>
          </a:prstGeom>
          <a:noFill/>
          <a:ln w="12700">
            <a:noFill/>
            <a:miter lim="800000"/>
            <a:headEnd/>
            <a:tailEnd/>
          </a:ln>
          <a:effectLst/>
        </p:spPr>
        <p:txBody>
          <a:bodyPr>
            <a:spAutoFit/>
          </a:bodyPr>
          <a:lstStyle/>
          <a:p>
            <a:pPr>
              <a:spcBef>
                <a:spcPct val="50000"/>
              </a:spcBef>
              <a:defRPr/>
            </a:pPr>
            <a:r>
              <a:rPr lang="en-US">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Monotype Sorts" pitchFamily="2" charset="2"/>
        <a:buChar char="u"/>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Microsoft_Word_97_-_2003_Document1.doc"/><Relationship Id="rId4" Type="http://schemas.openxmlformats.org/officeDocument/2006/relationships/oleObject" Target="../embeddings/oleObject7.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idx="4294967295"/>
          </p:nvPr>
        </p:nvSpPr>
        <p:spPr>
          <a:xfrm>
            <a:off x="754063" y="2414588"/>
            <a:ext cx="8550275" cy="1665287"/>
          </a:xfrm>
        </p:spPr>
        <p:txBody>
          <a:bodyPr/>
          <a:lstStyle/>
          <a:p>
            <a:r>
              <a:rPr lang="en-US" smtClean="0"/>
              <a:t>Unit 10</a:t>
            </a:r>
            <a:br>
              <a:rPr lang="en-US" smtClean="0"/>
            </a:br>
            <a:r>
              <a:rPr lang="en-US" smtClean="0"/>
              <a:t>Transaction Processing: Concurrency</a:t>
            </a:r>
          </a:p>
        </p:txBody>
      </p:sp>
      <p:sp>
        <p:nvSpPr>
          <p:cNvPr id="13315" name="Rectangle 3"/>
          <p:cNvSpPr>
            <a:spLocks noGrp="1" noChangeArrowheads="1"/>
          </p:cNvSpPr>
          <p:nvPr>
            <p:ph type="subTitle" idx="4294967295"/>
          </p:nvPr>
        </p:nvSpPr>
        <p:spPr>
          <a:xfrm>
            <a:off x="1508125" y="4403725"/>
            <a:ext cx="7042150" cy="1987550"/>
          </a:xfrm>
        </p:spPr>
        <p:txBody>
          <a:bodyPr/>
          <a:lstStyle/>
          <a:p>
            <a:pPr marL="0" indent="0" algn="ctr">
              <a:buFont typeface="Monotype Sorts" pitchFamily="2" charset="2"/>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15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1508" name="Rectangle 4"/>
          <p:cNvSpPr>
            <a:spLocks noGrp="1" noChangeArrowheads="1"/>
          </p:cNvSpPr>
          <p:nvPr>
            <p:ph type="title" idx="4294967295"/>
          </p:nvPr>
        </p:nvSpPr>
        <p:spPr/>
        <p:txBody>
          <a:bodyPr/>
          <a:lstStyle/>
          <a:p>
            <a:r>
              <a:rPr lang="en-US" smtClean="0"/>
              <a:t>The Problem</a:t>
            </a:r>
          </a:p>
        </p:txBody>
      </p:sp>
      <p:sp>
        <p:nvSpPr>
          <p:cNvPr id="21509" name="Rectangle 5"/>
          <p:cNvSpPr>
            <a:spLocks noGrp="1" noChangeArrowheads="1"/>
          </p:cNvSpPr>
          <p:nvPr>
            <p:ph type="body" idx="4294967295"/>
          </p:nvPr>
        </p:nvSpPr>
        <p:spPr/>
        <p:txBody>
          <a:bodyPr/>
          <a:lstStyle/>
          <a:p>
            <a:r>
              <a:rPr lang="en-US" smtClean="0"/>
              <a:t>The problem was: the transactions </a:t>
            </a:r>
            <a:r>
              <a:rPr lang="en-US" b="1" i="1" smtClean="0">
                <a:solidFill>
                  <a:srgbClr val="FC0128"/>
                </a:solidFill>
              </a:rPr>
              <a:t>were not Isolated</a:t>
            </a:r>
            <a:r>
              <a:rPr lang="en-US" smtClean="0"/>
              <a:t>:</a:t>
            </a:r>
          </a:p>
          <a:p>
            <a:pPr lvl="1"/>
            <a:r>
              <a:rPr lang="en-US" smtClean="0"/>
              <a:t>T2 read the old value of y and the new value of x</a:t>
            </a:r>
          </a:p>
          <a:p>
            <a:pPr lvl="1"/>
            <a:r>
              <a:rPr lang="en-US" smtClean="0"/>
              <a:t>T1 read the old value of x and the new value of y</a:t>
            </a:r>
          </a:p>
          <a:p>
            <a:r>
              <a:rPr lang="en-US" smtClean="0"/>
              <a:t>But sometimes this is not a problem, if the operations performed are commutative</a:t>
            </a:r>
          </a:p>
          <a:p>
            <a:r>
              <a:rPr lang="en-US" smtClean="0"/>
              <a:t>So assume now, that T1 multiplied x and y by 4 and T2 multiplies x and y by 2</a:t>
            </a:r>
          </a:p>
          <a:p>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253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2532" name="Rectangle 4"/>
          <p:cNvSpPr>
            <a:spLocks noGrp="1" noChangeArrowheads="1"/>
          </p:cNvSpPr>
          <p:nvPr>
            <p:ph type="title" idx="4294967295"/>
          </p:nvPr>
        </p:nvSpPr>
        <p:spPr/>
        <p:txBody>
          <a:bodyPr/>
          <a:lstStyle/>
          <a:p>
            <a:r>
              <a:rPr lang="en-US" smtClean="0"/>
              <a:t>An Execution History</a:t>
            </a:r>
          </a:p>
        </p:txBody>
      </p:sp>
      <p:sp>
        <p:nvSpPr>
          <p:cNvPr id="22533" name="Rectangle 5"/>
          <p:cNvSpPr>
            <a:spLocks noGrp="1" noChangeArrowheads="1"/>
          </p:cNvSpPr>
          <p:nvPr>
            <p:ph type="body" idx="4294967295"/>
          </p:nvPr>
        </p:nvSpPr>
        <p:spPr/>
        <p:txBody>
          <a:bodyPr/>
          <a:lstStyle/>
          <a:p>
            <a:r>
              <a:rPr lang="en-US" smtClean="0"/>
              <a:t>An execution history</a:t>
            </a:r>
            <a:br>
              <a:rPr lang="en-US" smtClean="0"/>
            </a:br>
            <a:endParaRPr lang="en-US" smtClean="0"/>
          </a:p>
          <a:p>
            <a:pPr lvl="1">
              <a:buFont typeface="Symbol" pitchFamily="18" charset="2"/>
              <a:buNone/>
            </a:pPr>
            <a:r>
              <a:rPr lang="en-US" smtClean="0"/>
              <a:t>                T1                                         T2        </a:t>
            </a:r>
            <a:br>
              <a:rPr lang="en-US" smtClean="0"/>
            </a:br>
            <a:r>
              <a:rPr lang="en-US" smtClean="0"/>
              <a:t/>
            </a:r>
            <a:br>
              <a:rPr lang="en-US" smtClean="0"/>
            </a:br>
            <a:r>
              <a:rPr lang="en-US" smtClean="0"/>
              <a:t>   	x :=  4x</a:t>
            </a:r>
            <a:br>
              <a:rPr lang="en-US" smtClean="0"/>
            </a:br>
            <a:r>
              <a:rPr lang="en-US" smtClean="0"/>
              <a:t>                                                    	x  := 2x</a:t>
            </a:r>
            <a:br>
              <a:rPr lang="en-US" smtClean="0"/>
            </a:br>
            <a:r>
              <a:rPr lang="en-US" smtClean="0"/>
              <a:t>                    		 	y := 2y                                                      </a:t>
            </a:r>
            <a:br>
              <a:rPr lang="en-US" smtClean="0"/>
            </a:br>
            <a:r>
              <a:rPr lang="en-US" smtClean="0"/>
              <a:t> 	y  := 4y</a:t>
            </a:r>
            <a:br>
              <a:rPr lang="en-US" smtClean="0"/>
            </a:br>
            <a:r>
              <a:rPr lang="en-US" smtClean="0"/>
              <a:t>      </a:t>
            </a:r>
          </a:p>
          <a:p>
            <a:r>
              <a:rPr lang="en-US" smtClean="0"/>
              <a:t>After the execution:</a:t>
            </a:r>
          </a:p>
          <a:p>
            <a:pPr lvl="1"/>
            <a:r>
              <a:rPr lang="en-US" smtClean="0"/>
              <a:t>x</a:t>
            </a:r>
            <a:r>
              <a:rPr lang="en-US" baseline="-25000" smtClean="0"/>
              <a:t>new</a:t>
            </a:r>
            <a:r>
              <a:rPr lang="en-US" smtClean="0"/>
              <a:t> = 2(4x</a:t>
            </a:r>
            <a:r>
              <a:rPr lang="en-US" baseline="-25000" smtClean="0"/>
              <a:t>old</a:t>
            </a:r>
            <a:r>
              <a:rPr lang="en-US" smtClean="0"/>
              <a:t>) = 8x</a:t>
            </a:r>
            <a:r>
              <a:rPr lang="en-US" baseline="-25000" smtClean="0"/>
              <a:t>old</a:t>
            </a:r>
            <a:r>
              <a:rPr lang="en-US" smtClean="0"/>
              <a:t>  </a:t>
            </a:r>
          </a:p>
          <a:p>
            <a:pPr lvl="1"/>
            <a:r>
              <a:rPr lang="en-US" smtClean="0"/>
              <a:t>y</a:t>
            </a:r>
            <a:r>
              <a:rPr lang="en-US" baseline="-25000" smtClean="0"/>
              <a:t>new</a:t>
            </a:r>
            <a:r>
              <a:rPr lang="en-US" smtClean="0"/>
              <a:t> = 4(2y</a:t>
            </a:r>
            <a:r>
              <a:rPr lang="en-US" baseline="-25000" smtClean="0"/>
              <a:t>old</a:t>
            </a:r>
            <a:r>
              <a:rPr lang="en-US" smtClean="0"/>
              <a:t>) = 8y</a:t>
            </a:r>
            <a:r>
              <a:rPr lang="en-US" baseline="-25000" smtClean="0"/>
              <a:t>old</a:t>
            </a:r>
            <a:endParaRPr lang="en-US" smtClean="0"/>
          </a:p>
          <a:p>
            <a:endParaRPr lang="en-US" smtClean="0"/>
          </a:p>
          <a:p>
            <a:r>
              <a:rPr lang="en-US" smtClean="0"/>
              <a:t>Therefore, if we had x = y, we now have x = y also</a:t>
            </a:r>
          </a:p>
          <a:p>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35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3556" name="Rectangle 4"/>
          <p:cNvSpPr>
            <a:spLocks noGrp="1" noChangeArrowheads="1"/>
          </p:cNvSpPr>
          <p:nvPr>
            <p:ph type="title" idx="4294967295"/>
          </p:nvPr>
        </p:nvSpPr>
        <p:spPr/>
        <p:txBody>
          <a:bodyPr/>
          <a:lstStyle/>
          <a:p>
            <a:r>
              <a:rPr lang="en-US" smtClean="0"/>
              <a:t>Abstraction</a:t>
            </a:r>
          </a:p>
        </p:txBody>
      </p:sp>
      <p:sp>
        <p:nvSpPr>
          <p:cNvPr id="23557" name="Rectangle 5"/>
          <p:cNvSpPr>
            <a:spLocks noGrp="1" noChangeArrowheads="1"/>
          </p:cNvSpPr>
          <p:nvPr>
            <p:ph type="body" idx="4294967295"/>
          </p:nvPr>
        </p:nvSpPr>
        <p:spPr/>
        <p:txBody>
          <a:bodyPr/>
          <a:lstStyle/>
          <a:p>
            <a:r>
              <a:rPr lang="en-US" smtClean="0"/>
              <a:t>In general, DB OS cannot understand what the transaction does and which operations are commutative</a:t>
            </a:r>
          </a:p>
          <a:p>
            <a:r>
              <a:rPr lang="en-US" b="1" i="1" smtClean="0">
                <a:solidFill>
                  <a:srgbClr val="FC0128"/>
                </a:solidFill>
              </a:rPr>
              <a:t>The DB OS can only see patterns of reads and writes</a:t>
            </a:r>
          </a:p>
          <a:p>
            <a:pPr lvl="1"/>
            <a:r>
              <a:rPr lang="en-US" b="1" i="1" smtClean="0">
                <a:solidFill>
                  <a:srgbClr val="FC0128"/>
                </a:solidFill>
              </a:rPr>
              <a:t>Who read/wrote what item and when, and what was the value read/written</a:t>
            </a:r>
          </a:p>
          <a:p>
            <a:r>
              <a:rPr lang="en-US" smtClean="0"/>
              <a:t>Abstracting out, we get for our example:</a:t>
            </a:r>
            <a:br>
              <a:rPr lang="en-US" smtClean="0"/>
            </a:br>
            <a:endParaRPr lang="en-US" smtClean="0"/>
          </a:p>
          <a:p>
            <a:pPr lvl="1">
              <a:buFont typeface="Symbol" pitchFamily="18" charset="2"/>
              <a:buNone/>
            </a:pPr>
            <a:r>
              <a:rPr lang="en-US" smtClean="0"/>
              <a:t>               T1                                         T2        </a:t>
            </a:r>
            <a:br>
              <a:rPr lang="en-US" smtClean="0"/>
            </a:br>
            <a:r>
              <a:rPr lang="en-US" smtClean="0"/>
              <a:t/>
            </a:r>
            <a:br>
              <a:rPr lang="en-US" smtClean="0"/>
            </a:br>
            <a:r>
              <a:rPr lang="en-US" smtClean="0"/>
              <a:t>       READ x     0</a:t>
            </a:r>
            <a:br>
              <a:rPr lang="en-US" smtClean="0"/>
            </a:br>
            <a:r>
              <a:rPr lang="en-US" smtClean="0"/>
              <a:t>       WRITE x    1</a:t>
            </a:r>
            <a:br>
              <a:rPr lang="en-US" smtClean="0"/>
            </a:br>
            <a:r>
              <a:rPr lang="en-US" smtClean="0"/>
              <a:t>                                                    READ x    1                                              </a:t>
            </a:r>
            <a:br>
              <a:rPr lang="en-US" smtClean="0"/>
            </a:br>
            <a:r>
              <a:rPr lang="en-US" smtClean="0"/>
              <a:t>                                                    WRITE x   2</a:t>
            </a:r>
            <a:br>
              <a:rPr lang="en-US" smtClean="0"/>
            </a:br>
            <a:r>
              <a:rPr lang="en-US" smtClean="0"/>
              <a:t>                    		           READ y     0	                                                   </a:t>
            </a:r>
            <a:br>
              <a:rPr lang="en-US" smtClean="0"/>
            </a:br>
            <a:r>
              <a:rPr lang="en-US" smtClean="0"/>
              <a:t>                                                    WRITE y   0</a:t>
            </a:r>
            <a:br>
              <a:rPr lang="en-US" smtClean="0"/>
            </a:br>
            <a:r>
              <a:rPr lang="en-US" smtClean="0"/>
              <a:t>     	 READ y   0   </a:t>
            </a:r>
            <a:br>
              <a:rPr lang="en-US" smtClean="0"/>
            </a:br>
            <a:r>
              <a:rPr lang="en-US" smtClean="0"/>
              <a:t>     	 WRITE y  1</a:t>
            </a:r>
          </a:p>
          <a:p>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5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580" name="Rectangle 4"/>
          <p:cNvSpPr>
            <a:spLocks noGrp="1" noChangeArrowheads="1"/>
          </p:cNvSpPr>
          <p:nvPr>
            <p:ph type="title" idx="4294967295"/>
          </p:nvPr>
        </p:nvSpPr>
        <p:spPr/>
        <p:txBody>
          <a:bodyPr/>
          <a:lstStyle/>
          <a:p>
            <a:r>
              <a:rPr lang="en-US" smtClean="0"/>
              <a:t>Abstraction</a:t>
            </a:r>
          </a:p>
        </p:txBody>
      </p:sp>
      <p:sp>
        <p:nvSpPr>
          <p:cNvPr id="24581" name="Rectangle 5"/>
          <p:cNvSpPr>
            <a:spLocks noGrp="1" noChangeArrowheads="1"/>
          </p:cNvSpPr>
          <p:nvPr>
            <p:ph type="body" idx="4294967295"/>
          </p:nvPr>
        </p:nvSpPr>
        <p:spPr/>
        <p:txBody>
          <a:bodyPr/>
          <a:lstStyle/>
          <a:p>
            <a:r>
              <a:rPr lang="en-US" smtClean="0"/>
              <a:t>In general, DB OS cannot understand what to do based on knowing the values read/written</a:t>
            </a:r>
          </a:p>
          <a:p>
            <a:r>
              <a:rPr lang="en-US" b="1" i="1" smtClean="0">
                <a:solidFill>
                  <a:srgbClr val="FC0128"/>
                </a:solidFill>
              </a:rPr>
              <a:t>The DB OS can understand only patterns of reads and writes</a:t>
            </a:r>
          </a:p>
          <a:p>
            <a:pPr lvl="1"/>
            <a:r>
              <a:rPr lang="en-US" b="1" i="1" smtClean="0">
                <a:solidFill>
                  <a:srgbClr val="FC0128"/>
                </a:solidFill>
              </a:rPr>
              <a:t>Who read/wrote what item and when</a:t>
            </a:r>
          </a:p>
          <a:p>
            <a:r>
              <a:rPr lang="en-US" smtClean="0"/>
              <a:t>Abstracting out, we get for our example:</a:t>
            </a:r>
            <a:br>
              <a:rPr lang="en-US" smtClean="0"/>
            </a:br>
            <a:endParaRPr lang="en-US" smtClean="0"/>
          </a:p>
          <a:p>
            <a:pPr lvl="1">
              <a:buFont typeface="Symbol" pitchFamily="18" charset="2"/>
              <a:buNone/>
            </a:pPr>
            <a:r>
              <a:rPr lang="en-US" smtClean="0"/>
              <a:t>               T1                                         T2        </a:t>
            </a:r>
            <a:br>
              <a:rPr lang="en-US" smtClean="0"/>
            </a:br>
            <a:r>
              <a:rPr lang="en-US" smtClean="0"/>
              <a:t/>
            </a:r>
            <a:br>
              <a:rPr lang="en-US" smtClean="0"/>
            </a:br>
            <a:r>
              <a:rPr lang="en-US" smtClean="0"/>
              <a:t>       READ x     </a:t>
            </a:r>
            <a:br>
              <a:rPr lang="en-US" smtClean="0"/>
            </a:br>
            <a:r>
              <a:rPr lang="en-US" smtClean="0"/>
              <a:t>       WRITE x    </a:t>
            </a:r>
            <a:br>
              <a:rPr lang="en-US" smtClean="0"/>
            </a:br>
            <a:r>
              <a:rPr lang="en-US" smtClean="0"/>
              <a:t>                                                    READ x                                                  </a:t>
            </a:r>
            <a:br>
              <a:rPr lang="en-US" smtClean="0"/>
            </a:br>
            <a:r>
              <a:rPr lang="en-US" smtClean="0"/>
              <a:t>                                                    WRITE x   </a:t>
            </a:r>
            <a:br>
              <a:rPr lang="en-US" smtClean="0"/>
            </a:br>
            <a:r>
              <a:rPr lang="en-US" smtClean="0"/>
              <a:t>                    		           READ y     	                                                   </a:t>
            </a:r>
            <a:br>
              <a:rPr lang="en-US" smtClean="0"/>
            </a:br>
            <a:r>
              <a:rPr lang="en-US" smtClean="0"/>
              <a:t>                                                    WRITE y   </a:t>
            </a:r>
            <a:br>
              <a:rPr lang="en-US" smtClean="0"/>
            </a:br>
            <a:r>
              <a:rPr lang="en-US" smtClean="0"/>
              <a:t>     	 READ y      </a:t>
            </a:r>
            <a:br>
              <a:rPr lang="en-US" smtClean="0"/>
            </a:br>
            <a:r>
              <a:rPr lang="en-US" smtClean="0"/>
              <a:t>     	 WRITE y  </a:t>
            </a:r>
          </a:p>
          <a:p>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560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5604" name="Rectangle 4"/>
          <p:cNvSpPr>
            <a:spLocks noGrp="1" noChangeArrowheads="1"/>
          </p:cNvSpPr>
          <p:nvPr>
            <p:ph type="title" idx="4294967295"/>
          </p:nvPr>
        </p:nvSpPr>
        <p:spPr/>
        <p:txBody>
          <a:bodyPr/>
          <a:lstStyle/>
          <a:p>
            <a:r>
              <a:rPr lang="en-US" smtClean="0"/>
              <a:t>Abstraction</a:t>
            </a:r>
          </a:p>
        </p:txBody>
      </p:sp>
      <p:sp>
        <p:nvSpPr>
          <p:cNvPr id="25605" name="Rectangle 5"/>
          <p:cNvSpPr>
            <a:spLocks noGrp="1" noChangeArrowheads="1"/>
          </p:cNvSpPr>
          <p:nvPr>
            <p:ph type="body" idx="4294967295"/>
          </p:nvPr>
        </p:nvSpPr>
        <p:spPr/>
        <p:txBody>
          <a:bodyPr/>
          <a:lstStyle/>
          <a:p>
            <a:r>
              <a:rPr lang="en-US" b="1" i="1" smtClean="0">
                <a:solidFill>
                  <a:srgbClr val="FC0128"/>
                </a:solidFill>
              </a:rPr>
              <a:t>Because there are possible actions that result in this pattern of accesses that produce incorrect executions, we must prevent such patterns, even though sometimes they may produce correct executions</a:t>
            </a:r>
          </a:p>
          <a:p>
            <a:endParaRPr lang="en-US" smtClean="0"/>
          </a:p>
          <a:p>
            <a:r>
              <a:rPr lang="en-US" smtClean="0"/>
              <a:t>Here it is relatively easy to see what went wrong</a:t>
            </a:r>
          </a:p>
          <a:p>
            <a:r>
              <a:rPr lang="en-US" smtClean="0"/>
              <a:t>We can say:</a:t>
            </a:r>
          </a:p>
          <a:p>
            <a:pPr lvl="1"/>
            <a:r>
              <a:rPr lang="en-US" smtClean="0"/>
              <a:t>T1 wrote something and then T2 read it</a:t>
            </a:r>
          </a:p>
          <a:p>
            <a:pPr lvl="1"/>
            <a:r>
              <a:rPr lang="en-US" smtClean="0"/>
              <a:t>T2 wrote something and then T1 read</a:t>
            </a:r>
          </a:p>
          <a:p>
            <a:r>
              <a:rPr lang="en-US" smtClean="0"/>
              <a:t>We will want in general to avoid such “circular” dependencies, but they may be more subtle that in this example</a:t>
            </a:r>
          </a:p>
          <a:p>
            <a:r>
              <a:rPr lang="en-US" smtClean="0"/>
              <a:t>We need a formal and precise statement</a:t>
            </a:r>
          </a:p>
          <a:p>
            <a:r>
              <a:rPr lang="en-US" smtClean="0"/>
              <a:t>And we also want strict histories to help recovery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66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6628" name="Rectangle 4"/>
          <p:cNvSpPr>
            <a:spLocks noGrp="1" noChangeArrowheads="1"/>
          </p:cNvSpPr>
          <p:nvPr>
            <p:ph type="title" idx="4294967295"/>
          </p:nvPr>
        </p:nvSpPr>
        <p:spPr/>
        <p:txBody>
          <a:bodyPr/>
          <a:lstStyle/>
          <a:p>
            <a:r>
              <a:rPr lang="en-US" smtClean="0"/>
              <a:t>Concurrency And Correctness?</a:t>
            </a:r>
          </a:p>
        </p:txBody>
      </p:sp>
      <p:sp>
        <p:nvSpPr>
          <p:cNvPr id="26629" name="Rectangle 5"/>
          <p:cNvSpPr>
            <a:spLocks noGrp="1" noChangeArrowheads="1"/>
          </p:cNvSpPr>
          <p:nvPr>
            <p:ph type="body" idx="4294967295"/>
          </p:nvPr>
        </p:nvSpPr>
        <p:spPr/>
        <p:txBody>
          <a:bodyPr/>
          <a:lstStyle/>
          <a:p>
            <a:r>
              <a:rPr lang="en-US" smtClean="0"/>
              <a:t>In general, it may be very difficult to define under what conditions a concurrent system is correct </a:t>
            </a:r>
          </a:p>
          <a:p>
            <a:r>
              <a:rPr lang="en-US" smtClean="0"/>
              <a:t>So we will say: </a:t>
            </a:r>
            <a:r>
              <a:rPr lang="en-US" b="1" i="1" smtClean="0">
                <a:solidFill>
                  <a:srgbClr val="FC0128"/>
                </a:solidFill>
              </a:rPr>
              <a:t>no errors are introduced because of concurrent execution that would not have occurred in a serial execution </a:t>
            </a:r>
          </a:p>
          <a:p>
            <a:r>
              <a:rPr lang="en-US" smtClean="0"/>
              <a:t>Because of the difficulty of figuring out what is correct and what is not, concurrency control mechanisms are to some extent “overkill”</a:t>
            </a:r>
          </a:p>
          <a:p>
            <a:pPr>
              <a:buFont typeface="Monotype Sorts" pitchFamily="2" charset="2"/>
              <a:buNone/>
            </a:pPr>
            <a:r>
              <a:rPr lang="en-US" smtClean="0"/>
              <a:t>	They use mechanisms that may sometimes be </a:t>
            </a:r>
            <a:r>
              <a:rPr lang="en-US" b="1" i="1" smtClean="0">
                <a:solidFill>
                  <a:srgbClr val="FF0000"/>
                </a:solidFill>
              </a:rPr>
              <a:t>too strong</a:t>
            </a:r>
            <a:r>
              <a:rPr lang="en-US" smtClean="0"/>
              <a:t>, but will always be </a:t>
            </a:r>
            <a:r>
              <a:rPr lang="en-US" b="1" i="1" smtClean="0">
                <a:solidFill>
                  <a:srgbClr val="FF0000"/>
                </a:solidFill>
              </a:rPr>
              <a:t>strong enough</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76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7652" name="Rectangle 4"/>
          <p:cNvSpPr>
            <a:spLocks noGrp="1" noChangeArrowheads="1"/>
          </p:cNvSpPr>
          <p:nvPr>
            <p:ph type="title" idx="4294967295"/>
          </p:nvPr>
        </p:nvSpPr>
        <p:spPr/>
        <p:txBody>
          <a:bodyPr/>
          <a:lstStyle/>
          <a:p>
            <a:r>
              <a:rPr lang="en-US" smtClean="0"/>
              <a:t>Formal Definition Of History</a:t>
            </a:r>
            <a:br>
              <a:rPr lang="en-US" smtClean="0"/>
            </a:br>
            <a:r>
              <a:rPr lang="en-US" smtClean="0"/>
              <a:t>In Our Context</a:t>
            </a:r>
          </a:p>
        </p:txBody>
      </p:sp>
      <p:sp>
        <p:nvSpPr>
          <p:cNvPr id="27653" name="Rectangle 5"/>
          <p:cNvSpPr>
            <a:spLocks noGrp="1" noChangeArrowheads="1"/>
          </p:cNvSpPr>
          <p:nvPr>
            <p:ph type="body" idx="4294967295"/>
          </p:nvPr>
        </p:nvSpPr>
        <p:spPr/>
        <p:txBody>
          <a:bodyPr/>
          <a:lstStyle/>
          <a:p>
            <a:r>
              <a:rPr lang="en-US" smtClean="0"/>
              <a:t>A </a:t>
            </a:r>
            <a:r>
              <a:rPr lang="en-US" b="1" i="1" smtClean="0">
                <a:solidFill>
                  <a:srgbClr val="FC0128"/>
                </a:solidFill>
              </a:rPr>
              <a:t>history</a:t>
            </a:r>
            <a:r>
              <a:rPr lang="en-US" smtClean="0"/>
              <a:t> (or </a:t>
            </a:r>
            <a:r>
              <a:rPr lang="en-US" b="1" smtClean="0">
                <a:solidFill>
                  <a:srgbClr val="FC0128"/>
                </a:solidFill>
              </a:rPr>
              <a:t>schedule</a:t>
            </a:r>
            <a:r>
              <a:rPr lang="en-US" smtClean="0"/>
              <a:t>) is a trace of behavior of a set of transactions, listing the reads and the writes in order of execution</a:t>
            </a:r>
          </a:p>
          <a:p>
            <a:r>
              <a:rPr lang="en-US" smtClean="0"/>
              <a:t>In our example</a:t>
            </a:r>
            <a:br>
              <a:rPr lang="en-US" smtClean="0"/>
            </a:br>
            <a:endParaRPr lang="en-US" smtClean="0"/>
          </a:p>
          <a:p>
            <a:pPr lvl="1">
              <a:buFont typeface="Symbol" pitchFamily="18" charset="2"/>
              <a:buNone/>
            </a:pPr>
            <a:r>
              <a:rPr lang="en-US" smtClean="0"/>
              <a:t/>
            </a:r>
            <a:br>
              <a:rPr lang="en-US" smtClean="0"/>
            </a:br>
            <a:r>
              <a:rPr lang="en-US" smtClean="0"/>
              <a:t/>
            </a:r>
            <a:br>
              <a:rPr lang="en-US" smtClean="0"/>
            </a:br>
            <a:r>
              <a:rPr lang="en-US" smtClean="0"/>
              <a:t>       T1:  READ x</a:t>
            </a:r>
            <a:br>
              <a:rPr lang="en-US" smtClean="0"/>
            </a:br>
            <a:r>
              <a:rPr lang="en-US" smtClean="0"/>
              <a:t>       T1:  WRITE x</a:t>
            </a:r>
            <a:br>
              <a:rPr lang="en-US" smtClean="0"/>
            </a:br>
            <a:r>
              <a:rPr lang="en-US" smtClean="0"/>
              <a:t>       		T2:  READ x                                              </a:t>
            </a:r>
            <a:br>
              <a:rPr lang="en-US" smtClean="0"/>
            </a:br>
            <a:r>
              <a:rPr lang="en-US" smtClean="0"/>
              <a:t>       		T2:  WRITE x</a:t>
            </a:r>
            <a:br>
              <a:rPr lang="en-US" smtClean="0"/>
            </a:br>
            <a:r>
              <a:rPr lang="en-US" smtClean="0"/>
              <a:t>       		T2:  READ y	                                                   </a:t>
            </a:r>
            <a:br>
              <a:rPr lang="en-US" smtClean="0"/>
            </a:br>
            <a:r>
              <a:rPr lang="en-US" smtClean="0"/>
              <a:t>       		T2:  WRITE y</a:t>
            </a:r>
            <a:br>
              <a:rPr lang="en-US" smtClean="0"/>
            </a:br>
            <a:r>
              <a:rPr lang="en-US" smtClean="0"/>
              <a:t>       T1:  READ y</a:t>
            </a:r>
            <a:br>
              <a:rPr lang="en-US" smtClean="0"/>
            </a:br>
            <a:r>
              <a:rPr lang="en-US" smtClean="0"/>
              <a:t>       T1:  WRITE y</a:t>
            </a:r>
          </a:p>
          <a:p>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867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8676" name="Rectangle 4"/>
          <p:cNvSpPr>
            <a:spLocks noGrp="1" noChangeArrowheads="1"/>
          </p:cNvSpPr>
          <p:nvPr>
            <p:ph type="title" idx="4294967295"/>
          </p:nvPr>
        </p:nvSpPr>
        <p:spPr/>
        <p:txBody>
          <a:bodyPr/>
          <a:lstStyle/>
          <a:p>
            <a:r>
              <a:rPr lang="en-US" smtClean="0"/>
              <a:t>Serial Histories</a:t>
            </a:r>
          </a:p>
        </p:txBody>
      </p:sp>
      <p:sp>
        <p:nvSpPr>
          <p:cNvPr id="28677" name="Rectangle 5"/>
          <p:cNvSpPr>
            <a:spLocks noGrp="1" noChangeArrowheads="1"/>
          </p:cNvSpPr>
          <p:nvPr>
            <p:ph type="body" idx="4294967295"/>
          </p:nvPr>
        </p:nvSpPr>
        <p:spPr/>
        <p:txBody>
          <a:bodyPr/>
          <a:lstStyle/>
          <a:p>
            <a:r>
              <a:rPr lang="en-US" smtClean="0"/>
              <a:t>A history is </a:t>
            </a:r>
            <a:r>
              <a:rPr lang="en-US" b="1" i="1" smtClean="0">
                <a:solidFill>
                  <a:srgbClr val="FC0128"/>
                </a:solidFill>
              </a:rPr>
              <a:t>serial </a:t>
            </a:r>
            <a:r>
              <a:rPr lang="en-US" smtClean="0"/>
              <a:t> if it describes a serial execution:</a:t>
            </a:r>
          </a:p>
          <a:p>
            <a:pPr>
              <a:buFont typeface="Monotype Sorts" pitchFamily="2" charset="2"/>
              <a:buNone/>
            </a:pPr>
            <a:r>
              <a:rPr lang="en-US" smtClean="0"/>
              <a:t> 	Transactions follow each other: no concurrency</a:t>
            </a:r>
          </a:p>
          <a:p>
            <a:r>
              <a:rPr lang="en-US" smtClean="0"/>
              <a:t>Example of a serial execution</a:t>
            </a:r>
          </a:p>
          <a:p>
            <a:pPr lvl="1">
              <a:buFont typeface="Symbol" pitchFamily="18" charset="2"/>
              <a:buNone/>
            </a:pPr>
            <a:r>
              <a:rPr lang="en-US" smtClean="0"/>
              <a:t/>
            </a:r>
            <a:br>
              <a:rPr lang="en-US" smtClean="0"/>
            </a:br>
            <a:r>
              <a:rPr lang="en-US" smtClean="0"/>
              <a:t/>
            </a:r>
            <a:br>
              <a:rPr lang="en-US" smtClean="0"/>
            </a:br>
            <a:r>
              <a:rPr lang="en-US" smtClean="0"/>
              <a:t>       T1:  READ x</a:t>
            </a:r>
            <a:br>
              <a:rPr lang="en-US" smtClean="0"/>
            </a:br>
            <a:r>
              <a:rPr lang="en-US" smtClean="0"/>
              <a:t>       T1:  WRITE x</a:t>
            </a:r>
            <a:br>
              <a:rPr lang="en-US" smtClean="0"/>
            </a:br>
            <a:r>
              <a:rPr lang="en-US" smtClean="0"/>
              <a:t>       T1:  READ y</a:t>
            </a:r>
            <a:br>
              <a:rPr lang="en-US" smtClean="0"/>
            </a:br>
            <a:r>
              <a:rPr lang="en-US" smtClean="0"/>
              <a:t>       T1:  WRITE y</a:t>
            </a:r>
            <a:br>
              <a:rPr lang="en-US" smtClean="0"/>
            </a:br>
            <a:r>
              <a:rPr lang="en-US" smtClean="0"/>
              <a:t>       		T2:  READ x                                              </a:t>
            </a:r>
            <a:br>
              <a:rPr lang="en-US" smtClean="0"/>
            </a:br>
            <a:r>
              <a:rPr lang="en-US" smtClean="0"/>
              <a:t>       		T2:  WRITE x</a:t>
            </a:r>
            <a:br>
              <a:rPr lang="en-US" smtClean="0"/>
            </a:br>
            <a:r>
              <a:rPr lang="en-US" smtClean="0"/>
              <a:t>       		T2:  READ y	                                                   </a:t>
            </a:r>
            <a:br>
              <a:rPr lang="en-US" smtClean="0"/>
            </a:br>
            <a:r>
              <a:rPr lang="en-US" smtClean="0"/>
              <a:t>       		T2:  WRITE y</a:t>
            </a:r>
            <a:br>
              <a:rPr lang="en-US" smtClean="0"/>
            </a:br>
            <a:endParaRPr lang="en-US" smtClean="0"/>
          </a:p>
          <a:p>
            <a:r>
              <a:rPr lang="en-US" b="1" i="1" smtClean="0">
                <a:solidFill>
                  <a:srgbClr val="FC0128"/>
                </a:solidFill>
              </a:rPr>
              <a:t>A concurrent execution that happens to be serial is a correct concurrent execution</a:t>
            </a:r>
          </a:p>
          <a:p>
            <a:pPr lvl="1"/>
            <a:r>
              <a:rPr lang="en-US" smtClean="0"/>
              <a:t>By assumption, each  transaction is correct when run by itself</a:t>
            </a:r>
          </a:p>
          <a:p>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969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9700" name="Rectangle 4"/>
          <p:cNvSpPr>
            <a:spLocks noGrp="1" noChangeArrowheads="1"/>
          </p:cNvSpPr>
          <p:nvPr>
            <p:ph type="title" idx="4294967295"/>
          </p:nvPr>
        </p:nvSpPr>
        <p:spPr/>
        <p:txBody>
          <a:bodyPr/>
          <a:lstStyle/>
          <a:p>
            <a:r>
              <a:rPr lang="en-US" smtClean="0"/>
              <a:t>Serializable Histories</a:t>
            </a:r>
          </a:p>
        </p:txBody>
      </p:sp>
      <p:sp>
        <p:nvSpPr>
          <p:cNvPr id="29701" name="Rectangle 5"/>
          <p:cNvSpPr>
            <a:spLocks noGrp="1" noChangeArrowheads="1"/>
          </p:cNvSpPr>
          <p:nvPr>
            <p:ph type="body" idx="4294967295"/>
          </p:nvPr>
        </p:nvSpPr>
        <p:spPr/>
        <p:txBody>
          <a:bodyPr/>
          <a:lstStyle/>
          <a:p>
            <a:r>
              <a:rPr lang="en-US" smtClean="0"/>
              <a:t>We are given:</a:t>
            </a:r>
          </a:p>
          <a:p>
            <a:pPr lvl="1"/>
            <a:r>
              <a:rPr lang="en-US" smtClean="0"/>
              <a:t>A database and its initial state</a:t>
            </a:r>
          </a:p>
          <a:p>
            <a:pPr lvl="1"/>
            <a:r>
              <a:rPr lang="en-US" smtClean="0"/>
              <a:t>A set of transactions</a:t>
            </a:r>
          </a:p>
          <a:p>
            <a:pPr lvl="1"/>
            <a:r>
              <a:rPr lang="en-US" smtClean="0"/>
              <a:t>A history H of these transactions on this database in this initial state</a:t>
            </a:r>
          </a:p>
          <a:p>
            <a:r>
              <a:rPr lang="en-US" smtClean="0"/>
              <a:t>H is </a:t>
            </a:r>
            <a:r>
              <a:rPr lang="en-US" b="1" i="1" smtClean="0">
                <a:solidFill>
                  <a:srgbClr val="FC0128"/>
                </a:solidFill>
              </a:rPr>
              <a:t>serializable</a:t>
            </a:r>
            <a:r>
              <a:rPr lang="en-US" smtClean="0"/>
              <a:t> if it is equivalent to some serial history H’ of this set of transactions on this database in this initial state</a:t>
            </a:r>
          </a:p>
          <a:p>
            <a:r>
              <a:rPr lang="en-US" smtClean="0"/>
              <a:t>We need to define “equivalent” formally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r>
              <a:rPr lang="en-US" smtClean="0"/>
              <a:t>Equivalent Histories</a:t>
            </a:r>
          </a:p>
        </p:txBody>
      </p:sp>
      <p:sp>
        <p:nvSpPr>
          <p:cNvPr id="30723" name="Content Placeholder 2"/>
          <p:cNvSpPr>
            <a:spLocks noGrp="1"/>
          </p:cNvSpPr>
          <p:nvPr>
            <p:ph idx="4294967295"/>
          </p:nvPr>
        </p:nvSpPr>
        <p:spPr/>
        <p:txBody>
          <a:bodyPr/>
          <a:lstStyle/>
          <a:p>
            <a:r>
              <a:rPr lang="en-US" dirty="0" smtClean="0"/>
              <a:t>Let us assume, that the initial state of the database (before current execution starts) was produced by some transaction </a:t>
            </a:r>
            <a:r>
              <a:rPr lang="en-US" dirty="0" err="1" smtClean="0"/>
              <a:t>T0</a:t>
            </a:r>
            <a:endParaRPr lang="en-US" dirty="0" smtClean="0"/>
          </a:p>
          <a:p>
            <a:r>
              <a:rPr lang="en-US" dirty="0" smtClean="0"/>
              <a:t>Then some transaction </a:t>
            </a:r>
            <a:r>
              <a:rPr lang="en-US" dirty="0" err="1" smtClean="0"/>
              <a:t>T1</a:t>
            </a:r>
            <a:r>
              <a:rPr lang="en-US" dirty="0" smtClean="0"/>
              <a:t>, </a:t>
            </a:r>
            <a:r>
              <a:rPr lang="en-US" dirty="0" err="1" smtClean="0"/>
              <a:t>T2</a:t>
            </a:r>
            <a:r>
              <a:rPr lang="en-US" dirty="0" smtClean="0"/>
              <a:t>, …, </a:t>
            </a:r>
            <a:r>
              <a:rPr lang="en-US" dirty="0" err="1" smtClean="0"/>
              <a:t>Tn</a:t>
            </a:r>
            <a:r>
              <a:rPr lang="en-US" dirty="0" smtClean="0"/>
              <a:t> executed (possibly concurrently fully or partially) and the execution ended producing some final state of the database</a:t>
            </a:r>
          </a:p>
          <a:p>
            <a:r>
              <a:rPr lang="en-US" dirty="0" smtClean="0"/>
              <a:t>Let us now consider two histories, H and H’</a:t>
            </a:r>
          </a:p>
          <a:p>
            <a:r>
              <a:rPr lang="en-US" b="1" i="1" dirty="0" smtClean="0">
                <a:solidFill>
                  <a:srgbClr val="FF0000"/>
                </a:solidFill>
              </a:rPr>
              <a:t>We will say that these histories are equivalent if the behavior is the same in some formal sense in both histories</a:t>
            </a:r>
          </a:p>
          <a:p>
            <a:pPr lvl="1"/>
            <a:r>
              <a:rPr lang="en-US" b="1" i="1" dirty="0" smtClean="0">
                <a:solidFill>
                  <a:srgbClr val="FF0000"/>
                </a:solidFill>
              </a:rPr>
              <a:t>Transactions read and write the same values</a:t>
            </a:r>
          </a:p>
          <a:p>
            <a:pPr lvl="1"/>
            <a:r>
              <a:rPr lang="en-US" b="1" i="1" dirty="0" smtClean="0">
                <a:solidFill>
                  <a:srgbClr val="FF0000"/>
                </a:solidFill>
              </a:rPr>
              <a:t>The final state of the database is the same</a:t>
            </a:r>
          </a:p>
          <a:p>
            <a:r>
              <a:rPr lang="en-US" dirty="0" smtClean="0"/>
              <a:t>We will discuss next a more “operational” definition of equivalency, which does not </a:t>
            </a:r>
            <a:r>
              <a:rPr lang="en-US" dirty="0" err="1" smtClean="0"/>
              <a:t>relay</a:t>
            </a:r>
            <a:r>
              <a:rPr lang="en-US" dirty="0" smtClean="0"/>
              <a:t> on values (which are generally not know) but on temporal order of certain actions</a:t>
            </a: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02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029" name="Rectangle 4"/>
          <p:cNvSpPr>
            <a:spLocks noGrp="1" noChangeArrowheads="1"/>
          </p:cNvSpPr>
          <p:nvPr>
            <p:ph type="title" idx="4294967295"/>
          </p:nvPr>
        </p:nvSpPr>
        <p:spPr/>
        <p:txBody>
          <a:bodyPr/>
          <a:lstStyle/>
          <a:p>
            <a:r>
              <a:rPr lang="en-US" smtClean="0"/>
              <a:t>Transaction Processing</a:t>
            </a:r>
          </a:p>
        </p:txBody>
      </p:sp>
      <p:sp>
        <p:nvSpPr>
          <p:cNvPr id="1030" name="Rectangle 5"/>
          <p:cNvSpPr>
            <a:spLocks noGrp="1" noChangeArrowheads="1"/>
          </p:cNvSpPr>
          <p:nvPr>
            <p:ph type="body" idx="4294967295"/>
          </p:nvPr>
        </p:nvSpPr>
        <p:spPr/>
        <p:txBody>
          <a:bodyPr/>
          <a:lstStyle/>
          <a:p>
            <a:r>
              <a:rPr lang="en-US" smtClean="0"/>
              <a:t>Implemented as part of the Database Operating System</a:t>
            </a:r>
          </a:p>
          <a:p>
            <a:r>
              <a:rPr lang="en-US" smtClean="0"/>
              <a:t>Includes:</a:t>
            </a:r>
          </a:p>
          <a:p>
            <a:pPr lvl="1"/>
            <a:r>
              <a:rPr lang="en-US" smtClean="0"/>
              <a:t>Recovery (previous unit)</a:t>
            </a:r>
          </a:p>
          <a:p>
            <a:pPr lvl="1"/>
            <a:r>
              <a:rPr lang="en-US" smtClean="0"/>
              <a:t>Concurrency (this unit)</a:t>
            </a:r>
          </a:p>
          <a:p>
            <a:r>
              <a:rPr lang="en-US" smtClean="0"/>
              <a:t>Relies on services provided by the “standard” operating system running on the hardware</a:t>
            </a:r>
          </a:p>
        </p:txBody>
      </p:sp>
      <p:graphicFrame>
        <p:nvGraphicFramePr>
          <p:cNvPr id="1026" name="Object 6"/>
          <p:cNvGraphicFramePr>
            <a:graphicFrameLocks noGrp="1" noChangeAspect="1"/>
          </p:cNvGraphicFramePr>
          <p:nvPr>
            <p:ph sz="half" idx="4294967295"/>
          </p:nvPr>
        </p:nvGraphicFramePr>
        <p:xfrm>
          <a:off x="2514600" y="4191000"/>
          <a:ext cx="3660775" cy="2546350"/>
        </p:xfrm>
        <a:graphic>
          <a:graphicData uri="http://schemas.openxmlformats.org/presentationml/2006/ole">
            <mc:AlternateContent xmlns:mc="http://schemas.openxmlformats.org/markup-compatibility/2006">
              <mc:Choice xmlns:v="urn:schemas-microsoft-com:vml" Requires="v">
                <p:oleObj spid="_x0000_s1031" name="Visio" r:id="rId4" imgW="3660648" imgH="2546223" progId="Visio.Drawing.11">
                  <p:embed/>
                </p:oleObj>
              </mc:Choice>
              <mc:Fallback>
                <p:oleObj name="Visio" r:id="rId4" imgW="3660648" imgH="2546223"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91000"/>
                        <a:ext cx="3660775"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r>
              <a:rPr lang="en-US" dirty="0" smtClean="0"/>
              <a:t>Operation Definition Of Equivalent Histories</a:t>
            </a:r>
          </a:p>
        </p:txBody>
      </p:sp>
      <p:sp>
        <p:nvSpPr>
          <p:cNvPr id="31747" name="Content Placeholder 2"/>
          <p:cNvSpPr>
            <a:spLocks noGrp="1"/>
          </p:cNvSpPr>
          <p:nvPr>
            <p:ph idx="4294967295"/>
          </p:nvPr>
        </p:nvSpPr>
        <p:spPr/>
        <p:txBody>
          <a:bodyPr/>
          <a:lstStyle/>
          <a:p>
            <a:r>
              <a:rPr lang="en-US" smtClean="0"/>
              <a:t>In both histories, if a transaction Tj read some item x, it read the value that was written by the same Ti (Ti could be T0)</a:t>
            </a:r>
          </a:p>
          <a:p>
            <a:pPr lvl="1"/>
            <a:r>
              <a:rPr lang="en-US" smtClean="0"/>
              <a:t>This implies, that Tj read the same values in both histories, and as we assume that the transactions are deterministic, Tj produced the same values when it wrote</a:t>
            </a:r>
          </a:p>
          <a:p>
            <a:r>
              <a:rPr lang="en-US" smtClean="0"/>
              <a:t>In both histories, each item x is last written by the same transaction</a:t>
            </a:r>
          </a:p>
          <a:p>
            <a:pPr lvl="1"/>
            <a:r>
              <a:rPr lang="en-US" smtClean="0"/>
              <a:t>This implies that the final state of the database is the same under both histories</a:t>
            </a:r>
          </a:p>
          <a:p>
            <a:r>
              <a:rPr lang="en-US" smtClean="0"/>
              <a:t>This definition is applicable to any two histories:</a:t>
            </a:r>
          </a:p>
          <a:p>
            <a:pPr lvl="1"/>
            <a:r>
              <a:rPr lang="en-US" smtClean="0"/>
              <a:t>There is no need for one to be serial, both of them can be concurrent (of course, then it is not applicable to serializability)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27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2772" name="Rectangle 4"/>
          <p:cNvSpPr>
            <a:spLocks noGrp="1" noChangeArrowheads="1"/>
          </p:cNvSpPr>
          <p:nvPr>
            <p:ph type="title" idx="4294967295"/>
          </p:nvPr>
        </p:nvSpPr>
        <p:spPr/>
        <p:txBody>
          <a:bodyPr/>
          <a:lstStyle/>
          <a:p>
            <a:r>
              <a:rPr lang="en-US" smtClean="0"/>
              <a:t>Serializable Histories</a:t>
            </a:r>
          </a:p>
        </p:txBody>
      </p:sp>
      <p:sp>
        <p:nvSpPr>
          <p:cNvPr id="32773" name="Rectangle 5"/>
          <p:cNvSpPr>
            <a:spLocks noGrp="1" noChangeArrowheads="1"/>
          </p:cNvSpPr>
          <p:nvPr>
            <p:ph type="body" idx="4294967295"/>
          </p:nvPr>
        </p:nvSpPr>
        <p:spPr/>
        <p:txBody>
          <a:bodyPr/>
          <a:lstStyle/>
          <a:p>
            <a:r>
              <a:rPr lang="en-US" smtClean="0"/>
              <a:t>Assume</a:t>
            </a:r>
          </a:p>
          <a:p>
            <a:pPr lvl="1"/>
            <a:r>
              <a:rPr lang="en-US" smtClean="0"/>
              <a:t>H and H’ equivalent</a:t>
            </a:r>
          </a:p>
          <a:p>
            <a:pPr lvl="1"/>
            <a:r>
              <a:rPr lang="en-US" smtClean="0"/>
              <a:t>H’ serial</a:t>
            </a:r>
          </a:p>
          <a:p>
            <a:r>
              <a:rPr lang="en-US" smtClean="0"/>
              <a:t>H’ was correct, because it was a serial execution</a:t>
            </a:r>
          </a:p>
          <a:p>
            <a:r>
              <a:rPr lang="en-US" smtClean="0"/>
              <a:t>Therefore H was correct, because it was equivalent to H’</a:t>
            </a:r>
          </a:p>
          <a:p>
            <a:r>
              <a:rPr lang="en-US" smtClean="0"/>
              <a:t>Therefore:</a:t>
            </a:r>
            <a:br>
              <a:rPr lang="en-US" smtClean="0"/>
            </a:br>
            <a:r>
              <a:rPr lang="en-US" b="1" i="1" smtClean="0">
                <a:solidFill>
                  <a:srgbClr val="FC0128"/>
                </a:solidFill>
              </a:rPr>
              <a:t>Each serializable history describes a correct execution!</a:t>
            </a:r>
          </a:p>
          <a:p>
            <a:r>
              <a:rPr lang="en-US" smtClean="0"/>
              <a:t>How to determine if a history is serializable?</a:t>
            </a:r>
          </a:p>
          <a:p>
            <a:r>
              <a:rPr lang="en-US" smtClean="0"/>
              <a:t>We will do something weaker</a:t>
            </a:r>
          </a:p>
          <a:p>
            <a:pPr lvl="1"/>
            <a:r>
              <a:rPr lang="en-US" smtClean="0"/>
              <a:t>Whenever we say that a history is serializable, it will indeed will be serializable</a:t>
            </a:r>
          </a:p>
          <a:p>
            <a:pPr lvl="1"/>
            <a:r>
              <a:rPr lang="en-US" smtClean="0"/>
              <a:t>But sometimes when it is serializable but we will not be able to recognize this</a:t>
            </a:r>
          </a:p>
          <a:p>
            <a:r>
              <a:rPr lang="en-US" smtClean="0"/>
              <a:t>So we may be overly cautious but will never accept incorrect executions</a:t>
            </a:r>
          </a:p>
          <a:p>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r>
              <a:rPr lang="en-US" smtClean="0"/>
              <a:t>Serializable Histories</a:t>
            </a:r>
          </a:p>
        </p:txBody>
      </p:sp>
      <p:sp>
        <p:nvSpPr>
          <p:cNvPr id="33795" name="Rectangle 3"/>
          <p:cNvSpPr>
            <a:spLocks noGrp="1" noChangeArrowheads="1"/>
          </p:cNvSpPr>
          <p:nvPr>
            <p:ph type="body" idx="4294967295"/>
          </p:nvPr>
        </p:nvSpPr>
        <p:spPr/>
        <p:txBody>
          <a:bodyPr/>
          <a:lstStyle/>
          <a:p>
            <a:r>
              <a:rPr lang="en-US" dirty="0" smtClean="0"/>
              <a:t>So we really have algorithms that partition histories into two classes</a:t>
            </a:r>
          </a:p>
          <a:p>
            <a:pPr lvl="1"/>
            <a:r>
              <a:rPr lang="en-US" dirty="0" err="1" smtClean="0"/>
              <a:t>Serializable</a:t>
            </a:r>
            <a:endParaRPr lang="en-US" dirty="0" smtClean="0"/>
          </a:p>
          <a:p>
            <a:pPr lvl="1"/>
            <a:r>
              <a:rPr lang="en-US" dirty="0" smtClean="0"/>
              <a:t>Perhaps not </a:t>
            </a:r>
            <a:r>
              <a:rPr lang="en-US" dirty="0" err="1" smtClean="0"/>
              <a:t>serializable</a:t>
            </a:r>
            <a:endParaRPr lang="en-US" dirty="0" smtClean="0"/>
          </a:p>
          <a:p>
            <a:endParaRPr lang="en-US" dirty="0" smtClean="0"/>
          </a:p>
          <a:p>
            <a:r>
              <a:rPr lang="en-US" dirty="0" smtClean="0"/>
              <a:t>We will focus on </a:t>
            </a:r>
            <a:r>
              <a:rPr lang="en-US" b="1" i="1" dirty="0" smtClean="0">
                <a:solidFill>
                  <a:srgbClr val="FC0128"/>
                </a:solidFill>
              </a:rPr>
              <a:t>conflict </a:t>
            </a:r>
            <a:r>
              <a:rPr lang="en-US" b="1" i="1" dirty="0" err="1" smtClean="0">
                <a:solidFill>
                  <a:srgbClr val="FC0128"/>
                </a:solidFill>
              </a:rPr>
              <a:t>serializability</a:t>
            </a:r>
            <a:endParaRPr lang="en-US" b="1" i="1" dirty="0" smtClean="0">
              <a:solidFill>
                <a:srgbClr val="FC0128"/>
              </a:solidFill>
            </a:endParaRPr>
          </a:p>
          <a:p>
            <a:r>
              <a:rPr lang="en-US" dirty="0" smtClean="0"/>
              <a:t>We will partition histories into two classes:</a:t>
            </a:r>
          </a:p>
          <a:p>
            <a:pPr lvl="1"/>
            <a:r>
              <a:rPr lang="en-US" dirty="0" smtClean="0"/>
              <a:t>Conflict </a:t>
            </a:r>
            <a:r>
              <a:rPr lang="en-US" dirty="0" err="1" smtClean="0"/>
              <a:t>serializable</a:t>
            </a:r>
            <a:r>
              <a:rPr lang="en-US" dirty="0" smtClean="0"/>
              <a:t> (guaranteed to be </a:t>
            </a:r>
            <a:r>
              <a:rPr lang="en-US" dirty="0" err="1" smtClean="0"/>
              <a:t>serializable</a:t>
            </a:r>
            <a:r>
              <a:rPr lang="en-US" dirty="0" smtClean="0"/>
              <a:t>)</a:t>
            </a:r>
          </a:p>
          <a:p>
            <a:pPr lvl="1"/>
            <a:r>
              <a:rPr lang="en-US" dirty="0" smtClean="0"/>
              <a:t>Not conflict </a:t>
            </a:r>
            <a:r>
              <a:rPr lang="en-US" dirty="0" err="1" smtClean="0"/>
              <a:t>serializable</a:t>
            </a:r>
            <a:r>
              <a:rPr lang="en-US" dirty="0" smtClean="0"/>
              <a:t> (we do not know whether they are </a:t>
            </a:r>
            <a:r>
              <a:rPr lang="en-US" dirty="0" err="1" smtClean="0"/>
              <a:t>serializable</a:t>
            </a:r>
            <a:r>
              <a:rPr lang="en-US" dirty="0" smtClean="0"/>
              <a:t> or not)</a:t>
            </a:r>
          </a:p>
          <a:p>
            <a:pPr lvl="1"/>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r>
              <a:rPr lang="en-US" smtClean="0"/>
              <a:t>Conflict Serializable Histories</a:t>
            </a:r>
          </a:p>
        </p:txBody>
      </p:sp>
      <p:sp>
        <p:nvSpPr>
          <p:cNvPr id="34819" name="Rectangle 3"/>
          <p:cNvSpPr>
            <a:spLocks noGrp="1" noChangeArrowheads="1"/>
          </p:cNvSpPr>
          <p:nvPr>
            <p:ph type="body" idx="4294967295"/>
          </p:nvPr>
        </p:nvSpPr>
        <p:spPr/>
        <p:txBody>
          <a:bodyPr/>
          <a:lstStyle/>
          <a:p>
            <a:r>
              <a:rPr lang="en-US" smtClean="0"/>
              <a:t>The idea is to figure out something along the following lines:</a:t>
            </a:r>
          </a:p>
          <a:p>
            <a:pPr>
              <a:buFont typeface="Monotype Sorts" pitchFamily="2" charset="2"/>
              <a:buNone/>
            </a:pPr>
            <a:r>
              <a:rPr lang="en-US" smtClean="0"/>
              <a:t>	If a transaction accessed some item, who else could have accessed this item in a way that implies a potential temporal constraint on any equivalent serial schedule</a:t>
            </a:r>
          </a:p>
          <a:p>
            <a:r>
              <a:rPr lang="en-US" smtClean="0"/>
              <a:t>Tests are local and therefore will be</a:t>
            </a:r>
          </a:p>
          <a:p>
            <a:pPr lvl="1"/>
            <a:r>
              <a:rPr lang="en-US" smtClean="0"/>
              <a:t>Efficient</a:t>
            </a:r>
          </a:p>
          <a:p>
            <a:pPr lvl="1"/>
            <a:r>
              <a:rPr lang="en-US" smtClean="0"/>
              <a:t>Non-comprehensive: more temporal constraints will be imposed than needed in general; therefore serializable histories may not be conflict-serializable and we will act as if there were not serializable and not permit them</a:t>
            </a:r>
          </a:p>
          <a:p>
            <a:pPr lvl="1"/>
            <a:endParaRPr lang="en-US" smtClean="0"/>
          </a:p>
          <a:p>
            <a:r>
              <a:rPr lang="en-US" smtClean="0"/>
              <a:t>We proceed to examine four histories of two transactions each and look only at one operation from each of the two transactions: we ignore everything else</a:t>
            </a:r>
          </a:p>
          <a:p>
            <a:r>
              <a:rPr lang="en-US" smtClean="0"/>
              <a:t>Here and later we may write “W” for “WRITE” and “R” for “READ”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smtClean="0"/>
              <a:t>Conflicting Operations</a:t>
            </a:r>
            <a:br>
              <a:rPr lang="en-US" smtClean="0"/>
            </a:br>
            <a:r>
              <a:rPr lang="en-US" smtClean="0"/>
              <a:t>(No Implication This Is A Bad Thing)</a:t>
            </a:r>
          </a:p>
        </p:txBody>
      </p:sp>
      <p:sp>
        <p:nvSpPr>
          <p:cNvPr id="35843" name="Rectangle 3"/>
          <p:cNvSpPr>
            <a:spLocks noGrp="1" noChangeArrowheads="1"/>
          </p:cNvSpPr>
          <p:nvPr>
            <p:ph type="body" idx="4294967295"/>
          </p:nvPr>
        </p:nvSpPr>
        <p:spPr/>
        <p:txBody>
          <a:bodyPr/>
          <a:lstStyle/>
          <a:p>
            <a:pPr>
              <a:buFont typeface="Monotype Sorts" pitchFamily="2" charset="2"/>
              <a:buNone/>
            </a:pPr>
            <a:r>
              <a:rPr lang="en-US" smtClean="0"/>
              <a:t>	.</a:t>
            </a:r>
            <a:br>
              <a:rPr lang="en-US" smtClean="0"/>
            </a:br>
            <a:r>
              <a:rPr lang="en-US" smtClean="0"/>
              <a:t>T1: W x</a:t>
            </a:r>
            <a:br>
              <a:rPr lang="en-US" smtClean="0"/>
            </a:br>
            <a:r>
              <a:rPr lang="en-US" smtClean="0"/>
              <a:t>.</a:t>
            </a:r>
            <a:br>
              <a:rPr lang="en-US" smtClean="0"/>
            </a:br>
            <a:r>
              <a:rPr lang="en-US" smtClean="0"/>
              <a:t>		T2: R x</a:t>
            </a:r>
            <a:br>
              <a:rPr lang="en-US" smtClean="0"/>
            </a:br>
            <a:r>
              <a:rPr lang="en-US" smtClean="0"/>
              <a:t>.</a:t>
            </a:r>
          </a:p>
          <a:p>
            <a:r>
              <a:rPr lang="en-US" smtClean="0"/>
              <a:t>It is possible that these are the only operations (we do not examine others)</a:t>
            </a:r>
          </a:p>
          <a:p>
            <a:r>
              <a:rPr lang="en-US" smtClean="0"/>
              <a:t>Based only on the above, it is not possible that the following serial history is equivalent to our history</a:t>
            </a:r>
          </a:p>
          <a:p>
            <a:pPr>
              <a:buFont typeface="Monotype Sorts" pitchFamily="2" charset="2"/>
              <a:buNone/>
            </a:pPr>
            <a:r>
              <a:rPr lang="en-US" smtClean="0"/>
              <a:t>	T2 (all instructions of this transaction, whatever they are)</a:t>
            </a:r>
            <a:br>
              <a:rPr lang="en-US" smtClean="0"/>
            </a:br>
            <a:r>
              <a:rPr lang="en-US" smtClean="0"/>
              <a:t>T1 (all instructions of this transaction, whatever they are)</a:t>
            </a:r>
          </a:p>
          <a:p>
            <a:r>
              <a:rPr lang="en-US" smtClean="0"/>
              <a:t>Because:</a:t>
            </a:r>
          </a:p>
          <a:p>
            <a:pPr lvl="1"/>
            <a:r>
              <a:rPr lang="en-US" smtClean="0"/>
              <a:t>In the original history T2 read x as produced by T1</a:t>
            </a:r>
          </a:p>
          <a:p>
            <a:pPr lvl="1"/>
            <a:r>
              <a:rPr lang="en-US" smtClean="0"/>
              <a:t>In the above serial history T2 could not have done this</a:t>
            </a:r>
          </a:p>
          <a:p>
            <a:r>
              <a:rPr lang="en-US" smtClean="0"/>
              <a:t>The only hope for equivalent serial history: T1 before T2</a:t>
            </a:r>
          </a:p>
          <a:p>
            <a:r>
              <a:rPr lang="en-US" smtClean="0"/>
              <a:t>But this may not work either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r>
              <a:rPr lang="en-US" smtClean="0"/>
              <a:t>Conflicting Operations</a:t>
            </a:r>
            <a:br>
              <a:rPr lang="en-US" smtClean="0"/>
            </a:br>
            <a:r>
              <a:rPr lang="en-US" smtClean="0"/>
              <a:t>(No Implication This Is A Bad Thing)</a:t>
            </a:r>
          </a:p>
        </p:txBody>
      </p:sp>
      <p:sp>
        <p:nvSpPr>
          <p:cNvPr id="36867" name="Rectangle 3"/>
          <p:cNvSpPr>
            <a:spLocks noGrp="1" noChangeArrowheads="1"/>
          </p:cNvSpPr>
          <p:nvPr>
            <p:ph type="body" idx="4294967295"/>
          </p:nvPr>
        </p:nvSpPr>
        <p:spPr/>
        <p:txBody>
          <a:bodyPr/>
          <a:lstStyle/>
          <a:p>
            <a:pPr>
              <a:buFont typeface="Monotype Sorts" pitchFamily="2" charset="2"/>
              <a:buNone/>
            </a:pPr>
            <a:r>
              <a:rPr lang="en-US" smtClean="0"/>
              <a:t>	.</a:t>
            </a:r>
            <a:br>
              <a:rPr lang="en-US" smtClean="0"/>
            </a:br>
            <a:r>
              <a:rPr lang="en-US" smtClean="0"/>
              <a:t>T1: R x</a:t>
            </a:r>
            <a:br>
              <a:rPr lang="en-US" smtClean="0"/>
            </a:br>
            <a:r>
              <a:rPr lang="en-US" smtClean="0"/>
              <a:t>.</a:t>
            </a:r>
            <a:br>
              <a:rPr lang="en-US" smtClean="0"/>
            </a:br>
            <a:r>
              <a:rPr lang="en-US" smtClean="0"/>
              <a:t>		T2: W x</a:t>
            </a:r>
            <a:br>
              <a:rPr lang="en-US" smtClean="0"/>
            </a:br>
            <a:r>
              <a:rPr lang="en-US" smtClean="0"/>
              <a:t>.</a:t>
            </a:r>
          </a:p>
          <a:p>
            <a:r>
              <a:rPr lang="en-US" smtClean="0"/>
              <a:t>It is possible that these are the only operations (we do not examine others)</a:t>
            </a:r>
          </a:p>
          <a:p>
            <a:r>
              <a:rPr lang="en-US" smtClean="0"/>
              <a:t>Based only on the above, it is not possible that the following serial history is equivalent to our history</a:t>
            </a:r>
          </a:p>
          <a:p>
            <a:pPr>
              <a:buFont typeface="Monotype Sorts" pitchFamily="2" charset="2"/>
              <a:buNone/>
            </a:pPr>
            <a:r>
              <a:rPr lang="en-US" smtClean="0"/>
              <a:t>	T2 (all instructions of this transaction, whatever they are)</a:t>
            </a:r>
            <a:br>
              <a:rPr lang="en-US" smtClean="0"/>
            </a:br>
            <a:r>
              <a:rPr lang="en-US" smtClean="0"/>
              <a:t>T1 (all instructions of this transaction, whatever they are)</a:t>
            </a:r>
          </a:p>
          <a:p>
            <a:r>
              <a:rPr lang="en-US" smtClean="0"/>
              <a:t>Because:</a:t>
            </a:r>
          </a:p>
          <a:p>
            <a:pPr lvl="1"/>
            <a:r>
              <a:rPr lang="en-US" smtClean="0"/>
              <a:t>In the original history T1 read x not produced by T2</a:t>
            </a:r>
          </a:p>
          <a:p>
            <a:pPr lvl="1"/>
            <a:r>
              <a:rPr lang="en-US" smtClean="0"/>
              <a:t>In the above serial history T1 had to read x produced by T2</a:t>
            </a:r>
          </a:p>
          <a:p>
            <a:r>
              <a:rPr lang="en-US" smtClean="0"/>
              <a:t>The only hope for equivalent serial history: T1 before T2</a:t>
            </a:r>
          </a:p>
          <a:p>
            <a:r>
              <a:rPr lang="en-US" smtClean="0"/>
              <a:t>But this may not work either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smtClean="0"/>
              <a:t>Conflicting Operations</a:t>
            </a:r>
            <a:br>
              <a:rPr lang="en-US" smtClean="0"/>
            </a:br>
            <a:r>
              <a:rPr lang="en-US" smtClean="0"/>
              <a:t>(No Implication This Is A Bad Thing)</a:t>
            </a:r>
          </a:p>
        </p:txBody>
      </p:sp>
      <p:sp>
        <p:nvSpPr>
          <p:cNvPr id="37891" name="Rectangle 3"/>
          <p:cNvSpPr>
            <a:spLocks noGrp="1" noChangeArrowheads="1"/>
          </p:cNvSpPr>
          <p:nvPr>
            <p:ph type="body" idx="4294967295"/>
          </p:nvPr>
        </p:nvSpPr>
        <p:spPr/>
        <p:txBody>
          <a:bodyPr/>
          <a:lstStyle/>
          <a:p>
            <a:pPr>
              <a:buFont typeface="Monotype Sorts" pitchFamily="2" charset="2"/>
              <a:buNone/>
            </a:pPr>
            <a:r>
              <a:rPr lang="en-US" smtClean="0"/>
              <a:t>	.</a:t>
            </a:r>
            <a:br>
              <a:rPr lang="en-US" smtClean="0"/>
            </a:br>
            <a:r>
              <a:rPr lang="en-US" smtClean="0"/>
              <a:t>T1: W x</a:t>
            </a:r>
            <a:br>
              <a:rPr lang="en-US" smtClean="0"/>
            </a:br>
            <a:r>
              <a:rPr lang="en-US" smtClean="0"/>
              <a:t>.</a:t>
            </a:r>
            <a:br>
              <a:rPr lang="en-US" smtClean="0"/>
            </a:br>
            <a:r>
              <a:rPr lang="en-US" smtClean="0"/>
              <a:t>		T2: W x</a:t>
            </a:r>
            <a:br>
              <a:rPr lang="en-US" smtClean="0"/>
            </a:br>
            <a:r>
              <a:rPr lang="en-US" smtClean="0"/>
              <a:t>.</a:t>
            </a:r>
          </a:p>
          <a:p>
            <a:r>
              <a:rPr lang="en-US" smtClean="0"/>
              <a:t>It is possible that these are the only operations (we do not examine others)</a:t>
            </a:r>
          </a:p>
          <a:p>
            <a:r>
              <a:rPr lang="en-US" smtClean="0"/>
              <a:t>Based only on the above, it is not possible that the following serial history is equivalent to our history</a:t>
            </a:r>
          </a:p>
          <a:p>
            <a:pPr>
              <a:buFont typeface="Monotype Sorts" pitchFamily="2" charset="2"/>
              <a:buNone/>
            </a:pPr>
            <a:r>
              <a:rPr lang="en-US" smtClean="0"/>
              <a:t>	T2 (all instructions of this transaction, whatever they are)</a:t>
            </a:r>
            <a:br>
              <a:rPr lang="en-US" smtClean="0"/>
            </a:br>
            <a:r>
              <a:rPr lang="en-US" smtClean="0"/>
              <a:t>T1 (all instructions of this transaction, whatever they are)</a:t>
            </a:r>
          </a:p>
          <a:p>
            <a:r>
              <a:rPr lang="en-US" smtClean="0"/>
              <a:t>Because:</a:t>
            </a:r>
          </a:p>
          <a:p>
            <a:pPr lvl="1"/>
            <a:r>
              <a:rPr lang="en-US" smtClean="0"/>
              <a:t>In the original history x was produced for the future by T2</a:t>
            </a:r>
          </a:p>
          <a:p>
            <a:pPr lvl="1"/>
            <a:r>
              <a:rPr lang="en-US" smtClean="0"/>
              <a:t>In the above serial history T2 could not have done this</a:t>
            </a:r>
          </a:p>
          <a:p>
            <a:r>
              <a:rPr lang="en-US" smtClean="0"/>
              <a:t>The only hope for equivalent serial history: T1 before T2</a:t>
            </a:r>
          </a:p>
          <a:p>
            <a:r>
              <a:rPr lang="en-US" smtClean="0"/>
              <a:t>But this may not work either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r>
              <a:rPr lang="en-US" smtClean="0"/>
              <a:t>Conflicting Operations</a:t>
            </a:r>
            <a:br>
              <a:rPr lang="en-US" smtClean="0"/>
            </a:br>
            <a:r>
              <a:rPr lang="en-US" smtClean="0"/>
              <a:t>(No Implication This Is A Bad Thing)</a:t>
            </a:r>
          </a:p>
        </p:txBody>
      </p:sp>
      <p:sp>
        <p:nvSpPr>
          <p:cNvPr id="38915" name="Rectangle 3"/>
          <p:cNvSpPr>
            <a:spLocks noGrp="1" noChangeArrowheads="1"/>
          </p:cNvSpPr>
          <p:nvPr>
            <p:ph type="body" idx="4294967295"/>
          </p:nvPr>
        </p:nvSpPr>
        <p:spPr/>
        <p:txBody>
          <a:bodyPr/>
          <a:lstStyle/>
          <a:p>
            <a:pPr>
              <a:buFont typeface="Monotype Sorts" pitchFamily="2" charset="2"/>
              <a:buNone/>
            </a:pPr>
            <a:r>
              <a:rPr lang="en-US" smtClean="0"/>
              <a:t>	.</a:t>
            </a:r>
            <a:br>
              <a:rPr lang="en-US" smtClean="0"/>
            </a:br>
            <a:r>
              <a:rPr lang="en-US" smtClean="0"/>
              <a:t>T1: R x</a:t>
            </a:r>
            <a:br>
              <a:rPr lang="en-US" smtClean="0"/>
            </a:br>
            <a:r>
              <a:rPr lang="en-US" smtClean="0"/>
              <a:t>.</a:t>
            </a:r>
            <a:br>
              <a:rPr lang="en-US" smtClean="0"/>
            </a:br>
            <a:r>
              <a:rPr lang="en-US" smtClean="0"/>
              <a:t>		T2: R x</a:t>
            </a:r>
            <a:br>
              <a:rPr lang="en-US" smtClean="0"/>
            </a:br>
            <a:r>
              <a:rPr lang="en-US" smtClean="0"/>
              <a:t>.</a:t>
            </a:r>
          </a:p>
          <a:p>
            <a:r>
              <a:rPr lang="en-US" smtClean="0"/>
              <a:t>It is possible that these are the only operations (we do not examine others)</a:t>
            </a:r>
          </a:p>
          <a:p>
            <a:r>
              <a:rPr lang="en-US" smtClean="0"/>
              <a:t>Based only on the above, it is possible that the following serial history is equivalent to our history</a:t>
            </a:r>
          </a:p>
          <a:p>
            <a:pPr>
              <a:buFont typeface="Monotype Sorts" pitchFamily="2" charset="2"/>
              <a:buNone/>
            </a:pPr>
            <a:r>
              <a:rPr lang="en-US" smtClean="0"/>
              <a:t>	T2 (all instructions of this transaction, whatever they are)</a:t>
            </a:r>
            <a:br>
              <a:rPr lang="en-US" smtClean="0"/>
            </a:br>
            <a:r>
              <a:rPr lang="en-US" smtClean="0"/>
              <a:t>T1 (all instructions of this transaction, whatever they are)</a:t>
            </a:r>
          </a:p>
          <a:p>
            <a:r>
              <a:rPr lang="en-US" smtClean="0"/>
              <a:t>Because:</a:t>
            </a:r>
          </a:p>
          <a:p>
            <a:pPr lvl="1"/>
            <a:r>
              <a:rPr lang="en-US" smtClean="0"/>
              <a:t>Order of reads does not matter</a:t>
            </a:r>
          </a:p>
          <a:p>
            <a:r>
              <a:rPr lang="en-US" smtClean="0"/>
              <a:t>Same for</a:t>
            </a:r>
          </a:p>
          <a:p>
            <a:pPr>
              <a:buFont typeface="Monotype Sorts" pitchFamily="2" charset="2"/>
              <a:buNone/>
            </a:pPr>
            <a:r>
              <a:rPr lang="en-US" smtClean="0"/>
              <a:t>	T1 (all instructions of this transaction, whatever they are)</a:t>
            </a:r>
            <a:br>
              <a:rPr lang="en-US" smtClean="0"/>
            </a:br>
            <a:r>
              <a:rPr lang="en-US" smtClean="0"/>
              <a:t>T2 (all instructions of this transaction, whatever they are)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smtClean="0"/>
              <a:t>Conflicting Operations</a:t>
            </a:r>
            <a:br>
              <a:rPr lang="en-US" smtClean="0"/>
            </a:br>
            <a:r>
              <a:rPr lang="en-US" smtClean="0"/>
              <a:t>(No Implication This Is A Bad Thing)</a:t>
            </a:r>
          </a:p>
        </p:txBody>
      </p:sp>
      <p:sp>
        <p:nvSpPr>
          <p:cNvPr id="39939" name="Rectangle 3"/>
          <p:cNvSpPr>
            <a:spLocks noGrp="1" noChangeArrowheads="1"/>
          </p:cNvSpPr>
          <p:nvPr>
            <p:ph type="body" idx="4294967295"/>
          </p:nvPr>
        </p:nvSpPr>
        <p:spPr/>
        <p:txBody>
          <a:bodyPr/>
          <a:lstStyle/>
          <a:p>
            <a:r>
              <a:rPr lang="en-US" smtClean="0"/>
              <a:t>Why did we consider Read as conflicting with Write?</a:t>
            </a:r>
          </a:p>
          <a:p>
            <a:r>
              <a:rPr lang="en-US" smtClean="0"/>
              <a:t>After a transaction that read did not do anything, so why does it matter what it read</a:t>
            </a:r>
          </a:p>
          <a:p>
            <a:pPr lvl="1"/>
            <a:r>
              <a:rPr lang="en-US" smtClean="0"/>
              <a:t>For similar reason that we had while discussing recoverable histories</a:t>
            </a:r>
          </a:p>
          <a:p>
            <a:r>
              <a:rPr lang="en-US" smtClean="0"/>
              <a:t>Consider the following case:</a:t>
            </a:r>
          </a:p>
          <a:p>
            <a:pPr lvl="1"/>
            <a:r>
              <a:rPr lang="en-US" smtClean="0"/>
              <a:t>Initially: x = 0 and y = 0</a:t>
            </a:r>
          </a:p>
          <a:p>
            <a:pPr lvl="1"/>
            <a:r>
              <a:rPr lang="en-US" smtClean="0"/>
              <a:t>T1 is:    x := 1</a:t>
            </a:r>
          </a:p>
          <a:p>
            <a:pPr lvl="1"/>
            <a:r>
              <a:rPr lang="en-US" smtClean="0"/>
              <a:t>T2 is:    </a:t>
            </a:r>
            <a:r>
              <a:rPr lang="en-US" b="1" smtClean="0"/>
              <a:t>if</a:t>
            </a:r>
            <a:r>
              <a:rPr lang="en-US" smtClean="0"/>
              <a:t> x = 0 </a:t>
            </a:r>
            <a:r>
              <a:rPr lang="en-US" b="1" smtClean="0"/>
              <a:t>then</a:t>
            </a:r>
            <a:r>
              <a:rPr lang="en-US" smtClean="0"/>
              <a:t> y := 1</a:t>
            </a:r>
          </a:p>
          <a:p>
            <a:pPr lvl="1"/>
            <a:r>
              <a:rPr lang="en-US" smtClean="0"/>
              <a:t>At the end: x = 1 and y = 0</a:t>
            </a:r>
          </a:p>
          <a:p>
            <a:r>
              <a:rPr lang="en-US" smtClean="0"/>
              <a:t>Consider the following case with reversed order:</a:t>
            </a:r>
          </a:p>
          <a:p>
            <a:pPr lvl="1"/>
            <a:r>
              <a:rPr lang="en-US" smtClean="0"/>
              <a:t>Initially x = 0 and y = 0</a:t>
            </a:r>
          </a:p>
          <a:p>
            <a:pPr lvl="1"/>
            <a:r>
              <a:rPr lang="en-US" smtClean="0"/>
              <a:t>T2 is:   </a:t>
            </a:r>
            <a:r>
              <a:rPr lang="en-US" b="1" smtClean="0"/>
              <a:t>if</a:t>
            </a:r>
            <a:r>
              <a:rPr lang="en-US" smtClean="0"/>
              <a:t> x = 0 </a:t>
            </a:r>
            <a:r>
              <a:rPr lang="en-US" b="1" smtClean="0"/>
              <a:t>then</a:t>
            </a:r>
            <a:r>
              <a:rPr lang="en-US" smtClean="0"/>
              <a:t> y := 1</a:t>
            </a:r>
          </a:p>
          <a:p>
            <a:pPr lvl="1"/>
            <a:r>
              <a:rPr lang="en-US" smtClean="0"/>
              <a:t>T1 is:   x := 1</a:t>
            </a:r>
          </a:p>
          <a:p>
            <a:pPr lvl="1"/>
            <a:r>
              <a:rPr lang="en-US" smtClean="0"/>
              <a:t>At the end:  x = 1 and y = 1</a:t>
            </a:r>
          </a:p>
          <a:p>
            <a:r>
              <a:rPr lang="en-US" smtClean="0"/>
              <a:t>So we need to pay attention to this as the “reading transaction,” could have done something else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09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0964" name="Rectangle 4"/>
          <p:cNvSpPr>
            <a:spLocks noGrp="1" noChangeArrowheads="1"/>
          </p:cNvSpPr>
          <p:nvPr>
            <p:ph type="title" idx="4294967295"/>
          </p:nvPr>
        </p:nvSpPr>
        <p:spPr/>
        <p:txBody>
          <a:bodyPr/>
          <a:lstStyle/>
          <a:p>
            <a:r>
              <a:rPr lang="en-US" smtClean="0"/>
              <a:t>Conflicting Operations</a:t>
            </a:r>
            <a:br>
              <a:rPr lang="en-US" smtClean="0"/>
            </a:br>
            <a:r>
              <a:rPr lang="en-US" smtClean="0"/>
              <a:t> (No Implication This Is A Bad Thing)</a:t>
            </a:r>
          </a:p>
        </p:txBody>
      </p:sp>
      <p:sp>
        <p:nvSpPr>
          <p:cNvPr id="40965" name="Rectangle 5"/>
          <p:cNvSpPr>
            <a:spLocks noGrp="1" noChangeArrowheads="1"/>
          </p:cNvSpPr>
          <p:nvPr>
            <p:ph type="body" idx="4294967295"/>
          </p:nvPr>
        </p:nvSpPr>
        <p:spPr/>
        <p:txBody>
          <a:bodyPr/>
          <a:lstStyle/>
          <a:p>
            <a:r>
              <a:rPr lang="en-US" smtClean="0"/>
              <a:t>We will define when two operations (READ / WRITE) </a:t>
            </a:r>
            <a:r>
              <a:rPr lang="en-US" b="1" i="1" smtClean="0">
                <a:solidFill>
                  <a:srgbClr val="FC0128"/>
                </a:solidFill>
              </a:rPr>
              <a:t>conflict</a:t>
            </a:r>
            <a:r>
              <a:rPr lang="en-US" i="1" smtClean="0"/>
              <a:t> </a:t>
            </a:r>
            <a:r>
              <a:rPr lang="en-US" smtClean="0"/>
              <a:t>(does not necessarily mean a bad thing happened)</a:t>
            </a:r>
            <a:endParaRPr lang="en-US" i="1" smtClean="0"/>
          </a:p>
          <a:p>
            <a:pPr lvl="1"/>
            <a:r>
              <a:rPr lang="en-US" smtClean="0"/>
              <a:t>Intuitively: their relative order may matter</a:t>
            </a:r>
          </a:p>
          <a:p>
            <a:r>
              <a:rPr lang="en-US" smtClean="0"/>
              <a:t>If a history contains</a:t>
            </a:r>
          </a:p>
          <a:p>
            <a:pPr lvl="1">
              <a:buFont typeface="Symbol" pitchFamily="18" charset="2"/>
              <a:buNone/>
            </a:pPr>
            <a:r>
              <a:rPr lang="en-US" smtClean="0"/>
              <a:t/>
            </a:r>
            <a:br>
              <a:rPr lang="en-US" smtClean="0"/>
            </a:br>
            <a:r>
              <a:rPr lang="en-US" smtClean="0"/>
              <a:t>       . . .</a:t>
            </a:r>
            <a:br>
              <a:rPr lang="en-US" smtClean="0"/>
            </a:br>
            <a:r>
              <a:rPr lang="en-US" smtClean="0"/>
              <a:t>       Ti:  OP’ x</a:t>
            </a:r>
            <a:br>
              <a:rPr lang="en-US" smtClean="0"/>
            </a:br>
            <a:r>
              <a:rPr lang="en-US" smtClean="0"/>
              <a:t>       . . .                                              </a:t>
            </a:r>
            <a:br>
              <a:rPr lang="en-US" smtClean="0"/>
            </a:br>
            <a:r>
              <a:rPr lang="en-US" smtClean="0"/>
              <a:t>       Tj:  OP’’ x</a:t>
            </a:r>
            <a:br>
              <a:rPr lang="en-US" smtClean="0"/>
            </a:br>
            <a:r>
              <a:rPr lang="en-US" smtClean="0"/>
              <a:t>       . . .	                                                   </a:t>
            </a:r>
            <a:br>
              <a:rPr lang="en-US" smtClean="0"/>
            </a:br>
            <a:endParaRPr lang="en-US" smtClean="0"/>
          </a:p>
          <a:p>
            <a:r>
              <a:rPr lang="en-US" smtClean="0"/>
              <a:t>Ti and Tj conflict if and only if:</a:t>
            </a:r>
          </a:p>
          <a:p>
            <a:pPr lvl="1"/>
            <a:r>
              <a:rPr lang="en-US" smtClean="0"/>
              <a:t>i </a:t>
            </a:r>
            <a:r>
              <a:rPr lang="en-US" smtClean="0">
                <a:latin typeface="Symbol" pitchFamily="18" charset="2"/>
              </a:rPr>
              <a:t>¹ </a:t>
            </a:r>
            <a:r>
              <a:rPr lang="en-US" smtClean="0"/>
              <a:t>j (two transactions)</a:t>
            </a:r>
          </a:p>
          <a:p>
            <a:pPr lvl="1"/>
            <a:r>
              <a:rPr lang="en-US" smtClean="0"/>
              <a:t>x (</a:t>
            </a:r>
            <a:r>
              <a:rPr lang="en-US" b="1" smtClean="0"/>
              <a:t>same</a:t>
            </a:r>
            <a:r>
              <a:rPr lang="en-US" smtClean="0"/>
              <a:t> variable/item accessed by both transactions)</a:t>
            </a:r>
          </a:p>
          <a:p>
            <a:pPr lvl="1"/>
            <a:r>
              <a:rPr lang="en-US" smtClean="0"/>
              <a:t>At least one of the OP’ and OP’’ is a WRITE</a:t>
            </a:r>
          </a:p>
          <a:p>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3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340" name="Rectangle 4"/>
          <p:cNvSpPr>
            <a:spLocks noGrp="1" noChangeArrowheads="1"/>
          </p:cNvSpPr>
          <p:nvPr>
            <p:ph type="title" idx="4294967295"/>
          </p:nvPr>
        </p:nvSpPr>
        <p:spPr/>
        <p:txBody>
          <a:bodyPr/>
          <a:lstStyle/>
          <a:p>
            <a:r>
              <a:rPr lang="en-US" smtClean="0"/>
              <a:t>Transactions</a:t>
            </a:r>
          </a:p>
        </p:txBody>
      </p:sp>
      <p:sp>
        <p:nvSpPr>
          <p:cNvPr id="14341" name="Rectangle 5"/>
          <p:cNvSpPr>
            <a:spLocks noGrp="1" noChangeArrowheads="1"/>
          </p:cNvSpPr>
          <p:nvPr>
            <p:ph type="body" idx="4294967295"/>
          </p:nvPr>
        </p:nvSpPr>
        <p:spPr/>
        <p:txBody>
          <a:bodyPr/>
          <a:lstStyle/>
          <a:p>
            <a:r>
              <a:rPr lang="en-US" smtClean="0"/>
              <a:t>Transaction is an execution of a user’s program</a:t>
            </a:r>
          </a:p>
          <a:p>
            <a:r>
              <a:rPr lang="en-US" smtClean="0"/>
              <a:t>In the </a:t>
            </a:r>
            <a:r>
              <a:rPr lang="en-US" b="1" i="1" smtClean="0">
                <a:solidFill>
                  <a:srgbClr val="FC0128"/>
                </a:solidFill>
              </a:rPr>
              <a:t>cleanest and most important</a:t>
            </a:r>
            <a:r>
              <a:rPr lang="en-US" smtClean="0"/>
              <a:t> model it is supposed to satisfy the </a:t>
            </a:r>
            <a:r>
              <a:rPr lang="en-US" b="1" i="1" smtClean="0">
                <a:solidFill>
                  <a:srgbClr val="FC0128"/>
                </a:solidFill>
              </a:rPr>
              <a:t>ACID</a:t>
            </a:r>
            <a:r>
              <a:rPr lang="en-US" smtClean="0"/>
              <a:t> conditions</a:t>
            </a:r>
            <a:endParaRPr lang="en-US" b="1" i="1" smtClean="0">
              <a:solidFill>
                <a:srgbClr val="FC0128"/>
              </a:solidFill>
            </a:endParaRPr>
          </a:p>
          <a:p>
            <a:r>
              <a:rPr lang="en-US" b="1" i="1" smtClean="0">
                <a:solidFill>
                  <a:srgbClr val="FC0128"/>
                </a:solidFill>
              </a:rPr>
              <a:t>Atomic</a:t>
            </a:r>
          </a:p>
          <a:p>
            <a:r>
              <a:rPr lang="en-US" b="1" i="1" smtClean="0">
                <a:solidFill>
                  <a:srgbClr val="FC0128"/>
                </a:solidFill>
              </a:rPr>
              <a:t>Consistent</a:t>
            </a:r>
          </a:p>
          <a:p>
            <a:r>
              <a:rPr lang="en-US" b="1" i="1" smtClean="0">
                <a:solidFill>
                  <a:srgbClr val="FC0128"/>
                </a:solidFill>
              </a:rPr>
              <a:t>Isolated</a:t>
            </a:r>
          </a:p>
          <a:p>
            <a:r>
              <a:rPr lang="en-US" b="1" i="1" smtClean="0">
                <a:solidFill>
                  <a:srgbClr val="FC0128"/>
                </a:solidFill>
              </a:rPr>
              <a:t>Durable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19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1988" name="Rectangle 4"/>
          <p:cNvSpPr>
            <a:spLocks noGrp="1" noChangeArrowheads="1"/>
          </p:cNvSpPr>
          <p:nvPr>
            <p:ph type="title" idx="4294967295"/>
          </p:nvPr>
        </p:nvSpPr>
        <p:spPr/>
        <p:txBody>
          <a:bodyPr/>
          <a:lstStyle/>
          <a:p>
            <a:r>
              <a:rPr lang="en-US" smtClean="0"/>
              <a:t>Conflict Graphs</a:t>
            </a:r>
          </a:p>
        </p:txBody>
      </p:sp>
      <p:sp>
        <p:nvSpPr>
          <p:cNvPr id="41989" name="Rectangle 5"/>
          <p:cNvSpPr>
            <a:spLocks noGrp="1" noChangeArrowheads="1"/>
          </p:cNvSpPr>
          <p:nvPr>
            <p:ph type="body" idx="4294967295"/>
          </p:nvPr>
        </p:nvSpPr>
        <p:spPr/>
        <p:txBody>
          <a:bodyPr/>
          <a:lstStyle/>
          <a:p>
            <a:r>
              <a:rPr lang="en-US" b="1" i="1" smtClean="0">
                <a:solidFill>
                  <a:srgbClr val="FC0128"/>
                </a:solidFill>
              </a:rPr>
              <a:t>Conflict graph</a:t>
            </a:r>
            <a:r>
              <a:rPr lang="en-US" smtClean="0"/>
              <a:t> is used to decide whether a history</a:t>
            </a:r>
          </a:p>
          <a:p>
            <a:pPr lvl="1"/>
            <a:r>
              <a:rPr lang="en-US" smtClean="0"/>
              <a:t>Is conflict serializable, or</a:t>
            </a:r>
          </a:p>
          <a:p>
            <a:pPr lvl="1"/>
            <a:r>
              <a:rPr lang="en-US" smtClean="0"/>
              <a:t>Is not conflict serializable</a:t>
            </a:r>
          </a:p>
          <a:p>
            <a:r>
              <a:rPr lang="en-US" smtClean="0"/>
              <a:t>The vertices of the conflict graph will be the transactions </a:t>
            </a:r>
          </a:p>
          <a:p>
            <a:r>
              <a:rPr lang="en-US" smtClean="0"/>
              <a:t>We draw an arc from T’ to T’’  if the two transactions conflict and T’ made the relevant access first </a:t>
            </a:r>
          </a:p>
          <a:p>
            <a:r>
              <a:rPr lang="en-US" smtClean="0"/>
              <a:t>Sometimes we may label the arc by the item that was accessed (just for easier reading of the graph, it is not needed)</a:t>
            </a:r>
          </a:p>
          <a:p>
            <a:endParaRPr lang="en-US"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p:txBody>
          <a:bodyPr/>
          <a:lstStyle/>
          <a:p>
            <a:r>
              <a:rPr lang="en-US" smtClean="0"/>
              <a:t>Our Example</a:t>
            </a:r>
          </a:p>
        </p:txBody>
      </p:sp>
      <p:sp>
        <p:nvSpPr>
          <p:cNvPr id="2052" name="Rectangle 3"/>
          <p:cNvSpPr>
            <a:spLocks noGrp="1" noChangeArrowheads="1"/>
          </p:cNvSpPr>
          <p:nvPr>
            <p:ph type="body" idx="4294967295"/>
          </p:nvPr>
        </p:nvSpPr>
        <p:spPr/>
        <p:txBody>
          <a:bodyPr/>
          <a:lstStyle/>
          <a:p>
            <a:r>
              <a:rPr lang="en-US" smtClean="0"/>
              <a:t>Back to our example:</a:t>
            </a:r>
            <a:br>
              <a:rPr lang="en-US" smtClean="0"/>
            </a:br>
            <a:r>
              <a:rPr lang="en-US" smtClean="0"/>
              <a:t/>
            </a:r>
            <a:br>
              <a:rPr lang="en-US" smtClean="0"/>
            </a:br>
            <a:r>
              <a:rPr lang="en-US" sz="2000" smtClean="0"/>
              <a:t>T1:  READ x</a:t>
            </a:r>
            <a:br>
              <a:rPr lang="en-US" sz="2000" smtClean="0"/>
            </a:br>
            <a:r>
              <a:rPr lang="en-US" sz="2000" smtClean="0"/>
              <a:t>T1:  WRITE x</a:t>
            </a:r>
            <a:br>
              <a:rPr lang="en-US" sz="2000" smtClean="0"/>
            </a:br>
            <a:r>
              <a:rPr lang="en-US" sz="2000" smtClean="0"/>
              <a:t>		T2:  READ x                                              </a:t>
            </a:r>
            <a:br>
              <a:rPr lang="en-US" sz="2000" smtClean="0"/>
            </a:br>
            <a:r>
              <a:rPr lang="en-US" sz="2000" smtClean="0"/>
              <a:t>		T2:  WRITE x</a:t>
            </a:r>
            <a:br>
              <a:rPr lang="en-US" sz="2000" smtClean="0"/>
            </a:br>
            <a:r>
              <a:rPr lang="en-US" sz="2000" smtClean="0"/>
              <a:t>		T2:  READ y	                                                   </a:t>
            </a:r>
            <a:br>
              <a:rPr lang="en-US" sz="2000" smtClean="0"/>
            </a:br>
            <a:r>
              <a:rPr lang="en-US" sz="2000" smtClean="0"/>
              <a:t>		T2:  WRITE y</a:t>
            </a:r>
            <a:br>
              <a:rPr lang="en-US" sz="2000" smtClean="0"/>
            </a:br>
            <a:r>
              <a:rPr lang="en-US" sz="2000" smtClean="0"/>
              <a:t>T1:  READ y</a:t>
            </a:r>
            <a:br>
              <a:rPr lang="en-US" sz="2000" smtClean="0"/>
            </a:br>
            <a:r>
              <a:rPr lang="en-US" sz="2000" smtClean="0"/>
              <a:t>T1:  WRITE y</a:t>
            </a:r>
          </a:p>
          <a:p>
            <a:r>
              <a:rPr lang="en-US" smtClean="0"/>
              <a:t>Note: there is a cycle</a:t>
            </a:r>
          </a:p>
          <a:p>
            <a:endParaRPr lang="en-US" smtClean="0"/>
          </a:p>
        </p:txBody>
      </p:sp>
      <p:graphicFrame>
        <p:nvGraphicFramePr>
          <p:cNvPr id="2050" name="Object 4"/>
          <p:cNvGraphicFramePr>
            <a:graphicFrameLocks noGrp="1" noChangeAspect="1"/>
          </p:cNvGraphicFramePr>
          <p:nvPr>
            <p:ph idx="4294967295"/>
          </p:nvPr>
        </p:nvGraphicFramePr>
        <p:xfrm>
          <a:off x="990600" y="4876800"/>
          <a:ext cx="7880350" cy="2532063"/>
        </p:xfrm>
        <a:graphic>
          <a:graphicData uri="http://schemas.openxmlformats.org/presentationml/2006/ole">
            <mc:AlternateContent xmlns:mc="http://schemas.openxmlformats.org/markup-compatibility/2006">
              <mc:Choice xmlns:v="urn:schemas-microsoft-com:vml" Requires="v">
                <p:oleObj spid="_x0000_s2055" name="Visio" r:id="rId4" imgW="7880223" imgH="2531745" progId="Visio.Drawing.11">
                  <p:embed/>
                </p:oleObj>
              </mc:Choice>
              <mc:Fallback>
                <p:oleObj name="Visio" r:id="rId4" imgW="7880223" imgH="253174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876800"/>
                        <a:ext cx="7880350" cy="253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p:txBody>
          <a:bodyPr/>
          <a:lstStyle/>
          <a:p>
            <a:r>
              <a:rPr lang="en-US" smtClean="0"/>
              <a:t>Serial And Conflict-Serializable Histories</a:t>
            </a:r>
          </a:p>
        </p:txBody>
      </p:sp>
      <p:sp>
        <p:nvSpPr>
          <p:cNvPr id="3076" name="Rectangle 3"/>
          <p:cNvSpPr>
            <a:spLocks noGrp="1" noChangeArrowheads="1"/>
          </p:cNvSpPr>
          <p:nvPr>
            <p:ph type="body" idx="4294967295"/>
          </p:nvPr>
        </p:nvSpPr>
        <p:spPr/>
        <p:txBody>
          <a:bodyPr/>
          <a:lstStyle/>
          <a:p>
            <a:r>
              <a:rPr lang="en-US" smtClean="0"/>
              <a:t>The conflict graph for a serial history does not have cycles (is acyclic)</a:t>
            </a:r>
          </a:p>
          <a:p>
            <a:r>
              <a:rPr lang="en-US" smtClean="0"/>
              <a:t>All arcs point from an “older” to a “younger” transaction</a:t>
            </a:r>
          </a:p>
          <a:p>
            <a:r>
              <a:rPr lang="en-US" smtClean="0"/>
              <a:t>Serial history</a:t>
            </a:r>
          </a:p>
          <a:p>
            <a:pPr lvl="1">
              <a:buFont typeface="Symbol" pitchFamily="18" charset="2"/>
              <a:buNone/>
            </a:pPr>
            <a:r>
              <a:rPr lang="en-US" smtClean="0"/>
              <a:t/>
            </a:r>
            <a:br>
              <a:rPr lang="en-US" smtClean="0"/>
            </a:br>
            <a:r>
              <a:rPr lang="en-US" smtClean="0"/>
              <a:t>       T1:  READ x</a:t>
            </a:r>
            <a:br>
              <a:rPr lang="en-US" smtClean="0"/>
            </a:br>
            <a:r>
              <a:rPr lang="en-US" smtClean="0"/>
              <a:t>       T1:  WRITE x</a:t>
            </a:r>
            <a:br>
              <a:rPr lang="en-US" smtClean="0"/>
            </a:br>
            <a:r>
              <a:rPr lang="en-US" smtClean="0"/>
              <a:t>       T1:  READ y</a:t>
            </a:r>
            <a:br>
              <a:rPr lang="en-US" smtClean="0"/>
            </a:br>
            <a:r>
              <a:rPr lang="en-US" smtClean="0"/>
              <a:t>       T1:  WRITE y</a:t>
            </a:r>
            <a:br>
              <a:rPr lang="en-US" smtClean="0"/>
            </a:br>
            <a:r>
              <a:rPr lang="en-US" smtClean="0"/>
              <a:t>       		T2:  READ x                                              </a:t>
            </a:r>
            <a:br>
              <a:rPr lang="en-US" smtClean="0"/>
            </a:br>
            <a:r>
              <a:rPr lang="en-US" smtClean="0"/>
              <a:t>       		T2:  WRITE x</a:t>
            </a:r>
            <a:br>
              <a:rPr lang="en-US" smtClean="0"/>
            </a:br>
            <a:r>
              <a:rPr lang="en-US" smtClean="0"/>
              <a:t>       		T2:  READ y	                                                   </a:t>
            </a:r>
            <a:br>
              <a:rPr lang="en-US" smtClean="0"/>
            </a:br>
            <a:r>
              <a:rPr lang="en-US" smtClean="0"/>
              <a:t>       		T2:  WRITE y</a:t>
            </a:r>
            <a:br>
              <a:rPr lang="en-US" smtClean="0"/>
            </a:br>
            <a:endParaRPr lang="en-US" smtClean="0"/>
          </a:p>
        </p:txBody>
      </p:sp>
      <p:graphicFrame>
        <p:nvGraphicFramePr>
          <p:cNvPr id="3074" name="Object 4"/>
          <p:cNvGraphicFramePr>
            <a:graphicFrameLocks noGrp="1" noChangeAspect="1"/>
          </p:cNvGraphicFramePr>
          <p:nvPr>
            <p:ph idx="4294967295"/>
          </p:nvPr>
        </p:nvGraphicFramePr>
        <p:xfrm>
          <a:off x="3124200" y="5867400"/>
          <a:ext cx="2400300" cy="587375"/>
        </p:xfrm>
        <a:graphic>
          <a:graphicData uri="http://schemas.openxmlformats.org/presentationml/2006/ole">
            <mc:AlternateContent xmlns:mc="http://schemas.openxmlformats.org/markup-compatibility/2006">
              <mc:Choice xmlns:v="urn:schemas-microsoft-com:vml" Requires="v">
                <p:oleObj spid="_x0000_s3079" name="Visio" r:id="rId4" imgW="2399919" imgH="587121" progId="Visio.Drawing.11">
                  <p:embed/>
                </p:oleObj>
              </mc:Choice>
              <mc:Fallback>
                <p:oleObj name="Visio" r:id="rId4" imgW="2399919" imgH="58712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867400"/>
                        <a:ext cx="24003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r>
              <a:rPr lang="en-US" smtClean="0"/>
              <a:t>Serial And Serializable Histories</a:t>
            </a:r>
          </a:p>
        </p:txBody>
      </p:sp>
      <p:sp>
        <p:nvSpPr>
          <p:cNvPr id="4100" name="Rectangle 3"/>
          <p:cNvSpPr>
            <a:spLocks noGrp="1" noChangeArrowheads="1"/>
          </p:cNvSpPr>
          <p:nvPr>
            <p:ph type="body" idx="4294967295"/>
          </p:nvPr>
        </p:nvSpPr>
        <p:spPr/>
        <p:txBody>
          <a:bodyPr/>
          <a:lstStyle/>
          <a:p>
            <a:r>
              <a:rPr lang="en-US" smtClean="0"/>
              <a:t>Another history:</a:t>
            </a:r>
          </a:p>
          <a:p>
            <a:pPr lvl="1">
              <a:buFont typeface="Symbol" pitchFamily="18" charset="2"/>
              <a:buNone/>
            </a:pPr>
            <a:r>
              <a:rPr lang="en-US" smtClean="0"/>
              <a:t>       	 </a:t>
            </a:r>
            <a:r>
              <a:rPr lang="en-US" sz="1800" smtClean="0"/>
              <a:t>T1:  READ x</a:t>
            </a:r>
            <a:br>
              <a:rPr lang="en-US" sz="1800" smtClean="0"/>
            </a:br>
            <a:r>
              <a:rPr lang="en-US" sz="1800" smtClean="0"/>
              <a:t>       				T3:  READ z</a:t>
            </a:r>
            <a:br>
              <a:rPr lang="en-US" sz="1800" smtClean="0"/>
            </a:br>
            <a:r>
              <a:rPr lang="en-US" sz="1800" smtClean="0"/>
              <a:t>       				T3:  WRITE z</a:t>
            </a:r>
            <a:br>
              <a:rPr lang="en-US" sz="1800" smtClean="0"/>
            </a:br>
            <a:r>
              <a:rPr lang="en-US" sz="1800" smtClean="0"/>
              <a:t>       		T2:  READ z</a:t>
            </a:r>
            <a:br>
              <a:rPr lang="en-US" sz="1800" smtClean="0"/>
            </a:br>
            <a:r>
              <a:rPr lang="en-US" sz="1800" smtClean="0"/>
              <a:t>       		T2:  WRITE z</a:t>
            </a:r>
            <a:br>
              <a:rPr lang="en-US" sz="1800" smtClean="0"/>
            </a:br>
            <a:r>
              <a:rPr lang="en-US" sz="1800" smtClean="0"/>
              <a:t>       T1:  WRITE x</a:t>
            </a:r>
            <a:br>
              <a:rPr lang="en-US" sz="1800" smtClean="0"/>
            </a:br>
            <a:r>
              <a:rPr lang="en-US" sz="1800" smtClean="0"/>
              <a:t>       				T3:  READ x</a:t>
            </a:r>
            <a:br>
              <a:rPr lang="en-US" sz="1800" smtClean="0"/>
            </a:br>
            <a:r>
              <a:rPr lang="en-US" sz="1800" smtClean="0"/>
              <a:t>       				T3:  WRITE x</a:t>
            </a:r>
          </a:p>
          <a:p>
            <a:r>
              <a:rPr lang="en-US" smtClean="0"/>
              <a:t>This conflict graph does not have a cycle, and the history is serializable</a:t>
            </a:r>
          </a:p>
          <a:p>
            <a:endParaRPr lang="en-US" smtClean="0"/>
          </a:p>
          <a:p>
            <a:r>
              <a:rPr lang="en-US" smtClean="0"/>
              <a:t>Equivalent serial history: </a:t>
            </a:r>
            <a:br>
              <a:rPr lang="en-US" smtClean="0"/>
            </a:br>
            <a:r>
              <a:rPr lang="en-US" smtClean="0"/>
              <a:t>      </a:t>
            </a:r>
            <a:r>
              <a:rPr lang="en-US" sz="1800" smtClean="0"/>
              <a:t>T1:  READ x</a:t>
            </a:r>
            <a:br>
              <a:rPr lang="en-US" sz="1800" smtClean="0"/>
            </a:br>
            <a:r>
              <a:rPr lang="en-US" sz="1800" smtClean="0"/>
              <a:t>       T1:  WRITE x</a:t>
            </a:r>
            <a:br>
              <a:rPr lang="en-US" sz="1800" smtClean="0"/>
            </a:br>
            <a:r>
              <a:rPr lang="en-US" sz="1800" smtClean="0"/>
              <a:t>       					T3:  READ z</a:t>
            </a:r>
            <a:br>
              <a:rPr lang="en-US" sz="1800" smtClean="0"/>
            </a:br>
            <a:r>
              <a:rPr lang="en-US" sz="1800" smtClean="0"/>
              <a:t>       					T3:  WRITE z</a:t>
            </a:r>
            <a:br>
              <a:rPr lang="en-US" sz="1800" smtClean="0"/>
            </a:br>
            <a:r>
              <a:rPr lang="en-US" sz="1800" smtClean="0"/>
              <a:t>       					T3:  READ x</a:t>
            </a:r>
            <a:br>
              <a:rPr lang="en-US" sz="1800" smtClean="0"/>
            </a:br>
            <a:r>
              <a:rPr lang="en-US" sz="1800" smtClean="0"/>
              <a:t>       					T3:  WRITE x</a:t>
            </a:r>
            <a:br>
              <a:rPr lang="en-US" sz="1800" smtClean="0"/>
            </a:br>
            <a:r>
              <a:rPr lang="en-US" sz="1800" smtClean="0"/>
              <a:t>       			T2:  READ z</a:t>
            </a:r>
            <a:br>
              <a:rPr lang="en-US" sz="1800" smtClean="0"/>
            </a:br>
            <a:r>
              <a:rPr lang="en-US" sz="1800" smtClean="0"/>
              <a:t>       			T2:  WRITE z</a:t>
            </a:r>
            <a:r>
              <a:rPr lang="en-US" sz="2000" smtClean="0"/>
              <a:t/>
            </a:r>
            <a:br>
              <a:rPr lang="en-US" sz="2000" smtClean="0"/>
            </a:br>
            <a:endParaRPr lang="en-US" sz="2000" smtClean="0"/>
          </a:p>
        </p:txBody>
      </p:sp>
      <p:graphicFrame>
        <p:nvGraphicFramePr>
          <p:cNvPr id="4098" name="Object 4"/>
          <p:cNvGraphicFramePr>
            <a:graphicFrameLocks noGrp="1" noChangeAspect="1"/>
          </p:cNvGraphicFramePr>
          <p:nvPr>
            <p:ph idx="4294967295"/>
          </p:nvPr>
        </p:nvGraphicFramePr>
        <p:xfrm>
          <a:off x="4114800" y="4343400"/>
          <a:ext cx="4244975" cy="587375"/>
        </p:xfrm>
        <a:graphic>
          <a:graphicData uri="http://schemas.openxmlformats.org/presentationml/2006/ole">
            <mc:AlternateContent xmlns:mc="http://schemas.openxmlformats.org/markup-compatibility/2006">
              <mc:Choice xmlns:v="urn:schemas-microsoft-com:vml" Requires="v">
                <p:oleObj spid="_x0000_s4103" name="Visio" r:id="rId4" imgW="4244721" imgH="587121" progId="Visio.Drawing.11">
                  <p:embed/>
                </p:oleObj>
              </mc:Choice>
              <mc:Fallback>
                <p:oleObj name="Visio" r:id="rId4" imgW="4244721" imgH="58712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343400"/>
                        <a:ext cx="42449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30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3012" name="Rectangle 4"/>
          <p:cNvSpPr>
            <a:spLocks noGrp="1" noChangeArrowheads="1"/>
          </p:cNvSpPr>
          <p:nvPr>
            <p:ph type="title" idx="4294967295"/>
          </p:nvPr>
        </p:nvSpPr>
        <p:spPr/>
        <p:txBody>
          <a:bodyPr/>
          <a:lstStyle/>
          <a:p>
            <a:r>
              <a:rPr lang="en-US" smtClean="0"/>
              <a:t>Conflict Graphs And Conflict Serializability</a:t>
            </a:r>
          </a:p>
        </p:txBody>
      </p:sp>
      <p:sp>
        <p:nvSpPr>
          <p:cNvPr id="43013" name="Rectangle 5"/>
          <p:cNvSpPr>
            <a:spLocks noGrp="1" noChangeArrowheads="1"/>
          </p:cNvSpPr>
          <p:nvPr>
            <p:ph type="body" idx="4294967295"/>
          </p:nvPr>
        </p:nvSpPr>
        <p:spPr/>
        <p:txBody>
          <a:bodyPr/>
          <a:lstStyle/>
          <a:p>
            <a:r>
              <a:rPr lang="en-US" b="1" i="1" smtClean="0">
                <a:solidFill>
                  <a:srgbClr val="FC0128"/>
                </a:solidFill>
              </a:rPr>
              <a:t>Theorem: If the conflict graph is acyclic (has no cycles), then the history is serializable</a:t>
            </a:r>
          </a:p>
          <a:p>
            <a:r>
              <a:rPr lang="en-US" smtClean="0"/>
              <a:t>The proof is simple: The graph can be </a:t>
            </a:r>
            <a:r>
              <a:rPr lang="en-US" b="1" i="1" smtClean="0">
                <a:solidFill>
                  <a:srgbClr val="FC0128"/>
                </a:solidFill>
              </a:rPr>
              <a:t>topologically sorted</a:t>
            </a:r>
            <a:r>
              <a:rPr lang="en-US" smtClean="0"/>
              <a:t>:</a:t>
            </a:r>
          </a:p>
          <a:p>
            <a:pPr lvl="1"/>
            <a:r>
              <a:rPr lang="en-US" smtClean="0"/>
              <a:t>An order can be given to transactions, so all the arcs go from early (old) to late (young) transactions</a:t>
            </a:r>
          </a:p>
          <a:p>
            <a:r>
              <a:rPr lang="en-US" smtClean="0"/>
              <a:t>Topological sorting of an acyclic graph on N vertices</a:t>
            </a:r>
            <a:br>
              <a:rPr lang="en-US" smtClean="0"/>
            </a:br>
            <a:r>
              <a:rPr lang="en-US" smtClean="0"/>
              <a:t/>
            </a:r>
            <a:br>
              <a:rPr lang="en-US" smtClean="0"/>
            </a:br>
            <a:r>
              <a:rPr lang="en-US" smtClean="0"/>
              <a:t>Create N levels. </a:t>
            </a:r>
          </a:p>
          <a:p>
            <a:pPr>
              <a:buFont typeface="Monotype Sorts" pitchFamily="2" charset="2"/>
              <a:buNone/>
            </a:pPr>
            <a:r>
              <a:rPr lang="en-US" smtClean="0"/>
              <a:t>	Starting from the top level, for each level do the following:</a:t>
            </a:r>
            <a:br>
              <a:rPr lang="en-US" smtClean="0"/>
            </a:br>
            <a:endParaRPr lang="en-US" smtClean="0"/>
          </a:p>
          <a:p>
            <a:pPr lvl="1"/>
            <a:r>
              <a:rPr lang="en-US" smtClean="0"/>
              <a:t>Pick a vertex that has no incoming edges (there is always such a vertex as the graph is acyclic)</a:t>
            </a:r>
          </a:p>
          <a:p>
            <a:pPr lvl="1"/>
            <a:r>
              <a:rPr lang="en-US" smtClean="0"/>
              <a:t>Place it on the level</a:t>
            </a:r>
          </a:p>
          <a:p>
            <a:pPr lvl="1"/>
            <a:r>
              <a:rPr lang="en-US" smtClean="0"/>
              <a:t>Remove it, and the edges outgoing from it from the graph</a:t>
            </a:r>
          </a:p>
          <a:p>
            <a:pPr>
              <a:buFont typeface="Monotype Sorts" pitchFamily="2" charset="2"/>
              <a:buNone/>
            </a:pPr>
            <a:r>
              <a:rPr lang="en-US" smtClean="0"/>
              <a:t>	Redraw the graph, keeping the vertices on the levels</a:t>
            </a:r>
          </a:p>
          <a:p>
            <a:endParaRPr lang="en-US"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124"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125" name="Rectangle 4"/>
          <p:cNvSpPr>
            <a:spLocks noGrp="1" noChangeArrowheads="1"/>
          </p:cNvSpPr>
          <p:nvPr>
            <p:ph type="title" idx="4294967295"/>
          </p:nvPr>
        </p:nvSpPr>
        <p:spPr>
          <a:noFill/>
        </p:spPr>
        <p:txBody>
          <a:bodyPr lIns="102590" tIns="51296" rIns="102590" bIns="51296"/>
          <a:lstStyle/>
          <a:p>
            <a:pPr defTabSz="914400"/>
            <a:r>
              <a:rPr lang="en-US" smtClean="0"/>
              <a:t>Example Of A Serializable History</a:t>
            </a:r>
          </a:p>
        </p:txBody>
      </p:sp>
      <p:graphicFrame>
        <p:nvGraphicFramePr>
          <p:cNvPr id="5122" name="Object 6"/>
          <p:cNvGraphicFramePr>
            <a:graphicFrameLocks noGrp="1" noChangeAspect="1"/>
          </p:cNvGraphicFramePr>
          <p:nvPr>
            <p:ph idx="4294967295"/>
          </p:nvPr>
        </p:nvGraphicFramePr>
        <p:xfrm>
          <a:off x="685800" y="2514600"/>
          <a:ext cx="8523288" cy="2979738"/>
        </p:xfrm>
        <a:graphic>
          <a:graphicData uri="http://schemas.openxmlformats.org/presentationml/2006/ole">
            <mc:AlternateContent xmlns:mc="http://schemas.openxmlformats.org/markup-compatibility/2006">
              <mc:Choice xmlns:v="urn:schemas-microsoft-com:vml" Requires="v">
                <p:oleObj spid="_x0000_s5127" name="Visio" r:id="rId4" imgW="7452431" imgH="2605826" progId="Visio.Drawing.11">
                  <p:embed/>
                </p:oleObj>
              </mc:Choice>
              <mc:Fallback>
                <p:oleObj name="Visio" r:id="rId4" imgW="7452431" imgH="2605826"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14600"/>
                        <a:ext cx="8523288"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6148"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6149" name="Rectangle 4"/>
          <p:cNvSpPr>
            <a:spLocks noGrp="1" noChangeArrowheads="1"/>
          </p:cNvSpPr>
          <p:nvPr>
            <p:ph type="title" idx="4294967295"/>
          </p:nvPr>
        </p:nvSpPr>
        <p:spPr/>
        <p:txBody>
          <a:bodyPr/>
          <a:lstStyle/>
          <a:p>
            <a:r>
              <a:rPr lang="en-US" smtClean="0"/>
              <a:t>Conflict Graph Is “Too Pessimistic”</a:t>
            </a:r>
          </a:p>
        </p:txBody>
      </p:sp>
      <p:sp>
        <p:nvSpPr>
          <p:cNvPr id="6150" name="Rectangle 5"/>
          <p:cNvSpPr>
            <a:spLocks noGrp="1" noChangeArrowheads="1"/>
          </p:cNvSpPr>
          <p:nvPr>
            <p:ph type="body" idx="4294967295"/>
          </p:nvPr>
        </p:nvSpPr>
        <p:spPr/>
        <p:txBody>
          <a:bodyPr/>
          <a:lstStyle/>
          <a:p>
            <a:r>
              <a:rPr lang="en-US" smtClean="0"/>
              <a:t>There are serializable histories (i.e., equivalent to serial) that have cyclic conflict graph.</a:t>
            </a:r>
          </a:p>
          <a:p>
            <a:r>
              <a:rPr lang="en-US" smtClean="0"/>
              <a:t>Following is an example</a:t>
            </a:r>
          </a:p>
          <a:p>
            <a:pPr lvl="1"/>
            <a:r>
              <a:rPr lang="en-US" smtClean="0"/>
              <a:t>R x is superfluous but added to make the example “more realistic”</a:t>
            </a:r>
          </a:p>
          <a:p>
            <a:r>
              <a:rPr lang="en-US" smtClean="0"/>
              <a:t>Each transaction “behaves the same” in both histories.</a:t>
            </a:r>
          </a:p>
          <a:p>
            <a:r>
              <a:rPr lang="en-US" smtClean="0"/>
              <a:t>The final database is the same in both histories.</a:t>
            </a:r>
          </a:p>
        </p:txBody>
      </p:sp>
      <p:graphicFrame>
        <p:nvGraphicFramePr>
          <p:cNvPr id="6146" name="Object 6"/>
          <p:cNvGraphicFramePr>
            <a:graphicFrameLocks/>
          </p:cNvGraphicFramePr>
          <p:nvPr/>
        </p:nvGraphicFramePr>
        <p:xfrm>
          <a:off x="381000" y="3962400"/>
          <a:ext cx="8953500" cy="3125788"/>
        </p:xfrm>
        <a:graphic>
          <a:graphicData uri="http://schemas.openxmlformats.org/presentationml/2006/ole">
            <mc:AlternateContent xmlns:mc="http://schemas.openxmlformats.org/markup-compatibility/2006">
              <mc:Choice xmlns:v="urn:schemas-microsoft-com:vml" Requires="v">
                <p:oleObj spid="_x0000_s6151" name="VISIO" r:id="rId4" imgW="8146800" imgH="2765160" progId="Visio.Drawing.5">
                  <p:embed/>
                </p:oleObj>
              </mc:Choice>
              <mc:Fallback>
                <p:oleObj name="VISIO" r:id="rId4" imgW="8146800" imgH="2765160" progId="Visio.Drawing.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962400"/>
                        <a:ext cx="8953500" cy="312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403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4036" name="Rectangle 4"/>
          <p:cNvSpPr>
            <a:spLocks noGrp="1" noChangeArrowheads="1"/>
          </p:cNvSpPr>
          <p:nvPr>
            <p:ph type="title" idx="4294967295"/>
          </p:nvPr>
        </p:nvSpPr>
        <p:spPr/>
        <p:txBody>
          <a:bodyPr/>
          <a:lstStyle/>
          <a:p>
            <a:r>
              <a:rPr lang="en-US" smtClean="0"/>
              <a:t>A Common Practice:</a:t>
            </a:r>
            <a:br>
              <a:rPr lang="en-US" smtClean="0"/>
            </a:br>
            <a:r>
              <a:rPr lang="en-US" smtClean="0"/>
              <a:t>Rigorous Two-Phase Locking Protocol</a:t>
            </a:r>
          </a:p>
        </p:txBody>
      </p:sp>
      <p:sp>
        <p:nvSpPr>
          <p:cNvPr id="44037" name="Rectangle 5"/>
          <p:cNvSpPr>
            <a:spLocks noGrp="1" noChangeArrowheads="1"/>
          </p:cNvSpPr>
          <p:nvPr>
            <p:ph type="body" idx="4294967295"/>
          </p:nvPr>
        </p:nvSpPr>
        <p:spPr/>
        <p:txBody>
          <a:bodyPr/>
          <a:lstStyle/>
          <a:p>
            <a:r>
              <a:rPr lang="en-US" smtClean="0"/>
              <a:t>Commercial systems generally allow only histories that are conflict-serializable, i.e., allow histories that have acyclic conflict graphs</a:t>
            </a:r>
          </a:p>
          <a:p>
            <a:r>
              <a:rPr lang="en-US" smtClean="0"/>
              <a:t>They generally do not examine the conflict graph as it is being created</a:t>
            </a:r>
          </a:p>
          <a:p>
            <a:r>
              <a:rPr lang="en-US" smtClean="0"/>
              <a:t>Instead, </a:t>
            </a:r>
            <a:r>
              <a:rPr lang="en-US" b="1" i="1" smtClean="0">
                <a:solidFill>
                  <a:srgbClr val="FC0128"/>
                </a:solidFill>
              </a:rPr>
              <a:t>DB OS forces the transactions to follow a protocol, which will assure that the resulting graph would be acyclic (if examined)</a:t>
            </a:r>
          </a:p>
          <a:p>
            <a:r>
              <a:rPr lang="en-US" smtClean="0"/>
              <a:t>Therefore there is no need to examine the graph</a:t>
            </a:r>
          </a:p>
          <a:p>
            <a:r>
              <a:rPr lang="en-US" smtClean="0"/>
              <a:t>The major protocol in use: rigorous two-phase locking</a:t>
            </a:r>
          </a:p>
          <a:p>
            <a:r>
              <a:rPr lang="en-US" smtClean="0"/>
              <a:t>The protocol uses locking</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505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5060" name="Rectangle 4"/>
          <p:cNvSpPr>
            <a:spLocks noGrp="1" noChangeArrowheads="1"/>
          </p:cNvSpPr>
          <p:nvPr>
            <p:ph type="title" idx="4294967295"/>
          </p:nvPr>
        </p:nvSpPr>
        <p:spPr/>
        <p:txBody>
          <a:bodyPr/>
          <a:lstStyle/>
          <a:p>
            <a:r>
              <a:rPr lang="en-US" smtClean="0"/>
              <a:t>Locks</a:t>
            </a:r>
          </a:p>
        </p:txBody>
      </p:sp>
      <p:sp>
        <p:nvSpPr>
          <p:cNvPr id="45061" name="Rectangle 5"/>
          <p:cNvSpPr>
            <a:spLocks noGrp="1" noChangeArrowheads="1"/>
          </p:cNvSpPr>
          <p:nvPr>
            <p:ph type="body" idx="4294967295"/>
          </p:nvPr>
        </p:nvSpPr>
        <p:spPr/>
        <p:txBody>
          <a:bodyPr/>
          <a:lstStyle/>
          <a:p>
            <a:r>
              <a:rPr lang="en-US" smtClean="0"/>
              <a:t>Two types of lock can be set on each item: </a:t>
            </a:r>
          </a:p>
          <a:p>
            <a:pPr lvl="1"/>
            <a:r>
              <a:rPr lang="en-US" b="1" i="1" smtClean="0">
                <a:solidFill>
                  <a:srgbClr val="FC0128"/>
                </a:solidFill>
              </a:rPr>
              <a:t>X-lock</a:t>
            </a:r>
            <a:r>
              <a:rPr lang="en-US" smtClean="0"/>
              <a:t>       (e</a:t>
            </a:r>
            <a:r>
              <a:rPr lang="en-US" b="1" i="1" smtClean="0">
                <a:solidFill>
                  <a:srgbClr val="FC0128"/>
                </a:solidFill>
              </a:rPr>
              <a:t>X</a:t>
            </a:r>
            <a:r>
              <a:rPr lang="en-US" smtClean="0"/>
              <a:t>clusive lock)   </a:t>
            </a:r>
          </a:p>
          <a:p>
            <a:pPr lvl="1"/>
            <a:r>
              <a:rPr lang="en-US" b="1" i="1" smtClean="0">
                <a:solidFill>
                  <a:srgbClr val="FC0128"/>
                </a:solidFill>
              </a:rPr>
              <a:t>S-lock</a:t>
            </a:r>
            <a:r>
              <a:rPr lang="en-US" smtClean="0"/>
              <a:t>       (</a:t>
            </a:r>
            <a:r>
              <a:rPr lang="en-US" b="1" i="1" smtClean="0">
                <a:solidFill>
                  <a:srgbClr val="FC0128"/>
                </a:solidFill>
              </a:rPr>
              <a:t>S</a:t>
            </a:r>
            <a:r>
              <a:rPr lang="en-US" smtClean="0"/>
              <a:t>hared lock)</a:t>
            </a:r>
          </a:p>
          <a:p>
            <a:r>
              <a:rPr lang="en-US" smtClean="0"/>
              <a:t>Compatibility of locks for an item:</a:t>
            </a:r>
          </a:p>
          <a:p>
            <a:pPr lvl="1"/>
            <a:r>
              <a:rPr lang="en-US" smtClean="0"/>
              <a:t>Any number of transactions can hold S-locks on the item;</a:t>
            </a:r>
          </a:p>
          <a:p>
            <a:pPr lvl="1"/>
            <a:r>
              <a:rPr lang="en-US" smtClean="0"/>
              <a:t>If any transaction holds an X-lock on the item, then no transaction may hold any lock on the item</a:t>
            </a:r>
          </a:p>
          <a:p>
            <a:r>
              <a:rPr lang="en-US" smtClean="0"/>
              <a:t>There are privileges associated with locks:</a:t>
            </a:r>
          </a:p>
          <a:p>
            <a:pPr lvl="1"/>
            <a:r>
              <a:rPr lang="en-US" smtClean="0"/>
              <a:t>To write an item, a transaction must hold an X-lock on it</a:t>
            </a:r>
          </a:p>
          <a:p>
            <a:pPr lvl="1"/>
            <a:r>
              <a:rPr lang="en-US" smtClean="0"/>
              <a:t>To read an item, a transaction must hold an S-lock or an X-lock on it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60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6084" name="Rectangle 4"/>
          <p:cNvSpPr>
            <a:spLocks noGrp="1" noChangeArrowheads="1"/>
          </p:cNvSpPr>
          <p:nvPr>
            <p:ph type="title" idx="4294967295"/>
          </p:nvPr>
        </p:nvSpPr>
        <p:spPr/>
        <p:txBody>
          <a:bodyPr/>
          <a:lstStyle/>
          <a:p>
            <a:r>
              <a:rPr lang="en-US" smtClean="0"/>
              <a:t>Locks</a:t>
            </a:r>
          </a:p>
        </p:txBody>
      </p:sp>
      <p:sp>
        <p:nvSpPr>
          <p:cNvPr id="46085" name="Rectangle 5"/>
          <p:cNvSpPr>
            <a:spLocks noGrp="1" noChangeArrowheads="1"/>
          </p:cNvSpPr>
          <p:nvPr>
            <p:ph type="body" idx="4294967295"/>
          </p:nvPr>
        </p:nvSpPr>
        <p:spPr/>
        <p:txBody>
          <a:bodyPr/>
          <a:lstStyle/>
          <a:p>
            <a:r>
              <a:rPr lang="en-US" dirty="0" smtClean="0"/>
              <a:t>If a transaction wants to get a lock (we will see later how/when this is done)</a:t>
            </a:r>
          </a:p>
          <a:p>
            <a:pPr lvl="1"/>
            <a:r>
              <a:rPr lang="en-US" dirty="0" smtClean="0"/>
              <a:t>DB OS may give the lock to it if possible (obeys compatibility as above),</a:t>
            </a:r>
          </a:p>
          <a:p>
            <a:pPr lvl="1"/>
            <a:r>
              <a:rPr lang="en-US" dirty="0" smtClean="0"/>
              <a:t>Otherwise the transaction may need to wait for the lock, or the DB OS may abort it</a:t>
            </a:r>
          </a:p>
          <a:p>
            <a:r>
              <a:rPr lang="en-US" dirty="0" smtClean="0"/>
              <a:t>When the transaction no long needs a lock (we will know later when this time arrives) the lock may be released by the DB OS</a:t>
            </a:r>
          </a:p>
          <a:p>
            <a:r>
              <a:rPr lang="en-US" dirty="0" smtClean="0"/>
              <a:t>There problems that need to be addressed (well known from OS, so we do not focus on them for now):</a:t>
            </a:r>
          </a:p>
          <a:p>
            <a:pPr lvl="1"/>
            <a:r>
              <a:rPr lang="en-US" dirty="0" smtClean="0"/>
              <a:t>Deadlocks</a:t>
            </a:r>
          </a:p>
          <a:p>
            <a:pPr lvl="1"/>
            <a:r>
              <a:rPr lang="en-US" dirty="0" smtClean="0"/>
              <a:t>Starvation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53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5364" name="Rectangle 4"/>
          <p:cNvSpPr>
            <a:spLocks noGrp="1" noChangeArrowheads="1"/>
          </p:cNvSpPr>
          <p:nvPr>
            <p:ph type="title" idx="4294967295"/>
          </p:nvPr>
        </p:nvSpPr>
        <p:spPr/>
        <p:txBody>
          <a:bodyPr/>
          <a:lstStyle/>
          <a:p>
            <a:r>
              <a:rPr lang="en-US" smtClean="0"/>
              <a:t>Recovery and Concurrency Management</a:t>
            </a:r>
          </a:p>
        </p:txBody>
      </p:sp>
      <p:sp>
        <p:nvSpPr>
          <p:cNvPr id="15365" name="Rectangle 5"/>
          <p:cNvSpPr>
            <a:spLocks noGrp="1" noChangeArrowheads="1"/>
          </p:cNvSpPr>
          <p:nvPr>
            <p:ph type="body" idx="4294967295"/>
          </p:nvPr>
        </p:nvSpPr>
        <p:spPr/>
        <p:txBody>
          <a:bodyPr/>
          <a:lstStyle/>
          <a:p>
            <a:r>
              <a:rPr lang="en-US" smtClean="0"/>
              <a:t>The job of these recovery/concurrency modules of the database operating system is to assure the </a:t>
            </a:r>
            <a:r>
              <a:rPr lang="en-US" b="1" i="1" smtClean="0">
                <a:solidFill>
                  <a:srgbClr val="FC0128"/>
                </a:solidFill>
              </a:rPr>
              <a:t>ACID</a:t>
            </a:r>
            <a:r>
              <a:rPr lang="en-US" smtClean="0"/>
              <a:t> properties, and handle other related issues</a:t>
            </a:r>
          </a:p>
          <a:p>
            <a:r>
              <a:rPr lang="en-US" smtClean="0"/>
              <a:t>Recovery does </a:t>
            </a:r>
            <a:r>
              <a:rPr lang="en-US" b="1" i="1" smtClean="0">
                <a:solidFill>
                  <a:srgbClr val="FC0128"/>
                </a:solidFill>
              </a:rPr>
              <a:t>ACD</a:t>
            </a:r>
            <a:r>
              <a:rPr lang="en-US" smtClean="0"/>
              <a:t>, but can use help from Concurrency, though strictly Recovery is needed even if there is no Concurrency</a:t>
            </a:r>
          </a:p>
          <a:p>
            <a:r>
              <a:rPr lang="en-US" smtClean="0"/>
              <a:t>Concurrency does </a:t>
            </a:r>
            <a:r>
              <a:rPr lang="en-US" b="1" i="1" smtClean="0">
                <a:solidFill>
                  <a:srgbClr val="FC0128"/>
                </a:solidFill>
              </a:rPr>
              <a:t>I </a:t>
            </a:r>
            <a:r>
              <a:rPr lang="en-US" smtClean="0"/>
              <a:t>while possibly supporting </a:t>
            </a:r>
            <a:r>
              <a:rPr lang="en-US" b="1" i="1" smtClean="0">
                <a:solidFill>
                  <a:srgbClr val="FC0128"/>
                </a:solidFill>
              </a:rPr>
              <a:t>ACD</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smtClean="0"/>
              <a:t>Acquiring And Releasing Locks</a:t>
            </a:r>
          </a:p>
        </p:txBody>
      </p:sp>
      <p:sp>
        <p:nvSpPr>
          <p:cNvPr id="47107" name="Rectangle 3"/>
          <p:cNvSpPr>
            <a:spLocks noGrp="1" noChangeArrowheads="1"/>
          </p:cNvSpPr>
          <p:nvPr>
            <p:ph type="body" idx="4294967295"/>
          </p:nvPr>
        </p:nvSpPr>
        <p:spPr/>
        <p:txBody>
          <a:bodyPr/>
          <a:lstStyle/>
          <a:p>
            <a:r>
              <a:rPr lang="en-US" smtClean="0"/>
              <a:t>T is one of the following states with respect to x</a:t>
            </a:r>
          </a:p>
          <a:p>
            <a:pPr lvl="1"/>
            <a:r>
              <a:rPr lang="en-US" b="1" smtClean="0">
                <a:solidFill>
                  <a:srgbClr val="FF0000"/>
                </a:solidFill>
              </a:rPr>
              <a:t>N x    </a:t>
            </a:r>
            <a:r>
              <a:rPr lang="en-US" smtClean="0"/>
              <a:t>(does not have a lock on x)</a:t>
            </a:r>
          </a:p>
          <a:p>
            <a:pPr lvl="1"/>
            <a:r>
              <a:rPr lang="en-US" b="1" smtClean="0">
                <a:solidFill>
                  <a:srgbClr val="FF0000"/>
                </a:solidFill>
              </a:rPr>
              <a:t>S x    </a:t>
            </a:r>
            <a:r>
              <a:rPr lang="en-US" smtClean="0"/>
              <a:t>(has a shared lock on x)</a:t>
            </a:r>
          </a:p>
          <a:p>
            <a:pPr lvl="1"/>
            <a:r>
              <a:rPr lang="en-US" b="1" smtClean="0">
                <a:solidFill>
                  <a:srgbClr val="FF0000"/>
                </a:solidFill>
              </a:rPr>
              <a:t>X x    </a:t>
            </a:r>
            <a:r>
              <a:rPr lang="en-US" smtClean="0"/>
              <a:t>(has an exclusive lock on x)</a:t>
            </a:r>
          </a:p>
          <a:p>
            <a:r>
              <a:rPr lang="en-US" smtClean="0"/>
              <a:t>Operations to acquire locks (lock requests)</a:t>
            </a:r>
          </a:p>
          <a:p>
            <a:pPr lvl="1"/>
            <a:r>
              <a:rPr lang="en-US" smtClean="0"/>
              <a:t>T:  N </a:t>
            </a:r>
            <a:r>
              <a:rPr lang="en-US" smtClean="0">
                <a:latin typeface="Symbol" pitchFamily="18" charset="2"/>
              </a:rPr>
              <a:t>®</a:t>
            </a:r>
            <a:r>
              <a:rPr lang="en-US" smtClean="0"/>
              <a:t> S x  (T acquires an S-lock on x), also written T S x</a:t>
            </a:r>
          </a:p>
          <a:p>
            <a:pPr lvl="1"/>
            <a:r>
              <a:rPr lang="en-US" smtClean="0"/>
              <a:t>T:  N </a:t>
            </a:r>
            <a:r>
              <a:rPr lang="en-US" smtClean="0">
                <a:latin typeface="Symbol" pitchFamily="18" charset="2"/>
              </a:rPr>
              <a:t>®</a:t>
            </a:r>
            <a:r>
              <a:rPr lang="en-US" smtClean="0"/>
              <a:t> X x  (T acquires an X-lock on x), also written T X x</a:t>
            </a:r>
          </a:p>
          <a:p>
            <a:pPr lvl="1"/>
            <a:r>
              <a:rPr lang="en-US" smtClean="0"/>
              <a:t>T:  S </a:t>
            </a:r>
            <a:r>
              <a:rPr lang="en-US" smtClean="0">
                <a:latin typeface="Symbol" pitchFamily="18" charset="2"/>
              </a:rPr>
              <a:t>®</a:t>
            </a:r>
            <a:r>
              <a:rPr lang="en-US" smtClean="0"/>
              <a:t> X x  (T upgrades from an S-lock to an X-lock on x)</a:t>
            </a:r>
          </a:p>
          <a:p>
            <a:r>
              <a:rPr lang="en-US" smtClean="0"/>
              <a:t>Operations to release locks (unlock requests)</a:t>
            </a:r>
          </a:p>
          <a:p>
            <a:pPr lvl="1"/>
            <a:r>
              <a:rPr lang="en-US" smtClean="0"/>
              <a:t>T:  S </a:t>
            </a:r>
            <a:r>
              <a:rPr lang="en-US" smtClean="0">
                <a:latin typeface="Symbol" pitchFamily="18" charset="2"/>
              </a:rPr>
              <a:t>®</a:t>
            </a:r>
            <a:r>
              <a:rPr lang="en-US" smtClean="0"/>
              <a:t> N x  (T releases an S-lock on x), also written T N x</a:t>
            </a:r>
          </a:p>
          <a:p>
            <a:pPr lvl="1"/>
            <a:r>
              <a:rPr lang="en-US" smtClean="0"/>
              <a:t>T:  X </a:t>
            </a:r>
            <a:r>
              <a:rPr lang="en-US" smtClean="0">
                <a:latin typeface="Symbol" pitchFamily="18" charset="2"/>
              </a:rPr>
              <a:t>®</a:t>
            </a:r>
            <a:r>
              <a:rPr lang="en-US" smtClean="0"/>
              <a:t> N x  (T releases an X-lock on x), also written T N x</a:t>
            </a:r>
          </a:p>
          <a:p>
            <a:pPr lvl="1"/>
            <a:r>
              <a:rPr lang="en-US" smtClean="0"/>
              <a:t>T:  X </a:t>
            </a:r>
            <a:r>
              <a:rPr lang="en-US" smtClean="0">
                <a:latin typeface="Symbol" pitchFamily="18" charset="2"/>
              </a:rPr>
              <a:t>®</a:t>
            </a:r>
            <a:r>
              <a:rPr lang="en-US" smtClean="0"/>
              <a:t> S x  (T downgrades from an X-lock to an S-lock on x)</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r>
              <a:rPr lang="en-US" smtClean="0"/>
              <a:t>Locking Is Not Enough</a:t>
            </a:r>
          </a:p>
        </p:txBody>
      </p:sp>
      <p:sp>
        <p:nvSpPr>
          <p:cNvPr id="48131" name="Rectangle 3"/>
          <p:cNvSpPr>
            <a:spLocks noGrp="1" noChangeArrowheads="1"/>
          </p:cNvSpPr>
          <p:nvPr>
            <p:ph type="body" idx="4294967295"/>
          </p:nvPr>
        </p:nvSpPr>
        <p:spPr/>
        <p:txBody>
          <a:bodyPr/>
          <a:lstStyle/>
          <a:p>
            <a:r>
              <a:rPr lang="en-US" smtClean="0"/>
              <a:t>In our example, we can bracket each operation by acquiring and releasing a lock and still get a non-serializable history (we put it just for the first operation, we need to do for all, but no space to do it here…)</a:t>
            </a:r>
          </a:p>
          <a:p>
            <a:pPr lvl="1">
              <a:buFont typeface="Symbol" pitchFamily="18" charset="2"/>
              <a:buNone/>
            </a:pPr>
            <a:r>
              <a:rPr lang="en-US" smtClean="0"/>
              <a:t/>
            </a:r>
            <a:br>
              <a:rPr lang="en-US" smtClean="0"/>
            </a:br>
            <a:r>
              <a:rPr lang="en-US" smtClean="0"/>
              <a:t/>
            </a:r>
            <a:br>
              <a:rPr lang="en-US" smtClean="0"/>
            </a:br>
            <a:r>
              <a:rPr lang="en-US" smtClean="0"/>
              <a:t> </a:t>
            </a:r>
            <a:r>
              <a:rPr lang="en-US" smtClean="0">
                <a:solidFill>
                  <a:srgbClr val="FF0000"/>
                </a:solidFill>
              </a:rPr>
              <a:t>T1:  S x</a:t>
            </a:r>
            <a:r>
              <a:rPr lang="en-US" smtClean="0"/>
              <a:t/>
            </a:r>
            <a:br>
              <a:rPr lang="en-US" smtClean="0"/>
            </a:br>
            <a:r>
              <a:rPr lang="en-US" smtClean="0"/>
              <a:t> T1:  READ x</a:t>
            </a:r>
            <a:br>
              <a:rPr lang="en-US" smtClean="0"/>
            </a:br>
            <a:r>
              <a:rPr lang="en-US" smtClean="0">
                <a:solidFill>
                  <a:srgbClr val="FF0000"/>
                </a:solidFill>
              </a:rPr>
              <a:t> T1:  N x</a:t>
            </a:r>
            <a:r>
              <a:rPr lang="en-US" smtClean="0"/>
              <a:t/>
            </a:r>
            <a:br>
              <a:rPr lang="en-US" smtClean="0"/>
            </a:br>
            <a:r>
              <a:rPr lang="en-US" smtClean="0"/>
              <a:t> T1:  WRITE x</a:t>
            </a:r>
            <a:br>
              <a:rPr lang="en-US" smtClean="0"/>
            </a:br>
            <a:r>
              <a:rPr lang="en-US" smtClean="0"/>
              <a:t> 			T2:  READ x                                            </a:t>
            </a:r>
            <a:br>
              <a:rPr lang="en-US" smtClean="0"/>
            </a:br>
            <a:r>
              <a:rPr lang="en-US" smtClean="0"/>
              <a:t> 			T2:  WRITE x</a:t>
            </a:r>
            <a:br>
              <a:rPr lang="en-US" smtClean="0"/>
            </a:br>
            <a:r>
              <a:rPr lang="en-US" smtClean="0"/>
              <a:t>			T2:  READ y	                                                   </a:t>
            </a:r>
            <a:br>
              <a:rPr lang="en-US" smtClean="0"/>
            </a:br>
            <a:r>
              <a:rPr lang="en-US" smtClean="0"/>
              <a:t> 			T2:  WRITE y</a:t>
            </a:r>
            <a:br>
              <a:rPr lang="en-US" smtClean="0"/>
            </a:br>
            <a:r>
              <a:rPr lang="en-US" smtClean="0"/>
              <a:t> T1:  READ y</a:t>
            </a:r>
            <a:br>
              <a:rPr lang="en-US" smtClean="0"/>
            </a:br>
            <a:r>
              <a:rPr lang="en-US" smtClean="0"/>
              <a:t> T1:  WRITE y</a:t>
            </a:r>
          </a:p>
          <a:p>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491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49156" name="Rectangle 4"/>
          <p:cNvSpPr>
            <a:spLocks noGrp="1" noChangeArrowheads="1"/>
          </p:cNvSpPr>
          <p:nvPr>
            <p:ph type="title" idx="4294967295"/>
          </p:nvPr>
        </p:nvSpPr>
        <p:spPr/>
        <p:txBody>
          <a:bodyPr/>
          <a:lstStyle/>
          <a:p>
            <a:r>
              <a:rPr lang="en-US" smtClean="0"/>
              <a:t>Two-Phase Locking</a:t>
            </a:r>
            <a:br>
              <a:rPr lang="en-US" smtClean="0"/>
            </a:br>
            <a:r>
              <a:rPr lang="en-US" smtClean="0"/>
              <a:t>Constraint On Timing</a:t>
            </a:r>
          </a:p>
        </p:txBody>
      </p:sp>
      <p:sp>
        <p:nvSpPr>
          <p:cNvPr id="49157" name="Rectangle 5"/>
          <p:cNvSpPr>
            <a:spLocks noGrp="1" noChangeArrowheads="1"/>
          </p:cNvSpPr>
          <p:nvPr>
            <p:ph type="body" idx="4294967295"/>
          </p:nvPr>
        </p:nvSpPr>
        <p:spPr/>
        <p:txBody>
          <a:bodyPr/>
          <a:lstStyle/>
          <a:p>
            <a:r>
              <a:rPr lang="en-US" b="1" i="1" smtClean="0">
                <a:solidFill>
                  <a:srgbClr val="FF0000"/>
                </a:solidFill>
              </a:rPr>
              <a:t>Two phase locking (2PL) </a:t>
            </a:r>
            <a:r>
              <a:rPr lang="en-US" smtClean="0"/>
              <a:t>satisfies the following constraint</a:t>
            </a:r>
          </a:p>
          <a:p>
            <a:r>
              <a:rPr lang="en-US" smtClean="0"/>
              <a:t>During its execution, each transaction is divided into two phases:</a:t>
            </a:r>
          </a:p>
          <a:p>
            <a:pPr lvl="1"/>
            <a:r>
              <a:rPr lang="en-US" smtClean="0"/>
              <a:t>During the </a:t>
            </a:r>
            <a:r>
              <a:rPr lang="en-US" b="1" i="1" smtClean="0">
                <a:solidFill>
                  <a:srgbClr val="FC0128"/>
                </a:solidFill>
              </a:rPr>
              <a:t>first phase</a:t>
            </a:r>
            <a:r>
              <a:rPr lang="en-US" smtClean="0"/>
              <a:t>, it issues lock requests: S x, X x, S </a:t>
            </a:r>
            <a:r>
              <a:rPr lang="en-US" smtClean="0">
                <a:latin typeface="Symbol" pitchFamily="18" charset="2"/>
              </a:rPr>
              <a:t>®</a:t>
            </a:r>
            <a:r>
              <a:rPr lang="en-US" smtClean="0"/>
              <a:t> X x; this phase is also called the </a:t>
            </a:r>
            <a:r>
              <a:rPr lang="en-US" b="1" i="1" smtClean="0">
                <a:solidFill>
                  <a:srgbClr val="FC0128"/>
                </a:solidFill>
              </a:rPr>
              <a:t>growing phase</a:t>
            </a:r>
            <a:endParaRPr lang="en-US" smtClean="0">
              <a:solidFill>
                <a:srgbClr val="FC0128"/>
              </a:solidFill>
            </a:endParaRPr>
          </a:p>
          <a:p>
            <a:pPr lvl="1"/>
            <a:r>
              <a:rPr lang="en-US" smtClean="0"/>
              <a:t>During the </a:t>
            </a:r>
            <a:r>
              <a:rPr lang="en-US" b="1" i="1" smtClean="0">
                <a:solidFill>
                  <a:srgbClr val="FC0128"/>
                </a:solidFill>
              </a:rPr>
              <a:t>second phase</a:t>
            </a:r>
            <a:r>
              <a:rPr lang="en-US" smtClean="0"/>
              <a:t>, it releases the locks: N x, X </a:t>
            </a:r>
            <a:r>
              <a:rPr lang="en-US" smtClean="0">
                <a:latin typeface="Symbol" pitchFamily="18" charset="2"/>
              </a:rPr>
              <a:t>®</a:t>
            </a:r>
            <a:r>
              <a:rPr lang="en-US" smtClean="0"/>
              <a:t> S x; this phase is also called the </a:t>
            </a:r>
            <a:r>
              <a:rPr lang="en-US" b="1" i="1" smtClean="0">
                <a:solidFill>
                  <a:srgbClr val="FC0128"/>
                </a:solidFill>
              </a:rPr>
              <a:t>shrinking phase</a:t>
            </a:r>
            <a:endParaRPr lang="en-US" smtClean="0"/>
          </a:p>
          <a:p>
            <a:r>
              <a:rPr lang="en-US" smtClean="0"/>
              <a:t>For each transaction Ti, we can define a time point, </a:t>
            </a:r>
            <a:r>
              <a:rPr lang="en-US" b="1" i="1" smtClean="0">
                <a:solidFill>
                  <a:srgbClr val="FC0128"/>
                </a:solidFill>
              </a:rPr>
              <a:t>Li</a:t>
            </a:r>
            <a:r>
              <a:rPr lang="en-US" smtClean="0"/>
              <a:t>, its </a:t>
            </a:r>
            <a:r>
              <a:rPr lang="en-US" b="1" i="1" smtClean="0">
                <a:solidFill>
                  <a:srgbClr val="FC0128"/>
                </a:solidFill>
              </a:rPr>
              <a:t>lock point</a:t>
            </a:r>
            <a:r>
              <a:rPr lang="en-US" smtClean="0"/>
              <a:t>: the boundary between the first and the second phase</a:t>
            </a:r>
          </a:p>
          <a:p>
            <a:r>
              <a:rPr lang="en-US" smtClean="0"/>
              <a:t>For convenience, this will be the point when Ti requires its last lock</a:t>
            </a:r>
          </a:p>
          <a:p>
            <a:endParaRPr 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01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0180" name="Rectangle 4"/>
          <p:cNvSpPr>
            <a:spLocks noGrp="1" noChangeArrowheads="1"/>
          </p:cNvSpPr>
          <p:nvPr>
            <p:ph type="title" idx="4294967295"/>
          </p:nvPr>
        </p:nvSpPr>
        <p:spPr/>
        <p:txBody>
          <a:bodyPr/>
          <a:lstStyle/>
          <a:p>
            <a:r>
              <a:rPr lang="en-US" smtClean="0"/>
              <a:t>Two-Phase Locking</a:t>
            </a:r>
            <a:br>
              <a:rPr lang="en-US" smtClean="0"/>
            </a:br>
            <a:r>
              <a:rPr lang="en-US" smtClean="0"/>
              <a:t>Constraint On Timing</a:t>
            </a:r>
          </a:p>
        </p:txBody>
      </p:sp>
      <p:sp>
        <p:nvSpPr>
          <p:cNvPr id="50181" name="Rectangle 5"/>
          <p:cNvSpPr>
            <a:spLocks noGrp="1" noChangeArrowheads="1"/>
          </p:cNvSpPr>
          <p:nvPr>
            <p:ph type="body" idx="4294967295"/>
          </p:nvPr>
        </p:nvSpPr>
        <p:spPr/>
        <p:txBody>
          <a:bodyPr/>
          <a:lstStyle/>
          <a:p>
            <a:pPr marL="457200" indent="-457200"/>
            <a:r>
              <a:rPr lang="en-US" smtClean="0"/>
              <a:t>This transaction followed the two-phase locking protocol</a:t>
            </a:r>
          </a:p>
          <a:p>
            <a:pPr marL="933450" lvl="1" indent="-381000">
              <a:buFont typeface="Symbol" pitchFamily="18" charset="2"/>
              <a:buAutoNum type="arabicPeriod"/>
            </a:pPr>
            <a:r>
              <a:rPr lang="en-US" smtClean="0"/>
              <a:t>S  a</a:t>
            </a:r>
          </a:p>
          <a:p>
            <a:pPr marL="933450" lvl="1" indent="-381000">
              <a:buFont typeface="Symbol" pitchFamily="18" charset="2"/>
              <a:buAutoNum type="arabicPeriod"/>
            </a:pPr>
            <a:r>
              <a:rPr lang="en-US" smtClean="0"/>
              <a:t>X  b</a:t>
            </a:r>
          </a:p>
          <a:p>
            <a:pPr marL="933450" lvl="1" indent="-381000">
              <a:buFont typeface="Symbol" pitchFamily="18" charset="2"/>
              <a:buAutoNum type="arabicPeriod"/>
            </a:pPr>
            <a:r>
              <a:rPr lang="en-US" smtClean="0"/>
              <a:t>S </a:t>
            </a:r>
            <a:r>
              <a:rPr lang="en-US" smtClean="0">
                <a:latin typeface="Symbol" pitchFamily="18" charset="2"/>
              </a:rPr>
              <a:t>®</a:t>
            </a:r>
            <a:r>
              <a:rPr lang="en-US" smtClean="0"/>
              <a:t> X  a</a:t>
            </a:r>
          </a:p>
          <a:p>
            <a:pPr marL="933450" lvl="1" indent="-381000">
              <a:buFont typeface="Symbol" pitchFamily="18" charset="2"/>
              <a:buAutoNum type="arabicPeriod"/>
            </a:pPr>
            <a:r>
              <a:rPr lang="en-US" smtClean="0"/>
              <a:t>S  c</a:t>
            </a:r>
          </a:p>
          <a:p>
            <a:pPr marL="933450" lvl="1" indent="-381000">
              <a:buFont typeface="Symbol" pitchFamily="18" charset="2"/>
              <a:buAutoNum type="arabicPeriod"/>
            </a:pPr>
            <a:r>
              <a:rPr lang="en-US" smtClean="0"/>
              <a:t>X  d</a:t>
            </a:r>
          </a:p>
          <a:p>
            <a:pPr marL="933450" lvl="1" indent="-381000">
              <a:buFont typeface="Symbol" pitchFamily="18" charset="2"/>
              <a:buAutoNum type="arabicPeriod"/>
            </a:pPr>
            <a:r>
              <a:rPr lang="en-US" smtClean="0"/>
              <a:t>X </a:t>
            </a:r>
            <a:r>
              <a:rPr lang="en-US" smtClean="0">
                <a:latin typeface="Symbol" pitchFamily="18" charset="2"/>
              </a:rPr>
              <a:t>®</a:t>
            </a:r>
            <a:r>
              <a:rPr lang="en-US" smtClean="0"/>
              <a:t> S  d</a:t>
            </a:r>
          </a:p>
          <a:p>
            <a:pPr marL="933450" lvl="1" indent="-381000">
              <a:buFont typeface="Symbol" pitchFamily="18" charset="2"/>
              <a:buAutoNum type="arabicPeriod"/>
            </a:pPr>
            <a:r>
              <a:rPr lang="en-US" smtClean="0"/>
              <a:t>N  c</a:t>
            </a:r>
          </a:p>
          <a:p>
            <a:pPr marL="933450" lvl="1" indent="-381000">
              <a:buFont typeface="Symbol" pitchFamily="18" charset="2"/>
              <a:buAutoNum type="arabicPeriod"/>
            </a:pPr>
            <a:r>
              <a:rPr lang="en-US" smtClean="0"/>
              <a:t>N  a</a:t>
            </a:r>
          </a:p>
          <a:p>
            <a:pPr marL="933450" lvl="1" indent="-381000">
              <a:buFont typeface="Symbol" pitchFamily="18" charset="2"/>
              <a:buAutoNum type="arabicPeriod"/>
            </a:pPr>
            <a:r>
              <a:rPr lang="en-US" smtClean="0"/>
              <a:t>N  d</a:t>
            </a:r>
          </a:p>
          <a:p>
            <a:pPr marL="933450" lvl="1" indent="-381000">
              <a:buFont typeface="Symbol" pitchFamily="18" charset="2"/>
              <a:buAutoNum type="arabicPeriod"/>
            </a:pPr>
            <a:r>
              <a:rPr lang="en-US" smtClean="0"/>
              <a:t>N  b</a:t>
            </a:r>
          </a:p>
          <a:p>
            <a:pPr marL="457200" indent="-457200"/>
            <a:r>
              <a:rPr lang="en-US" smtClean="0"/>
              <a:t>The lock point was 5</a:t>
            </a:r>
          </a:p>
          <a:p>
            <a:pPr marL="457200" indent="-457200"/>
            <a:r>
              <a:rPr lang="en-US" smtClean="0"/>
              <a:t>The growing phase was 1</a:t>
            </a:r>
            <a:r>
              <a:rPr lang="en-US" smtClean="0">
                <a:cs typeface="Arial" charset="0"/>
              </a:rPr>
              <a:t>–5</a:t>
            </a:r>
          </a:p>
          <a:p>
            <a:pPr marL="457200" indent="-457200"/>
            <a:r>
              <a:rPr lang="en-US" smtClean="0"/>
              <a:t>The shrinking phase was 6</a:t>
            </a:r>
            <a:r>
              <a:rPr lang="en-US" smtClean="0">
                <a:cs typeface="Arial" charset="0"/>
              </a:rPr>
              <a:t>–10</a:t>
            </a:r>
          </a:p>
          <a:p>
            <a:pPr marL="933450" lvl="1" indent="-381000">
              <a:buFont typeface="Symbol" pitchFamily="18" charset="2"/>
              <a:buAutoNum type="arabicPeriod"/>
            </a:pPr>
            <a:endParaRPr lang="en-US" smtClean="0"/>
          </a:p>
          <a:p>
            <a:pPr marL="933450" lvl="1" indent="-381000">
              <a:buFont typeface="Symbol" pitchFamily="18" charset="2"/>
              <a:buAutoNum type="arabicPeriod"/>
            </a:pPr>
            <a:endParaRPr lang="en-US" smtClean="0"/>
          </a:p>
          <a:p>
            <a:pPr marL="933450" lvl="1" indent="-381000">
              <a:buFont typeface="Symbol"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120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1204" name="Rectangle 4"/>
          <p:cNvSpPr>
            <a:spLocks noGrp="1" noChangeArrowheads="1"/>
          </p:cNvSpPr>
          <p:nvPr>
            <p:ph type="title" idx="4294967295"/>
          </p:nvPr>
        </p:nvSpPr>
        <p:spPr/>
        <p:txBody>
          <a:bodyPr/>
          <a:lstStyle/>
          <a:p>
            <a:r>
              <a:rPr lang="en-US" smtClean="0"/>
              <a:t>Two-Phase Locking</a:t>
            </a:r>
            <a:br>
              <a:rPr lang="en-US" smtClean="0"/>
            </a:br>
            <a:r>
              <a:rPr lang="en-US" smtClean="0"/>
              <a:t>Constraint On Timing</a:t>
            </a:r>
          </a:p>
        </p:txBody>
      </p:sp>
      <p:sp>
        <p:nvSpPr>
          <p:cNvPr id="51205" name="Rectangle 5"/>
          <p:cNvSpPr>
            <a:spLocks noGrp="1" noChangeArrowheads="1"/>
          </p:cNvSpPr>
          <p:nvPr>
            <p:ph type="body" idx="4294967295"/>
          </p:nvPr>
        </p:nvSpPr>
        <p:spPr/>
        <p:txBody>
          <a:bodyPr/>
          <a:lstStyle/>
          <a:p>
            <a:pPr marL="457200" indent="-457200"/>
            <a:r>
              <a:rPr lang="en-US" dirty="0" smtClean="0"/>
              <a:t>This transaction </a:t>
            </a:r>
            <a:r>
              <a:rPr lang="en-US" b="1" i="1" dirty="0" smtClean="0">
                <a:solidFill>
                  <a:srgbClr val="FC0128"/>
                </a:solidFill>
              </a:rPr>
              <a:t>did not follow</a:t>
            </a:r>
            <a:r>
              <a:rPr lang="en-US" dirty="0" smtClean="0"/>
              <a:t>  the two-phase locking protocol</a:t>
            </a:r>
          </a:p>
          <a:p>
            <a:pPr marL="933450" lvl="1" indent="-381000">
              <a:buFont typeface="Symbol" pitchFamily="18" charset="2"/>
              <a:buAutoNum type="arabicPeriod"/>
            </a:pPr>
            <a:r>
              <a:rPr lang="en-US" dirty="0" smtClean="0"/>
              <a:t>S  a</a:t>
            </a:r>
          </a:p>
          <a:p>
            <a:pPr marL="933450" lvl="1" indent="-381000">
              <a:buFont typeface="Symbol" pitchFamily="18" charset="2"/>
              <a:buAutoNum type="arabicPeriod"/>
            </a:pPr>
            <a:r>
              <a:rPr lang="en-US" dirty="0" smtClean="0"/>
              <a:t>X  b</a:t>
            </a:r>
          </a:p>
          <a:p>
            <a:pPr marL="933450" lvl="1" indent="-381000">
              <a:buFont typeface="Symbol" pitchFamily="18" charset="2"/>
              <a:buAutoNum type="arabicPeriod"/>
            </a:pPr>
            <a:r>
              <a:rPr lang="en-US" dirty="0" smtClean="0"/>
              <a:t>S </a:t>
            </a:r>
            <a:r>
              <a:rPr lang="en-US" dirty="0" smtClean="0">
                <a:latin typeface="Symbol" pitchFamily="18" charset="2"/>
              </a:rPr>
              <a:t>®</a:t>
            </a:r>
            <a:r>
              <a:rPr lang="en-US" dirty="0" smtClean="0"/>
              <a:t> X  a</a:t>
            </a:r>
          </a:p>
          <a:p>
            <a:pPr marL="933450" lvl="1" indent="-381000">
              <a:buFont typeface="Symbol" pitchFamily="18" charset="2"/>
              <a:buAutoNum type="arabicPeriod"/>
            </a:pPr>
            <a:r>
              <a:rPr lang="en-US" dirty="0" smtClean="0"/>
              <a:t>S  c</a:t>
            </a:r>
          </a:p>
          <a:p>
            <a:pPr marL="933450" lvl="1" indent="-381000">
              <a:buFont typeface="Symbol" pitchFamily="18" charset="2"/>
              <a:buAutoNum type="arabicPeriod"/>
            </a:pPr>
            <a:r>
              <a:rPr lang="en-US" smtClean="0"/>
              <a:t>X </a:t>
            </a:r>
            <a:r>
              <a:rPr lang="en-US" smtClean="0">
                <a:latin typeface="Symbol" pitchFamily="18" charset="2"/>
              </a:rPr>
              <a:t>®</a:t>
            </a:r>
            <a:r>
              <a:rPr lang="en-US" smtClean="0"/>
              <a:t> S  </a:t>
            </a:r>
            <a:r>
              <a:rPr lang="en-US" smtClean="0"/>
              <a:t>a</a:t>
            </a:r>
            <a:endParaRPr lang="en-US" smtClean="0"/>
          </a:p>
          <a:p>
            <a:pPr marL="933450" lvl="1" indent="-381000">
              <a:buFont typeface="Symbol" pitchFamily="18" charset="2"/>
              <a:buAutoNum type="arabicPeriod"/>
            </a:pPr>
            <a:r>
              <a:rPr lang="en-US" dirty="0" smtClean="0"/>
              <a:t>X  d</a:t>
            </a:r>
          </a:p>
          <a:p>
            <a:pPr marL="933450" lvl="1" indent="-381000">
              <a:buFont typeface="Symbol" pitchFamily="18" charset="2"/>
              <a:buAutoNum type="arabicPeriod"/>
            </a:pPr>
            <a:r>
              <a:rPr lang="en-US" dirty="0" smtClean="0"/>
              <a:t>N  c</a:t>
            </a:r>
          </a:p>
          <a:p>
            <a:pPr marL="933450" lvl="1" indent="-381000">
              <a:buFont typeface="Symbol" pitchFamily="18" charset="2"/>
              <a:buAutoNum type="arabicPeriod"/>
            </a:pPr>
            <a:r>
              <a:rPr lang="en-US" dirty="0" smtClean="0"/>
              <a:t>N  a</a:t>
            </a:r>
          </a:p>
          <a:p>
            <a:pPr marL="933450" lvl="1" indent="-381000">
              <a:buFont typeface="Symbol" pitchFamily="18" charset="2"/>
              <a:buAutoNum type="arabicPeriod"/>
            </a:pPr>
            <a:r>
              <a:rPr lang="en-US" dirty="0" smtClean="0"/>
              <a:t>N  d</a:t>
            </a:r>
          </a:p>
          <a:p>
            <a:pPr marL="933450" lvl="1" indent="-381000">
              <a:buFont typeface="Symbol" pitchFamily="18" charset="2"/>
              <a:buAutoNum type="arabicPeriod"/>
            </a:pPr>
            <a:r>
              <a:rPr lang="en-US" dirty="0" smtClean="0"/>
              <a:t>N  b</a:t>
            </a:r>
          </a:p>
          <a:p>
            <a:pPr marL="457200" indent="-457200"/>
            <a:r>
              <a:rPr lang="en-US" dirty="0" smtClean="0"/>
              <a:t>There was a “growing” action (6) after a “shrinking” action (5)</a:t>
            </a:r>
          </a:p>
          <a:p>
            <a:pPr marL="457200" indent="-457200"/>
            <a:r>
              <a:rPr lang="en-US" dirty="0" smtClean="0"/>
              <a:t>Therefore, the transaction did not follow the two-phase locking protocol</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smtClean="0"/>
              <a:t>Example Of Two Phase Locking</a:t>
            </a:r>
          </a:p>
        </p:txBody>
      </p:sp>
      <p:sp>
        <p:nvSpPr>
          <p:cNvPr id="52227" name="Rectangle 3"/>
          <p:cNvSpPr>
            <a:spLocks noGrp="1" noChangeArrowheads="1"/>
          </p:cNvSpPr>
          <p:nvPr>
            <p:ph type="body" idx="4294967295"/>
          </p:nvPr>
        </p:nvSpPr>
        <p:spPr/>
        <p:txBody>
          <a:bodyPr/>
          <a:lstStyle/>
          <a:p>
            <a:pPr marL="457200" indent="-457200">
              <a:buFont typeface="Monotype Sorts" pitchFamily="2" charset="2"/>
              <a:buNone/>
            </a:pPr>
            <a:r>
              <a:rPr lang="en-US" sz="1600" smtClean="0"/>
              <a:t>	T1		T2</a:t>
            </a:r>
          </a:p>
          <a:p>
            <a:pPr marL="457200" indent="-457200">
              <a:buFont typeface="Monotype Sorts" pitchFamily="2" charset="2"/>
              <a:buAutoNum type="arabicPeriod"/>
            </a:pPr>
            <a:r>
              <a:rPr lang="en-US" sz="1600" smtClean="0"/>
              <a:t>Starts</a:t>
            </a:r>
          </a:p>
          <a:p>
            <a:pPr marL="457200" indent="-457200">
              <a:buFont typeface="Monotype Sorts" pitchFamily="2" charset="2"/>
              <a:buAutoNum type="arabicPeriod"/>
            </a:pPr>
            <a:r>
              <a:rPr lang="en-US" sz="1600" smtClean="0"/>
              <a:t>S a</a:t>
            </a:r>
          </a:p>
          <a:p>
            <a:pPr marL="457200" indent="-457200">
              <a:buFont typeface="Monotype Sorts" pitchFamily="2" charset="2"/>
              <a:buAutoNum type="arabicPeriod"/>
            </a:pPr>
            <a:r>
              <a:rPr lang="en-US" sz="1600" smtClean="0"/>
              <a:t> 		Starts</a:t>
            </a:r>
          </a:p>
          <a:p>
            <a:pPr marL="457200" indent="-457200">
              <a:buFont typeface="Monotype Sorts" pitchFamily="2" charset="2"/>
              <a:buAutoNum type="arabicPeriod"/>
            </a:pPr>
            <a:r>
              <a:rPr lang="en-US" sz="1600" smtClean="0"/>
              <a:t>R a		</a:t>
            </a:r>
          </a:p>
          <a:p>
            <a:pPr marL="457200" indent="-457200">
              <a:buFont typeface="Monotype Sorts" pitchFamily="2" charset="2"/>
              <a:buAutoNum type="arabicPeriod"/>
            </a:pPr>
            <a:r>
              <a:rPr lang="en-US" sz="1600" smtClean="0"/>
              <a:t> 		S b</a:t>
            </a:r>
          </a:p>
          <a:p>
            <a:pPr marL="457200" indent="-457200">
              <a:buFont typeface="Monotype Sorts" pitchFamily="2" charset="2"/>
              <a:buAutoNum type="arabicPeriod"/>
            </a:pPr>
            <a:r>
              <a:rPr lang="en-US" sz="1600" smtClean="0"/>
              <a:t> 		X c</a:t>
            </a:r>
          </a:p>
          <a:p>
            <a:pPr marL="457200" indent="-457200">
              <a:buFont typeface="Monotype Sorts" pitchFamily="2" charset="2"/>
              <a:buAutoNum type="arabicPeriod"/>
            </a:pPr>
            <a:r>
              <a:rPr lang="en-US" sz="1600" smtClean="0"/>
              <a:t> 		R b</a:t>
            </a:r>
          </a:p>
          <a:p>
            <a:pPr marL="457200" indent="-457200">
              <a:buFont typeface="Monotype Sorts" pitchFamily="2" charset="2"/>
              <a:buAutoNum type="arabicPeriod"/>
            </a:pPr>
            <a:r>
              <a:rPr lang="en-US" sz="1600" smtClean="0"/>
              <a:t>S c (waits)</a:t>
            </a:r>
          </a:p>
          <a:p>
            <a:pPr marL="457200" indent="-457200">
              <a:buFont typeface="Monotype Sorts" pitchFamily="2" charset="2"/>
              <a:buAutoNum type="arabicPeriod"/>
            </a:pPr>
            <a:r>
              <a:rPr lang="en-US" sz="1600" smtClean="0"/>
              <a:t> 		W c</a:t>
            </a:r>
          </a:p>
          <a:p>
            <a:pPr marL="457200" indent="-457200">
              <a:buFont typeface="Monotype Sorts" pitchFamily="2" charset="2"/>
              <a:buAutoNum type="arabicPeriod"/>
            </a:pPr>
            <a:r>
              <a:rPr lang="en-US" sz="1600" smtClean="0"/>
              <a:t> 		X d</a:t>
            </a:r>
          </a:p>
          <a:p>
            <a:pPr marL="457200" indent="-457200">
              <a:buFont typeface="Monotype Sorts" pitchFamily="2" charset="2"/>
              <a:buAutoNum type="arabicPeriod"/>
            </a:pPr>
            <a:r>
              <a:rPr lang="en-US" sz="1600" smtClean="0"/>
              <a:t> 		N c</a:t>
            </a:r>
          </a:p>
          <a:p>
            <a:pPr marL="457200" indent="-457200">
              <a:buFont typeface="Monotype Sorts" pitchFamily="2" charset="2"/>
              <a:buAutoNum type="arabicPeriod"/>
            </a:pPr>
            <a:r>
              <a:rPr lang="en-US" sz="1600" smtClean="0"/>
              <a:t> 		N b</a:t>
            </a:r>
          </a:p>
          <a:p>
            <a:pPr marL="457200" indent="-457200">
              <a:buFont typeface="Monotype Sorts" pitchFamily="2" charset="2"/>
              <a:buAutoNum type="arabicPeriod"/>
            </a:pPr>
            <a:r>
              <a:rPr lang="en-US" sz="1600" smtClean="0"/>
              <a:t>S c</a:t>
            </a:r>
          </a:p>
          <a:p>
            <a:pPr marL="457200" indent="-457200">
              <a:buFont typeface="Monotype Sorts" pitchFamily="2" charset="2"/>
              <a:buAutoNum type="arabicPeriod"/>
            </a:pPr>
            <a:r>
              <a:rPr lang="en-US" sz="1600" smtClean="0"/>
              <a:t>R c</a:t>
            </a:r>
          </a:p>
          <a:p>
            <a:pPr marL="457200" indent="-457200">
              <a:buFont typeface="Monotype Sorts" pitchFamily="2" charset="2"/>
              <a:buAutoNum type="arabicPeriod"/>
            </a:pPr>
            <a:r>
              <a:rPr lang="en-US" sz="1600" smtClean="0"/>
              <a:t>N c</a:t>
            </a:r>
          </a:p>
          <a:p>
            <a:pPr marL="457200" indent="-457200">
              <a:buFont typeface="Monotype Sorts" pitchFamily="2" charset="2"/>
              <a:buAutoNum type="arabicPeriod"/>
            </a:pPr>
            <a:r>
              <a:rPr lang="en-US" sz="1600" smtClean="0"/>
              <a:t>N a</a:t>
            </a:r>
          </a:p>
          <a:p>
            <a:pPr marL="457200" indent="-457200">
              <a:buFont typeface="Monotype Sorts" pitchFamily="2" charset="2"/>
              <a:buAutoNum type="arabicPeriod"/>
            </a:pPr>
            <a:r>
              <a:rPr lang="en-US" sz="1600" smtClean="0"/>
              <a:t>Commits</a:t>
            </a:r>
          </a:p>
          <a:p>
            <a:pPr marL="457200" indent="-457200">
              <a:buFont typeface="Monotype Sorts" pitchFamily="2" charset="2"/>
              <a:buAutoNum type="arabicPeriod"/>
            </a:pPr>
            <a:r>
              <a:rPr lang="en-US" sz="1600" smtClean="0"/>
              <a:t> 		W d</a:t>
            </a:r>
          </a:p>
          <a:p>
            <a:pPr marL="457200" indent="-457200">
              <a:buFont typeface="Monotype Sorts" pitchFamily="2" charset="2"/>
              <a:buAutoNum type="arabicPeriod"/>
            </a:pPr>
            <a:r>
              <a:rPr lang="en-US" sz="1600" smtClean="0"/>
              <a:t> 		N d</a:t>
            </a:r>
          </a:p>
          <a:p>
            <a:pPr marL="457200" indent="-457200">
              <a:buFont typeface="Monotype Sorts" pitchFamily="2" charset="2"/>
              <a:buAutoNum type="arabicPeriod"/>
            </a:pPr>
            <a:r>
              <a:rPr lang="en-US" sz="1600" smtClean="0"/>
              <a:t> 		Commits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smtClean="0"/>
              <a:t>Example Of Two Phase Locking</a:t>
            </a:r>
          </a:p>
        </p:txBody>
      </p:sp>
      <p:sp>
        <p:nvSpPr>
          <p:cNvPr id="53251" name="Rectangle 3"/>
          <p:cNvSpPr>
            <a:spLocks noGrp="1" noChangeArrowheads="1"/>
          </p:cNvSpPr>
          <p:nvPr>
            <p:ph type="body" idx="4294967295"/>
          </p:nvPr>
        </p:nvSpPr>
        <p:spPr/>
        <p:txBody>
          <a:bodyPr/>
          <a:lstStyle/>
          <a:p>
            <a:r>
              <a:rPr lang="en-US" smtClean="0"/>
              <a:t>Some observations follow</a:t>
            </a:r>
          </a:p>
          <a:p>
            <a:r>
              <a:rPr lang="en-US" smtClean="0"/>
              <a:t>The execution was concurrent and not serial</a:t>
            </a:r>
          </a:p>
          <a:p>
            <a:r>
              <a:rPr lang="en-US" smtClean="0"/>
              <a:t>L1 = 13</a:t>
            </a:r>
          </a:p>
          <a:p>
            <a:r>
              <a:rPr lang="en-US" smtClean="0"/>
              <a:t>L2 = 10</a:t>
            </a:r>
          </a:p>
          <a:p>
            <a:r>
              <a:rPr lang="en-US" smtClean="0"/>
              <a:t>Transactions do not have to unlock items in the same ordered they locked them</a:t>
            </a:r>
          </a:p>
          <a:p>
            <a:r>
              <a:rPr lang="en-US" smtClean="0"/>
              <a:t>A transaction can continue executing and accessing items it still has locked even after it has unlocked some items</a:t>
            </a:r>
          </a:p>
          <a:p>
            <a:r>
              <a:rPr lang="en-US" smtClean="0"/>
              <a:t>This history is not recoverable: more about this later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r>
              <a:rPr lang="en-US" smtClean="0"/>
              <a:t>Our Original Non-Serializable History</a:t>
            </a:r>
          </a:p>
        </p:txBody>
      </p:sp>
      <p:sp>
        <p:nvSpPr>
          <p:cNvPr id="54275" name="Rectangle 3"/>
          <p:cNvSpPr>
            <a:spLocks noGrp="1" noChangeArrowheads="1"/>
          </p:cNvSpPr>
          <p:nvPr>
            <p:ph type="body" idx="4294967295"/>
          </p:nvPr>
        </p:nvSpPr>
        <p:spPr/>
        <p:txBody>
          <a:bodyPr/>
          <a:lstStyle/>
          <a:p>
            <a:pPr marL="457200" indent="-457200">
              <a:buFont typeface="Monotype Sorts" pitchFamily="2" charset="2"/>
              <a:buNone/>
            </a:pPr>
            <a:r>
              <a:rPr lang="en-US" sz="1800" smtClean="0"/>
              <a:t>	T1		T2</a:t>
            </a:r>
          </a:p>
          <a:p>
            <a:pPr marL="457200" indent="-457200">
              <a:buFont typeface="Monotype Sorts" pitchFamily="2" charset="2"/>
              <a:buAutoNum type="arabicPeriod"/>
            </a:pPr>
            <a:r>
              <a:rPr lang="en-US" sz="1800" smtClean="0"/>
              <a:t>R x</a:t>
            </a:r>
          </a:p>
          <a:p>
            <a:pPr marL="457200" indent="-457200">
              <a:buFont typeface="Monotype Sorts" pitchFamily="2" charset="2"/>
              <a:buAutoNum type="arabicPeriod"/>
            </a:pPr>
            <a:r>
              <a:rPr lang="en-US" sz="1800" smtClean="0"/>
              <a:t>W x</a:t>
            </a:r>
          </a:p>
          <a:p>
            <a:pPr marL="457200" indent="-457200">
              <a:buFont typeface="Monotype Sorts" pitchFamily="2" charset="2"/>
              <a:buAutoNum type="arabicPeriod"/>
            </a:pPr>
            <a:r>
              <a:rPr lang="en-US" sz="1800" smtClean="0"/>
              <a:t> 		R x</a:t>
            </a:r>
          </a:p>
          <a:p>
            <a:pPr marL="457200" indent="-457200">
              <a:buFont typeface="Monotype Sorts" pitchFamily="2" charset="2"/>
              <a:buAutoNum type="arabicPeriod"/>
            </a:pPr>
            <a:r>
              <a:rPr lang="en-US" sz="1800" smtClean="0"/>
              <a:t> 		W x</a:t>
            </a:r>
          </a:p>
          <a:p>
            <a:pPr marL="457200" indent="-457200">
              <a:buFont typeface="Monotype Sorts" pitchFamily="2" charset="2"/>
              <a:buAutoNum type="arabicPeriod"/>
            </a:pPr>
            <a:r>
              <a:rPr lang="en-US" sz="1800" smtClean="0"/>
              <a:t> 		R y</a:t>
            </a:r>
          </a:p>
          <a:p>
            <a:pPr marL="457200" indent="-457200">
              <a:buFont typeface="Monotype Sorts" pitchFamily="2" charset="2"/>
              <a:buAutoNum type="arabicPeriod"/>
            </a:pPr>
            <a:r>
              <a:rPr lang="en-US" sz="1800" smtClean="0"/>
              <a:t> 		W y</a:t>
            </a:r>
          </a:p>
          <a:p>
            <a:pPr marL="457200" indent="-457200">
              <a:buFont typeface="Monotype Sorts" pitchFamily="2" charset="2"/>
              <a:buAutoNum type="arabicPeriod"/>
            </a:pPr>
            <a:r>
              <a:rPr lang="en-US" sz="1800" smtClean="0"/>
              <a:t>R y</a:t>
            </a:r>
          </a:p>
          <a:p>
            <a:pPr marL="457200" indent="-457200">
              <a:buFont typeface="Monotype Sorts" pitchFamily="2" charset="2"/>
              <a:buAutoNum type="arabicPeriod"/>
            </a:pPr>
            <a:r>
              <a:rPr lang="en-US" sz="1800" smtClean="0"/>
              <a:t>W y</a:t>
            </a:r>
          </a:p>
          <a:p>
            <a:pPr marL="457200" indent="-457200"/>
            <a:endParaRPr lang="en-US" smtClean="0"/>
          </a:p>
          <a:p>
            <a:pPr marL="457200" indent="-457200"/>
            <a:r>
              <a:rPr lang="en-US" smtClean="0"/>
              <a:t>This could not have happened under 2PL, because</a:t>
            </a:r>
          </a:p>
          <a:p>
            <a:pPr marL="933450" lvl="1" indent="-381000"/>
            <a:r>
              <a:rPr lang="en-US" smtClean="0"/>
              <a:t>T2 had to have an X-lock on y before (6).</a:t>
            </a:r>
          </a:p>
          <a:p>
            <a:pPr marL="933450" lvl="1" indent="-381000"/>
            <a:r>
              <a:rPr lang="en-US" smtClean="0"/>
              <a:t>T1 had to have an X-lock on y before (8)</a:t>
            </a:r>
          </a:p>
          <a:p>
            <a:pPr marL="933450" lvl="1" indent="-381000"/>
            <a:r>
              <a:rPr lang="en-US" smtClean="0"/>
              <a:t>Since T1 cannot unlock y and then lock it again (2PL), it could have locked it only after (6)</a:t>
            </a:r>
          </a:p>
          <a:p>
            <a:pPr marL="933450" lvl="1" indent="-381000"/>
            <a:r>
              <a:rPr lang="en-US" smtClean="0"/>
              <a:t>But T1 had to both X-lock x before (2) and unlock it before (4), so that T2 could lock it</a:t>
            </a:r>
          </a:p>
          <a:p>
            <a:pPr marL="933450" lvl="1" indent="-381000"/>
            <a:r>
              <a:rPr lang="en-US" smtClean="0"/>
              <a:t>But then T1 unlocked x and then locked y, a contradiction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smtClean="0"/>
              <a:t>But Using Two Phase Locking</a:t>
            </a:r>
          </a:p>
        </p:txBody>
      </p:sp>
      <p:sp>
        <p:nvSpPr>
          <p:cNvPr id="55299" name="Rectangle 3"/>
          <p:cNvSpPr>
            <a:spLocks noGrp="1" noChangeArrowheads="1"/>
          </p:cNvSpPr>
          <p:nvPr>
            <p:ph type="body" idx="4294967295"/>
          </p:nvPr>
        </p:nvSpPr>
        <p:spPr/>
        <p:txBody>
          <a:bodyPr/>
          <a:lstStyle/>
          <a:p>
            <a:pPr marL="457200" indent="-457200">
              <a:buFont typeface="Monotype Sorts" pitchFamily="2" charset="2"/>
              <a:buAutoNum type="arabicPeriod"/>
            </a:pPr>
            <a:r>
              <a:rPr lang="en-US" sz="1800" smtClean="0"/>
              <a:t>T1		T2</a:t>
            </a:r>
          </a:p>
          <a:p>
            <a:pPr marL="457200" indent="-457200">
              <a:buFont typeface="Monotype Sorts" pitchFamily="2" charset="2"/>
              <a:buAutoNum type="arabicPeriod"/>
            </a:pPr>
            <a:r>
              <a:rPr lang="en-US" sz="1800" smtClean="0"/>
              <a:t>X x</a:t>
            </a:r>
          </a:p>
          <a:p>
            <a:pPr marL="457200" indent="-457200">
              <a:buFont typeface="Monotype Sorts" pitchFamily="2" charset="2"/>
              <a:buAutoNum type="arabicPeriod"/>
            </a:pPr>
            <a:r>
              <a:rPr lang="en-US" sz="1800" smtClean="0"/>
              <a:t>R x</a:t>
            </a:r>
          </a:p>
          <a:p>
            <a:pPr marL="457200" indent="-457200">
              <a:buFont typeface="Monotype Sorts" pitchFamily="2" charset="2"/>
              <a:buAutoNum type="arabicPeriod"/>
            </a:pPr>
            <a:r>
              <a:rPr lang="en-US" sz="1800" smtClean="0"/>
              <a:t>W x</a:t>
            </a:r>
          </a:p>
          <a:p>
            <a:pPr marL="457200" indent="-457200">
              <a:buFont typeface="Monotype Sorts" pitchFamily="2" charset="2"/>
              <a:buAutoNum type="arabicPeriod"/>
            </a:pPr>
            <a:r>
              <a:rPr lang="en-US" sz="1800" smtClean="0"/>
              <a:t> 		X x (waits)</a:t>
            </a:r>
          </a:p>
          <a:p>
            <a:pPr marL="457200" indent="-457200">
              <a:buFont typeface="Monotype Sorts" pitchFamily="2" charset="2"/>
              <a:buNone/>
            </a:pPr>
            <a:r>
              <a:rPr lang="en-US" sz="1800" smtClean="0"/>
              <a:t> 	T1 completes</a:t>
            </a:r>
          </a:p>
          <a:p>
            <a:pPr marL="457200" indent="-457200">
              <a:buFont typeface="Monotype Sorts" pitchFamily="2" charset="2"/>
              <a:buNone/>
            </a:pPr>
            <a:r>
              <a:rPr lang="en-US" sz="1800" smtClean="0"/>
              <a:t>			T2 continues and completes</a:t>
            </a:r>
          </a:p>
          <a:p>
            <a:pPr marL="457200" indent="-457200">
              <a:buFont typeface="Monotype Sorts" pitchFamily="2" charset="2"/>
              <a:buAutoNum type="arabicPeriod"/>
            </a:pPr>
            <a:endParaRPr lang="en-US" sz="1800" smtClean="0"/>
          </a:p>
          <a:p>
            <a:pPr marL="457200" indent="-457200"/>
            <a:r>
              <a:rPr lang="en-US" smtClean="0"/>
              <a:t>So we got a serializable execution, which happens to be serial in this case</a:t>
            </a:r>
          </a:p>
          <a:p>
            <a:pPr marL="457200" indent="-457200">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r>
              <a:rPr lang="en-US" smtClean="0"/>
              <a:t>Another Example</a:t>
            </a:r>
          </a:p>
        </p:txBody>
      </p:sp>
      <p:sp>
        <p:nvSpPr>
          <p:cNvPr id="56323" name="Rectangle 3"/>
          <p:cNvSpPr>
            <a:spLocks noGrp="1" noChangeArrowheads="1"/>
          </p:cNvSpPr>
          <p:nvPr>
            <p:ph type="body" idx="4294967295"/>
          </p:nvPr>
        </p:nvSpPr>
        <p:spPr/>
        <p:txBody>
          <a:bodyPr/>
          <a:lstStyle/>
          <a:p>
            <a:pPr marL="457200" indent="-457200">
              <a:buFont typeface="Monotype Sorts" pitchFamily="2" charset="2"/>
              <a:buAutoNum type="arabicPeriod"/>
            </a:pPr>
            <a:r>
              <a:rPr lang="en-US" sz="1800" smtClean="0"/>
              <a:t>T1		T2</a:t>
            </a:r>
          </a:p>
          <a:p>
            <a:pPr marL="457200" indent="-457200">
              <a:buFont typeface="Monotype Sorts" pitchFamily="2" charset="2"/>
              <a:buAutoNum type="arabicPeriod"/>
            </a:pPr>
            <a:r>
              <a:rPr lang="en-US" sz="1800" smtClean="0"/>
              <a:t>X x</a:t>
            </a:r>
          </a:p>
          <a:p>
            <a:pPr marL="457200" indent="-457200">
              <a:buFont typeface="Monotype Sorts" pitchFamily="2" charset="2"/>
              <a:buAutoNum type="arabicPeriod"/>
            </a:pPr>
            <a:r>
              <a:rPr lang="en-US" sz="1800" smtClean="0"/>
              <a:t>R x</a:t>
            </a:r>
          </a:p>
          <a:p>
            <a:pPr marL="457200" indent="-457200">
              <a:buFont typeface="Monotype Sorts" pitchFamily="2" charset="2"/>
              <a:buAutoNum type="arabicPeriod"/>
            </a:pPr>
            <a:r>
              <a:rPr lang="en-US" sz="1800" smtClean="0"/>
              <a:t>W x</a:t>
            </a:r>
          </a:p>
          <a:p>
            <a:pPr marL="457200" indent="-457200">
              <a:buFont typeface="Monotype Sorts" pitchFamily="2" charset="2"/>
              <a:buAutoNum type="arabicPeriod"/>
            </a:pPr>
            <a:r>
              <a:rPr lang="en-US" sz="1800" smtClean="0"/>
              <a:t> 		X y</a:t>
            </a:r>
          </a:p>
          <a:p>
            <a:pPr marL="457200" indent="-457200">
              <a:buFont typeface="Monotype Sorts" pitchFamily="2" charset="2"/>
              <a:buAutoNum type="arabicPeriod"/>
            </a:pPr>
            <a:r>
              <a:rPr lang="en-US" sz="1800" smtClean="0"/>
              <a:t> 		W y</a:t>
            </a:r>
          </a:p>
          <a:p>
            <a:pPr marL="457200" indent="-457200">
              <a:buFont typeface="Monotype Sorts" pitchFamily="2" charset="2"/>
              <a:buAutoNum type="arabicPeriod"/>
            </a:pPr>
            <a:r>
              <a:rPr lang="en-US" sz="1800" smtClean="0"/>
              <a:t> 		X z</a:t>
            </a:r>
          </a:p>
          <a:p>
            <a:pPr marL="457200" indent="-457200">
              <a:buFont typeface="Monotype Sorts" pitchFamily="2" charset="2"/>
              <a:buAutoNum type="arabicPeriod"/>
            </a:pPr>
            <a:r>
              <a:rPr lang="en-US" sz="1800" smtClean="0"/>
              <a:t>X z (waits)</a:t>
            </a:r>
          </a:p>
          <a:p>
            <a:pPr marL="457200" indent="-457200">
              <a:buFont typeface="Monotype Sorts" pitchFamily="2" charset="2"/>
              <a:buAutoNum type="arabicPeriod"/>
            </a:pPr>
            <a:r>
              <a:rPr lang="en-US" sz="1800" smtClean="0"/>
              <a:t> 		N y</a:t>
            </a:r>
          </a:p>
          <a:p>
            <a:pPr marL="457200" indent="-457200">
              <a:buFont typeface="Monotype Sorts" pitchFamily="2" charset="2"/>
              <a:buAutoNum type="arabicPeriod"/>
            </a:pPr>
            <a:r>
              <a:rPr lang="en-US" sz="1800" smtClean="0"/>
              <a:t> 		W z</a:t>
            </a:r>
          </a:p>
          <a:p>
            <a:pPr marL="457200" indent="-457200">
              <a:buFont typeface="Monotype Sorts" pitchFamily="2" charset="2"/>
              <a:buAutoNum type="arabicPeriod"/>
            </a:pPr>
            <a:r>
              <a:rPr lang="en-US" sz="1800" smtClean="0"/>
              <a:t> 		N z</a:t>
            </a:r>
          </a:p>
          <a:p>
            <a:pPr marL="457200" indent="-457200">
              <a:buFont typeface="Monotype Sorts" pitchFamily="2" charset="2"/>
              <a:buAutoNum type="arabicPeriod"/>
            </a:pPr>
            <a:r>
              <a:rPr lang="en-US" sz="1800" smtClean="0"/>
              <a:t>X z</a:t>
            </a:r>
          </a:p>
          <a:p>
            <a:pPr marL="457200" indent="-457200">
              <a:buFont typeface="Monotype Sorts" pitchFamily="2" charset="2"/>
              <a:buAutoNum type="arabicPeriod"/>
            </a:pPr>
            <a:r>
              <a:rPr lang="en-US" sz="1800" smtClean="0"/>
              <a:t>W z</a:t>
            </a:r>
          </a:p>
          <a:p>
            <a:pPr marL="457200" indent="-457200">
              <a:buFont typeface="Monotype Sorts" pitchFamily="2" charset="2"/>
              <a:buAutoNum type="arabicPeriod"/>
            </a:pPr>
            <a:r>
              <a:rPr lang="en-US" sz="1800" smtClean="0"/>
              <a:t>N z</a:t>
            </a:r>
          </a:p>
          <a:p>
            <a:pPr marL="457200" indent="-457200">
              <a:buFont typeface="Monotype Sorts" pitchFamily="2" charset="2"/>
              <a:buAutoNum type="arabicPeriod"/>
            </a:pPr>
            <a:r>
              <a:rPr lang="en-US" sz="1800" smtClean="0"/>
              <a:t>N x</a:t>
            </a:r>
          </a:p>
          <a:p>
            <a:pPr marL="457200" indent="-457200">
              <a:buFont typeface="Monotype Sorts" pitchFamily="2" charset="2"/>
              <a:buAutoNum type="arabicPeriod"/>
            </a:pPr>
            <a:endParaRPr lang="en-US" sz="1800" smtClean="0"/>
          </a:p>
          <a:p>
            <a:pPr marL="457200" indent="-457200"/>
            <a:r>
              <a:rPr lang="en-US" smtClean="0"/>
              <a:t>So we got a serializable execution, which was concurrent in this case</a:t>
            </a:r>
          </a:p>
          <a:p>
            <a:pPr marL="457200" indent="-457200">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63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6388" name="Rectangle 4"/>
          <p:cNvSpPr>
            <a:spLocks noGrp="1" noChangeArrowheads="1"/>
          </p:cNvSpPr>
          <p:nvPr>
            <p:ph type="title" idx="4294967295"/>
          </p:nvPr>
        </p:nvSpPr>
        <p:spPr/>
        <p:txBody>
          <a:bodyPr/>
          <a:lstStyle/>
          <a:p>
            <a:r>
              <a:rPr lang="en-US" smtClean="0"/>
              <a:t>The Concurrency Problem</a:t>
            </a:r>
          </a:p>
        </p:txBody>
      </p:sp>
      <p:sp>
        <p:nvSpPr>
          <p:cNvPr id="16389" name="Rectangle 5"/>
          <p:cNvSpPr>
            <a:spLocks noGrp="1" noChangeArrowheads="1"/>
          </p:cNvSpPr>
          <p:nvPr>
            <p:ph type="body" idx="4294967295"/>
          </p:nvPr>
        </p:nvSpPr>
        <p:spPr/>
        <p:txBody>
          <a:bodyPr/>
          <a:lstStyle/>
          <a:p>
            <a:r>
              <a:rPr lang="en-US" dirty="0" smtClean="0"/>
              <a:t>Here we are mainly concerned with </a:t>
            </a:r>
            <a:r>
              <a:rPr lang="en-US" b="1" i="1" dirty="0" smtClean="0">
                <a:solidFill>
                  <a:srgbClr val="FC0128"/>
                </a:solidFill>
              </a:rPr>
              <a:t>Isolation</a:t>
            </a:r>
            <a:r>
              <a:rPr lang="en-US" dirty="0" smtClean="0"/>
              <a:t> in the presence of concurrently executing transactions</a:t>
            </a:r>
          </a:p>
          <a:p>
            <a:r>
              <a:rPr lang="en-US" dirty="0" smtClean="0"/>
              <a:t>Each transaction should run as if there were no other transactions in the system</a:t>
            </a:r>
          </a:p>
          <a:p>
            <a:r>
              <a:rPr lang="en-US" dirty="0" smtClean="0"/>
              <a:t>Our execution platform: a single centralized system, with concurrent execution of transactions</a:t>
            </a:r>
          </a:p>
          <a:p>
            <a:r>
              <a:rPr lang="en-US" dirty="0" smtClean="0"/>
              <a:t>Distributed databases more difficult to handle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73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7348" name="Rectangle 4"/>
          <p:cNvSpPr>
            <a:spLocks noGrp="1" noChangeArrowheads="1"/>
          </p:cNvSpPr>
          <p:nvPr>
            <p:ph type="title" idx="4294967295"/>
          </p:nvPr>
        </p:nvSpPr>
        <p:spPr/>
        <p:txBody>
          <a:bodyPr/>
          <a:lstStyle/>
          <a:p>
            <a:r>
              <a:rPr lang="en-US" smtClean="0"/>
              <a:t>2PL Guarantees Serializability</a:t>
            </a:r>
          </a:p>
        </p:txBody>
      </p:sp>
      <p:sp>
        <p:nvSpPr>
          <p:cNvPr id="57349" name="Rectangle 5"/>
          <p:cNvSpPr>
            <a:spLocks noGrp="1" noChangeArrowheads="1"/>
          </p:cNvSpPr>
          <p:nvPr>
            <p:ph type="body" idx="4294967295"/>
          </p:nvPr>
        </p:nvSpPr>
        <p:spPr/>
        <p:txBody>
          <a:bodyPr/>
          <a:lstStyle/>
          <a:p>
            <a:r>
              <a:rPr lang="en-US" b="1" i="1" smtClean="0">
                <a:solidFill>
                  <a:srgbClr val="FC0128"/>
                </a:solidFill>
              </a:rPr>
              <a:t>Theorem: if all the transactions in the system follow the two-phase locking protocol, then the conflict graph is acyclic (and therefore the history is serializable)</a:t>
            </a:r>
          </a:p>
          <a:p>
            <a:endParaRPr lang="en-US" smtClean="0"/>
          </a:p>
          <a:p>
            <a:r>
              <a:rPr lang="en-US" b="1" i="1" smtClean="0">
                <a:solidFill>
                  <a:srgbClr val="FC0128"/>
                </a:solidFill>
              </a:rPr>
              <a:t>Lemma: If T1 </a:t>
            </a:r>
            <a:r>
              <a:rPr lang="en-US" b="1" smtClean="0">
                <a:solidFill>
                  <a:srgbClr val="FC0128"/>
                </a:solidFill>
                <a:latin typeface="Symbol" pitchFamily="18" charset="2"/>
              </a:rPr>
              <a:t>®</a:t>
            </a:r>
            <a:r>
              <a:rPr lang="en-US" b="1" i="1" smtClean="0">
                <a:solidFill>
                  <a:srgbClr val="FC0128"/>
                </a:solidFill>
              </a:rPr>
              <a:t>  T2 in the conflict graph, then L1 &lt; L2 in time (L1 was earlier than L2)</a:t>
            </a:r>
          </a:p>
          <a:p>
            <a:r>
              <a:rPr lang="en-US" smtClean="0"/>
              <a:t>Proof:</a:t>
            </a:r>
          </a:p>
          <a:p>
            <a:pPr lvl="1"/>
            <a:r>
              <a:rPr lang="en-US" smtClean="0"/>
              <a:t>On some x, for conflicting operations (at least one of them WRITE)</a:t>
            </a:r>
            <a:br>
              <a:rPr lang="en-US" smtClean="0"/>
            </a:br>
            <a:r>
              <a:rPr lang="en-US" smtClean="0"/>
              <a:t/>
            </a:r>
            <a:br>
              <a:rPr lang="en-US" smtClean="0"/>
            </a:br>
            <a:r>
              <a:rPr lang="en-US" smtClean="0"/>
              <a:t>T1 OP1 x at time t1</a:t>
            </a:r>
            <a:br>
              <a:rPr lang="en-US" smtClean="0"/>
            </a:br>
            <a:r>
              <a:rPr lang="en-US" smtClean="0"/>
              <a:t>T2 OP2 x at time t2</a:t>
            </a:r>
            <a:br>
              <a:rPr lang="en-US" smtClean="0"/>
            </a:br>
            <a:r>
              <a:rPr lang="en-US" smtClean="0"/>
              <a:t/>
            </a:r>
            <a:br>
              <a:rPr lang="en-US" smtClean="0"/>
            </a:br>
            <a:r>
              <a:rPr lang="en-US" smtClean="0"/>
              <a:t>t1 &lt;  t2</a:t>
            </a:r>
          </a:p>
          <a:p>
            <a:endParaRPr lang="en-US" smtClean="0"/>
          </a:p>
          <a:p>
            <a:endParaRPr lang="en-US"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83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8372" name="Rectangle 4"/>
          <p:cNvSpPr>
            <a:spLocks noGrp="1" noChangeArrowheads="1"/>
          </p:cNvSpPr>
          <p:nvPr>
            <p:ph type="title" idx="4294967295"/>
          </p:nvPr>
        </p:nvSpPr>
        <p:spPr/>
        <p:txBody>
          <a:bodyPr/>
          <a:lstStyle/>
          <a:p>
            <a:r>
              <a:rPr lang="en-US" smtClean="0"/>
              <a:t>2PL Guarantees Serializability</a:t>
            </a:r>
          </a:p>
        </p:txBody>
      </p:sp>
      <p:sp>
        <p:nvSpPr>
          <p:cNvPr id="58373" name="Rectangle 5"/>
          <p:cNvSpPr>
            <a:spLocks noGrp="1" noChangeArrowheads="1"/>
          </p:cNvSpPr>
          <p:nvPr>
            <p:ph type="body" idx="4294967295"/>
          </p:nvPr>
        </p:nvSpPr>
        <p:spPr/>
        <p:txBody>
          <a:bodyPr/>
          <a:lstStyle/>
          <a:p>
            <a:r>
              <a:rPr lang="en-US" smtClean="0"/>
              <a:t>Therefore: </a:t>
            </a:r>
          </a:p>
          <a:p>
            <a:pPr lvl="1"/>
            <a:r>
              <a:rPr lang="en-US" smtClean="0"/>
              <a:t>T1 held a lock on x at time t1</a:t>
            </a:r>
          </a:p>
          <a:p>
            <a:pPr lvl="1"/>
            <a:r>
              <a:rPr lang="en-US" smtClean="0"/>
              <a:t>T2 held a lock on x at time t2</a:t>
            </a:r>
          </a:p>
          <a:p>
            <a:pPr lvl="1"/>
            <a:r>
              <a:rPr lang="en-US" smtClean="0"/>
              <a:t>the two locks could not co-exist in time as at least one of them was an X-lock (to allow the WRITE)</a:t>
            </a:r>
          </a:p>
          <a:p>
            <a:r>
              <a:rPr lang="en-US" smtClean="0"/>
              <a:t>So T2 could lock x only after T1 unlocked it and therefore for some instances t’ and t’’, such that t1 &lt; t’ &lt; t’’ </a:t>
            </a:r>
            <a:r>
              <a:rPr lang="en-US" smtClean="0">
                <a:cs typeface="Arial" charset="0"/>
              </a:rPr>
              <a:t>≤</a:t>
            </a:r>
            <a:r>
              <a:rPr lang="en-US" smtClean="0"/>
              <a:t> t2:</a:t>
            </a:r>
          </a:p>
          <a:p>
            <a:pPr lvl="1"/>
            <a:r>
              <a:rPr lang="en-US" smtClean="0"/>
              <a:t>T1 unlocked x at t’</a:t>
            </a:r>
          </a:p>
          <a:p>
            <a:pPr lvl="1"/>
            <a:r>
              <a:rPr lang="en-US" smtClean="0"/>
              <a:t>T2 locked x at t’’</a:t>
            </a:r>
          </a:p>
          <a:p>
            <a:r>
              <a:rPr lang="en-US" smtClean="0"/>
              <a:t>So by the definitions of L1 and L2</a:t>
            </a:r>
          </a:p>
          <a:p>
            <a:pPr lvl="1"/>
            <a:r>
              <a:rPr lang="en-US" smtClean="0"/>
              <a:t>L1 &lt; t’ &lt; t’’ </a:t>
            </a:r>
            <a:r>
              <a:rPr lang="en-US" smtClean="0">
                <a:cs typeface="Arial" charset="0"/>
              </a:rPr>
              <a:t>≤</a:t>
            </a:r>
            <a:r>
              <a:rPr lang="en-US" smtClean="0"/>
              <a:t> L2</a:t>
            </a:r>
          </a:p>
          <a:p>
            <a:r>
              <a:rPr lang="en-US" smtClean="0"/>
              <a:t>This finishes the proof of the lemma</a:t>
            </a:r>
          </a:p>
          <a:p>
            <a:endParaRPr lang="en-US"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93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9396" name="Rectangle 4"/>
          <p:cNvSpPr>
            <a:spLocks noGrp="1" noChangeArrowheads="1"/>
          </p:cNvSpPr>
          <p:nvPr>
            <p:ph type="title" idx="4294967295"/>
          </p:nvPr>
        </p:nvSpPr>
        <p:spPr/>
        <p:txBody>
          <a:bodyPr/>
          <a:lstStyle/>
          <a:p>
            <a:r>
              <a:rPr lang="en-US" smtClean="0"/>
              <a:t>2PL Guarantees Serializability</a:t>
            </a:r>
          </a:p>
        </p:txBody>
      </p:sp>
      <p:sp>
        <p:nvSpPr>
          <p:cNvPr id="59397" name="Rectangle 5"/>
          <p:cNvSpPr>
            <a:spLocks noGrp="1" noChangeArrowheads="1"/>
          </p:cNvSpPr>
          <p:nvPr>
            <p:ph type="body" idx="4294967295"/>
          </p:nvPr>
        </p:nvSpPr>
        <p:spPr/>
        <p:txBody>
          <a:bodyPr/>
          <a:lstStyle/>
          <a:p>
            <a:r>
              <a:rPr lang="en-US" smtClean="0"/>
              <a:t>Assume, by contradiction, that a history obtained following 2PL contains a cycle T1 </a:t>
            </a:r>
            <a:r>
              <a:rPr lang="en-US" smtClean="0">
                <a:latin typeface="Symbol" pitchFamily="18" charset="2"/>
              </a:rPr>
              <a:t>®</a:t>
            </a:r>
            <a:r>
              <a:rPr lang="en-US" smtClean="0"/>
              <a:t>  T2, T2 </a:t>
            </a:r>
            <a:r>
              <a:rPr lang="en-US" smtClean="0">
                <a:latin typeface="Symbol" pitchFamily="18" charset="2"/>
              </a:rPr>
              <a:t>®</a:t>
            </a:r>
            <a:r>
              <a:rPr lang="en-US" smtClean="0"/>
              <a:t>  T3, …, Tn </a:t>
            </a:r>
            <a:r>
              <a:rPr lang="en-US" smtClean="0">
                <a:latin typeface="Symbol" pitchFamily="18" charset="2"/>
              </a:rPr>
              <a:t>®</a:t>
            </a:r>
            <a:r>
              <a:rPr lang="en-US" smtClean="0"/>
              <a:t>  T1</a:t>
            </a:r>
          </a:p>
          <a:p>
            <a:r>
              <a:rPr lang="en-US" smtClean="0"/>
              <a:t>By the lemma:</a:t>
            </a:r>
          </a:p>
          <a:p>
            <a:pPr lvl="1"/>
            <a:r>
              <a:rPr lang="en-US" smtClean="0"/>
              <a:t>L1 &lt; L2 </a:t>
            </a:r>
          </a:p>
          <a:p>
            <a:pPr lvl="1"/>
            <a:r>
              <a:rPr lang="en-US" smtClean="0"/>
              <a:t>L2 &lt; L3</a:t>
            </a:r>
          </a:p>
          <a:p>
            <a:pPr lvl="1"/>
            <a:r>
              <a:rPr lang="en-US" smtClean="0"/>
              <a:t>…</a:t>
            </a:r>
          </a:p>
          <a:p>
            <a:pPr lvl="1"/>
            <a:r>
              <a:rPr lang="en-US" smtClean="0"/>
              <a:t>Ln &lt; L1</a:t>
            </a:r>
          </a:p>
          <a:p>
            <a:r>
              <a:rPr lang="en-US" smtClean="0"/>
              <a:t>Therefore: L1 &lt; L2 &lt; L3 &lt; … &lt; Ln &lt; L1</a:t>
            </a:r>
          </a:p>
          <a:p>
            <a:r>
              <a:rPr lang="en-US" smtClean="0"/>
              <a:t>And we reach a contradiction: L1 &lt; L1.</a:t>
            </a:r>
          </a:p>
          <a:p>
            <a:r>
              <a:rPr lang="en-US" smtClean="0"/>
              <a:t>Therefore there could not have been a cycle and the history was serializable</a:t>
            </a:r>
          </a:p>
          <a:p>
            <a:endParaRPr lang="en-US" smtClean="0"/>
          </a:p>
          <a:p>
            <a:endParaRPr lang="en-US"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r>
              <a:rPr lang="en-US" smtClean="0"/>
              <a:t>Standard 2PL Is Not Sufficient</a:t>
            </a:r>
          </a:p>
        </p:txBody>
      </p:sp>
      <p:sp>
        <p:nvSpPr>
          <p:cNvPr id="60419" name="Rectangle 3"/>
          <p:cNvSpPr>
            <a:spLocks noGrp="1" noChangeArrowheads="1"/>
          </p:cNvSpPr>
          <p:nvPr>
            <p:ph type="body" idx="4294967295"/>
          </p:nvPr>
        </p:nvSpPr>
        <p:spPr/>
        <p:txBody>
          <a:bodyPr/>
          <a:lstStyle/>
          <a:p>
            <a:pPr marL="457200" indent="-457200"/>
            <a:r>
              <a:rPr lang="en-US" smtClean="0"/>
              <a:t>It allows non-recoverable histories, such as</a:t>
            </a:r>
          </a:p>
          <a:p>
            <a:pPr marL="457200" indent="-457200">
              <a:buFont typeface="Monotype Sorts" pitchFamily="2" charset="2"/>
              <a:buNone/>
            </a:pPr>
            <a:r>
              <a:rPr lang="en-US" sz="2000" smtClean="0"/>
              <a:t>	T1		T2</a:t>
            </a:r>
          </a:p>
          <a:p>
            <a:pPr marL="457200" indent="-457200">
              <a:buFont typeface="Monotype Sorts" pitchFamily="2" charset="2"/>
              <a:buNone/>
            </a:pPr>
            <a:r>
              <a:rPr lang="en-US" sz="2000" smtClean="0"/>
              <a:t>	X x</a:t>
            </a:r>
            <a:br>
              <a:rPr lang="en-US" sz="2000" smtClean="0"/>
            </a:br>
            <a:r>
              <a:rPr lang="en-US" sz="2000" smtClean="0"/>
              <a:t>W x	</a:t>
            </a:r>
            <a:br>
              <a:rPr lang="en-US" sz="2000" smtClean="0"/>
            </a:br>
            <a:r>
              <a:rPr lang="en-US" sz="2000" smtClean="0"/>
              <a:t>N x</a:t>
            </a:r>
            <a:br>
              <a:rPr lang="en-US" sz="2000" smtClean="0"/>
            </a:br>
            <a:r>
              <a:rPr lang="en-US" sz="2000" smtClean="0"/>
              <a:t>		S x	</a:t>
            </a:r>
            <a:br>
              <a:rPr lang="en-US" sz="2000" smtClean="0"/>
            </a:br>
            <a:r>
              <a:rPr lang="en-US" sz="2000" smtClean="0"/>
              <a:t>		R x</a:t>
            </a:r>
            <a:br>
              <a:rPr lang="en-US" sz="2000" smtClean="0"/>
            </a:br>
            <a:r>
              <a:rPr lang="en-US" sz="2000" smtClean="0"/>
              <a:t>		X y</a:t>
            </a:r>
            <a:br>
              <a:rPr lang="en-US" sz="2000" smtClean="0"/>
            </a:br>
            <a:r>
              <a:rPr lang="en-US" sz="2000" smtClean="0"/>
              <a:t>		W y</a:t>
            </a:r>
            <a:br>
              <a:rPr lang="en-US" sz="2000" smtClean="0"/>
            </a:br>
            <a:r>
              <a:rPr lang="en-US" sz="2000" smtClean="0"/>
              <a:t>		N x</a:t>
            </a:r>
            <a:br>
              <a:rPr lang="en-US" sz="2000" smtClean="0"/>
            </a:br>
            <a:r>
              <a:rPr lang="en-US" sz="2000" smtClean="0"/>
              <a:t>		N y</a:t>
            </a:r>
            <a:br>
              <a:rPr lang="en-US" sz="2000" smtClean="0"/>
            </a:br>
            <a:r>
              <a:rPr lang="en-US" sz="2000" smtClean="0"/>
              <a:t>		Commit</a:t>
            </a:r>
            <a:br>
              <a:rPr lang="en-US" sz="2000" smtClean="0"/>
            </a:br>
            <a:r>
              <a:rPr lang="en-US" sz="2000" smtClean="0"/>
              <a:t>Abort</a:t>
            </a:r>
          </a:p>
          <a:p>
            <a:pPr marL="457200" indent="-457200"/>
            <a:r>
              <a:rPr lang="en-US" smtClean="0"/>
              <a:t>T2 has to abort, but cannot because it has committed</a:t>
            </a:r>
          </a:p>
          <a:p>
            <a:pPr marL="457200" indent="-457200"/>
            <a:r>
              <a:rPr lang="en-US" smtClean="0"/>
              <a:t>So we will modify the protocol so that </a:t>
            </a:r>
            <a:r>
              <a:rPr lang="en-US" b="1" i="1" smtClean="0">
                <a:solidFill>
                  <a:srgbClr val="FC0128"/>
                </a:solidFill>
              </a:rPr>
              <a:t>it only produces strict histories</a:t>
            </a:r>
            <a:r>
              <a:rPr lang="en-US" smtClean="0"/>
              <a:t> (better than recoverable) and this is exactly what recovery needed (as we discussed and assumed in the recovery unit)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r>
              <a:rPr lang="en-US" smtClean="0"/>
              <a:t>Strict 2PL</a:t>
            </a:r>
          </a:p>
        </p:txBody>
      </p:sp>
      <p:sp>
        <p:nvSpPr>
          <p:cNvPr id="61443" name="Rectangle 3"/>
          <p:cNvSpPr>
            <a:spLocks noGrp="1" noChangeArrowheads="1"/>
          </p:cNvSpPr>
          <p:nvPr>
            <p:ph type="body" idx="4294967295"/>
          </p:nvPr>
        </p:nvSpPr>
        <p:spPr/>
        <p:txBody>
          <a:bodyPr/>
          <a:lstStyle/>
          <a:p>
            <a:r>
              <a:rPr lang="en-US" smtClean="0"/>
              <a:t>All the conditions of 2PL</a:t>
            </a:r>
          </a:p>
          <a:p>
            <a:r>
              <a:rPr lang="en-US" smtClean="0"/>
              <a:t>All exclusive locks are released after commit or abort</a:t>
            </a:r>
          </a:p>
          <a:p>
            <a:r>
              <a:rPr lang="en-US" smtClean="0"/>
              <a:t>Therefore:</a:t>
            </a:r>
          </a:p>
          <a:p>
            <a:pPr lvl="1"/>
            <a:r>
              <a:rPr lang="en-US" smtClean="0"/>
              <a:t>Every transaction reads only values produced by transactions that have already committed </a:t>
            </a:r>
          </a:p>
          <a:p>
            <a:pPr lvl="1"/>
            <a:r>
              <a:rPr lang="en-US" smtClean="0"/>
              <a:t>Every transaction, if it writes an item, all the transactions that previously wrote that item have already committed or aborted</a:t>
            </a:r>
          </a:p>
          <a:p>
            <a:r>
              <a:rPr lang="en-US" smtClean="0"/>
              <a:t>These were exactly the conditions for a strict history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r>
              <a:rPr lang="en-US" smtClean="0"/>
              <a:t>Rigorous 2PL</a:t>
            </a:r>
          </a:p>
        </p:txBody>
      </p:sp>
      <p:sp>
        <p:nvSpPr>
          <p:cNvPr id="62467" name="Rectangle 3"/>
          <p:cNvSpPr>
            <a:spLocks noGrp="1" noChangeArrowheads="1"/>
          </p:cNvSpPr>
          <p:nvPr>
            <p:ph type="body" idx="4294967295"/>
          </p:nvPr>
        </p:nvSpPr>
        <p:spPr/>
        <p:txBody>
          <a:bodyPr/>
          <a:lstStyle/>
          <a:p>
            <a:r>
              <a:rPr lang="en-US" smtClean="0"/>
              <a:t>In practice, the programmer does not issue the various locking and unlocking instructions</a:t>
            </a:r>
          </a:p>
          <a:p>
            <a:r>
              <a:rPr lang="en-US" smtClean="0"/>
              <a:t>In practice, whenever a transaction attempts to access a variable for the first time in some mode (Read or Write), the DB OS tries to give it the appropriate lock (Shared or Exclusive)</a:t>
            </a:r>
          </a:p>
          <a:p>
            <a:r>
              <a:rPr lang="en-US" smtClean="0"/>
              <a:t>The transaction may have to wait to get the lock (and may have to be aborted in case there are deadlocks), but all this is transparent to the programmer who wrote the transaction</a:t>
            </a:r>
          </a:p>
          <a:p>
            <a:r>
              <a:rPr lang="en-US" smtClean="0"/>
              <a:t>All locks released only after a commit or an abort</a:t>
            </a:r>
          </a:p>
          <a:p>
            <a:r>
              <a:rPr lang="en-US" smtClean="0"/>
              <a:t>So: concurrency control is transparent to the programmer</a:t>
            </a:r>
          </a:p>
          <a:p>
            <a:endParaRPr lang="en-US" smtClean="0"/>
          </a:p>
          <a:p>
            <a:r>
              <a:rPr lang="en-US" smtClean="0"/>
              <a:t>And of course histories are strict (and therefore also no cascading aborts and they are recoverable)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r>
              <a:rPr lang="en-US" smtClean="0"/>
              <a:t>DB OS Enforcing Rigorous Histories</a:t>
            </a:r>
          </a:p>
        </p:txBody>
      </p:sp>
      <p:sp>
        <p:nvSpPr>
          <p:cNvPr id="63491" name="Rectangle 3"/>
          <p:cNvSpPr>
            <a:spLocks noGrp="1" noChangeArrowheads="1"/>
          </p:cNvSpPr>
          <p:nvPr>
            <p:ph type="body" idx="4294967295"/>
          </p:nvPr>
        </p:nvSpPr>
        <p:spPr/>
        <p:txBody>
          <a:bodyPr/>
          <a:lstStyle/>
          <a:p>
            <a:r>
              <a:rPr lang="en-US" smtClean="0"/>
              <a:t>When transaction issues a Read on x</a:t>
            </a:r>
          </a:p>
          <a:p>
            <a:pPr lvl="1"/>
            <a:r>
              <a:rPr lang="en-US" smtClean="0"/>
              <a:t>If it has any lock on x, let it proceed</a:t>
            </a:r>
          </a:p>
          <a:p>
            <a:pPr lvl="1"/>
            <a:r>
              <a:rPr lang="en-US" smtClean="0"/>
              <a:t>Otherwise, if no other transaction has an X-lock on x, give it an S-lock</a:t>
            </a:r>
          </a:p>
          <a:p>
            <a:pPr lvl="1"/>
            <a:r>
              <a:rPr lang="en-US" smtClean="0"/>
              <a:t>Otherwise, keep it waiting until an S-lock can be given</a:t>
            </a:r>
          </a:p>
          <a:p>
            <a:pPr lvl="1"/>
            <a:r>
              <a:rPr lang="en-US" smtClean="0"/>
              <a:t>May have/want to abort it</a:t>
            </a:r>
          </a:p>
          <a:p>
            <a:r>
              <a:rPr lang="en-US" smtClean="0"/>
              <a:t>When a transaction issues a Write on x</a:t>
            </a:r>
          </a:p>
          <a:p>
            <a:pPr lvl="1"/>
            <a:r>
              <a:rPr lang="en-US" smtClean="0"/>
              <a:t>If it has an X-lock on x, let it proceed</a:t>
            </a:r>
          </a:p>
          <a:p>
            <a:pPr lvl="1"/>
            <a:r>
              <a:rPr lang="en-US" smtClean="0"/>
              <a:t>Otherwise, if no other transaction has any lock on x, give it an X-lock, by either giving it directly or by upgrading an existing S-lock it has on x</a:t>
            </a:r>
          </a:p>
          <a:p>
            <a:pPr lvl="1"/>
            <a:r>
              <a:rPr lang="en-US" smtClean="0"/>
              <a:t>Otherwise, keep it waiting until an X-lock can be given</a:t>
            </a:r>
          </a:p>
          <a:p>
            <a:pPr lvl="1"/>
            <a:r>
              <a:rPr lang="en-US" smtClean="0"/>
              <a:t>May have/want to abort it</a:t>
            </a:r>
          </a:p>
          <a:p>
            <a:r>
              <a:rPr lang="en-US" smtClean="0"/>
              <a:t>Release all locks only after commit or abort (of course, abort requires undoing, which recovery should take care of, though we did not discuss details there)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r>
              <a:rPr lang="en-US" smtClean="0"/>
              <a:t>Phantoms</a:t>
            </a:r>
          </a:p>
        </p:txBody>
      </p:sp>
      <p:sp>
        <p:nvSpPr>
          <p:cNvPr id="64515" name="Rectangle 3"/>
          <p:cNvSpPr>
            <a:spLocks noGrp="1" noChangeArrowheads="1"/>
          </p:cNvSpPr>
          <p:nvPr>
            <p:ph type="body" idx="4294967295"/>
          </p:nvPr>
        </p:nvSpPr>
        <p:spPr/>
        <p:txBody>
          <a:bodyPr/>
          <a:lstStyle/>
          <a:p>
            <a:r>
              <a:rPr lang="en-US" smtClean="0"/>
              <a:t>We assumed in our discussion that no new items are added to the database</a:t>
            </a:r>
          </a:p>
          <a:p>
            <a:r>
              <a:rPr lang="en-US" smtClean="0"/>
              <a:t>If new variables are added, </a:t>
            </a:r>
            <a:r>
              <a:rPr lang="en-US" b="1" i="1" smtClean="0">
                <a:solidFill>
                  <a:srgbClr val="FC0128"/>
                </a:solidFill>
              </a:rPr>
              <a:t>phantoms</a:t>
            </a:r>
            <a:r>
              <a:rPr lang="en-US" smtClean="0"/>
              <a:t> may appear</a:t>
            </a:r>
          </a:p>
          <a:p>
            <a:r>
              <a:rPr lang="en-US" smtClean="0"/>
              <a:t>For example if we to multiply every account by 2 (converting into a different currency, perhaps) the following may happen:</a:t>
            </a:r>
          </a:p>
          <a:p>
            <a:pPr lvl="1"/>
            <a:r>
              <a:rPr lang="en-US" smtClean="0"/>
              <a:t>We X-lock all accounts</a:t>
            </a:r>
          </a:p>
          <a:p>
            <a:pPr lvl="1"/>
            <a:r>
              <a:rPr lang="en-US" smtClean="0"/>
              <a:t>We start multiplying accounts by 2</a:t>
            </a:r>
          </a:p>
          <a:p>
            <a:pPr lvl="1"/>
            <a:r>
              <a:rPr lang="en-US" smtClean="0"/>
              <a:t>In the middle of processing another account is added</a:t>
            </a:r>
          </a:p>
          <a:p>
            <a:pPr lvl="1"/>
            <a:r>
              <a:rPr lang="en-US" smtClean="0"/>
              <a:t>We do not know about it, so we do not multiply it by 2</a:t>
            </a:r>
          </a:p>
          <a:p>
            <a:r>
              <a:rPr lang="en-US" smtClean="0"/>
              <a:t>Such accounts that appear in the middle and not processed are phantoms</a:t>
            </a:r>
          </a:p>
          <a:p>
            <a:pPr lvl="1"/>
            <a:r>
              <a:rPr lang="en-US" smtClean="0"/>
              <a:t>In this example, let’s not worry about accounts that appear after the transaction ended</a:t>
            </a:r>
          </a:p>
          <a:p>
            <a:pPr lvl="1"/>
            <a:r>
              <a:rPr lang="en-US" smtClean="0"/>
              <a:t>If we do want to worry about them, we need to delay their addition, it can be done by extending techniques we have covered</a:t>
            </a:r>
          </a:p>
          <a:p>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r>
              <a:rPr lang="en-US" smtClean="0"/>
              <a:t>SQL Access Modes And Isolation Levels</a:t>
            </a:r>
          </a:p>
        </p:txBody>
      </p:sp>
      <p:sp>
        <p:nvSpPr>
          <p:cNvPr id="65539" name="Rectangle 3"/>
          <p:cNvSpPr>
            <a:spLocks noGrp="1" noChangeArrowheads="1"/>
          </p:cNvSpPr>
          <p:nvPr>
            <p:ph type="body" idx="4294967295"/>
          </p:nvPr>
        </p:nvSpPr>
        <p:spPr/>
        <p:txBody>
          <a:bodyPr/>
          <a:lstStyle/>
          <a:p>
            <a:r>
              <a:rPr lang="en-US" smtClean="0"/>
              <a:t>We can set access mode and isolation level for a transaction</a:t>
            </a:r>
          </a:p>
          <a:p>
            <a:r>
              <a:rPr lang="en-US" smtClean="0"/>
              <a:t>Access mode is one of the following</a:t>
            </a:r>
          </a:p>
          <a:p>
            <a:pPr lvl="1"/>
            <a:r>
              <a:rPr lang="en-US" smtClean="0"/>
              <a:t>READ ONLY (implies the transaction will only read; if it tries to write it must be aborted)</a:t>
            </a:r>
          </a:p>
          <a:p>
            <a:pPr lvl="1"/>
            <a:r>
              <a:rPr lang="en-US" smtClean="0"/>
              <a:t>READ WRITE (implies the transaction may read and write)</a:t>
            </a:r>
          </a:p>
          <a:p>
            <a:r>
              <a:rPr lang="en-US" smtClean="0"/>
              <a:t>Isolation level is one of the following</a:t>
            </a:r>
          </a:p>
          <a:p>
            <a:pPr lvl="1"/>
            <a:r>
              <a:rPr lang="en-US" smtClean="0"/>
              <a:t>READ UNCOMMITTED</a:t>
            </a:r>
          </a:p>
          <a:p>
            <a:pPr lvl="1"/>
            <a:r>
              <a:rPr lang="en-US" smtClean="0"/>
              <a:t>READ COMMITTED</a:t>
            </a:r>
          </a:p>
          <a:p>
            <a:pPr lvl="1"/>
            <a:r>
              <a:rPr lang="en-US" smtClean="0"/>
              <a:t>REPEATABLE READ </a:t>
            </a:r>
          </a:p>
          <a:p>
            <a:pPr lvl="1"/>
            <a:r>
              <a:rPr lang="en-US" smtClean="0"/>
              <a:t>SERIALIZABLE</a:t>
            </a:r>
          </a:p>
          <a:p>
            <a:endParaRPr lang="en-US" smtClean="0"/>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r>
              <a:rPr lang="en-US" smtClean="0"/>
              <a:t>Classes Of Transactions</a:t>
            </a:r>
            <a:br>
              <a:rPr lang="en-US" smtClean="0"/>
            </a:br>
            <a:r>
              <a:rPr lang="en-US" smtClean="0"/>
              <a:t>(Not A Standard Terminology)</a:t>
            </a:r>
          </a:p>
        </p:txBody>
      </p:sp>
      <p:sp>
        <p:nvSpPr>
          <p:cNvPr id="66563" name="Rectangle 3"/>
          <p:cNvSpPr>
            <a:spLocks noGrp="1" noChangeArrowheads="1"/>
          </p:cNvSpPr>
          <p:nvPr>
            <p:ph type="body" idx="4294967295"/>
          </p:nvPr>
        </p:nvSpPr>
        <p:spPr/>
        <p:txBody>
          <a:bodyPr/>
          <a:lstStyle/>
          <a:p>
            <a:r>
              <a:rPr lang="en-US" smtClean="0"/>
              <a:t>It may be permissible for a transaction that will never write to read “incorrect” data in the following sense</a:t>
            </a:r>
          </a:p>
          <a:p>
            <a:r>
              <a:rPr lang="en-US" smtClean="0"/>
              <a:t>Transactions when submitted to the systems are in one of two classes</a:t>
            </a:r>
          </a:p>
          <a:p>
            <a:r>
              <a:rPr lang="en-US" smtClean="0"/>
              <a:t>Class 1: in the “correct group”: </a:t>
            </a:r>
            <a:r>
              <a:rPr lang="en-US" b="1" i="1" smtClean="0">
                <a:solidFill>
                  <a:srgbClr val="FC0128"/>
                </a:solidFill>
              </a:rPr>
              <a:t>this must include all transactions that may write</a:t>
            </a:r>
            <a:endParaRPr lang="en-US" smtClean="0"/>
          </a:p>
          <a:p>
            <a:r>
              <a:rPr lang="en-US" smtClean="0"/>
              <a:t>Class 2: in the “don’t care group”: </a:t>
            </a:r>
            <a:r>
              <a:rPr lang="en-US" b="1" i="1" smtClean="0">
                <a:solidFill>
                  <a:srgbClr val="FC0128"/>
                </a:solidFill>
              </a:rPr>
              <a:t>this may only include transactions that only read</a:t>
            </a:r>
            <a:r>
              <a:rPr lang="en-US" smtClean="0"/>
              <a:t> (but does not have to include all such transactions)</a:t>
            </a:r>
          </a:p>
          <a:p>
            <a:r>
              <a:rPr lang="en-US" smtClean="0"/>
              <a:t>The history, restricted to transactions in Class 1, must be serializable</a:t>
            </a:r>
          </a:p>
          <a:p>
            <a:r>
              <a:rPr lang="en-US" smtClean="0"/>
              <a:t>Transactions in Class 2 may get incorrect result, but will not damage the database</a:t>
            </a:r>
          </a:p>
          <a:p>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74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7412" name="Rectangle 4"/>
          <p:cNvSpPr>
            <a:spLocks noGrp="1" noChangeArrowheads="1"/>
          </p:cNvSpPr>
          <p:nvPr>
            <p:ph type="title" idx="4294967295"/>
          </p:nvPr>
        </p:nvSpPr>
        <p:spPr/>
        <p:txBody>
          <a:bodyPr/>
          <a:lstStyle/>
          <a:p>
            <a:r>
              <a:rPr lang="en-US" smtClean="0"/>
              <a:t>A Toy Example</a:t>
            </a:r>
          </a:p>
        </p:txBody>
      </p:sp>
      <p:sp>
        <p:nvSpPr>
          <p:cNvPr id="17413" name="Rectangle 5"/>
          <p:cNvSpPr>
            <a:spLocks noGrp="1" noChangeArrowheads="1"/>
          </p:cNvSpPr>
          <p:nvPr>
            <p:ph type="body" idx="4294967295"/>
          </p:nvPr>
        </p:nvSpPr>
        <p:spPr/>
        <p:txBody>
          <a:bodyPr/>
          <a:lstStyle/>
          <a:p>
            <a:r>
              <a:rPr lang="en-US" smtClean="0"/>
              <a:t>A database consisting of two items:  x,  y	</a:t>
            </a:r>
          </a:p>
          <a:p>
            <a:r>
              <a:rPr lang="en-US" smtClean="0"/>
              <a:t>The only criterion for correctness is the single integrity constraint:</a:t>
            </a:r>
            <a:br>
              <a:rPr lang="en-US" smtClean="0"/>
            </a:br>
            <a:r>
              <a:rPr lang="en-US" smtClean="0"/>
              <a:t/>
            </a:r>
            <a:br>
              <a:rPr lang="en-US" smtClean="0"/>
            </a:br>
            <a:r>
              <a:rPr lang="en-US" smtClean="0"/>
              <a:t>                                x  =  y</a:t>
            </a:r>
            <a:br>
              <a:rPr lang="en-US" smtClean="0"/>
            </a:br>
            <a:endParaRPr lang="en-US" smtClean="0"/>
          </a:p>
          <a:p>
            <a:r>
              <a:rPr lang="en-US" smtClean="0"/>
              <a:t>Consider two simple transactions, T1 and T2</a:t>
            </a:r>
          </a:p>
          <a:p>
            <a:pPr lvl="1"/>
            <a:r>
              <a:rPr lang="en-US" smtClean="0"/>
              <a:t>T1:    x  :=   x  +  1;  y  :=  y  +  1</a:t>
            </a:r>
          </a:p>
          <a:p>
            <a:pPr lvl="1"/>
            <a:r>
              <a:rPr lang="en-US" smtClean="0"/>
              <a:t>T2:    read and print x; read and print y</a:t>
            </a:r>
            <a:br>
              <a:rPr lang="en-US" smtClean="0"/>
            </a:br>
            <a:endParaRPr lang="en-US" smtClean="0"/>
          </a:p>
          <a:p>
            <a:r>
              <a:rPr lang="en-US" smtClean="0"/>
              <a:t>Both transactions are correct: they preserve the consistency of the database (in the formal model of C in ACID)</a:t>
            </a:r>
          </a:p>
          <a:p>
            <a:pPr lvl="1"/>
            <a:endParaRPr lang="en-US" smtClean="0"/>
          </a:p>
          <a:p>
            <a:endParaRPr lang="en-US"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r>
              <a:rPr lang="en-US" smtClean="0"/>
              <a:t>Some Incorrect Reads</a:t>
            </a:r>
            <a:br>
              <a:rPr lang="en-US" smtClean="0"/>
            </a:br>
            <a:r>
              <a:rPr lang="en-US" smtClean="0"/>
              <a:t>And Permissible Isolation Levels</a:t>
            </a:r>
          </a:p>
        </p:txBody>
      </p:sp>
      <p:sp>
        <p:nvSpPr>
          <p:cNvPr id="67587" name="Rectangle 3"/>
          <p:cNvSpPr>
            <a:spLocks noGrp="1" noChangeArrowheads="1"/>
          </p:cNvSpPr>
          <p:nvPr>
            <p:ph type="body" idx="4294967295"/>
          </p:nvPr>
        </p:nvSpPr>
        <p:spPr/>
        <p:txBody>
          <a:bodyPr/>
          <a:lstStyle/>
          <a:p>
            <a:r>
              <a:rPr lang="en-US" smtClean="0"/>
              <a:t>A Read by a transaction in Class 2 is</a:t>
            </a:r>
            <a:r>
              <a:rPr lang="en-US" b="1" i="1" smtClean="0"/>
              <a:t> </a:t>
            </a:r>
            <a:r>
              <a:rPr lang="en-US" b="1" i="1" smtClean="0">
                <a:solidFill>
                  <a:srgbClr val="FC0128"/>
                </a:solidFill>
              </a:rPr>
              <a:t>dirty</a:t>
            </a:r>
            <a:r>
              <a:rPr lang="en-US" smtClean="0"/>
              <a:t> if it reads a value that has been produced by a transaction that has not committed</a:t>
            </a:r>
          </a:p>
          <a:p>
            <a:r>
              <a:rPr lang="en-US" smtClean="0"/>
              <a:t>A Read by a transaction in Class 2 is </a:t>
            </a:r>
            <a:r>
              <a:rPr lang="en-US" b="1" i="1" smtClean="0">
                <a:solidFill>
                  <a:srgbClr val="FC0128"/>
                </a:solidFill>
              </a:rPr>
              <a:t>norepeatable</a:t>
            </a:r>
            <a:r>
              <a:rPr lang="en-US" smtClean="0"/>
              <a:t> if it is not guaranteed that if the transaction reads the item twice it will get the same value</a:t>
            </a:r>
          </a:p>
          <a:p>
            <a:endParaRPr lang="en-US" smtClean="0"/>
          </a:p>
          <a:p>
            <a:r>
              <a:rPr lang="en-US" smtClean="0"/>
              <a:t>A transaction in Class 1 </a:t>
            </a:r>
            <a:r>
              <a:rPr lang="en-US" b="1" i="1" smtClean="0">
                <a:solidFill>
                  <a:srgbClr val="FC0128"/>
                </a:solidFill>
              </a:rPr>
              <a:t>must be</a:t>
            </a:r>
            <a:r>
              <a:rPr lang="en-US" smtClean="0"/>
              <a:t> at ISOLATION LEVEL: SERIALIZABLE</a:t>
            </a:r>
          </a:p>
          <a:p>
            <a:r>
              <a:rPr lang="en-US" smtClean="0"/>
              <a:t>A transaction in Class 2 </a:t>
            </a:r>
            <a:r>
              <a:rPr lang="en-US" b="1" i="1" smtClean="0">
                <a:solidFill>
                  <a:srgbClr val="FC0128"/>
                </a:solidFill>
              </a:rPr>
              <a:t>can be</a:t>
            </a:r>
            <a:r>
              <a:rPr lang="en-US" smtClean="0"/>
              <a:t> at any ISOLATION LEVEL, as the application programmer decideds</a:t>
            </a:r>
            <a:endParaRPr lang="en-US" b="1" i="1"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pPr defTabSz="914400"/>
            <a:r>
              <a:rPr lang="en-US" smtClean="0"/>
              <a:t>Implication Of Isolation Levels</a:t>
            </a:r>
          </a:p>
        </p:txBody>
      </p:sp>
      <p:sp>
        <p:nvSpPr>
          <p:cNvPr id="7172" name="Rectangle 3"/>
          <p:cNvSpPr>
            <a:spLocks noGrp="1" noChangeArrowheads="1"/>
          </p:cNvSpPr>
          <p:nvPr>
            <p:ph type="body" idx="4294967295"/>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We had serializable schedules, but have not handled phantoms in this presentation (actually not difficult to do)</a:t>
            </a:r>
          </a:p>
        </p:txBody>
      </p:sp>
      <p:graphicFrame>
        <p:nvGraphicFramePr>
          <p:cNvPr id="7170" name="Object 4"/>
          <p:cNvGraphicFramePr>
            <a:graphicFrameLocks noChangeAspect="1"/>
          </p:cNvGraphicFramePr>
          <p:nvPr/>
        </p:nvGraphicFramePr>
        <p:xfrm>
          <a:off x="1276350" y="1524000"/>
          <a:ext cx="8188325" cy="4729163"/>
        </p:xfrm>
        <a:graphic>
          <a:graphicData uri="http://schemas.openxmlformats.org/presentationml/2006/ole">
            <mc:AlternateContent xmlns:mc="http://schemas.openxmlformats.org/markup-compatibility/2006">
              <mc:Choice xmlns:v="urn:schemas-microsoft-com:vml" Requires="v">
                <p:oleObj spid="_x0000_s7175" name="Document" r:id="rId5" imgW="7122256" imgH="4016623" progId="Word.Document.8">
                  <p:embed/>
                </p:oleObj>
              </mc:Choice>
              <mc:Fallback>
                <p:oleObj name="Document" r:id="rId5" imgW="7122256" imgH="4016623"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1524000"/>
                        <a:ext cx="8188325" cy="472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r>
              <a:rPr lang="en-US" smtClean="0"/>
              <a:t>ORACLE</a:t>
            </a:r>
          </a:p>
        </p:txBody>
      </p:sp>
      <p:sp>
        <p:nvSpPr>
          <p:cNvPr id="68611" name="Content Placeholder 4"/>
          <p:cNvSpPr>
            <a:spLocks noGrp="1"/>
          </p:cNvSpPr>
          <p:nvPr>
            <p:ph idx="4294967295"/>
          </p:nvPr>
        </p:nvSpPr>
        <p:spPr/>
        <p:txBody>
          <a:bodyPr/>
          <a:lstStyle/>
          <a:p>
            <a:r>
              <a:rPr lang="en-US" smtClean="0"/>
              <a:t>There are various ways of assigning consistency to individual statements (transactions of one statement) and transactions</a:t>
            </a:r>
          </a:p>
          <a:p>
            <a:r>
              <a:rPr lang="en-US" smtClean="0"/>
              <a:t>If a transaction “gets into trouble”  (isolation level is violated) some message is given by the system, and there are various options, e.g.,</a:t>
            </a:r>
          </a:p>
          <a:p>
            <a:pPr lvl="1"/>
            <a:r>
              <a:rPr lang="en-US" smtClean="0"/>
              <a:t>Rollback the transaction partially (by the application code, if the programmer knows what to do)</a:t>
            </a:r>
          </a:p>
          <a:p>
            <a:pPr lvl="1"/>
            <a:r>
              <a:rPr lang="en-US" smtClean="0"/>
              <a:t>Rollback the transaction completely (abort it)</a:t>
            </a:r>
          </a:p>
          <a:p>
            <a:r>
              <a:rPr lang="en-US" smtClean="0"/>
              <a:t>Specifying consistency levels:</a:t>
            </a:r>
          </a:p>
        </p:txBody>
      </p:sp>
      <p:graphicFrame>
        <p:nvGraphicFramePr>
          <p:cNvPr id="6" name="Table 5"/>
          <p:cNvGraphicFramePr>
            <a:graphicFrameLocks noGrp="1"/>
          </p:cNvGraphicFramePr>
          <p:nvPr/>
        </p:nvGraphicFramePr>
        <p:xfrm>
          <a:off x="838200" y="5029200"/>
          <a:ext cx="8229600" cy="2291080"/>
        </p:xfrm>
        <a:graphic>
          <a:graphicData uri="http://schemas.openxmlformats.org/drawingml/2006/table">
            <a:tbl>
              <a:tblPr firstRow="1" bandRow="1">
                <a:tableStyleId>{5C22544A-7EE6-4342-B048-85BDC9FD1C3A}</a:tableStyleId>
              </a:tblPr>
              <a:tblGrid>
                <a:gridCol w="4876800"/>
                <a:gridCol w="3352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ORACLE terminology/commands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SQL-standard equivalent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transaction isolation level read committed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committed</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transaction isolation level read only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repeatable and no writes</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transaction isolation level </a:t>
                      </a:r>
                      <a:r>
                        <a:rPr lang="en-US" dirty="0" err="1" smtClean="0"/>
                        <a:t>serializable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Serializable</a:t>
                      </a: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ctrTitle"/>
          </p:nvPr>
        </p:nvSpPr>
        <p:spPr/>
        <p:txBody>
          <a:bodyPr/>
          <a:lstStyle/>
          <a:p>
            <a:r>
              <a:rPr lang="en-US" smtClean="0"/>
              <a:t>Advanced Material</a:t>
            </a:r>
          </a:p>
        </p:txBody>
      </p:sp>
      <p:sp>
        <p:nvSpPr>
          <p:cNvPr id="69635" name="Subtitle 2"/>
          <p:cNvSpPr>
            <a:spLocks noGrp="1"/>
          </p:cNvSpPr>
          <p:nvPr>
            <p:ph type="subTitle" idx="1"/>
          </p:nvPr>
        </p:nvSpPr>
        <p:spPr/>
        <p:txBody>
          <a:bodyPr/>
          <a:lstStyle/>
          <a:p>
            <a:endParaRPr 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r>
              <a:rPr lang="en-US" smtClean="0"/>
              <a:t>Locking Is Prone To Starvation</a:t>
            </a:r>
          </a:p>
        </p:txBody>
      </p:sp>
      <p:sp>
        <p:nvSpPr>
          <p:cNvPr id="70659" name="Rectangle 3"/>
          <p:cNvSpPr>
            <a:spLocks noGrp="1" noChangeArrowheads="1"/>
          </p:cNvSpPr>
          <p:nvPr>
            <p:ph type="body" idx="4294967295"/>
          </p:nvPr>
        </p:nvSpPr>
        <p:spPr/>
        <p:txBody>
          <a:bodyPr/>
          <a:lstStyle/>
          <a:p>
            <a:pPr lvl="1">
              <a:buFont typeface="Symbol" pitchFamily="18" charset="2"/>
              <a:buNone/>
            </a:pPr>
            <a:r>
              <a:rPr lang="en-US" smtClean="0"/>
              <a:t>	T1		T2	T3	T4	T5	T6</a:t>
            </a:r>
          </a:p>
          <a:p>
            <a:pPr lvl="1">
              <a:buFont typeface="Symbol" pitchFamily="18" charset="2"/>
              <a:buNone/>
            </a:pPr>
            <a:r>
              <a:rPr lang="en-US" smtClean="0"/>
              <a:t>	S x</a:t>
            </a:r>
          </a:p>
          <a:p>
            <a:pPr lvl="1">
              <a:buFont typeface="Symbol" pitchFamily="18" charset="2"/>
              <a:buNone/>
            </a:pPr>
            <a:r>
              <a:rPr lang="en-US" smtClean="0"/>
              <a:t>			X x (waits)</a:t>
            </a:r>
          </a:p>
          <a:p>
            <a:pPr lvl="1">
              <a:buFont typeface="Symbol" pitchFamily="18" charset="2"/>
              <a:buNone/>
            </a:pPr>
            <a:r>
              <a:rPr lang="en-US" smtClean="0"/>
              <a:t>				S x</a:t>
            </a:r>
          </a:p>
          <a:p>
            <a:pPr lvl="1">
              <a:buFont typeface="Symbol" pitchFamily="18" charset="2"/>
              <a:buNone/>
            </a:pPr>
            <a:r>
              <a:rPr lang="en-US" smtClean="0"/>
              <a:t>	N x	</a:t>
            </a:r>
          </a:p>
          <a:p>
            <a:pPr lvl="1">
              <a:buFont typeface="Symbol" pitchFamily="18" charset="2"/>
              <a:buNone/>
            </a:pPr>
            <a:r>
              <a:rPr lang="en-US" smtClean="0"/>
              <a:t>					S x</a:t>
            </a:r>
          </a:p>
          <a:p>
            <a:pPr lvl="1">
              <a:buFont typeface="Symbol" pitchFamily="18" charset="2"/>
              <a:buNone/>
            </a:pPr>
            <a:r>
              <a:rPr lang="en-US" smtClean="0"/>
              <a:t>				N x	</a:t>
            </a:r>
          </a:p>
          <a:p>
            <a:pPr lvl="1">
              <a:buFont typeface="Symbol" pitchFamily="18" charset="2"/>
              <a:buNone/>
            </a:pPr>
            <a:r>
              <a:rPr lang="en-US" smtClean="0"/>
              <a:t>						S x</a:t>
            </a:r>
          </a:p>
          <a:p>
            <a:pPr lvl="1">
              <a:buFont typeface="Symbol" pitchFamily="18" charset="2"/>
              <a:buNone/>
            </a:pPr>
            <a:r>
              <a:rPr lang="en-US" smtClean="0"/>
              <a:t>					N x</a:t>
            </a:r>
          </a:p>
          <a:p>
            <a:pPr lvl="1">
              <a:buFont typeface="Symbol" pitchFamily="18" charset="2"/>
              <a:buNone/>
            </a:pPr>
            <a:r>
              <a:rPr lang="en-US" smtClean="0"/>
              <a:t>							S x</a:t>
            </a:r>
          </a:p>
          <a:p>
            <a:pPr lvl="1">
              <a:buFont typeface="Symbol" pitchFamily="18" charset="2"/>
              <a:buNone/>
            </a:pPr>
            <a:r>
              <a:rPr lang="en-US" smtClean="0"/>
              <a:t>						N x</a:t>
            </a:r>
          </a:p>
          <a:p>
            <a:r>
              <a:rPr lang="en-US" smtClean="0"/>
              <a:t>This can continue indefinitely: T7, …</a:t>
            </a:r>
          </a:p>
          <a:p>
            <a:r>
              <a:rPr lang="en-US" smtClean="0"/>
              <a:t>Unless something is done, T2 will never gets the lock it wants</a:t>
            </a:r>
          </a:p>
          <a:p>
            <a:r>
              <a:rPr lang="en-US" smtClean="0"/>
              <a:t>Obvious solution, stop granting S-locks and when the last S-lock is released, give X-lock to T2</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716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71684" name="Rectangle 4"/>
          <p:cNvSpPr>
            <a:spLocks noGrp="1" noChangeArrowheads="1"/>
          </p:cNvSpPr>
          <p:nvPr>
            <p:ph type="title" idx="4294967295"/>
          </p:nvPr>
        </p:nvSpPr>
        <p:spPr/>
        <p:txBody>
          <a:bodyPr/>
          <a:lstStyle/>
          <a:p>
            <a:r>
              <a:rPr lang="en-US" smtClean="0"/>
              <a:t>Two-Phase Locking Is Prone To Deadlocks</a:t>
            </a:r>
          </a:p>
        </p:txBody>
      </p:sp>
      <p:sp>
        <p:nvSpPr>
          <p:cNvPr id="71685" name="Rectangle 5"/>
          <p:cNvSpPr>
            <a:spLocks noGrp="1" noChangeArrowheads="1"/>
          </p:cNvSpPr>
          <p:nvPr>
            <p:ph type="body" idx="4294967295"/>
          </p:nvPr>
        </p:nvSpPr>
        <p:spPr/>
        <p:txBody>
          <a:bodyPr/>
          <a:lstStyle/>
          <a:p>
            <a:pPr marL="457200" indent="-457200"/>
            <a:r>
              <a:rPr lang="en-US" smtClean="0"/>
              <a:t>Two transactions</a:t>
            </a:r>
          </a:p>
          <a:p>
            <a:pPr marL="933450" lvl="1" indent="-381000">
              <a:buFont typeface="Symbol" pitchFamily="18" charset="2"/>
              <a:buNone/>
            </a:pPr>
            <a:r>
              <a:rPr lang="en-US" smtClean="0"/>
              <a:t>T1:    x  :=   x  +  1;   y  :=  y  +  1</a:t>
            </a:r>
          </a:p>
          <a:p>
            <a:pPr marL="933450" lvl="1" indent="-381000">
              <a:buFont typeface="Symbol" pitchFamily="18" charset="2"/>
              <a:buNone/>
            </a:pPr>
            <a:r>
              <a:rPr lang="en-US" smtClean="0"/>
              <a:t>T2:    y  := 2y;   x  := 2x</a:t>
            </a:r>
            <a:br>
              <a:rPr lang="en-US" smtClean="0"/>
            </a:br>
            <a:endParaRPr lang="en-US" smtClean="0"/>
          </a:p>
          <a:p>
            <a:pPr marL="457200" indent="-457200">
              <a:buFont typeface="Monotype Sorts" pitchFamily="2" charset="2"/>
              <a:buAutoNum type="arabicPeriod"/>
            </a:pPr>
            <a:r>
              <a:rPr lang="en-US" sz="1800" smtClean="0"/>
              <a:t>T1		T2</a:t>
            </a:r>
          </a:p>
          <a:p>
            <a:pPr marL="457200" indent="-457200">
              <a:buFont typeface="Monotype Sorts" pitchFamily="2" charset="2"/>
              <a:buAutoNum type="arabicPeriod"/>
            </a:pPr>
            <a:r>
              <a:rPr lang="en-US" sz="1800" smtClean="0"/>
              <a:t>X x</a:t>
            </a:r>
          </a:p>
          <a:p>
            <a:pPr marL="457200" indent="-457200">
              <a:buFont typeface="Monotype Sorts" pitchFamily="2" charset="2"/>
              <a:buAutoNum type="arabicPeriod"/>
            </a:pPr>
            <a:r>
              <a:rPr lang="en-US" sz="1800" smtClean="0"/>
              <a:t>R x</a:t>
            </a:r>
          </a:p>
          <a:p>
            <a:pPr marL="457200" indent="-457200">
              <a:buFont typeface="Monotype Sorts" pitchFamily="2" charset="2"/>
              <a:buAutoNum type="arabicPeriod"/>
            </a:pPr>
            <a:r>
              <a:rPr lang="en-US" sz="1800" smtClean="0"/>
              <a:t>W x</a:t>
            </a:r>
          </a:p>
          <a:p>
            <a:pPr marL="457200" indent="-457200">
              <a:buFont typeface="Monotype Sorts" pitchFamily="2" charset="2"/>
              <a:buAutoNum type="arabicPeriod"/>
            </a:pPr>
            <a:r>
              <a:rPr lang="en-US" sz="1800" smtClean="0"/>
              <a:t> 		X y</a:t>
            </a:r>
          </a:p>
          <a:p>
            <a:pPr marL="457200" indent="-457200">
              <a:buFont typeface="Monotype Sorts" pitchFamily="2" charset="2"/>
              <a:buAutoNum type="arabicPeriod"/>
            </a:pPr>
            <a:r>
              <a:rPr lang="en-US" sz="1800" smtClean="0"/>
              <a:t> 		R y</a:t>
            </a:r>
          </a:p>
          <a:p>
            <a:pPr marL="457200" indent="-457200">
              <a:buFont typeface="Monotype Sorts" pitchFamily="2" charset="2"/>
              <a:buAutoNum type="arabicPeriod"/>
            </a:pPr>
            <a:r>
              <a:rPr lang="en-US" sz="1800" smtClean="0"/>
              <a:t> 		W y</a:t>
            </a:r>
          </a:p>
          <a:p>
            <a:pPr marL="457200" indent="-457200">
              <a:buFont typeface="Monotype Sorts" pitchFamily="2" charset="2"/>
              <a:buAutoNum type="arabicPeriod"/>
            </a:pPr>
            <a:r>
              <a:rPr lang="en-US" sz="1800" smtClean="0"/>
              <a:t> 		X x (waits)</a:t>
            </a:r>
          </a:p>
          <a:p>
            <a:pPr marL="457200" indent="-457200">
              <a:buFont typeface="Monotype Sorts" pitchFamily="2" charset="2"/>
              <a:buAutoNum type="arabicPeriod"/>
            </a:pPr>
            <a:r>
              <a:rPr lang="en-US" sz="1800" smtClean="0"/>
              <a:t> X y (waits)</a:t>
            </a:r>
          </a:p>
          <a:p>
            <a:pPr marL="457200" indent="-457200"/>
            <a:r>
              <a:rPr lang="en-US" smtClean="0"/>
              <a:t>We got a deadlock</a:t>
            </a:r>
          </a:p>
          <a:p>
            <a:pPr marL="457200" indent="-457200"/>
            <a:r>
              <a:rPr lang="en-US" b="1" i="1" smtClean="0">
                <a:solidFill>
                  <a:srgbClr val="FC0128"/>
                </a:solidFill>
              </a:rPr>
              <a:t>In fact this deadlock prevented a non-serializable history</a:t>
            </a:r>
          </a:p>
          <a:p>
            <a:pPr marL="457200" indent="-457200"/>
            <a:r>
              <a:rPr lang="en-US" smtClean="0"/>
              <a:t>“Deadlocks are not a bug, but a feature”</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r>
              <a:rPr lang="en-US" smtClean="0"/>
              <a:t>Detecting And Avoiding Deadlocks</a:t>
            </a:r>
          </a:p>
        </p:txBody>
      </p:sp>
      <p:sp>
        <p:nvSpPr>
          <p:cNvPr id="72707" name="Rectangle 3"/>
          <p:cNvSpPr>
            <a:spLocks noGrp="1" noChangeArrowheads="1"/>
          </p:cNvSpPr>
          <p:nvPr>
            <p:ph type="body" idx="4294967295"/>
          </p:nvPr>
        </p:nvSpPr>
        <p:spPr/>
        <p:txBody>
          <a:bodyPr/>
          <a:lstStyle/>
          <a:p>
            <a:r>
              <a:rPr lang="en-US" smtClean="0"/>
              <a:t>Deadlocks are characterized by a cyclic “wait for” graph</a:t>
            </a:r>
          </a:p>
          <a:p>
            <a:r>
              <a:rPr lang="en-US" smtClean="0"/>
              <a:t>Ours was very simple, T1 waited for T2 and T2 waited for T1</a:t>
            </a:r>
          </a:p>
          <a:p>
            <a:r>
              <a:rPr lang="en-US" smtClean="0"/>
              <a:t>To detect if there is a deadlock, draw a “wait for” graph</a:t>
            </a:r>
          </a:p>
          <a:p>
            <a:pPr lvl="1"/>
            <a:r>
              <a:rPr lang="en-US" smtClean="0"/>
              <a:t>Nodes: Transactions</a:t>
            </a:r>
          </a:p>
          <a:p>
            <a:pPr lvl="1"/>
            <a:r>
              <a:rPr lang="en-US" smtClean="0"/>
              <a:t>Arc from T1 to T2 iff T1 waits for T2</a:t>
            </a:r>
          </a:p>
          <a:p>
            <a:r>
              <a:rPr lang="en-US" smtClean="0"/>
              <a:t>If there are cycles, some transaction need to be aborted</a:t>
            </a:r>
          </a:p>
          <a:p>
            <a:r>
              <a:rPr lang="en-US" smtClean="0"/>
              <a:t>There are protocols that avoid deadlock by aggressive abortion of transactions, sometimes not necessary</a:t>
            </a:r>
          </a:p>
          <a:p>
            <a:r>
              <a:rPr lang="en-US" smtClean="0"/>
              <a:t>They abort enough transactions, so that no cycles could ever appear in the “wait for” graph, so not need to draw it during execution</a:t>
            </a:r>
          </a:p>
          <a:p>
            <a:pPr lvl="1"/>
            <a:r>
              <a:rPr lang="en-US" smtClean="0"/>
              <a:t>But they may abort transactions unnecessarily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r>
              <a:rPr lang="en-US" smtClean="0"/>
              <a:t>Kill-Wait Protocol: Locking + More</a:t>
            </a:r>
          </a:p>
        </p:txBody>
      </p:sp>
      <p:sp>
        <p:nvSpPr>
          <p:cNvPr id="73731" name="Rectangle 3"/>
          <p:cNvSpPr>
            <a:spLocks noGrp="1" noChangeArrowheads="1"/>
          </p:cNvSpPr>
          <p:nvPr>
            <p:ph type="body" idx="4294967295"/>
          </p:nvPr>
        </p:nvSpPr>
        <p:spPr/>
        <p:txBody>
          <a:bodyPr/>
          <a:lstStyle/>
          <a:p>
            <a:r>
              <a:rPr lang="en-US" smtClean="0"/>
              <a:t>Each transaction, when entering the system is timestamped with the current time: timestamp of T is denoted by TS(T)</a:t>
            </a:r>
          </a:p>
          <a:p>
            <a:r>
              <a:rPr lang="en-US" smtClean="0"/>
              <a:t>If transaction Ti wants to lock x, which another transaction Tj holds in a conflicting mode (at least one of the two locks is an X-lock),</a:t>
            </a:r>
          </a:p>
          <a:p>
            <a:pPr lvl="1"/>
            <a:r>
              <a:rPr lang="en-US" smtClean="0"/>
              <a:t>If TS(T1) &lt; TS(T2), then abort T2 and give the lock to T1 (the older transaction kills the younger transaction)</a:t>
            </a:r>
          </a:p>
          <a:p>
            <a:pPr lvl="1"/>
            <a:r>
              <a:rPr lang="en-US" smtClean="0"/>
              <a:t>If TS(T1) &gt; TS(T2), then TS(T1) waits</a:t>
            </a:r>
          </a:p>
          <a:p>
            <a:r>
              <a:rPr lang="en-US" smtClean="0"/>
              <a:t>If a transaction unlocks a lock, the oldest from among the waiting transactions (all younger than the unlocking transaction) gets it</a:t>
            </a:r>
          </a:p>
          <a:p>
            <a:r>
              <a:rPr lang="en-US" smtClean="0"/>
              <a:t>In the “wait for” graph all the arcs are from a younger transaction to an older transaction, and therefore there cannot be a cycle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r>
              <a:rPr lang="en-US" smtClean="0"/>
              <a:t>Wait-Die Protocol: Locking + More</a:t>
            </a:r>
          </a:p>
        </p:txBody>
      </p:sp>
      <p:sp>
        <p:nvSpPr>
          <p:cNvPr id="74755" name="Rectangle 3"/>
          <p:cNvSpPr>
            <a:spLocks noGrp="1" noChangeArrowheads="1"/>
          </p:cNvSpPr>
          <p:nvPr>
            <p:ph type="body" idx="4294967295"/>
          </p:nvPr>
        </p:nvSpPr>
        <p:spPr/>
        <p:txBody>
          <a:bodyPr/>
          <a:lstStyle/>
          <a:p>
            <a:r>
              <a:rPr lang="en-US" smtClean="0"/>
              <a:t>Each transaction, when entering the system is timestamped with the current time: timestamp of T is denoted by TS(T)</a:t>
            </a:r>
          </a:p>
          <a:p>
            <a:r>
              <a:rPr lang="en-US" smtClean="0"/>
              <a:t>If transaction Ti wants to lock x, which another transaction Tj holds in a conflicting mode (at least one of the two locks is an X-lock),</a:t>
            </a:r>
          </a:p>
          <a:p>
            <a:pPr lvl="1"/>
            <a:r>
              <a:rPr lang="en-US" smtClean="0"/>
              <a:t>If TS(T1) &lt; TS(T2), then T1 waits</a:t>
            </a:r>
          </a:p>
          <a:p>
            <a:pPr lvl="1"/>
            <a:r>
              <a:rPr lang="en-US" smtClean="0"/>
              <a:t>If TS(T1) &gt; TS(T2), TS(T1) abort T1 (T1 dies)</a:t>
            </a:r>
          </a:p>
          <a:p>
            <a:r>
              <a:rPr lang="en-US" smtClean="0"/>
              <a:t>If a transaction unlocks a lock, the youngest from among the waiting transactions (all older than the unlocking transaction) gets it</a:t>
            </a:r>
          </a:p>
          <a:p>
            <a:r>
              <a:rPr lang="en-US" smtClean="0"/>
              <a:t>In the “wait for” graph all the arcs are from an older transaction to a younger transaction, and therefore there cannot be a cycle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r>
              <a:rPr lang="en-US" smtClean="0"/>
              <a:t>Timestamp-Based Protocol For Concurrency</a:t>
            </a:r>
          </a:p>
        </p:txBody>
      </p:sp>
      <p:sp>
        <p:nvSpPr>
          <p:cNvPr id="75779" name="Rectangle 3"/>
          <p:cNvSpPr>
            <a:spLocks noGrp="1" noChangeArrowheads="1"/>
          </p:cNvSpPr>
          <p:nvPr>
            <p:ph type="body" idx="4294967295"/>
          </p:nvPr>
        </p:nvSpPr>
        <p:spPr/>
        <p:txBody>
          <a:bodyPr/>
          <a:lstStyle/>
          <a:p>
            <a:pPr>
              <a:lnSpc>
                <a:spcPct val="110000"/>
              </a:lnSpc>
            </a:pPr>
            <a:r>
              <a:rPr lang="en-US" smtClean="0"/>
              <a:t>Each transaction is issued a timestamp when accepted by DB OS</a:t>
            </a:r>
          </a:p>
          <a:p>
            <a:pPr>
              <a:lnSpc>
                <a:spcPct val="110000"/>
              </a:lnSpc>
            </a:pPr>
            <a:r>
              <a:rPr lang="en-US" smtClean="0"/>
              <a:t>The first transaction gets the timestamp 1</a:t>
            </a:r>
          </a:p>
          <a:p>
            <a:pPr>
              <a:lnSpc>
                <a:spcPct val="110000"/>
              </a:lnSpc>
            </a:pPr>
            <a:r>
              <a:rPr lang="en-US" smtClean="0"/>
              <a:t>Every subsequent transaction gets the timestamp that is the previously largest assigned timestamp + 1</a:t>
            </a:r>
          </a:p>
          <a:p>
            <a:pPr>
              <a:lnSpc>
                <a:spcPct val="110000"/>
              </a:lnSpc>
            </a:pPr>
            <a:r>
              <a:rPr lang="en-US" smtClean="0"/>
              <a:t>So will can refer to transactions as “older” and “younger” based on their timestamps and also use timestamp value for transaction identification</a:t>
            </a:r>
          </a:p>
          <a:p>
            <a:pPr>
              <a:lnSpc>
                <a:spcPct val="110000"/>
              </a:lnSpc>
            </a:pPr>
            <a:r>
              <a:rPr lang="en-US" smtClean="0"/>
              <a:t>The system maintains for each item x</a:t>
            </a:r>
            <a:r>
              <a:rPr lang="en-US" i="1" smtClean="0"/>
              <a:t> </a:t>
            </a:r>
            <a:r>
              <a:rPr lang="en-US" smtClean="0"/>
              <a:t>two timestamps:</a:t>
            </a:r>
          </a:p>
          <a:p>
            <a:pPr lvl="1">
              <a:lnSpc>
                <a:spcPct val="110000"/>
              </a:lnSpc>
            </a:pPr>
            <a:r>
              <a:rPr lang="en-US" b="1" i="1" smtClean="0">
                <a:solidFill>
                  <a:srgbClr val="FC0128"/>
                </a:solidFill>
              </a:rPr>
              <a:t>RT(x)</a:t>
            </a:r>
            <a:r>
              <a:rPr lang="en-US" smtClean="0">
                <a:solidFill>
                  <a:schemeClr val="folHlink"/>
                </a:solidFill>
              </a:rPr>
              <a:t> is the</a:t>
            </a:r>
            <a:r>
              <a:rPr lang="en-US" smtClean="0"/>
              <a:t> youngest transaction (largest timestamp) that read it</a:t>
            </a:r>
          </a:p>
          <a:p>
            <a:pPr lvl="1">
              <a:lnSpc>
                <a:spcPct val="110000"/>
              </a:lnSpc>
            </a:pPr>
            <a:r>
              <a:rPr lang="en-US" b="1" i="1" smtClean="0">
                <a:solidFill>
                  <a:srgbClr val="FC0128"/>
                </a:solidFill>
              </a:rPr>
              <a:t>WT(x)</a:t>
            </a:r>
            <a:r>
              <a:rPr lang="en-US" smtClean="0">
                <a:solidFill>
                  <a:schemeClr val="folHlink"/>
                </a:solidFill>
              </a:rPr>
              <a:t> is the</a:t>
            </a:r>
            <a:r>
              <a:rPr lang="en-US" smtClean="0"/>
              <a:t> youngest transaction (largest timestamp) that wrote 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43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436" name="Rectangle 4"/>
          <p:cNvSpPr>
            <a:spLocks noGrp="1" noChangeArrowheads="1"/>
          </p:cNvSpPr>
          <p:nvPr>
            <p:ph type="title" idx="4294967295"/>
          </p:nvPr>
        </p:nvSpPr>
        <p:spPr/>
        <p:txBody>
          <a:bodyPr/>
          <a:lstStyle/>
          <a:p>
            <a:r>
              <a:rPr lang="en-US" smtClean="0"/>
              <a:t>An Execution History	</a:t>
            </a:r>
          </a:p>
        </p:txBody>
      </p:sp>
      <p:sp>
        <p:nvSpPr>
          <p:cNvPr id="18437" name="Rectangle 5"/>
          <p:cNvSpPr>
            <a:spLocks noGrp="1" noChangeArrowheads="1"/>
          </p:cNvSpPr>
          <p:nvPr>
            <p:ph type="body" idx="4294967295"/>
          </p:nvPr>
        </p:nvSpPr>
        <p:spPr/>
        <p:txBody>
          <a:bodyPr/>
          <a:lstStyle/>
          <a:p>
            <a:r>
              <a:rPr lang="en-US" dirty="0" smtClean="0"/>
              <a:t>An execution history</a:t>
            </a:r>
          </a:p>
          <a:p>
            <a:pPr lvl="1">
              <a:buFont typeface="Symbol" pitchFamily="18" charset="2"/>
              <a:buNone/>
            </a:pPr>
            <a:r>
              <a:rPr lang="en-US" dirty="0" smtClean="0"/>
              <a:t>              T1                                       	  T2        </a:t>
            </a:r>
            <a:br>
              <a:rPr lang="en-US" dirty="0" smtClean="0"/>
            </a:br>
            <a:r>
              <a:rPr lang="en-US" dirty="0" smtClean="0"/>
              <a:t/>
            </a:r>
            <a:br>
              <a:rPr lang="en-US" dirty="0" smtClean="0"/>
            </a:br>
            <a:r>
              <a:rPr lang="en-US" dirty="0" smtClean="0"/>
              <a:t> 	x :=  x   +  1                                                                                                      				read and print x</a:t>
            </a:r>
            <a:br>
              <a:rPr lang="en-US" dirty="0" smtClean="0"/>
            </a:br>
            <a:r>
              <a:rPr lang="en-US" dirty="0" smtClean="0"/>
              <a:t>                                      		read and print y                                                      </a:t>
            </a:r>
            <a:br>
              <a:rPr lang="en-US" dirty="0" smtClean="0"/>
            </a:br>
            <a:r>
              <a:rPr lang="en-US" dirty="0" smtClean="0"/>
              <a:t> 	y  := y  +  1</a:t>
            </a:r>
            <a:br>
              <a:rPr lang="en-US" dirty="0" smtClean="0"/>
            </a:br>
            <a:endParaRPr lang="en-US" dirty="0" smtClean="0"/>
          </a:p>
          <a:p>
            <a:r>
              <a:rPr lang="en-US" smtClean="0"/>
              <a:t>T2 read x after it was incremented</a:t>
            </a:r>
          </a:p>
          <a:p>
            <a:r>
              <a:rPr lang="en-US" dirty="0" smtClean="0"/>
              <a:t>T2 read y before it was incremented</a:t>
            </a:r>
          </a:p>
          <a:p>
            <a:r>
              <a:rPr lang="en-US" dirty="0" smtClean="0"/>
              <a:t>Note that T2 thinks that the database is inconsistent and people who see the report will be upset</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r>
              <a:rPr lang="en-US" smtClean="0"/>
              <a:t>Timestamp-Based Protocol</a:t>
            </a:r>
          </a:p>
        </p:txBody>
      </p:sp>
      <p:sp>
        <p:nvSpPr>
          <p:cNvPr id="76803" name="Rectangle 3"/>
          <p:cNvSpPr>
            <a:spLocks noGrp="1" noChangeArrowheads="1"/>
          </p:cNvSpPr>
          <p:nvPr>
            <p:ph type="body" idx="4294967295"/>
          </p:nvPr>
        </p:nvSpPr>
        <p:spPr/>
        <p:txBody>
          <a:bodyPr/>
          <a:lstStyle/>
          <a:p>
            <a:r>
              <a:rPr lang="en-US" smtClean="0"/>
              <a:t>Assume that T1, T2, … arrive in this order and that the time stamp of Ti is i</a:t>
            </a:r>
          </a:p>
          <a:p>
            <a:r>
              <a:rPr lang="en-US" smtClean="0"/>
              <a:t>For simplicity assume that the database was created by transaction T0</a:t>
            </a:r>
          </a:p>
          <a:p>
            <a:r>
              <a:rPr lang="en-US" b="1" i="1" smtClean="0">
                <a:solidFill>
                  <a:srgbClr val="FC0128"/>
                </a:solidFill>
              </a:rPr>
              <a:t>We want to get schedules equivalent to the serial order T0, T1, T2, …, or some subsequence of this</a:t>
            </a:r>
            <a:r>
              <a:rPr lang="en-US" smtClean="0"/>
              <a:t>, as some transactions can abort, so will not appear in the schedule</a:t>
            </a:r>
          </a:p>
          <a:p>
            <a:r>
              <a:rPr lang="en-US" b="1" i="1" smtClean="0">
                <a:solidFill>
                  <a:srgbClr val="FC0128"/>
                </a:solidFill>
              </a:rPr>
              <a:t>If we do this, our schedule will be serializable</a:t>
            </a:r>
          </a:p>
          <a:p>
            <a:r>
              <a:rPr lang="en-US" smtClean="0"/>
              <a:t>Similarly to what we did during topological sort, we could say that Ti executed instantaneously at virtual time Ti</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p:txBody>
          <a:bodyPr/>
          <a:lstStyle/>
          <a:p>
            <a:r>
              <a:rPr lang="en-US" smtClean="0"/>
              <a:t>Equivalent Serial Schedule</a:t>
            </a:r>
          </a:p>
        </p:txBody>
      </p:sp>
      <p:graphicFrame>
        <p:nvGraphicFramePr>
          <p:cNvPr id="8194" name="Object 3"/>
          <p:cNvGraphicFramePr>
            <a:graphicFrameLocks noGrp="1" noChangeAspect="1"/>
          </p:cNvGraphicFramePr>
          <p:nvPr>
            <p:ph idx="4294967295"/>
          </p:nvPr>
        </p:nvGraphicFramePr>
        <p:xfrm>
          <a:off x="4306888" y="1219200"/>
          <a:ext cx="1292225" cy="6096000"/>
        </p:xfrm>
        <a:graphic>
          <a:graphicData uri="http://schemas.openxmlformats.org/presentationml/2006/ole">
            <mc:AlternateContent xmlns:mc="http://schemas.openxmlformats.org/markup-compatibility/2006">
              <mc:Choice xmlns:v="urn:schemas-microsoft-com:vml" Requires="v">
                <p:oleObj spid="_x0000_s8199" name="Visio" r:id="rId4" imgW="1072515" imgH="5060823" progId="Visio.Drawing.11">
                  <p:embed/>
                </p:oleObj>
              </mc:Choice>
              <mc:Fallback>
                <p:oleObj name="Visio" r:id="rId4" imgW="1072515" imgH="5060823"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6888" y="1219200"/>
                        <a:ext cx="1292225" cy="60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p:txBody>
          <a:bodyPr/>
          <a:lstStyle/>
          <a:p>
            <a:r>
              <a:rPr lang="en-US" smtClean="0"/>
              <a:t>Scenario</a:t>
            </a:r>
          </a:p>
        </p:txBody>
      </p:sp>
      <p:graphicFrame>
        <p:nvGraphicFramePr>
          <p:cNvPr id="9218" name="Object 3"/>
          <p:cNvGraphicFramePr>
            <a:graphicFrameLocks noGrp="1" noChangeAspect="1"/>
          </p:cNvGraphicFramePr>
          <p:nvPr>
            <p:ph idx="4294967295"/>
          </p:nvPr>
        </p:nvGraphicFramePr>
        <p:xfrm>
          <a:off x="2667000" y="1981200"/>
          <a:ext cx="4551363" cy="4106863"/>
        </p:xfrm>
        <a:graphic>
          <a:graphicData uri="http://schemas.openxmlformats.org/presentationml/2006/ole">
            <mc:AlternateContent xmlns:mc="http://schemas.openxmlformats.org/markup-compatibility/2006">
              <mc:Choice xmlns:v="urn:schemas-microsoft-com:vml" Requires="v">
                <p:oleObj spid="_x0000_s9223" name="Visio" r:id="rId4" imgW="4551426" imgH="4106418" progId="Visio.Drawing.11">
                  <p:embed/>
                </p:oleObj>
              </mc:Choice>
              <mc:Fallback>
                <p:oleObj name="Visio" r:id="rId4" imgW="4551426" imgH="410641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981200"/>
                        <a:ext cx="4551363" cy="410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lstStyle/>
          <a:p>
            <a:r>
              <a:rPr lang="en-US" smtClean="0"/>
              <a:t>Scenario</a:t>
            </a:r>
          </a:p>
        </p:txBody>
      </p:sp>
      <p:graphicFrame>
        <p:nvGraphicFramePr>
          <p:cNvPr id="10242" name="Object 3"/>
          <p:cNvGraphicFramePr>
            <a:graphicFrameLocks noGrp="1" noChangeAspect="1"/>
          </p:cNvGraphicFramePr>
          <p:nvPr>
            <p:ph idx="4294967295"/>
          </p:nvPr>
        </p:nvGraphicFramePr>
        <p:xfrm>
          <a:off x="2676525" y="1874838"/>
          <a:ext cx="4551363" cy="4784725"/>
        </p:xfrm>
        <a:graphic>
          <a:graphicData uri="http://schemas.openxmlformats.org/presentationml/2006/ole">
            <mc:AlternateContent xmlns:mc="http://schemas.openxmlformats.org/markup-compatibility/2006">
              <mc:Choice xmlns:v="urn:schemas-microsoft-com:vml" Requires="v">
                <p:oleObj spid="_x0000_s10247" name="Visio" r:id="rId4" imgW="4551426" imgH="4784598" progId="Visio.Drawing.11">
                  <p:embed/>
                </p:oleObj>
              </mc:Choice>
              <mc:Fallback>
                <p:oleObj name="Visio" r:id="rId4" imgW="4551426" imgH="478459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1874838"/>
                        <a:ext cx="4551363"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r>
              <a:rPr lang="en-US" smtClean="0"/>
              <a:t>Timestamp-Based Protocol: Reading</a:t>
            </a:r>
          </a:p>
        </p:txBody>
      </p:sp>
      <p:sp>
        <p:nvSpPr>
          <p:cNvPr id="77827" name="Rectangle 3"/>
          <p:cNvSpPr>
            <a:spLocks noGrp="1" noChangeArrowheads="1"/>
          </p:cNvSpPr>
          <p:nvPr>
            <p:ph type="body" idx="4294967295"/>
          </p:nvPr>
        </p:nvSpPr>
        <p:spPr/>
        <p:txBody>
          <a:bodyPr/>
          <a:lstStyle/>
          <a:p>
            <a:r>
              <a:rPr lang="en-US" smtClean="0"/>
              <a:t>RT(x) = 5; this is the youngest transaction that read it</a:t>
            </a:r>
          </a:p>
          <a:p>
            <a:r>
              <a:rPr lang="en-US" smtClean="0"/>
              <a:t>WT(x) = 8; this is the youngest transaction that wrote it</a:t>
            </a:r>
          </a:p>
          <a:p>
            <a:r>
              <a:rPr lang="en-US" smtClean="0"/>
              <a:t>If a transaction Ti with a timestamp of i </a:t>
            </a:r>
            <a:r>
              <a:rPr lang="en-US" b="1" smtClean="0">
                <a:sym typeface="Symbol" pitchFamily="18" charset="2"/>
              </a:rPr>
              <a:t></a:t>
            </a:r>
            <a:r>
              <a:rPr lang="en-US" smtClean="0"/>
              <a:t> 7, say T6, wants to read x</a:t>
            </a:r>
          </a:p>
          <a:p>
            <a:pPr lvl="1"/>
            <a:r>
              <a:rPr lang="en-US" smtClean="0"/>
              <a:t>The value it wanted no longer exists (it had to be written by T0 (i.e., initial state of the DB), or by Ti with i </a:t>
            </a:r>
            <a:r>
              <a:rPr lang="en-US" b="1" smtClean="0">
                <a:sym typeface="Symbol" pitchFamily="18" charset="2"/>
              </a:rPr>
              <a:t></a:t>
            </a:r>
            <a:r>
              <a:rPr lang="en-US" smtClean="0"/>
              <a:t> 6) </a:t>
            </a:r>
          </a:p>
          <a:p>
            <a:pPr lvl="1"/>
            <a:r>
              <a:rPr lang="en-US" smtClean="0"/>
              <a:t>T6 cannot read x and has to be aborted</a:t>
            </a:r>
          </a:p>
          <a:p>
            <a:r>
              <a:rPr lang="en-US" smtClean="0"/>
              <a:t>If a transaction with a timestamp of i </a:t>
            </a:r>
            <a:r>
              <a:rPr lang="en-US" smtClean="0">
                <a:sym typeface="Symbol" pitchFamily="18" charset="2"/>
              </a:rPr>
              <a:t></a:t>
            </a:r>
            <a:r>
              <a:rPr lang="en-US" smtClean="0"/>
              <a:t> 8, say T9, wants to read it, </a:t>
            </a:r>
          </a:p>
          <a:p>
            <a:pPr lvl="1"/>
            <a:r>
              <a:rPr lang="en-US" smtClean="0"/>
              <a:t>T9 reads x, and RT(x) := 9</a:t>
            </a:r>
          </a:p>
          <a:p>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r>
              <a:rPr lang="en-US" smtClean="0"/>
              <a:t>Timestamp-Based Protocol: Reading</a:t>
            </a:r>
          </a:p>
        </p:txBody>
      </p:sp>
      <p:sp>
        <p:nvSpPr>
          <p:cNvPr id="78851" name="Rectangle 3"/>
          <p:cNvSpPr>
            <a:spLocks noGrp="1" noChangeArrowheads="1"/>
          </p:cNvSpPr>
          <p:nvPr>
            <p:ph type="body" idx="4294967295"/>
          </p:nvPr>
        </p:nvSpPr>
        <p:spPr/>
        <p:txBody>
          <a:bodyPr/>
          <a:lstStyle/>
          <a:p>
            <a:r>
              <a:rPr lang="en-US" dirty="0" smtClean="0"/>
              <a:t>RT(x) = 8; this is </a:t>
            </a:r>
            <a:r>
              <a:rPr lang="en-US" smtClean="0"/>
              <a:t>the youngest transaction </a:t>
            </a:r>
            <a:r>
              <a:rPr lang="en-US" dirty="0" smtClean="0"/>
              <a:t>that read it</a:t>
            </a:r>
          </a:p>
          <a:p>
            <a:r>
              <a:rPr lang="en-US" dirty="0" smtClean="0"/>
              <a:t>WT(x) = 5; this is the youngest transaction that wrote it</a:t>
            </a:r>
          </a:p>
          <a:p>
            <a:r>
              <a:rPr lang="en-US" dirty="0" smtClean="0"/>
              <a:t>If a transaction Ti with a timestamp of i </a:t>
            </a:r>
            <a:r>
              <a:rPr lang="en-US" b="1" dirty="0" smtClean="0">
                <a:sym typeface="Symbol" pitchFamily="18" charset="2"/>
              </a:rPr>
              <a:t></a:t>
            </a:r>
            <a:r>
              <a:rPr lang="en-US" dirty="0" smtClean="0"/>
              <a:t> 4, say T3, wants to read x</a:t>
            </a:r>
          </a:p>
          <a:p>
            <a:pPr lvl="1"/>
            <a:r>
              <a:rPr lang="en-US" dirty="0" smtClean="0"/>
              <a:t>T3 cannot read x and has to be aborted (as too new a value of x exists</a:t>
            </a:r>
          </a:p>
          <a:p>
            <a:r>
              <a:rPr lang="en-US" dirty="0" smtClean="0"/>
              <a:t>If a transaction Ti with a timestamp i, 5 </a:t>
            </a:r>
            <a:r>
              <a:rPr lang="en-US" b="1" dirty="0" smtClean="0">
                <a:sym typeface="Symbol" pitchFamily="18" charset="2"/>
              </a:rPr>
              <a:t></a:t>
            </a:r>
            <a:r>
              <a:rPr lang="en-US" dirty="0" smtClean="0"/>
              <a:t> i </a:t>
            </a:r>
            <a:r>
              <a:rPr lang="en-US" b="1" dirty="0" smtClean="0">
                <a:sym typeface="Symbol" pitchFamily="18" charset="2"/>
              </a:rPr>
              <a:t></a:t>
            </a:r>
            <a:r>
              <a:rPr lang="en-US" dirty="0" smtClean="0"/>
              <a:t> 8, say T6, wants to read x </a:t>
            </a:r>
          </a:p>
          <a:p>
            <a:pPr lvl="1"/>
            <a:r>
              <a:rPr lang="en-US" dirty="0" smtClean="0"/>
              <a:t>T6 reads x</a:t>
            </a:r>
          </a:p>
          <a:p>
            <a:r>
              <a:rPr lang="en-US" dirty="0" smtClean="0"/>
              <a:t>If a transaction Ti with a timestamp of i </a:t>
            </a:r>
            <a:r>
              <a:rPr lang="en-US" dirty="0" smtClean="0">
                <a:sym typeface="Symbol" pitchFamily="18" charset="2"/>
              </a:rPr>
              <a:t></a:t>
            </a:r>
            <a:r>
              <a:rPr lang="en-US" dirty="0" smtClean="0"/>
              <a:t> 9, say T9, wants to read it</a:t>
            </a:r>
          </a:p>
          <a:p>
            <a:pPr lvl="1"/>
            <a:r>
              <a:rPr lang="en-US" dirty="0" smtClean="0"/>
              <a:t>T9 reads x and RT(x) := 9</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en-US" smtClean="0"/>
              <a:t>Timestamp-Based Protocol: Writing</a:t>
            </a:r>
          </a:p>
        </p:txBody>
      </p:sp>
      <p:sp>
        <p:nvSpPr>
          <p:cNvPr id="79875" name="Rectangle 3"/>
          <p:cNvSpPr>
            <a:spLocks noGrp="1" noChangeArrowheads="1"/>
          </p:cNvSpPr>
          <p:nvPr>
            <p:ph type="body" idx="4294967295"/>
          </p:nvPr>
        </p:nvSpPr>
        <p:spPr/>
        <p:txBody>
          <a:bodyPr/>
          <a:lstStyle/>
          <a:p>
            <a:r>
              <a:rPr lang="en-US" smtClean="0"/>
              <a:t>RT(x) = 5; this is the youngest transaction that read it</a:t>
            </a:r>
          </a:p>
          <a:p>
            <a:r>
              <a:rPr lang="en-US" smtClean="0"/>
              <a:t>WT(x) = 8; this is the youngest transaction that wrote it</a:t>
            </a:r>
          </a:p>
          <a:p>
            <a:r>
              <a:rPr lang="en-US" smtClean="0"/>
              <a:t>If a transaction Ti with a timestamp of i &lt; 5 wants to write, say T3, </a:t>
            </a:r>
          </a:p>
          <a:p>
            <a:pPr lvl="1"/>
            <a:r>
              <a:rPr lang="en-US" smtClean="0"/>
              <a:t>T3 has to be aborted</a:t>
            </a:r>
          </a:p>
          <a:p>
            <a:pPr lvl="1"/>
            <a:r>
              <a:rPr lang="en-US" smtClean="0"/>
              <a:t>Because there was a read of a value of x by transaction T5, and maybe this was a value produced actually by T2. If we allow T3 to write, this would have meant that T5 read a value that was produced by a transaction that was too old</a:t>
            </a:r>
          </a:p>
          <a:p>
            <a:r>
              <a:rPr lang="en-US" smtClean="0"/>
              <a:t>If a transaction Ti with a timestamp of i &gt; 8 wants to write</a:t>
            </a:r>
          </a:p>
          <a:p>
            <a:pPr lvl="1"/>
            <a:r>
              <a:rPr lang="en-US" smtClean="0"/>
              <a:t> T9 writes and WT(x) = 9</a:t>
            </a:r>
          </a:p>
          <a:p>
            <a:r>
              <a:rPr lang="en-US" smtClean="0"/>
              <a:t>If a transaction Ti with a timestamp of i , 6 </a:t>
            </a:r>
            <a:r>
              <a:rPr lang="en-US" b="1" smtClean="0">
                <a:sym typeface="Symbol" pitchFamily="18" charset="2"/>
              </a:rPr>
              <a:t></a:t>
            </a:r>
            <a:r>
              <a:rPr lang="en-US" smtClean="0"/>
              <a:t> i </a:t>
            </a:r>
            <a:r>
              <a:rPr lang="en-US" b="1" smtClean="0">
                <a:sym typeface="Symbol" pitchFamily="18" charset="2"/>
              </a:rPr>
              <a:t></a:t>
            </a:r>
            <a:r>
              <a:rPr lang="en-US" smtClean="0"/>
              <a:t> 7, say T7, wants to write</a:t>
            </a:r>
          </a:p>
          <a:p>
            <a:pPr lvl="1"/>
            <a:r>
              <a:rPr lang="en-US" smtClean="0"/>
              <a:t>We just throw out the write and let T7 proceed</a:t>
            </a:r>
          </a:p>
          <a:p>
            <a:pPr lvl="1"/>
            <a:r>
              <a:rPr lang="en-US" smtClean="0"/>
              <a:t>This was a blind write, nobody read it and it is obsolete (and nobody will be allowed to read it as described above; we will not go back to re-examine this case and check this out)</a:t>
            </a:r>
          </a:p>
          <a:p>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r>
              <a:rPr lang="en-US" smtClean="0"/>
              <a:t>Timestamp-Based Protocol: Writing</a:t>
            </a:r>
          </a:p>
        </p:txBody>
      </p:sp>
      <p:sp>
        <p:nvSpPr>
          <p:cNvPr id="80899" name="Rectangle 3"/>
          <p:cNvSpPr>
            <a:spLocks noGrp="1" noChangeArrowheads="1"/>
          </p:cNvSpPr>
          <p:nvPr>
            <p:ph type="body" idx="4294967295"/>
          </p:nvPr>
        </p:nvSpPr>
        <p:spPr/>
        <p:txBody>
          <a:bodyPr/>
          <a:lstStyle/>
          <a:p>
            <a:r>
              <a:rPr lang="en-US" smtClean="0"/>
              <a:t>RT(x) = 8; this is the youngest transaction that read it</a:t>
            </a:r>
          </a:p>
          <a:p>
            <a:r>
              <a:rPr lang="en-US" smtClean="0"/>
              <a:t>WT(x) = 5; this is the youngest transaction that wrote it</a:t>
            </a:r>
          </a:p>
          <a:p>
            <a:r>
              <a:rPr lang="en-US" smtClean="0"/>
              <a:t>If a transaction Ti with a timestamp of i &lt; 8, say T6, wants to write</a:t>
            </a:r>
          </a:p>
          <a:p>
            <a:pPr lvl="1"/>
            <a:r>
              <a:rPr lang="en-US" smtClean="0"/>
              <a:t>T6 has to be aborted</a:t>
            </a:r>
          </a:p>
          <a:p>
            <a:pPr lvl="1"/>
            <a:r>
              <a:rPr lang="en-US" smtClean="0"/>
              <a:t>Because there was a read of a value of x by transaction T8, and if we allow T6 to write x, this would mean that T8 read a value that was too old</a:t>
            </a:r>
          </a:p>
          <a:p>
            <a:r>
              <a:rPr lang="en-US" smtClean="0"/>
              <a:t>If a transaction Ti with a timestamp of i &gt; 8, say T9,  wants to write</a:t>
            </a:r>
          </a:p>
          <a:p>
            <a:r>
              <a:rPr lang="en-US" smtClean="0"/>
              <a:t> T9 writes and WT(x) = 9</a:t>
            </a:r>
          </a:p>
          <a:p>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r>
              <a:rPr lang="en-US" smtClean="0"/>
              <a:t>Conflict Serializability And Deadlock Freedom</a:t>
            </a:r>
          </a:p>
        </p:txBody>
      </p:sp>
      <p:sp>
        <p:nvSpPr>
          <p:cNvPr id="11268" name="Rectangle 3"/>
          <p:cNvSpPr>
            <a:spLocks noGrp="1" noChangeArrowheads="1"/>
          </p:cNvSpPr>
          <p:nvPr>
            <p:ph type="body" idx="4294967295"/>
          </p:nvPr>
        </p:nvSpPr>
        <p:spPr/>
        <p:txBody>
          <a:bodyPr/>
          <a:lstStyle/>
          <a:p>
            <a:pPr>
              <a:buFont typeface="Monotype Sorts" pitchFamily="2" charset="2"/>
              <a:buNone/>
            </a:pPr>
            <a:r>
              <a:rPr lang="en-US" smtClean="0"/>
              <a:t> </a:t>
            </a:r>
          </a:p>
          <a:p>
            <a:endParaRPr lang="en-US" smtClean="0"/>
          </a:p>
          <a:p>
            <a:endParaRPr lang="en-US" smtClean="0"/>
          </a:p>
          <a:p>
            <a:endParaRPr lang="en-US" smtClean="0"/>
          </a:p>
          <a:p>
            <a:r>
              <a:rPr lang="en-US" smtClean="0"/>
              <a:t> In the conflict graph all the arcs will be from an older transaction to a younger transaction</a:t>
            </a:r>
          </a:p>
          <a:p>
            <a:r>
              <a:rPr lang="en-US" smtClean="0"/>
              <a:t>Therefore the history will be conflict-serializable</a:t>
            </a:r>
          </a:p>
          <a:p>
            <a:r>
              <a:rPr lang="en-US" smtClean="0"/>
              <a:t>And as transactions never wait, there will be no deadlocks</a:t>
            </a:r>
          </a:p>
          <a:p>
            <a:r>
              <a:rPr lang="en-US" smtClean="0"/>
              <a:t>But the history may not even be recoverable</a:t>
            </a:r>
          </a:p>
          <a:p>
            <a:r>
              <a:rPr lang="en-US" smtClean="0"/>
              <a:t>We can make it strict, or even rigorous, by having transactions wait until the relevant transactions commit</a:t>
            </a:r>
          </a:p>
          <a:p>
            <a:r>
              <a:rPr lang="en-US" smtClean="0"/>
              <a:t>There still will not be any deadlocks, because younger transactions wait for older transactions to commit, but not the other way around</a:t>
            </a:r>
          </a:p>
        </p:txBody>
      </p:sp>
      <p:graphicFrame>
        <p:nvGraphicFramePr>
          <p:cNvPr id="11266" name="Object 4"/>
          <p:cNvGraphicFramePr>
            <a:graphicFrameLocks noGrp="1" noChangeAspect="1"/>
          </p:cNvGraphicFramePr>
          <p:nvPr>
            <p:ph idx="4294967295"/>
          </p:nvPr>
        </p:nvGraphicFramePr>
        <p:xfrm>
          <a:off x="3962400" y="1371600"/>
          <a:ext cx="723900" cy="1289050"/>
        </p:xfrm>
        <a:graphic>
          <a:graphicData uri="http://schemas.openxmlformats.org/presentationml/2006/ole">
            <mc:AlternateContent xmlns:mc="http://schemas.openxmlformats.org/markup-compatibility/2006">
              <mc:Choice xmlns:v="urn:schemas-microsoft-com:vml" Requires="v">
                <p:oleObj spid="_x0000_s11271" name="Visio" r:id="rId4" imgW="723519" imgH="1288923" progId="Visio.Drawing.11">
                  <p:embed/>
                </p:oleObj>
              </mc:Choice>
              <mc:Fallback>
                <p:oleObj name="Visio" r:id="rId4" imgW="723519" imgH="128892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371600"/>
                        <a:ext cx="7239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en-US" smtClean="0"/>
              <a:t>Granularity Of Locks</a:t>
            </a:r>
          </a:p>
        </p:txBody>
      </p:sp>
      <p:sp>
        <p:nvSpPr>
          <p:cNvPr id="81923" name="Rectangle 3"/>
          <p:cNvSpPr>
            <a:spLocks noGrp="1" noChangeArrowheads="1"/>
          </p:cNvSpPr>
          <p:nvPr>
            <p:ph type="body" idx="4294967295"/>
          </p:nvPr>
        </p:nvSpPr>
        <p:spPr/>
        <p:txBody>
          <a:bodyPr/>
          <a:lstStyle/>
          <a:p>
            <a:r>
              <a:rPr lang="en-US" smtClean="0"/>
              <a:t>The problem of phantoms can be avoided, by say, locking the file that has all the accounts, and therefore no account can be added during the processing</a:t>
            </a:r>
          </a:p>
          <a:p>
            <a:r>
              <a:rPr lang="en-US" smtClean="0"/>
              <a:t>Sometimes we may want to lock all the accounts (logically, so no new accounts can be added)</a:t>
            </a:r>
          </a:p>
          <a:p>
            <a:r>
              <a:rPr lang="en-US" smtClean="0"/>
              <a:t>Sometimes we may want to lock an account, to add money to it, for instance</a:t>
            </a:r>
          </a:p>
          <a:p>
            <a:pPr lvl="1"/>
            <a:r>
              <a:rPr lang="en-US" smtClean="0"/>
              <a:t>And of course, it is not efficient to lock all the accounts in order to modify one account only</a:t>
            </a:r>
          </a:p>
          <a:p>
            <a:r>
              <a:rPr lang="en-US" smtClean="0"/>
              <a:t>So “lockable” objects are no longer disjoint items</a:t>
            </a:r>
          </a:p>
          <a:p>
            <a:r>
              <a:rPr lang="en-US" smtClean="0"/>
              <a:t>This can be handled using somewhat more complex types of locks (called </a:t>
            </a:r>
            <a:r>
              <a:rPr lang="en-US" b="1" i="1" smtClean="0">
                <a:solidFill>
                  <a:srgbClr val="FF0000"/>
                </a:solidFill>
              </a:rPr>
              <a:t>intention</a:t>
            </a:r>
            <a:r>
              <a:rPr lang="en-US" smtClean="0"/>
              <a:t> locks)</a:t>
            </a:r>
          </a:p>
          <a:p>
            <a:r>
              <a:rPr lang="en-US" smtClean="0"/>
              <a:t>Oracle supports this</a:t>
            </a:r>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45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460" name="Rectangle 4"/>
          <p:cNvSpPr>
            <a:spLocks noGrp="1" noChangeArrowheads="1"/>
          </p:cNvSpPr>
          <p:nvPr>
            <p:ph type="title" idx="4294967295"/>
          </p:nvPr>
        </p:nvSpPr>
        <p:spPr/>
        <p:txBody>
          <a:bodyPr/>
          <a:lstStyle/>
          <a:p>
            <a:r>
              <a:rPr lang="en-US" smtClean="0"/>
              <a:t>A Toy Example</a:t>
            </a:r>
          </a:p>
        </p:txBody>
      </p:sp>
      <p:sp>
        <p:nvSpPr>
          <p:cNvPr id="19461" name="Rectangle 5"/>
          <p:cNvSpPr>
            <a:spLocks noGrp="1" noChangeArrowheads="1"/>
          </p:cNvSpPr>
          <p:nvPr>
            <p:ph type="body" idx="4294967295"/>
          </p:nvPr>
        </p:nvSpPr>
        <p:spPr/>
        <p:txBody>
          <a:bodyPr/>
          <a:lstStyle/>
          <a:p>
            <a:r>
              <a:rPr lang="en-US" smtClean="0"/>
              <a:t>A database consisting of two items:  x,  y	</a:t>
            </a:r>
          </a:p>
          <a:p>
            <a:r>
              <a:rPr lang="en-US" smtClean="0"/>
              <a:t>The only criterion for correctness is the single integrity constraint:</a:t>
            </a:r>
            <a:br>
              <a:rPr lang="en-US" smtClean="0"/>
            </a:br>
            <a:r>
              <a:rPr lang="en-US" smtClean="0"/>
              <a:t/>
            </a:r>
            <a:br>
              <a:rPr lang="en-US" smtClean="0"/>
            </a:br>
            <a:r>
              <a:rPr lang="en-US" smtClean="0"/>
              <a:t>                                x  =  y</a:t>
            </a:r>
            <a:br>
              <a:rPr lang="en-US" smtClean="0"/>
            </a:br>
            <a:endParaRPr lang="en-US" smtClean="0"/>
          </a:p>
          <a:p>
            <a:r>
              <a:rPr lang="en-US" smtClean="0"/>
              <a:t>Consider two simple transactions, T1 and T2</a:t>
            </a:r>
          </a:p>
          <a:p>
            <a:pPr lvl="1"/>
            <a:r>
              <a:rPr lang="en-US" smtClean="0"/>
              <a:t>T1:    x  :=   x  +  1;  y  :=  y  +  1</a:t>
            </a:r>
          </a:p>
          <a:p>
            <a:pPr lvl="1"/>
            <a:r>
              <a:rPr lang="en-US" smtClean="0"/>
              <a:t>T2:    x  := 2x; y  := 2y </a:t>
            </a:r>
            <a:br>
              <a:rPr lang="en-US" smtClean="0"/>
            </a:br>
            <a:endParaRPr lang="en-US" smtClean="0"/>
          </a:p>
          <a:p>
            <a:r>
              <a:rPr lang="en-US" smtClean="0"/>
              <a:t>Both transactions are correct: they preserve the consistency of the database (in the formal model of C in ACID)</a:t>
            </a:r>
          </a:p>
          <a:p>
            <a:pPr lvl="1"/>
            <a:endParaRPr lang="en-US" smtClean="0"/>
          </a:p>
          <a:p>
            <a:endParaRPr lang="en-US"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Multiversion Concurrency Control</a:t>
            </a:r>
          </a:p>
        </p:txBody>
      </p:sp>
      <p:sp>
        <p:nvSpPr>
          <p:cNvPr id="82947" name="Content Placeholder 2"/>
          <p:cNvSpPr>
            <a:spLocks noGrp="1"/>
          </p:cNvSpPr>
          <p:nvPr>
            <p:ph idx="1"/>
          </p:nvPr>
        </p:nvSpPr>
        <p:spPr/>
        <p:txBody>
          <a:bodyPr/>
          <a:lstStyle/>
          <a:p>
            <a:r>
              <a:rPr lang="en-US" smtClean="0"/>
              <a:t>Oracle uses some variant of it for read-only transactions</a:t>
            </a:r>
          </a:p>
          <a:p>
            <a:r>
              <a:rPr lang="en-US" smtClean="0"/>
              <a:t>It is enough to give a read-only transactions a consistent (preferably recent) snapshot of the database</a:t>
            </a:r>
          </a:p>
          <a:p>
            <a:r>
              <a:rPr lang="en-US" smtClean="0"/>
              <a:t>Such a snapshot can be created by looking at the log (used for recovery) and taking into account what was produced by committed transactions at a certain point in time.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Key Ideas</a:t>
            </a:r>
          </a:p>
        </p:txBody>
      </p:sp>
      <p:sp>
        <p:nvSpPr>
          <p:cNvPr id="83971" name="Content Placeholder 2"/>
          <p:cNvSpPr>
            <a:spLocks noGrp="1"/>
          </p:cNvSpPr>
          <p:nvPr>
            <p:ph idx="1"/>
          </p:nvPr>
        </p:nvSpPr>
        <p:spPr/>
        <p:txBody>
          <a:bodyPr/>
          <a:lstStyle/>
          <a:p>
            <a:r>
              <a:rPr lang="en-US" smtClean="0"/>
              <a:t>The concurrency problem</a:t>
            </a:r>
          </a:p>
          <a:p>
            <a:r>
              <a:rPr lang="en-US" smtClean="0"/>
              <a:t>Ensuring Isolation</a:t>
            </a:r>
          </a:p>
          <a:p>
            <a:r>
              <a:rPr lang="en-US" smtClean="0"/>
              <a:t>The need for abstraction to sequence of Reads and Writes during concurrent execution</a:t>
            </a:r>
          </a:p>
          <a:p>
            <a:r>
              <a:rPr lang="en-US" smtClean="0"/>
              <a:t>Histories/Schedules</a:t>
            </a:r>
          </a:p>
          <a:p>
            <a:r>
              <a:rPr lang="en-US" smtClean="0"/>
              <a:t>Equivalent histories</a:t>
            </a:r>
          </a:p>
          <a:p>
            <a:r>
              <a:rPr lang="en-US" smtClean="0"/>
              <a:t>Serializability: equivalence with a serial history</a:t>
            </a:r>
          </a:p>
          <a:p>
            <a:r>
              <a:rPr lang="en-US" smtClean="0"/>
              <a:t>Conflicts</a:t>
            </a:r>
          </a:p>
          <a:p>
            <a:r>
              <a:rPr lang="en-US" smtClean="0"/>
              <a:t>Conflict serializable histories</a:t>
            </a:r>
          </a:p>
          <a:p>
            <a:r>
              <a:rPr lang="en-US" smtClean="0"/>
              <a:t>Conflict graphs</a:t>
            </a:r>
          </a:p>
          <a:p>
            <a:r>
              <a:rPr lang="en-US" smtClean="0"/>
              <a:t>Locks</a:t>
            </a:r>
          </a:p>
          <a:p>
            <a:r>
              <a:rPr lang="en-US" smtClean="0"/>
              <a:t>Two phase locking (2PL) to assure serializability</a:t>
            </a:r>
          </a:p>
          <a:p>
            <a:r>
              <a:rPr lang="en-US" smtClean="0"/>
              <a:t>Strict 2PL to assure recoverability</a:t>
            </a:r>
          </a:p>
          <a:p>
            <a:endParaRPr lang="en-US"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Key Ideas</a:t>
            </a:r>
          </a:p>
        </p:txBody>
      </p:sp>
      <p:sp>
        <p:nvSpPr>
          <p:cNvPr id="84995" name="Content Placeholder 2"/>
          <p:cNvSpPr>
            <a:spLocks noGrp="1"/>
          </p:cNvSpPr>
          <p:nvPr>
            <p:ph idx="1"/>
          </p:nvPr>
        </p:nvSpPr>
        <p:spPr/>
        <p:txBody>
          <a:bodyPr/>
          <a:lstStyle/>
          <a:p>
            <a:r>
              <a:rPr lang="en-US" dirty="0" smtClean="0"/>
              <a:t>Rigorous </a:t>
            </a:r>
            <a:r>
              <a:rPr lang="en-US" dirty="0" err="1" smtClean="0"/>
              <a:t>2PL</a:t>
            </a:r>
            <a:endParaRPr lang="en-US" dirty="0" smtClean="0"/>
          </a:p>
          <a:p>
            <a:r>
              <a:rPr lang="en-US" dirty="0" smtClean="0"/>
              <a:t>Phantoms</a:t>
            </a:r>
          </a:p>
          <a:p>
            <a:r>
              <a:rPr lang="en-US" dirty="0" smtClean="0"/>
              <a:t>SQL access modes and isolation levels</a:t>
            </a:r>
          </a:p>
          <a:p>
            <a:r>
              <a:rPr lang="en-US" dirty="0" smtClean="0"/>
              <a:t>Oracle support</a:t>
            </a:r>
          </a:p>
          <a:p>
            <a:r>
              <a:rPr lang="en-US" dirty="0" smtClean="0"/>
              <a:t>Starvation</a:t>
            </a:r>
          </a:p>
          <a:p>
            <a:r>
              <a:rPr lang="en-US" dirty="0" smtClean="0"/>
              <a:t>Deadlocks</a:t>
            </a:r>
          </a:p>
          <a:p>
            <a:r>
              <a:rPr lang="en-US" dirty="0" smtClean="0"/>
              <a:t>Time-stamp based protocols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04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0484" name="Rectangle 4"/>
          <p:cNvSpPr>
            <a:spLocks noGrp="1" noChangeArrowheads="1"/>
          </p:cNvSpPr>
          <p:nvPr>
            <p:ph type="title" idx="4294967295"/>
          </p:nvPr>
        </p:nvSpPr>
        <p:spPr/>
        <p:txBody>
          <a:bodyPr/>
          <a:lstStyle/>
          <a:p>
            <a:r>
              <a:rPr lang="en-US" smtClean="0"/>
              <a:t>An Execution History	</a:t>
            </a:r>
          </a:p>
        </p:txBody>
      </p:sp>
      <p:sp>
        <p:nvSpPr>
          <p:cNvPr id="20485" name="Rectangle 5"/>
          <p:cNvSpPr>
            <a:spLocks noGrp="1" noChangeArrowheads="1"/>
          </p:cNvSpPr>
          <p:nvPr>
            <p:ph type="body" idx="4294967295"/>
          </p:nvPr>
        </p:nvSpPr>
        <p:spPr/>
        <p:txBody>
          <a:bodyPr/>
          <a:lstStyle/>
          <a:p>
            <a:r>
              <a:rPr lang="en-US" dirty="0" smtClean="0"/>
              <a:t>An execution history</a:t>
            </a:r>
          </a:p>
          <a:p>
            <a:pPr lvl="1">
              <a:buFont typeface="Symbol" pitchFamily="18" charset="2"/>
              <a:buNone/>
            </a:pPr>
            <a:r>
              <a:rPr lang="en-US" dirty="0" smtClean="0"/>
              <a:t>              </a:t>
            </a:r>
            <a:r>
              <a:rPr lang="en-US" dirty="0" err="1" smtClean="0"/>
              <a:t>T1</a:t>
            </a:r>
            <a:r>
              <a:rPr lang="en-US" dirty="0" smtClean="0"/>
              <a:t>                                       	  </a:t>
            </a:r>
            <a:r>
              <a:rPr lang="en-US" dirty="0" err="1" smtClean="0"/>
              <a:t>T2</a:t>
            </a:r>
            <a:r>
              <a:rPr lang="en-US" dirty="0" smtClean="0"/>
              <a:t>        </a:t>
            </a:r>
            <a:br>
              <a:rPr lang="en-US" dirty="0" smtClean="0"/>
            </a:br>
            <a:r>
              <a:rPr lang="en-US" dirty="0" smtClean="0"/>
              <a:t/>
            </a:r>
            <a:br>
              <a:rPr lang="en-US" dirty="0" smtClean="0"/>
            </a:br>
            <a:r>
              <a:rPr lang="en-US" dirty="0" smtClean="0"/>
              <a:t> 	x :=  x   +  1                                                                                                      				x := </a:t>
            </a:r>
            <a:r>
              <a:rPr lang="en-US" dirty="0" err="1" smtClean="0"/>
              <a:t>2x</a:t>
            </a:r>
            <a:r>
              <a:rPr lang="en-US" dirty="0" smtClean="0"/>
              <a:t/>
            </a:r>
            <a:br>
              <a:rPr lang="en-US" dirty="0" smtClean="0"/>
            </a:br>
            <a:r>
              <a:rPr lang="en-US" dirty="0" smtClean="0"/>
              <a:t>                                      		y := </a:t>
            </a:r>
            <a:r>
              <a:rPr lang="en-US" dirty="0" err="1" smtClean="0"/>
              <a:t>2y</a:t>
            </a:r>
            <a:r>
              <a:rPr lang="en-US" dirty="0" smtClean="0"/>
              <a:t>                                                      </a:t>
            </a:r>
            <a:br>
              <a:rPr lang="en-US" dirty="0" smtClean="0"/>
            </a:br>
            <a:r>
              <a:rPr lang="en-US" dirty="0" smtClean="0"/>
              <a:t> 	y  := y  +  1</a:t>
            </a:r>
            <a:br>
              <a:rPr lang="en-US" dirty="0" smtClean="0"/>
            </a:br>
            <a:endParaRPr lang="en-US" dirty="0" smtClean="0"/>
          </a:p>
          <a:p>
            <a:r>
              <a:rPr lang="en-US" dirty="0" smtClean="0"/>
              <a:t>After the execution:</a:t>
            </a:r>
          </a:p>
          <a:p>
            <a:pPr lvl="1"/>
            <a:r>
              <a:rPr lang="en-US" dirty="0" err="1" smtClean="0"/>
              <a:t>x</a:t>
            </a:r>
            <a:r>
              <a:rPr lang="en-US" baseline="-25000" dirty="0" err="1" smtClean="0"/>
              <a:t>new</a:t>
            </a:r>
            <a:r>
              <a:rPr lang="en-US" dirty="0" smtClean="0"/>
              <a:t> = 2(</a:t>
            </a:r>
            <a:r>
              <a:rPr lang="en-US" dirty="0" err="1" smtClean="0"/>
              <a:t>x</a:t>
            </a:r>
            <a:r>
              <a:rPr lang="en-US" baseline="-25000" dirty="0" err="1" smtClean="0"/>
              <a:t>old</a:t>
            </a:r>
            <a:r>
              <a:rPr lang="en-US" dirty="0" smtClean="0"/>
              <a:t> + 1) = </a:t>
            </a:r>
            <a:r>
              <a:rPr lang="en-US" dirty="0" err="1" smtClean="0"/>
              <a:t>2x</a:t>
            </a:r>
            <a:r>
              <a:rPr lang="en-US" baseline="-25000" dirty="0" err="1" smtClean="0"/>
              <a:t>old</a:t>
            </a:r>
            <a:r>
              <a:rPr lang="en-US" dirty="0" smtClean="0"/>
              <a:t> + 2 </a:t>
            </a:r>
          </a:p>
          <a:p>
            <a:pPr lvl="1"/>
            <a:r>
              <a:rPr lang="en-US" dirty="0" err="1" smtClean="0"/>
              <a:t>y</a:t>
            </a:r>
            <a:r>
              <a:rPr lang="en-US" baseline="-25000" dirty="0" err="1" smtClean="0"/>
              <a:t>new</a:t>
            </a:r>
            <a:r>
              <a:rPr lang="en-US" dirty="0" smtClean="0"/>
              <a:t> = </a:t>
            </a:r>
            <a:r>
              <a:rPr lang="en-US" dirty="0" err="1" smtClean="0"/>
              <a:t>2y</a:t>
            </a:r>
            <a:r>
              <a:rPr lang="en-US" baseline="-25000" dirty="0" err="1" smtClean="0"/>
              <a:t>old</a:t>
            </a:r>
            <a:r>
              <a:rPr lang="en-US" dirty="0" smtClean="0"/>
              <a:t> + 1</a:t>
            </a:r>
          </a:p>
          <a:p>
            <a:endParaRPr lang="en-US" dirty="0" smtClean="0"/>
          </a:p>
          <a:p>
            <a:r>
              <a:rPr lang="en-US" dirty="0" smtClean="0"/>
              <a:t>Therefore, if we had x = y, we now have:   x </a:t>
            </a:r>
            <a:r>
              <a:rPr lang="en-US" dirty="0" smtClean="0">
                <a:latin typeface="Symbol" pitchFamily="18" charset="2"/>
              </a:rPr>
              <a:t>¹</a:t>
            </a:r>
            <a:r>
              <a:rPr lang="en-US" dirty="0" smtClean="0"/>
              <a:t> y !</a:t>
            </a:r>
          </a:p>
          <a:p>
            <a:endParaRPr lang="en-US" dirty="0" smtClean="0"/>
          </a:p>
          <a:p>
            <a:r>
              <a:rPr lang="en-US" dirty="0" smtClean="0"/>
              <a:t>Note, the history was not recoverable, so could not be permitted in any case, but we will not focus on this now</a:t>
            </a:r>
          </a:p>
          <a:p>
            <a:r>
              <a:rPr lang="en-US" dirty="0" smtClean="0"/>
              <a:t>Ultimately we will have strict histories (at end of unit)</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c:\kedem\powerpnt\pa9605a.ppt</Template>
  <TotalTime>0</TotalTime>
  <Pages>11</Pages>
  <Words>5020</Words>
  <Application>Microsoft Office PowerPoint</Application>
  <PresentationFormat>Custom</PresentationFormat>
  <Paragraphs>720</Paragraphs>
  <Slides>82</Slides>
  <Notes>82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82</vt:i4>
      </vt:variant>
    </vt:vector>
  </HeadingPairs>
  <TitlesOfParts>
    <vt:vector size="86" baseType="lpstr">
      <vt:lpstr>Pa9605a</vt:lpstr>
      <vt:lpstr>Visio</vt:lpstr>
      <vt:lpstr>VISIO</vt:lpstr>
      <vt:lpstr>Document</vt:lpstr>
      <vt:lpstr>Unit 10 Transaction Processing: Concurrency</vt:lpstr>
      <vt:lpstr>Transaction Processing</vt:lpstr>
      <vt:lpstr>Transactions</vt:lpstr>
      <vt:lpstr>Recovery and Concurrency Management</vt:lpstr>
      <vt:lpstr>The Concurrency Problem</vt:lpstr>
      <vt:lpstr>A Toy Example</vt:lpstr>
      <vt:lpstr>An Execution History </vt:lpstr>
      <vt:lpstr>A Toy Example</vt:lpstr>
      <vt:lpstr>An Execution History </vt:lpstr>
      <vt:lpstr>The Problem</vt:lpstr>
      <vt:lpstr>An Execution History</vt:lpstr>
      <vt:lpstr>Abstraction</vt:lpstr>
      <vt:lpstr>Abstraction</vt:lpstr>
      <vt:lpstr>Abstraction</vt:lpstr>
      <vt:lpstr>Concurrency And Correctness?</vt:lpstr>
      <vt:lpstr>Formal Definition Of History In Our Context</vt:lpstr>
      <vt:lpstr>Serial Histories</vt:lpstr>
      <vt:lpstr>Serializable Histories</vt:lpstr>
      <vt:lpstr>Equivalent Histories</vt:lpstr>
      <vt:lpstr>Operation Definition Of Equivalent Histories</vt:lpstr>
      <vt:lpstr>Serializable Histories</vt:lpstr>
      <vt:lpstr>Serializable Histories</vt:lpstr>
      <vt:lpstr>Conflict Serializable Histories</vt:lpstr>
      <vt:lpstr>Conflicting Operations (No Implication This Is A Bad Thing)</vt:lpstr>
      <vt:lpstr>Conflicting Operations (No Implication This Is A Bad Thing)</vt:lpstr>
      <vt:lpstr>Conflicting Operations (No Implication This Is A Bad Thing)</vt:lpstr>
      <vt:lpstr>Conflicting Operations (No Implication This Is A Bad Thing)</vt:lpstr>
      <vt:lpstr>Conflicting Operations (No Implication This Is A Bad Thing)</vt:lpstr>
      <vt:lpstr>Conflicting Operations  (No Implication This Is A Bad Thing)</vt:lpstr>
      <vt:lpstr>Conflict Graphs</vt:lpstr>
      <vt:lpstr>Our Example</vt:lpstr>
      <vt:lpstr>Serial And Conflict-Serializable Histories</vt:lpstr>
      <vt:lpstr>Serial And Serializable Histories</vt:lpstr>
      <vt:lpstr>Conflict Graphs And Conflict Serializability</vt:lpstr>
      <vt:lpstr>Example Of A Serializable History</vt:lpstr>
      <vt:lpstr>Conflict Graph Is “Too Pessimistic”</vt:lpstr>
      <vt:lpstr>A Common Practice: Rigorous Two-Phase Locking Protocol</vt:lpstr>
      <vt:lpstr>Locks</vt:lpstr>
      <vt:lpstr>Locks</vt:lpstr>
      <vt:lpstr>Acquiring And Releasing Locks</vt:lpstr>
      <vt:lpstr>Locking Is Not Enough</vt:lpstr>
      <vt:lpstr>Two-Phase Locking Constraint On Timing</vt:lpstr>
      <vt:lpstr>Two-Phase Locking Constraint On Timing</vt:lpstr>
      <vt:lpstr>Two-Phase Locking Constraint On Timing</vt:lpstr>
      <vt:lpstr>Example Of Two Phase Locking</vt:lpstr>
      <vt:lpstr>Example Of Two Phase Locking</vt:lpstr>
      <vt:lpstr>Our Original Non-Serializable History</vt:lpstr>
      <vt:lpstr>But Using Two Phase Locking</vt:lpstr>
      <vt:lpstr>Another Example</vt:lpstr>
      <vt:lpstr>2PL Guarantees Serializability</vt:lpstr>
      <vt:lpstr>2PL Guarantees Serializability</vt:lpstr>
      <vt:lpstr>2PL Guarantees Serializability</vt:lpstr>
      <vt:lpstr>Standard 2PL Is Not Sufficient</vt:lpstr>
      <vt:lpstr>Strict 2PL</vt:lpstr>
      <vt:lpstr>Rigorous 2PL</vt:lpstr>
      <vt:lpstr>DB OS Enforcing Rigorous Histories</vt:lpstr>
      <vt:lpstr>Phantoms</vt:lpstr>
      <vt:lpstr>SQL Access Modes And Isolation Levels</vt:lpstr>
      <vt:lpstr>Classes Of Transactions (Not A Standard Terminology)</vt:lpstr>
      <vt:lpstr>Some Incorrect Reads And Permissible Isolation Levels</vt:lpstr>
      <vt:lpstr>Implication Of Isolation Levels</vt:lpstr>
      <vt:lpstr>ORACLE</vt:lpstr>
      <vt:lpstr>Advanced Material</vt:lpstr>
      <vt:lpstr>Locking Is Prone To Starvation</vt:lpstr>
      <vt:lpstr>Two-Phase Locking Is Prone To Deadlocks</vt:lpstr>
      <vt:lpstr>Detecting And Avoiding Deadlocks</vt:lpstr>
      <vt:lpstr>Kill-Wait Protocol: Locking + More</vt:lpstr>
      <vt:lpstr>Wait-Die Protocol: Locking + More</vt:lpstr>
      <vt:lpstr>Timestamp-Based Protocol For Concurrency</vt:lpstr>
      <vt:lpstr>Timestamp-Based Protocol</vt:lpstr>
      <vt:lpstr>Equivalent Serial Schedule</vt:lpstr>
      <vt:lpstr>Scenario</vt:lpstr>
      <vt:lpstr>Scenario</vt:lpstr>
      <vt:lpstr>Timestamp-Based Protocol: Reading</vt:lpstr>
      <vt:lpstr>Timestamp-Based Protocol: Reading</vt:lpstr>
      <vt:lpstr>Timestamp-Based Protocol: Writing</vt:lpstr>
      <vt:lpstr>Timestamp-Based Protocol: Writing</vt:lpstr>
      <vt:lpstr>Conflict Serializability And Deadlock Freedom</vt:lpstr>
      <vt:lpstr>Granularity Of Locks</vt:lpstr>
      <vt:lpstr>Multiversion Concurrency Control</vt:lpstr>
      <vt:lpstr>Key Ideas</vt:lpstr>
      <vt:lpstr>Key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2013-04-30T11:20:17Z</dcterms:modified>
</cp:coreProperties>
</file>