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241" r:id="rId2"/>
    <p:sldId id="1242" r:id="rId3"/>
    <p:sldId id="1243" r:id="rId4"/>
    <p:sldId id="1247" r:id="rId5"/>
    <p:sldId id="1245" r:id="rId6"/>
    <p:sldId id="1246" r:id="rId7"/>
    <p:sldId id="1254" r:id="rId8"/>
    <p:sldId id="1248" r:id="rId9"/>
    <p:sldId id="1249" r:id="rId10"/>
    <p:sldId id="1250" r:id="rId11"/>
    <p:sldId id="1251" r:id="rId12"/>
    <p:sldId id="1252" r:id="rId13"/>
    <p:sldId id="1253" r:id="rId14"/>
    <p:sldId id="1255" r:id="rId15"/>
    <p:sldId id="1256" r:id="rId16"/>
    <p:sldId id="1257" r:id="rId17"/>
  </p:sldIdLst>
  <p:sldSz cx="10058400" cy="77724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063DE8"/>
    <a:srgbClr val="FC0128"/>
    <a:srgbClr val="7FFF00"/>
    <a:srgbClr val="00AE00"/>
    <a:srgbClr val="51DC00"/>
    <a:srgbClr val="F35B1B"/>
    <a:srgbClr val="B4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695" autoAdjust="0"/>
    <p:restoredTop sz="99642" autoAdjust="0"/>
  </p:normalViewPr>
  <p:slideViewPr>
    <p:cSldViewPr>
      <p:cViewPr varScale="1">
        <p:scale>
          <a:sx n="76" d="100"/>
          <a:sy n="76" d="100"/>
        </p:scale>
        <p:origin x="-102" y="-235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732"/>
    </p:cViewPr>
  </p:sorterViewPr>
  <p:notesViewPr>
    <p:cSldViewPr>
      <p:cViewPr varScale="1">
        <p:scale>
          <a:sx n="46" d="100"/>
          <a:sy n="46" d="100"/>
        </p:scale>
        <p:origin x="-324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3310850" y="241300"/>
            <a:ext cx="5671185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1" tIns="45750" rIns="91501" bIns="45750" anchor="ctr"/>
          <a:lstStyle/>
          <a:p>
            <a:pPr algn="ctr" defTabSz="915424"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4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485775"/>
            <a:ext cx="5264150" cy="4068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5459413"/>
            <a:ext cx="5973763" cy="341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25" tIns="50301" rIns="98925" bIns="50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8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98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63638" indent="-231775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0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95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918" tIns="50298" rIns="98918" bIns="50298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2133600" cy="708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248400" cy="708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34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45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04800" y="7405688"/>
            <a:ext cx="94551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</a:rPr>
              <a:t>2013 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Zvi M. </a:t>
            </a:r>
            <a:r>
              <a:rPr lang="en-US" sz="1000" dirty="0" err="1">
                <a:solidFill>
                  <a:schemeClr val="tx2"/>
                </a:solidFill>
                <a:latin typeface="Arial" pitchFamily="34" charset="0"/>
              </a:rPr>
              <a:t>Kedem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</a:t>
            </a:r>
            <a:fld id="{C5BFAE46-1A29-4C4E-904B-01A00CCC4D71}" type="slidenum">
              <a:rPr lang="en-US" sz="1000">
                <a:solidFill>
                  <a:schemeClr val="tx2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" y="5486400"/>
            <a:ext cx="906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</a:rPr>
              <a:t>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2pPr>
      <a:lvl3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3pPr>
      <a:lvl4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4pPr>
      <a:lvl5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5pPr>
      <a:lvl6pPr marL="4572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6pPr>
      <a:lvl7pPr marL="9144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7pPr>
      <a:lvl8pPr marL="13716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8pPr>
      <a:lvl9pPr marL="18288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9pPr>
    </p:titleStyle>
    <p:bodyStyle>
      <a:lvl1pPr marL="438150" indent="-4381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279F"/>
        </a:buClr>
        <a:buSzPct val="100000"/>
        <a:buFont typeface="Monotype Sorts" pitchFamily="2" charset="2"/>
        <a:buChar char="u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850900" indent="-298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Font typeface="Symbol" pitchFamily="18" charset="2"/>
        <a:buChar char="·"/>
        <a:defRPr sz="2000">
          <a:solidFill>
            <a:srgbClr val="00279F"/>
          </a:solidFill>
          <a:latin typeface="+mn-lt"/>
        </a:defRPr>
      </a:lvl2pPr>
      <a:lvl3pPr marL="1155700" indent="-19050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3pPr>
      <a:lvl4pPr marL="1441450" indent="-171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4pPr>
      <a:lvl5pPr marL="17287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5pPr>
      <a:lvl6pPr marL="21859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6pPr>
      <a:lvl7pPr marL="26431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7pPr>
      <a:lvl8pPr marL="31003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8pPr>
      <a:lvl9pPr marL="35575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Unit 11</a:t>
            </a:r>
            <a:br>
              <a:rPr lang="en-US" smtClean="0"/>
            </a:br>
            <a:r>
              <a:rPr lang="en-US" smtClean="0"/>
              <a:t>Online Analytical Processing (OLAP)</a:t>
            </a:r>
            <a:br>
              <a:rPr lang="en-US" smtClean="0"/>
            </a:br>
            <a:r>
              <a:rPr lang="en-US" smtClean="0"/>
              <a:t>Basic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8125" y="4403725"/>
            <a:ext cx="7042150" cy="1987550"/>
          </a:xfrm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Hierarchies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Dimensions could have hierarchies (or more generally even lattices)</a:t>
            </a:r>
          </a:p>
          <a:p>
            <a:r>
              <a:rPr lang="en-US" smtClean="0"/>
              <a:t>We have two very simple hierarchies</a:t>
            </a:r>
          </a:p>
          <a:p>
            <a:pPr lvl="1"/>
            <a:r>
              <a:rPr lang="en-US" smtClean="0"/>
              <a:t>One temporal: quarters are in half years</a:t>
            </a:r>
          </a:p>
          <a:p>
            <a:pPr lvl="1"/>
            <a:r>
              <a:rPr lang="en-US" smtClean="0"/>
              <a:t>One geographical: cities are in states are in regions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3733800" y="3810000"/>
          <a:ext cx="24384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2437638" imgH="3003042" progId="Visio.Drawing.11">
                  <p:embed/>
                </p:oleObj>
              </mc:Choice>
              <mc:Fallback>
                <p:oleObj name="Visio" r:id="rId4" imgW="2437638" imgH="300304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2438400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Hierarchies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Sale.Product#, Quarter.Half_Year, SUM($)</a:t>
            </a:r>
            <a:br>
              <a:rPr lang="en-US" smtClean="0"/>
            </a:br>
            <a:r>
              <a:rPr lang="en-US" smtClean="0"/>
              <a:t>FROM Sale, Quarter</a:t>
            </a:r>
            <a:br>
              <a:rPr lang="en-US" smtClean="0"/>
            </a:br>
            <a:r>
              <a:rPr lang="en-US" smtClean="0"/>
              <a:t>WHERE Sale.Quarter# = Quarter.Quarter#</a:t>
            </a:r>
            <a:br>
              <a:rPr lang="en-US" smtClean="0"/>
            </a:br>
            <a:r>
              <a:rPr lang="en-US" smtClean="0"/>
              <a:t>GROUP BY Half_Year;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Will produce summaries by half years, not quarters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Operator: CUBE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Store#, Product#, SUM($)</a:t>
            </a:r>
            <a:br>
              <a:rPr lang="en-US" smtClean="0"/>
            </a:br>
            <a:r>
              <a:rPr lang="en-US" smtClean="0"/>
              <a:t>FROM Sale</a:t>
            </a:r>
            <a:br>
              <a:rPr lang="en-US" smtClean="0"/>
            </a:br>
            <a:r>
              <a:rPr lang="en-US" smtClean="0"/>
              <a:t>GROUP BY CUBE (Store#,Product#);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r>
              <a:rPr lang="en-US" smtClean="0"/>
              <a:t>Will produce all possible aggregations based on subsets of {Store#,Product#}, best explained by looking at what will come out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4419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981200" y="4114800"/>
          <a:ext cx="6156960" cy="34036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539240"/>
                <a:gridCol w="1539240"/>
                <a:gridCol w="1539240"/>
                <a:gridCol w="1539240"/>
              </a:tblGrid>
              <a:tr h="3403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310,000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580,000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560,000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540,000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600,000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1,140,000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Operator: ROLLUP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ROLLUP produces only some of the aggregate operators produced by CUBE, best explained by example</a:t>
            </a:r>
          </a:p>
          <a:p>
            <a:r>
              <a:rPr lang="en-US" smtClean="0"/>
              <a:t>SELECT Store#, Product#, SUM($)</a:t>
            </a:r>
            <a:br>
              <a:rPr lang="en-US" smtClean="0"/>
            </a:br>
            <a:r>
              <a:rPr lang="en-US" smtClean="0"/>
              <a:t>FROM Sale</a:t>
            </a:r>
            <a:br>
              <a:rPr lang="en-US" smtClean="0"/>
            </a:br>
            <a:r>
              <a:rPr lang="en-US" smtClean="0"/>
              <a:t>GROUP BY ROLLUP (Store#,Product#);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4191000"/>
          <a:ext cx="1143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371600" y="4038600"/>
          <a:ext cx="6156960" cy="27228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539240"/>
                <a:gridCol w="1539240"/>
                <a:gridCol w="1539240"/>
                <a:gridCol w="1539240"/>
              </a:tblGrid>
              <a:tr h="3403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310,000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580,000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560,000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1,140,000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ROLAP And MOLAP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ROLAP: Relational OLAP</a:t>
            </a:r>
          </a:p>
          <a:p>
            <a:r>
              <a:rPr lang="en-US" dirty="0" smtClean="0"/>
              <a:t>That is what we  have been doing: OLAP information was stored as a set of star (or more generally snowflakes) schemas</a:t>
            </a:r>
          </a:p>
          <a:p>
            <a:endParaRPr lang="en-US" dirty="0" smtClean="0"/>
          </a:p>
          <a:p>
            <a:r>
              <a:rPr lang="en-US" dirty="0" smtClean="0"/>
              <a:t>MOLAP: Multidimensional OLAP</a:t>
            </a:r>
          </a:p>
          <a:p>
            <a:r>
              <a:rPr lang="en-US" dirty="0" smtClean="0"/>
              <a:t>Information not stored as a relational database, but essentially </a:t>
            </a:r>
            <a:r>
              <a:rPr lang="en-US" smtClean="0"/>
              <a:t>as </a:t>
            </a:r>
            <a:r>
              <a:rPr lang="en-US" smtClean="0"/>
              <a:t>a </a:t>
            </a:r>
            <a:r>
              <a:rPr lang="en-US" dirty="0" smtClean="0"/>
              <a:t>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Oracle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Oracle supports OLAP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OLAP vs. OLTP</a:t>
            </a:r>
          </a:p>
          <a:p>
            <a:r>
              <a:rPr lang="en-US" smtClean="0"/>
              <a:t>Star schema</a:t>
            </a:r>
          </a:p>
          <a:p>
            <a:r>
              <a:rPr lang="en-US" smtClean="0"/>
              <a:t>Snowflake schema</a:t>
            </a:r>
          </a:p>
          <a:p>
            <a:r>
              <a:rPr lang="en-US" smtClean="0"/>
              <a:t>Cube</a:t>
            </a:r>
          </a:p>
          <a:p>
            <a:r>
              <a:rPr lang="en-US" smtClean="0"/>
              <a:t>Slicing and dicing</a:t>
            </a:r>
          </a:p>
          <a:p>
            <a:r>
              <a:rPr lang="en-US" smtClean="0"/>
              <a:t>Dimension hierarchies</a:t>
            </a:r>
          </a:p>
          <a:p>
            <a:r>
              <a:rPr lang="en-US" smtClean="0"/>
              <a:t>ROLAP</a:t>
            </a:r>
          </a:p>
          <a:p>
            <a:r>
              <a:rPr lang="en-US" smtClean="0"/>
              <a:t>MOLAP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OLAP vs. OLTP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focused until now on </a:t>
            </a:r>
            <a:r>
              <a:rPr lang="en-US" b="1" i="1" smtClean="0">
                <a:solidFill>
                  <a:srgbClr val="FF0000"/>
                </a:solidFill>
              </a:rPr>
              <a:t>OLTP</a:t>
            </a:r>
            <a:r>
              <a:rPr lang="en-US" smtClean="0"/>
              <a:t>: Online Transaction Processing</a:t>
            </a:r>
          </a:p>
          <a:p>
            <a:r>
              <a:rPr lang="en-US" smtClean="0"/>
              <a:t>This dealt with storing data both logically and physically and managing transactions querying and modifying the data</a:t>
            </a:r>
          </a:p>
          <a:p>
            <a:r>
              <a:rPr lang="en-US" smtClean="0"/>
              <a:t>We will now focus providing support for analytical queries, essentially statistical and summary information for decision-makers, that is on </a:t>
            </a:r>
            <a:r>
              <a:rPr lang="en-US" b="1" i="1" smtClean="0">
                <a:solidFill>
                  <a:srgbClr val="FF0000"/>
                </a:solidFill>
              </a:rPr>
              <a:t>OLAP</a:t>
            </a:r>
            <a:r>
              <a:rPr lang="en-US" smtClean="0"/>
              <a:t>: Online Analytical Processing</a:t>
            </a:r>
          </a:p>
          <a:p>
            <a:r>
              <a:rPr lang="en-US" smtClean="0"/>
              <a:t>This may be accomplished by preprocessing, for efficiency purposes, and producing special types of views, which are also not necessarily up to date</a:t>
            </a:r>
          </a:p>
          <a:p>
            <a:pPr lvl="1"/>
            <a:r>
              <a:rPr lang="en-US" smtClean="0"/>
              <a:t>Not up to date may not be a problem in OLAP</a:t>
            </a:r>
          </a:p>
          <a:p>
            <a:r>
              <a:rPr lang="en-US" smtClean="0"/>
              <a:t>Data for OLAP (and more generally for data mining) is frequently stored in a </a:t>
            </a:r>
            <a:r>
              <a:rPr lang="en-US" b="1" i="1" smtClean="0">
                <a:solidFill>
                  <a:srgbClr val="FF0000"/>
                </a:solidFill>
              </a:rPr>
              <a:t>Data Warehouse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Our company has several stores and sells several products</a:t>
            </a:r>
          </a:p>
          <a:p>
            <a:r>
              <a:rPr lang="en-US" smtClean="0"/>
              <a:t>The stores are in different locations</a:t>
            </a:r>
          </a:p>
          <a:p>
            <a:r>
              <a:rPr lang="en-US" smtClean="0"/>
              <a:t>The locations, identified by (city,state) pairs are grouped into several regions</a:t>
            </a:r>
          </a:p>
          <a:p>
            <a:r>
              <a:rPr lang="en-US" smtClean="0"/>
              <a:t>We divide the time of sale into four quarters</a:t>
            </a:r>
          </a:p>
          <a:p>
            <a:r>
              <a:rPr lang="en-US" smtClean="0"/>
              <a:t>The quarters are grouped into two half-years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Company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447800"/>
          <a:ext cx="5562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112520"/>
                <a:gridCol w="1112520"/>
                <a:gridCol w="1112520"/>
                <a:gridCol w="1112520"/>
                <a:gridCol w="1112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Store#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Region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York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Albany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2200" y="3200400"/>
          <a:ext cx="3628572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209524"/>
                <a:gridCol w="1152676"/>
                <a:gridCol w="1266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Quarter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Quarter#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Half_Year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5486400"/>
          <a:ext cx="4838096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209524"/>
                <a:gridCol w="1209524"/>
                <a:gridCol w="1209524"/>
                <a:gridCol w="1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Product#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Sales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7696200" cy="57861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Store#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Product#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Quarter#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70,000</a:t>
                      </a:r>
                      <a:endParaRPr lang="en-US" sz="14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70,000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 Schema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want to support queries useful for statistical analysis by computing various sums, averages, etc.</a:t>
            </a:r>
          </a:p>
          <a:p>
            <a:r>
              <a:rPr lang="en-US" smtClean="0"/>
              <a:t>The structure we have is a </a:t>
            </a:r>
            <a:r>
              <a:rPr lang="en-US" b="1" i="1" smtClean="0">
                <a:solidFill>
                  <a:srgbClr val="FF0000"/>
                </a:solidFill>
              </a:rPr>
              <a:t>star schema</a:t>
            </a:r>
          </a:p>
          <a:p>
            <a:r>
              <a:rPr lang="en-US" smtClean="0"/>
              <a:t>In the middle we have our </a:t>
            </a:r>
            <a:r>
              <a:rPr lang="en-US" b="1" i="1" smtClean="0">
                <a:solidFill>
                  <a:srgbClr val="FF0000"/>
                </a:solidFill>
              </a:rPr>
              <a:t>facts table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86038" y="3729038"/>
          <a:ext cx="469106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4691253" imgH="2596991" progId="Visio.Drawing.11">
                  <p:embed/>
                </p:oleObj>
              </mc:Choice>
              <mc:Fallback>
                <p:oleObj name="Visio" r:id="rId4" imgW="4691253" imgH="259699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729038"/>
                        <a:ext cx="469106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Snowflake Schema: Normalized Star Schema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could also normalize, as table Store is not normalized, since State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Region </a:t>
            </a:r>
          </a:p>
          <a:p>
            <a:endParaRPr lang="en-US" smtClean="0"/>
          </a:p>
          <a:p>
            <a:r>
              <a:rPr lang="en-US" smtClean="0"/>
              <a:t>Then, one could get, which we will not consider further, a </a:t>
            </a:r>
            <a:r>
              <a:rPr lang="en-US" b="1" i="1" smtClean="0">
                <a:solidFill>
                  <a:srgbClr val="FF0000"/>
                </a:solidFill>
              </a:rPr>
              <a:t>snowflake schema</a:t>
            </a:r>
            <a:endParaRPr 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939925" y="3881438"/>
          <a:ext cx="617855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6177772" imgH="2576655" progId="Visio.Drawing.11">
                  <p:embed/>
                </p:oleObj>
              </mc:Choice>
              <mc:Fallback>
                <p:oleObj name="Visio" r:id="rId4" imgW="6177772" imgH="25766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881438"/>
                        <a:ext cx="6178550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could think of each row of fact table as occupying a voxel (volume element) in a </a:t>
            </a:r>
            <a:r>
              <a:rPr lang="en-US" b="1" i="1" smtClean="0">
                <a:solidFill>
                  <a:srgbClr val="FF0000"/>
                </a:solidFill>
              </a:rPr>
              <a:t>cube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Cube, in general, can have any number of dimensions; in our example there are three</a:t>
            </a:r>
          </a:p>
          <a:p>
            <a:endParaRPr lang="en-US" smtClean="0"/>
          </a:p>
          <a:p>
            <a:r>
              <a:rPr lang="en-US" smtClean="0"/>
              <a:t>This cube can then be </a:t>
            </a:r>
            <a:r>
              <a:rPr lang="en-US" b="1" i="1" smtClean="0">
                <a:solidFill>
                  <a:srgbClr val="FF0000"/>
                </a:solidFill>
              </a:rPr>
              <a:t>sliced and diced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362200"/>
          <a:ext cx="2446338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2446306" imgH="2410635" progId="Visio.Drawing.11">
                  <p:embed/>
                </p:oleObj>
              </mc:Choice>
              <mc:Fallback>
                <p:oleObj name="Visio" r:id="rId4" imgW="2446306" imgH="241063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2446338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Store#, Product#, SUM($)</a:t>
            </a:r>
            <a:br>
              <a:rPr lang="en-US" smtClean="0"/>
            </a:br>
            <a:r>
              <a:rPr lang="en-US" smtClean="0"/>
              <a:t>FROM Sale</a:t>
            </a:r>
            <a:br>
              <a:rPr lang="en-US" smtClean="0"/>
            </a:br>
            <a:r>
              <a:rPr lang="en-US" smtClean="0"/>
              <a:t>GROUP BY Store#, Product#</a:t>
            </a:r>
          </a:p>
          <a:p>
            <a:endParaRPr lang="en-US" smtClean="0"/>
          </a:p>
          <a:p>
            <a:r>
              <a:rPr lang="en-US" smtClean="0"/>
              <a:t>We can do all kinds of such slices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9605a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D42D6"/>
      </a:accent4>
      <a:accent5>
        <a:srgbClr val="EBAAC1"/>
      </a:accent5>
      <a:accent6>
        <a:srgbClr val="5781E5"/>
      </a:accent6>
      <a:hlink>
        <a:srgbClr val="9E0000"/>
      </a:hlink>
      <a:folHlink>
        <a:srgbClr val="00279F"/>
      </a:folHlink>
    </a:clrScheme>
    <a:fontScheme name="Pa9605a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9605a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9605a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c:\kedem\powerpnt\pa9605a.ppt</Template>
  <TotalTime>0</TotalTime>
  <Pages>11</Pages>
  <Words>616</Words>
  <Application>Microsoft Office PowerPoint</Application>
  <PresentationFormat>Custom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Pa9605a</vt:lpstr>
      <vt:lpstr>Visio</vt:lpstr>
      <vt:lpstr>Unit 11 Online Analytical Processing (OLAP) Basic Concepts</vt:lpstr>
      <vt:lpstr>OLAP vs. OLTP</vt:lpstr>
      <vt:lpstr>Example</vt:lpstr>
      <vt:lpstr>Our Company</vt:lpstr>
      <vt:lpstr>Our Sales</vt:lpstr>
      <vt:lpstr>Star Schema</vt:lpstr>
      <vt:lpstr>Snowflake Schema: Normalized Star Schema</vt:lpstr>
      <vt:lpstr>Cube</vt:lpstr>
      <vt:lpstr>Slice</vt:lpstr>
      <vt:lpstr>Dimension Hierarchies</vt:lpstr>
      <vt:lpstr>Using Hierarchies</vt:lpstr>
      <vt:lpstr>New Operator: CUBE</vt:lpstr>
      <vt:lpstr>New Operator: ROLLUP</vt:lpstr>
      <vt:lpstr>ROLAP And MOLAP</vt:lpstr>
      <vt:lpstr>Oracle</vt:lpstr>
      <vt:lpstr>Key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Kedem's transparencies</dc:title>
  <dc:creator/>
  <cp:lastModifiedBy/>
  <cp:revision>770</cp:revision>
  <cp:lastPrinted>1998-04-27T14:50:08Z</cp:lastPrinted>
  <dcterms:created xsi:type="dcterms:W3CDTF">1996-12-06T12:27:14Z</dcterms:created>
  <dcterms:modified xsi:type="dcterms:W3CDTF">2013-05-06T17:48:25Z</dcterms:modified>
</cp:coreProperties>
</file>