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  <p:embeddedFont>
      <p:font typeface="Cambria Math"/>
      <p:regular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485DD60-9B7C-4C57-8A18-E35CDE78E8A6}">
  <a:tblStyle styleId="{5485DD60-9B7C-4C57-8A18-E35CDE78E8A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6" Type="http://schemas.openxmlformats.org/officeDocument/2006/relationships/font" Target="fonts/CambriaMath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a342da05c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a342da05c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Connor’s Slide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a342da05c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a342da05c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a342da05c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a342da05c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a342da05cd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a342da05c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kaggle.com/datasets/mohneesh7/english-alphabets" TargetMode="External"/><Relationship Id="rId4" Type="http://schemas.openxmlformats.org/officeDocument/2006/relationships/image" Target="../media/image1.png"/><Relationship Id="rId5" Type="http://schemas.openxmlformats.org/officeDocument/2006/relationships/hyperlink" Target="https://www.kaggle.com/datasets/tatianasnwrt/russian-handwritten-letters" TargetMode="External"/><Relationship Id="rId6" Type="http://schemas.openxmlformats.org/officeDocument/2006/relationships/image" Target="../media/image2.png"/><Relationship Id="rId7" Type="http://schemas.openxmlformats.org/officeDocument/2006/relationships/hyperlink" Target="https://www.kaggle.com/datasets/insafbenlamari/arabic-letters" TargetMode="External"/><Relationship Id="rId8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kaggle.com/code/bryanb/cnn-for-handwritten-letters-classification" TargetMode="External"/><Relationship Id="rId4" Type="http://schemas.openxmlformats.org/officeDocument/2006/relationships/hyperlink" Target="https://www.sciencedirect.com/science/article/abs/pii/S0167865522001490" TargetMode="External"/><Relationship Id="rId5" Type="http://schemas.openxmlformats.org/officeDocument/2006/relationships/hyperlink" Target="https://www.researchgate.net/publication/361356717_Cross-Lingual_Text_Image_Recognition_via_Multi-Hierarchy_Cross-Modal_Mimic" TargetMode="External"/><Relationship Id="rId6" Type="http://schemas.openxmlformats.org/officeDocument/2006/relationships/image" Target="../media/image4.png"/><Relationship Id="rId7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9.png"/><Relationship Id="rId6" Type="http://schemas.openxmlformats.org/officeDocument/2006/relationships/image" Target="../media/image8.png"/><Relationship Id="rId7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680"/>
              <a:t>Multi-Language Alphabetical Classifier</a:t>
            </a:r>
            <a:endParaRPr sz="3680"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100" y="2715925"/>
            <a:ext cx="8222100" cy="10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56204"/>
              <a:buNone/>
            </a:pPr>
            <a:r>
              <a:rPr lang="en" sz="1370"/>
              <a:t>Caleb Federman, Undergraduate</a:t>
            </a:r>
            <a:endParaRPr sz="137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56204"/>
              <a:buNone/>
            </a:pPr>
            <a:r>
              <a:rPr lang="en" sz="1370"/>
              <a:t>Elias Cassis</a:t>
            </a:r>
            <a:r>
              <a:rPr lang="en" sz="1370"/>
              <a:t>, Undergraduate</a:t>
            </a:r>
            <a:endParaRPr sz="137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56204"/>
              <a:buNone/>
            </a:pPr>
            <a:r>
              <a:rPr lang="en" sz="1370"/>
              <a:t>Connor Braun, Undergraduate</a:t>
            </a:r>
            <a:endParaRPr sz="137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56204"/>
              <a:buNone/>
            </a:pPr>
            <a:r>
              <a:rPr lang="en" sz="1370"/>
              <a:t>Tate Waugh, Undergraduate</a:t>
            </a:r>
            <a:endParaRPr sz="137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1045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Description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1064200" y="1492788"/>
            <a:ext cx="3507900" cy="123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600"/>
              <a:t>Handwritten characters from various languages (English / Russian / Arabic)</a:t>
            </a:r>
            <a:endParaRPr sz="16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rPr lang="en" sz="1600"/>
              <a:t>(See next slide for specific datasets)</a:t>
            </a:r>
            <a:endParaRPr sz="1600"/>
          </a:p>
        </p:txBody>
      </p:sp>
      <p:sp>
        <p:nvSpPr>
          <p:cNvPr id="93" name="Google Shape;93;p14"/>
          <p:cNvSpPr txBox="1"/>
          <p:nvPr>
            <p:ph idx="2" type="body"/>
          </p:nvPr>
        </p:nvSpPr>
        <p:spPr>
          <a:xfrm>
            <a:off x="4960475" y="1387925"/>
            <a:ext cx="3999900" cy="4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Tasks Performed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94" name="Google Shape;94;p14"/>
          <p:cNvSpPr txBox="1"/>
          <p:nvPr/>
        </p:nvSpPr>
        <p:spPr>
          <a:xfrm>
            <a:off x="250800" y="610900"/>
            <a:ext cx="8642400" cy="6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Develop a machine learning framework utilizing </a:t>
            </a:r>
            <a:r>
              <a:rPr b="1" lang="en" sz="16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Convolutional</a:t>
            </a:r>
            <a:r>
              <a:rPr b="1" lang="en" sz="16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Neural Networks to recognize and classify characters from diverse alphabets and identify associated languages</a:t>
            </a:r>
            <a:endParaRPr b="1" sz="2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167500" y="1722825"/>
            <a:ext cx="8967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Inputs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108400" y="2913475"/>
            <a:ext cx="1014900" cy="6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Desired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Output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1118350" y="2913500"/>
            <a:ext cx="3399600" cy="12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Accurate prediction of characters, their alphabets, and corresponding languages.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8" name="Google Shape;9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3373" y="3544100"/>
            <a:ext cx="1343928" cy="1599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49325" y="3487302"/>
            <a:ext cx="1343924" cy="1656198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4"/>
          <p:cNvSpPr txBox="1"/>
          <p:nvPr/>
        </p:nvSpPr>
        <p:spPr>
          <a:xfrm>
            <a:off x="1684950" y="4779000"/>
            <a:ext cx="568500" cy="3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i.e.,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" name="Google Shape;101;p14"/>
          <p:cNvSpPr txBox="1"/>
          <p:nvPr/>
        </p:nvSpPr>
        <p:spPr>
          <a:xfrm>
            <a:off x="4960475" y="1772075"/>
            <a:ext cx="4183500" cy="32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Data Loading and preprocessing of English, Arabic, and Russian Datasets</a:t>
            </a:r>
            <a:endParaRPr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AutoNum type="arabicPeriod"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Read image files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Roboto"/>
              <a:buAutoNum type="arabicPeriod"/>
            </a:pPr>
            <a:r>
              <a:rPr lang="en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Perform any necessary preprocessing (i.e. resizing, grayscale conversion, normalization)</a:t>
            </a:r>
            <a:endParaRPr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Roboto"/>
              <a:buAutoNum type="arabicPeriod"/>
            </a:pPr>
            <a:r>
              <a:rPr lang="en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Prepare them in suitable format for CNN</a:t>
            </a:r>
            <a:endParaRPr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CNN development</a:t>
            </a:r>
            <a:endParaRPr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Roboto"/>
              <a:buAutoNum type="arabicPeriod"/>
            </a:pPr>
            <a:r>
              <a:rPr lang="en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Create dataset objects (LetterDataset class)</a:t>
            </a:r>
            <a:endParaRPr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Roboto"/>
              <a:buAutoNum type="arabicPeriod"/>
            </a:pPr>
            <a:r>
              <a:rPr lang="en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Split the dataset (Train/Validation/Test)</a:t>
            </a:r>
            <a:endParaRPr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Roboto"/>
              <a:buAutoNum type="arabicPeriod"/>
            </a:pPr>
            <a:r>
              <a:rPr lang="en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Initialize the CNN</a:t>
            </a:r>
            <a:endParaRPr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Roboto"/>
              <a:buAutoNum type="arabicPeriod"/>
            </a:pPr>
            <a:r>
              <a:rPr lang="en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Train the model (fit/fit_one_epoch fns)</a:t>
            </a:r>
            <a:endParaRPr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Roboto"/>
              <a:buAutoNum type="arabicPeriod"/>
            </a:pPr>
            <a:r>
              <a:rPr lang="en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Evaluate model (eval fn)</a:t>
            </a:r>
            <a:endParaRPr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Roboto"/>
              <a:buAutoNum type="arabicPeriod"/>
            </a:pPr>
            <a:r>
              <a:rPr lang="en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Display predictions (show_predictions fn)</a:t>
            </a:r>
            <a:endParaRPr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Datasets</a:t>
            </a:r>
            <a:endParaRPr/>
          </a:p>
        </p:txBody>
      </p:sp>
      <p:sp>
        <p:nvSpPr>
          <p:cNvPr id="107" name="Google Shape;107;p15"/>
          <p:cNvSpPr txBox="1"/>
          <p:nvPr>
            <p:ph idx="1" type="body"/>
          </p:nvPr>
        </p:nvSpPr>
        <p:spPr>
          <a:xfrm>
            <a:off x="311700" y="1017800"/>
            <a:ext cx="2884800" cy="295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mbria Math"/>
                <a:ea typeface="Cambria Math"/>
                <a:cs typeface="Cambria Math"/>
                <a:sym typeface="Cambria Math"/>
              </a:rPr>
              <a:t>English</a:t>
            </a:r>
            <a:endParaRPr b="1"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https://www.kaggle.com/datasets/mohneesh7/english-alphabets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Format: 26 folders containing handwritten English characters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# of Samples: 6831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Data Partitioning: 70/15/15/ split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Pre-processing: Converted to 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grayscale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 and normalized float values. Manually applied one-hot vectors corresponding to language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8" name="Google Shape;10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74400" y="4186525"/>
            <a:ext cx="514350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5"/>
          <p:cNvSpPr txBox="1"/>
          <p:nvPr>
            <p:ph idx="1" type="body"/>
          </p:nvPr>
        </p:nvSpPr>
        <p:spPr>
          <a:xfrm>
            <a:off x="3480400" y="1017800"/>
            <a:ext cx="2681100" cy="31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mbria Math"/>
                <a:ea typeface="Cambria Math"/>
                <a:cs typeface="Cambria Math"/>
                <a:sym typeface="Cambria Math"/>
              </a:rPr>
              <a:t>Russian</a:t>
            </a:r>
            <a:endParaRPr b="1"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https://www.kaggle.com/datasets/tatianasnwrt/russian-handwritten-letters</a:t>
            </a:r>
            <a:r>
              <a:rPr lang="en" sz="125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2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>
                <a:latin typeface="Times New Roman"/>
                <a:ea typeface="Times New Roman"/>
                <a:cs typeface="Times New Roman"/>
                <a:sym typeface="Times New Roman"/>
              </a:rPr>
              <a:t>Format: Folders containing handwritten Russian characters and corresponding csv with labels</a:t>
            </a:r>
            <a:endParaRPr sz="12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>
                <a:latin typeface="Times New Roman"/>
                <a:ea typeface="Times New Roman"/>
                <a:cs typeface="Times New Roman"/>
                <a:sym typeface="Times New Roman"/>
              </a:rPr>
              <a:t># of Samples: 14190</a:t>
            </a:r>
            <a:endParaRPr sz="12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>
                <a:latin typeface="Times New Roman"/>
                <a:ea typeface="Times New Roman"/>
                <a:cs typeface="Times New Roman"/>
                <a:sym typeface="Times New Roman"/>
              </a:rPr>
              <a:t>Data Partitioning: 70/15/15/ split</a:t>
            </a:r>
            <a:endParaRPr sz="12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50">
                <a:latin typeface="Times New Roman"/>
                <a:ea typeface="Times New Roman"/>
                <a:cs typeface="Times New Roman"/>
                <a:sym typeface="Times New Roman"/>
              </a:rPr>
              <a:t>Pre-processing: Converted to grayscale and normalized float values. Manually applied one-hot vectors corresponding to language</a:t>
            </a:r>
            <a:endParaRPr sz="125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0" name="Google Shape;110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27950" y="4215100"/>
            <a:ext cx="457200" cy="4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5"/>
          <p:cNvSpPr txBox="1"/>
          <p:nvPr>
            <p:ph idx="1" type="body"/>
          </p:nvPr>
        </p:nvSpPr>
        <p:spPr>
          <a:xfrm>
            <a:off x="6161500" y="0"/>
            <a:ext cx="29523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mbria Math"/>
                <a:ea typeface="Cambria Math"/>
                <a:cs typeface="Cambria Math"/>
                <a:sym typeface="Cambria Math"/>
              </a:rPr>
              <a:t>Arabic</a:t>
            </a:r>
            <a:endParaRPr b="1"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7"/>
              </a:rPr>
              <a:t>https://www.kaggle.com/datasets/insafbenlamari/arabic-letters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Format: 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28 folders containing handwritten Arabic characters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# of Samples: 8418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Data Partitioning: 70/15/15/ split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Pre-processing: Converted to grayscale and normalized float values. Manually applied one-hot vectors corresponding to language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2" name="Google Shape;112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286425" y="3033925"/>
            <a:ext cx="702450" cy="71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 txBox="1"/>
          <p:nvPr>
            <p:ph type="title"/>
          </p:nvPr>
        </p:nvSpPr>
        <p:spPr>
          <a:xfrm>
            <a:off x="7568525" y="-8225"/>
            <a:ext cx="1575600" cy="4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  <p:sp>
        <p:nvSpPr>
          <p:cNvPr id="118" name="Google Shape;118;p16"/>
          <p:cNvSpPr txBox="1"/>
          <p:nvPr>
            <p:ph idx="1" type="body"/>
          </p:nvPr>
        </p:nvSpPr>
        <p:spPr>
          <a:xfrm>
            <a:off x="0" y="455575"/>
            <a:ext cx="3995100" cy="34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300"/>
              <a:t>Basic handwritten character recognition with CNN:</a:t>
            </a:r>
            <a:endParaRPr sz="1300"/>
          </a:p>
          <a:p>
            <a:pPr indent="-281463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900"/>
              <a:t>CNN for Handwritten Letters Classification, BryanB</a:t>
            </a:r>
            <a:endParaRPr sz="900"/>
          </a:p>
          <a:p>
            <a:pPr indent="-281463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900" u="sng">
                <a:solidFill>
                  <a:schemeClr val="hlink"/>
                </a:solidFill>
                <a:hlinkClick r:id="rId3"/>
              </a:rPr>
              <a:t>https://www.kaggle.com/code/bryanb/cnn-for-handwritten-letters-classification</a:t>
            </a:r>
            <a:endParaRPr sz="900"/>
          </a:p>
          <a:p>
            <a:pPr indent="-281463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900"/>
              <a:t>Single language classification.</a:t>
            </a:r>
            <a:endParaRPr sz="900"/>
          </a:p>
          <a:p>
            <a:pPr indent="-281463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900"/>
              <a:t>Utilizes different backgrounds for letters for better identification.</a:t>
            </a:r>
            <a:endParaRPr sz="900"/>
          </a:p>
          <a:p>
            <a:pPr indent="-281463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900"/>
              <a:t>~86% accuracy, ~99% accuracy with additional background consideration.</a:t>
            </a:r>
            <a:endParaRPr sz="900"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300"/>
              <a:t>More Complex Models:</a:t>
            </a:r>
            <a:endParaRPr sz="1300"/>
          </a:p>
          <a:p>
            <a:pPr indent="-281463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900"/>
              <a:t>LSTM &amp; Elephant </a:t>
            </a:r>
            <a:r>
              <a:rPr lang="en" sz="900"/>
              <a:t>Herding</a:t>
            </a:r>
            <a:r>
              <a:rPr lang="en" sz="900"/>
              <a:t> Algorithm:</a:t>
            </a:r>
            <a:endParaRPr sz="900"/>
          </a:p>
          <a:p>
            <a:pPr indent="-281463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900"/>
              <a:t>Uses detailed preprocessing with multiple algorithms before apply an LSTM to classify letters from English, Kannada, and Arabic.</a:t>
            </a:r>
            <a:endParaRPr sz="900"/>
          </a:p>
          <a:p>
            <a:pPr indent="-281463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900"/>
              <a:t>Accuracy: 96.66%, 96.67%, and 99.93%</a:t>
            </a:r>
            <a:endParaRPr sz="900"/>
          </a:p>
          <a:p>
            <a:pPr indent="-281463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900" u="sng">
                <a:solidFill>
                  <a:schemeClr val="hlink"/>
                </a:solidFill>
                <a:hlinkClick r:id="rId4"/>
              </a:rPr>
              <a:t>https://www.sciencedirect.com/science/article/abs/pii/S0167865522001490</a:t>
            </a:r>
            <a:endParaRPr sz="900"/>
          </a:p>
          <a:p>
            <a:pPr indent="-281463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900"/>
              <a:t>Cross-Lingual Recognition:</a:t>
            </a:r>
            <a:endParaRPr sz="900"/>
          </a:p>
          <a:p>
            <a:pPr indent="-281463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900"/>
              <a:t>An exploration of classification and translations in one process rather than two </a:t>
            </a:r>
            <a:r>
              <a:rPr lang="en" sz="900"/>
              <a:t>separate</a:t>
            </a:r>
            <a:r>
              <a:rPr lang="en" sz="900"/>
              <a:t> discrete processes.</a:t>
            </a:r>
            <a:endParaRPr sz="900"/>
          </a:p>
          <a:p>
            <a:pPr indent="-281463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900" u="sng">
                <a:solidFill>
                  <a:schemeClr val="hlink"/>
                </a:solidFill>
                <a:hlinkClick r:id="rId5"/>
              </a:rPr>
              <a:t>https://www.researchgate.net/publication/361356717_Cross-Lingual_Text_Image_Recognition_via_Multi-Hierarchy_Cross-Modal_Mimic</a:t>
            </a:r>
            <a:endParaRPr sz="900"/>
          </a:p>
        </p:txBody>
      </p:sp>
      <p:sp>
        <p:nvSpPr>
          <p:cNvPr id="119" name="Google Shape;119;p16"/>
          <p:cNvSpPr txBox="1"/>
          <p:nvPr>
            <p:ph idx="2" type="body"/>
          </p:nvPr>
        </p:nvSpPr>
        <p:spPr>
          <a:xfrm>
            <a:off x="4494900" y="527175"/>
            <a:ext cx="4337400" cy="46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Create CNN for each language (en, ar, rn).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Create CNN for the combination of languages.</a:t>
            </a:r>
            <a:endParaRPr sz="1300"/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SzPts val="900"/>
              <a:buChar char="-"/>
            </a:pPr>
            <a:r>
              <a:rPr lang="en" sz="900"/>
              <a:t>Apply </a:t>
            </a:r>
            <a:r>
              <a:rPr lang="en" sz="900"/>
              <a:t>multiple</a:t>
            </a:r>
            <a:r>
              <a:rPr lang="en" sz="900"/>
              <a:t> 2d convolutions on the image with increasing channels and periodic relu activations to best select features.</a:t>
            </a:r>
            <a:endParaRPr sz="900"/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SzPts val="900"/>
              <a:buChar char="-"/>
            </a:pPr>
            <a:r>
              <a:rPr lang="en" sz="900"/>
              <a:t>Pool the results to keep the model focused and reduce </a:t>
            </a:r>
            <a:r>
              <a:rPr lang="en" sz="900"/>
              <a:t>unnecessary</a:t>
            </a:r>
            <a:r>
              <a:rPr lang="en" sz="900"/>
              <a:t> complexity &amp; training time.</a:t>
            </a:r>
            <a:endParaRPr sz="900"/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SzPts val="900"/>
              <a:buChar char="-"/>
            </a:pPr>
            <a:r>
              <a:rPr lang="en" sz="900"/>
              <a:t>Utilize dropout to keep the model from </a:t>
            </a:r>
            <a:r>
              <a:rPr lang="en" sz="900"/>
              <a:t>unnecessary</a:t>
            </a:r>
            <a:r>
              <a:rPr lang="en" sz="900"/>
              <a:t> complexity and break down to classifying needed letters using linear layers.</a:t>
            </a:r>
            <a:endParaRPr sz="9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Compare performance of several different classification routes:</a:t>
            </a:r>
            <a:endParaRPr sz="13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Individual classification.</a:t>
            </a:r>
            <a:endParaRPr/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With/without transformation (slight random affine)</a:t>
            </a:r>
            <a:endParaRPr sz="10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Grouped CNN classification.</a:t>
            </a:r>
            <a:endParaRPr/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With/without transformation (slight random affine)</a:t>
            </a:r>
            <a:endParaRPr sz="10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Grouped confidence based classification.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Issues &amp; Parameter Selection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Learning rate: </a:t>
            </a:r>
            <a:r>
              <a:rPr lang="en" sz="1000"/>
              <a:t>Slight decrease for cleaner convergence.</a:t>
            </a:r>
            <a:endParaRPr sz="10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Initialization of weights: </a:t>
            </a:r>
            <a:r>
              <a:rPr lang="en" sz="1000"/>
              <a:t>Initial std too small, increased till models began more confidently learning.</a:t>
            </a:r>
            <a:endParaRPr sz="1000"/>
          </a:p>
        </p:txBody>
      </p:sp>
      <p:pic>
        <p:nvPicPr>
          <p:cNvPr id="120" name="Google Shape;120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3833350"/>
            <a:ext cx="2159738" cy="1310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6"/>
          <p:cNvSpPr txBox="1"/>
          <p:nvPr/>
        </p:nvSpPr>
        <p:spPr>
          <a:xfrm>
            <a:off x="4517950" y="54050"/>
            <a:ext cx="23556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Our Method:</a:t>
            </a:r>
            <a:endParaRPr b="1" sz="18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pic>
        <p:nvPicPr>
          <p:cNvPr id="122" name="Google Shape;122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168650" y="3833425"/>
            <a:ext cx="1668978" cy="1310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6"/>
          <p:cNvSpPr/>
          <p:nvPr/>
        </p:nvSpPr>
        <p:spPr>
          <a:xfrm>
            <a:off x="4517950" y="641000"/>
            <a:ext cx="4525800" cy="1367100"/>
          </a:xfrm>
          <a:prstGeom prst="bracePair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p16"/>
          <p:cNvSpPr txBox="1"/>
          <p:nvPr/>
        </p:nvSpPr>
        <p:spPr>
          <a:xfrm rot="-5400000">
            <a:off x="3873225" y="1058000"/>
            <a:ext cx="903600" cy="2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Google Shape;125;p16"/>
          <p:cNvSpPr/>
          <p:nvPr/>
        </p:nvSpPr>
        <p:spPr>
          <a:xfrm>
            <a:off x="4456275" y="2049525"/>
            <a:ext cx="4664700" cy="1742400"/>
          </a:xfrm>
          <a:prstGeom prst="bracePair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p16"/>
          <p:cNvSpPr txBox="1"/>
          <p:nvPr/>
        </p:nvSpPr>
        <p:spPr>
          <a:xfrm rot="-5400000">
            <a:off x="3842325" y="2621500"/>
            <a:ext cx="903600" cy="2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goal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Google Shape;127;p16"/>
          <p:cNvSpPr/>
          <p:nvPr/>
        </p:nvSpPr>
        <p:spPr>
          <a:xfrm>
            <a:off x="4572000" y="3833350"/>
            <a:ext cx="4425300" cy="1008900"/>
          </a:xfrm>
          <a:prstGeom prst="bracePair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16"/>
          <p:cNvSpPr txBox="1"/>
          <p:nvPr/>
        </p:nvSpPr>
        <p:spPr>
          <a:xfrm rot="-5400000">
            <a:off x="3795850" y="4206550"/>
            <a:ext cx="1181700" cy="2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issues/PS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16"/>
          <p:cNvSpPr txBox="1"/>
          <p:nvPr/>
        </p:nvSpPr>
        <p:spPr>
          <a:xfrm>
            <a:off x="0" y="54050"/>
            <a:ext cx="23556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Prior Work:</a:t>
            </a:r>
            <a:endParaRPr b="1" sz="18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/>
          <p:nvPr>
            <p:ph type="title"/>
          </p:nvPr>
        </p:nvSpPr>
        <p:spPr>
          <a:xfrm>
            <a:off x="0" y="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Results</a:t>
            </a:r>
            <a:endParaRPr/>
          </a:p>
        </p:txBody>
      </p:sp>
      <p:graphicFrame>
        <p:nvGraphicFramePr>
          <p:cNvPr id="135" name="Google Shape;135;p17"/>
          <p:cNvGraphicFramePr/>
          <p:nvPr/>
        </p:nvGraphicFramePr>
        <p:xfrm>
          <a:off x="4985825" y="31854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{5485DD60-9B7C-4C57-8A18-E35CDE78E8A6}</a:tableStyleId>
              </a:tblPr>
              <a:tblGrid>
                <a:gridCol w="1333300"/>
                <a:gridCol w="1333300"/>
                <a:gridCol w="1246600"/>
              </a:tblGrid>
              <a:tr h="215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Transformations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No Transformations</a:t>
                      </a:r>
                      <a:endParaRPr sz="700"/>
                    </a:p>
                  </a:txBody>
                  <a:tcPr marT="91425" marB="91425" marR="91425" marL="91425"/>
                </a:tc>
              </a:tr>
              <a:tr h="207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English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85.29%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86.12%</a:t>
                      </a:r>
                      <a:endParaRPr sz="700"/>
                    </a:p>
                  </a:txBody>
                  <a:tcPr marT="91425" marB="91425" marR="91425" marL="91425"/>
                </a:tc>
              </a:tr>
              <a:tr h="207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Arabic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67.39%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70.10%</a:t>
                      </a:r>
                      <a:endParaRPr sz="700"/>
                    </a:p>
                  </a:txBody>
                  <a:tcPr marT="91425" marB="91425" marR="91425" marL="91425"/>
                </a:tc>
              </a:tr>
              <a:tr h="207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Russian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70.93%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71.65%</a:t>
                      </a:r>
                      <a:endParaRPr sz="700"/>
                    </a:p>
                  </a:txBody>
                  <a:tcPr marT="91425" marB="91425" marR="91425" marL="91425"/>
                </a:tc>
              </a:tr>
              <a:tr h="207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Combined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80.62%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73.73%</a:t>
                      </a:r>
                      <a:endParaRPr sz="700"/>
                    </a:p>
                  </a:txBody>
                  <a:tcPr marT="91425" marB="91425" marR="91425" marL="91425"/>
                </a:tc>
              </a:tr>
              <a:tr h="207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Confidence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44.87%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36" name="Google Shape;13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707" y="718269"/>
            <a:ext cx="2140326" cy="19779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97255" y="718262"/>
            <a:ext cx="2140358" cy="1977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8675" y="2862237"/>
            <a:ext cx="2140376" cy="1977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97277" y="2932093"/>
            <a:ext cx="2140326" cy="18382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50388" y="570775"/>
            <a:ext cx="3584071" cy="2272888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7"/>
          <p:cNvSpPr txBox="1"/>
          <p:nvPr/>
        </p:nvSpPr>
        <p:spPr>
          <a:xfrm>
            <a:off x="1012175" y="379575"/>
            <a:ext cx="300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CONFUSION MATRICES</a:t>
            </a:r>
            <a:endParaRPr/>
          </a:p>
        </p:txBody>
      </p:sp>
      <p:sp>
        <p:nvSpPr>
          <p:cNvPr id="142" name="Google Shape;142;p17"/>
          <p:cNvSpPr txBox="1"/>
          <p:nvPr/>
        </p:nvSpPr>
        <p:spPr>
          <a:xfrm>
            <a:off x="5442425" y="2862225"/>
            <a:ext cx="300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ACCURACIES</a:t>
            </a:r>
            <a:endParaRPr/>
          </a:p>
        </p:txBody>
      </p:sp>
      <p:sp>
        <p:nvSpPr>
          <p:cNvPr id="143" name="Google Shape;143;p17"/>
          <p:cNvSpPr txBox="1"/>
          <p:nvPr/>
        </p:nvSpPr>
        <p:spPr>
          <a:xfrm>
            <a:off x="5442425" y="213525"/>
            <a:ext cx="300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OUTPUT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