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1" r:id="rId4"/>
    <p:sldId id="258" r:id="rId5"/>
    <p:sldId id="263" r:id="rId6"/>
    <p:sldId id="264" r:id="rId7"/>
    <p:sldId id="260" r:id="rId8"/>
    <p:sldId id="259"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97"/>
  </p:normalViewPr>
  <p:slideViewPr>
    <p:cSldViewPr snapToGrid="0">
      <p:cViewPr>
        <p:scale>
          <a:sx n="120" d="100"/>
          <a:sy n="12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FBCFE-D3BA-8F4F-8C76-569C5140BA14}" type="doc">
      <dgm:prSet loTypeId="urn:microsoft.com/office/officeart/2005/8/layout/process1" loCatId="" qsTypeId="urn:microsoft.com/office/officeart/2005/8/quickstyle/simple1" qsCatId="simple" csTypeId="urn:microsoft.com/office/officeart/2005/8/colors/accent1_2" csCatId="accent1" phldr="1"/>
      <dgm:spPr/>
    </dgm:pt>
    <dgm:pt modelId="{AE4D2405-61B1-064A-8527-E8245314F9FC}">
      <dgm:prSet phldrT="[Text]"/>
      <dgm:spPr/>
      <dgm:t>
        <a:bodyPr/>
        <a:lstStyle/>
        <a:p>
          <a:r>
            <a:rPr lang="en-US" dirty="0"/>
            <a:t>Store information about processed articles in the corpus as JSON files</a:t>
          </a:r>
        </a:p>
      </dgm:t>
    </dgm:pt>
    <dgm:pt modelId="{EC6DE2C4-3440-0446-BF70-4F8C9DCC2C5A}" type="parTrans" cxnId="{E1FD3634-5350-1740-AFAA-059170039C18}">
      <dgm:prSet/>
      <dgm:spPr/>
      <dgm:t>
        <a:bodyPr/>
        <a:lstStyle/>
        <a:p>
          <a:endParaRPr lang="en-US"/>
        </a:p>
      </dgm:t>
    </dgm:pt>
    <dgm:pt modelId="{172AEF63-C70B-1E40-A0FE-0E6AFD2AD121}" type="sibTrans" cxnId="{E1FD3634-5350-1740-AFAA-059170039C18}">
      <dgm:prSet/>
      <dgm:spPr/>
      <dgm:t>
        <a:bodyPr/>
        <a:lstStyle/>
        <a:p>
          <a:endParaRPr lang="en-US"/>
        </a:p>
      </dgm:t>
    </dgm:pt>
    <dgm:pt modelId="{824C9365-8F21-B948-A6D4-8B2AD718B545}">
      <dgm:prSet/>
      <dgm:spPr/>
      <dgm:t>
        <a:bodyPr/>
        <a:lstStyle/>
        <a:p>
          <a:r>
            <a:rPr lang="en-US"/>
            <a:t>User submits a query and mood in the UI</a:t>
          </a:r>
          <a:endParaRPr lang="en-US" dirty="0"/>
        </a:p>
      </dgm:t>
    </dgm:pt>
    <dgm:pt modelId="{5BD35BB4-9AB8-F345-A3C4-5B5C4740D180}" type="parTrans" cxnId="{19F48F00-5F63-764E-B21D-C15A0DA08A5B}">
      <dgm:prSet/>
      <dgm:spPr/>
      <dgm:t>
        <a:bodyPr/>
        <a:lstStyle/>
        <a:p>
          <a:endParaRPr lang="en-US"/>
        </a:p>
      </dgm:t>
    </dgm:pt>
    <dgm:pt modelId="{74EBBA2F-C413-4F42-8500-CF64D8841377}" type="sibTrans" cxnId="{19F48F00-5F63-764E-B21D-C15A0DA08A5B}">
      <dgm:prSet/>
      <dgm:spPr/>
      <dgm:t>
        <a:bodyPr/>
        <a:lstStyle/>
        <a:p>
          <a:endParaRPr lang="en-US"/>
        </a:p>
      </dgm:t>
    </dgm:pt>
    <dgm:pt modelId="{0863B446-56CE-2E4F-871F-2A74ACF024FC}">
      <dgm:prSet/>
      <dgm:spPr/>
      <dgm:t>
        <a:bodyPr/>
        <a:lstStyle/>
        <a:p>
          <a:r>
            <a:rPr lang="en-US" dirty="0"/>
            <a:t>Fetch and preprocess random Wikipedia articles using the </a:t>
          </a:r>
          <a:r>
            <a:rPr lang="en-US" dirty="0" err="1"/>
            <a:t>MediaWiki</a:t>
          </a:r>
          <a:r>
            <a:rPr lang="en-US" dirty="0"/>
            <a:t> API</a:t>
          </a:r>
        </a:p>
      </dgm:t>
    </dgm:pt>
    <dgm:pt modelId="{25C4CFF9-5848-1643-AD7A-1BF0C34DDB43}" type="parTrans" cxnId="{77683639-704B-6441-A50B-2123F5FAFA2C}">
      <dgm:prSet/>
      <dgm:spPr/>
      <dgm:t>
        <a:bodyPr/>
        <a:lstStyle/>
        <a:p>
          <a:endParaRPr lang="en-US"/>
        </a:p>
      </dgm:t>
    </dgm:pt>
    <dgm:pt modelId="{DEBAF222-8ACB-AA4C-9C2A-28BD58F9C2B2}" type="sibTrans" cxnId="{77683639-704B-6441-A50B-2123F5FAFA2C}">
      <dgm:prSet/>
      <dgm:spPr/>
      <dgm:t>
        <a:bodyPr/>
        <a:lstStyle/>
        <a:p>
          <a:endParaRPr lang="en-US"/>
        </a:p>
      </dgm:t>
    </dgm:pt>
    <dgm:pt modelId="{6DFCA11D-383A-F84E-B52D-07E5B26DE2E0}" type="pres">
      <dgm:prSet presAssocID="{BBCFBCFE-D3BA-8F4F-8C76-569C5140BA14}" presName="Name0" presStyleCnt="0">
        <dgm:presLayoutVars>
          <dgm:dir/>
          <dgm:resizeHandles val="exact"/>
        </dgm:presLayoutVars>
      </dgm:prSet>
      <dgm:spPr/>
    </dgm:pt>
    <dgm:pt modelId="{44267475-805C-4941-9333-E7FCE7F7B130}" type="pres">
      <dgm:prSet presAssocID="{0863B446-56CE-2E4F-871F-2A74ACF024FC}" presName="node" presStyleLbl="node1" presStyleIdx="0" presStyleCnt="3">
        <dgm:presLayoutVars>
          <dgm:bulletEnabled val="1"/>
        </dgm:presLayoutVars>
      </dgm:prSet>
      <dgm:spPr/>
    </dgm:pt>
    <dgm:pt modelId="{5B809022-B237-F44B-92DB-4ED837C1E5B8}" type="pres">
      <dgm:prSet presAssocID="{DEBAF222-8ACB-AA4C-9C2A-28BD58F9C2B2}" presName="sibTrans" presStyleLbl="sibTrans2D1" presStyleIdx="0" presStyleCnt="2"/>
      <dgm:spPr/>
    </dgm:pt>
    <dgm:pt modelId="{4A1696D4-4CA3-E948-8896-E3997D74F93C}" type="pres">
      <dgm:prSet presAssocID="{DEBAF222-8ACB-AA4C-9C2A-28BD58F9C2B2}" presName="connectorText" presStyleLbl="sibTrans2D1" presStyleIdx="0" presStyleCnt="2"/>
      <dgm:spPr/>
    </dgm:pt>
    <dgm:pt modelId="{36238ABE-3CB0-F24F-89F8-A9A8D0B3124C}" type="pres">
      <dgm:prSet presAssocID="{AE4D2405-61B1-064A-8527-E8245314F9FC}" presName="node" presStyleLbl="node1" presStyleIdx="1" presStyleCnt="3">
        <dgm:presLayoutVars>
          <dgm:bulletEnabled val="1"/>
        </dgm:presLayoutVars>
      </dgm:prSet>
      <dgm:spPr/>
    </dgm:pt>
    <dgm:pt modelId="{84EFF17D-CFBB-0F4A-AFF0-88118A981149}" type="pres">
      <dgm:prSet presAssocID="{172AEF63-C70B-1E40-A0FE-0E6AFD2AD121}" presName="sibTrans" presStyleLbl="sibTrans2D1" presStyleIdx="1" presStyleCnt="2"/>
      <dgm:spPr/>
    </dgm:pt>
    <dgm:pt modelId="{4C2B4778-9CCD-9046-973A-E824D712DBF1}" type="pres">
      <dgm:prSet presAssocID="{172AEF63-C70B-1E40-A0FE-0E6AFD2AD121}" presName="connectorText" presStyleLbl="sibTrans2D1" presStyleIdx="1" presStyleCnt="2"/>
      <dgm:spPr/>
    </dgm:pt>
    <dgm:pt modelId="{98843B0E-F8C6-CD4C-A680-46F99C9D6808}" type="pres">
      <dgm:prSet presAssocID="{824C9365-8F21-B948-A6D4-8B2AD718B545}" presName="node" presStyleLbl="node1" presStyleIdx="2" presStyleCnt="3">
        <dgm:presLayoutVars>
          <dgm:bulletEnabled val="1"/>
        </dgm:presLayoutVars>
      </dgm:prSet>
      <dgm:spPr/>
    </dgm:pt>
  </dgm:ptLst>
  <dgm:cxnLst>
    <dgm:cxn modelId="{19F48F00-5F63-764E-B21D-C15A0DA08A5B}" srcId="{BBCFBCFE-D3BA-8F4F-8C76-569C5140BA14}" destId="{824C9365-8F21-B948-A6D4-8B2AD718B545}" srcOrd="2" destOrd="0" parTransId="{5BD35BB4-9AB8-F345-A3C4-5B5C4740D180}" sibTransId="{74EBBA2F-C413-4F42-8500-CF64D8841377}"/>
    <dgm:cxn modelId="{9DAE3A08-1A6D-2945-9ADD-A52E2815F9E2}" type="presOf" srcId="{DEBAF222-8ACB-AA4C-9C2A-28BD58F9C2B2}" destId="{4A1696D4-4CA3-E948-8896-E3997D74F93C}" srcOrd="1" destOrd="0" presId="urn:microsoft.com/office/officeart/2005/8/layout/process1"/>
    <dgm:cxn modelId="{DCB06F16-D583-A44E-A9EE-527376BFCA62}" type="presOf" srcId="{BBCFBCFE-D3BA-8F4F-8C76-569C5140BA14}" destId="{6DFCA11D-383A-F84E-B52D-07E5B26DE2E0}" srcOrd="0" destOrd="0" presId="urn:microsoft.com/office/officeart/2005/8/layout/process1"/>
    <dgm:cxn modelId="{4D94D822-3118-7E4C-BA9C-0C5C753D8019}" type="presOf" srcId="{824C9365-8F21-B948-A6D4-8B2AD718B545}" destId="{98843B0E-F8C6-CD4C-A680-46F99C9D6808}" srcOrd="0" destOrd="0" presId="urn:microsoft.com/office/officeart/2005/8/layout/process1"/>
    <dgm:cxn modelId="{E1FD3634-5350-1740-AFAA-059170039C18}" srcId="{BBCFBCFE-D3BA-8F4F-8C76-569C5140BA14}" destId="{AE4D2405-61B1-064A-8527-E8245314F9FC}" srcOrd="1" destOrd="0" parTransId="{EC6DE2C4-3440-0446-BF70-4F8C9DCC2C5A}" sibTransId="{172AEF63-C70B-1E40-A0FE-0E6AFD2AD121}"/>
    <dgm:cxn modelId="{77683639-704B-6441-A50B-2123F5FAFA2C}" srcId="{BBCFBCFE-D3BA-8F4F-8C76-569C5140BA14}" destId="{0863B446-56CE-2E4F-871F-2A74ACF024FC}" srcOrd="0" destOrd="0" parTransId="{25C4CFF9-5848-1643-AD7A-1BF0C34DDB43}" sibTransId="{DEBAF222-8ACB-AA4C-9C2A-28BD58F9C2B2}"/>
    <dgm:cxn modelId="{0796E53E-87BF-8D47-87F2-84CB63C093E4}" type="presOf" srcId="{AE4D2405-61B1-064A-8527-E8245314F9FC}" destId="{36238ABE-3CB0-F24F-89F8-A9A8D0B3124C}" srcOrd="0" destOrd="0" presId="urn:microsoft.com/office/officeart/2005/8/layout/process1"/>
    <dgm:cxn modelId="{F8C12153-A949-2F4B-B4A7-30E4A110C38A}" type="presOf" srcId="{DEBAF222-8ACB-AA4C-9C2A-28BD58F9C2B2}" destId="{5B809022-B237-F44B-92DB-4ED837C1E5B8}" srcOrd="0" destOrd="0" presId="urn:microsoft.com/office/officeart/2005/8/layout/process1"/>
    <dgm:cxn modelId="{51B4DF7B-ED00-A648-B598-BE8734688308}" type="presOf" srcId="{0863B446-56CE-2E4F-871F-2A74ACF024FC}" destId="{44267475-805C-4941-9333-E7FCE7F7B130}" srcOrd="0" destOrd="0" presId="urn:microsoft.com/office/officeart/2005/8/layout/process1"/>
    <dgm:cxn modelId="{E56B6AB2-2537-5E4D-8E77-C7813D9770DD}" type="presOf" srcId="{172AEF63-C70B-1E40-A0FE-0E6AFD2AD121}" destId="{4C2B4778-9CCD-9046-973A-E824D712DBF1}" srcOrd="1" destOrd="0" presId="urn:microsoft.com/office/officeart/2005/8/layout/process1"/>
    <dgm:cxn modelId="{D5AE13C9-A264-FD47-8C61-05D77AD0A1E7}" type="presOf" srcId="{172AEF63-C70B-1E40-A0FE-0E6AFD2AD121}" destId="{84EFF17D-CFBB-0F4A-AFF0-88118A981149}" srcOrd="0" destOrd="0" presId="urn:microsoft.com/office/officeart/2005/8/layout/process1"/>
    <dgm:cxn modelId="{6B3C53AB-4A31-3343-99E4-B92706A50FF3}" type="presParOf" srcId="{6DFCA11D-383A-F84E-B52D-07E5B26DE2E0}" destId="{44267475-805C-4941-9333-E7FCE7F7B130}" srcOrd="0" destOrd="0" presId="urn:microsoft.com/office/officeart/2005/8/layout/process1"/>
    <dgm:cxn modelId="{DB97A76C-2E6C-0742-BDFB-D034467E9F9B}" type="presParOf" srcId="{6DFCA11D-383A-F84E-B52D-07E5B26DE2E0}" destId="{5B809022-B237-F44B-92DB-4ED837C1E5B8}" srcOrd="1" destOrd="0" presId="urn:microsoft.com/office/officeart/2005/8/layout/process1"/>
    <dgm:cxn modelId="{59B7EE44-9E1F-134D-BCE4-625DA1A405C2}" type="presParOf" srcId="{5B809022-B237-F44B-92DB-4ED837C1E5B8}" destId="{4A1696D4-4CA3-E948-8896-E3997D74F93C}" srcOrd="0" destOrd="0" presId="urn:microsoft.com/office/officeart/2005/8/layout/process1"/>
    <dgm:cxn modelId="{C45DED44-7109-B94A-BE7A-ACF34CCE3CED}" type="presParOf" srcId="{6DFCA11D-383A-F84E-B52D-07E5B26DE2E0}" destId="{36238ABE-3CB0-F24F-89F8-A9A8D0B3124C}" srcOrd="2" destOrd="0" presId="urn:microsoft.com/office/officeart/2005/8/layout/process1"/>
    <dgm:cxn modelId="{639608BF-7C81-0E40-BBA8-4C54BD21EDE0}" type="presParOf" srcId="{6DFCA11D-383A-F84E-B52D-07E5B26DE2E0}" destId="{84EFF17D-CFBB-0F4A-AFF0-88118A981149}" srcOrd="3" destOrd="0" presId="urn:microsoft.com/office/officeart/2005/8/layout/process1"/>
    <dgm:cxn modelId="{3F6EDA82-877D-BF46-97C7-61234890D1E6}" type="presParOf" srcId="{84EFF17D-CFBB-0F4A-AFF0-88118A981149}" destId="{4C2B4778-9CCD-9046-973A-E824D712DBF1}" srcOrd="0" destOrd="0" presId="urn:microsoft.com/office/officeart/2005/8/layout/process1"/>
    <dgm:cxn modelId="{311A5792-1D9E-614F-8F56-E15969D2CF83}" type="presParOf" srcId="{6DFCA11D-383A-F84E-B52D-07E5B26DE2E0}" destId="{98843B0E-F8C6-CD4C-A680-46F99C9D680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0272A-CD7B-D440-9533-4C26C4C36153}"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5AD38ACC-8B26-D549-BD0A-27A5F27DDD3B}">
      <dgm:prSet/>
      <dgm:spPr/>
      <dgm:t>
        <a:bodyPr/>
        <a:lstStyle/>
        <a:p>
          <a:r>
            <a:rPr lang="en-US" dirty="0"/>
            <a:t>Backend API returns the highest ranked documents according to (BM25 score) * (mood score)</a:t>
          </a:r>
        </a:p>
      </dgm:t>
    </dgm:pt>
    <dgm:pt modelId="{CD18D680-F82A-9E4F-9501-3C5D65D054F8}" type="parTrans" cxnId="{7A20F344-69C3-A64D-8160-FF463B99D5F6}">
      <dgm:prSet/>
      <dgm:spPr/>
      <dgm:t>
        <a:bodyPr/>
        <a:lstStyle/>
        <a:p>
          <a:endParaRPr lang="en-US"/>
        </a:p>
      </dgm:t>
    </dgm:pt>
    <dgm:pt modelId="{3A01C38B-A35C-6C43-97F7-254AC3920FC4}" type="sibTrans" cxnId="{7A20F344-69C3-A64D-8160-FF463B99D5F6}">
      <dgm:prSet/>
      <dgm:spPr/>
      <dgm:t>
        <a:bodyPr/>
        <a:lstStyle/>
        <a:p>
          <a:endParaRPr lang="en-US"/>
        </a:p>
      </dgm:t>
    </dgm:pt>
    <dgm:pt modelId="{CDDB1BA4-6547-7D4A-9AD9-0F6B17CA7425}">
      <dgm:prSet/>
      <dgm:spPr/>
      <dgm:t>
        <a:bodyPr/>
        <a:lstStyle/>
        <a:p>
          <a:r>
            <a:rPr lang="en-US" dirty="0"/>
            <a:t>UI displays the returned results, and can sort results by overall score, raw BM25 score, or raw mood score</a:t>
          </a:r>
        </a:p>
      </dgm:t>
    </dgm:pt>
    <dgm:pt modelId="{0F56116C-FE34-4349-9808-7A5FC793FC70}" type="parTrans" cxnId="{0BEBC8D6-76F7-E747-A8C0-2C0121F460C4}">
      <dgm:prSet/>
      <dgm:spPr/>
      <dgm:t>
        <a:bodyPr/>
        <a:lstStyle/>
        <a:p>
          <a:endParaRPr lang="en-US"/>
        </a:p>
      </dgm:t>
    </dgm:pt>
    <dgm:pt modelId="{7283DE72-BA8E-1542-97C9-477EB21C19EB}" type="sibTrans" cxnId="{0BEBC8D6-76F7-E747-A8C0-2C0121F460C4}">
      <dgm:prSet/>
      <dgm:spPr/>
      <dgm:t>
        <a:bodyPr/>
        <a:lstStyle/>
        <a:p>
          <a:endParaRPr lang="en-US"/>
        </a:p>
      </dgm:t>
    </dgm:pt>
    <dgm:pt modelId="{CAB27AA0-6E46-E644-9DDC-3AD79CABC7AE}">
      <dgm:prSet/>
      <dgm:spPr/>
      <dgm:t>
        <a:bodyPr/>
        <a:lstStyle/>
        <a:p>
          <a:r>
            <a:rPr lang="en-US"/>
            <a:t>Backend API calculates the BM25 and mood score for each document</a:t>
          </a:r>
          <a:endParaRPr lang="en-US" dirty="0"/>
        </a:p>
      </dgm:t>
    </dgm:pt>
    <dgm:pt modelId="{D77ABF4C-C560-C646-B868-F5DCB27E2964}" type="parTrans" cxnId="{352D4B19-E669-E140-BF22-4548BACF4B5A}">
      <dgm:prSet/>
      <dgm:spPr/>
      <dgm:t>
        <a:bodyPr/>
        <a:lstStyle/>
        <a:p>
          <a:endParaRPr lang="en-US"/>
        </a:p>
      </dgm:t>
    </dgm:pt>
    <dgm:pt modelId="{009D9922-BB54-BE46-9247-1ACF62006ADD}" type="sibTrans" cxnId="{352D4B19-E669-E140-BF22-4548BACF4B5A}">
      <dgm:prSet/>
      <dgm:spPr/>
      <dgm:t>
        <a:bodyPr/>
        <a:lstStyle/>
        <a:p>
          <a:endParaRPr lang="en-US"/>
        </a:p>
      </dgm:t>
    </dgm:pt>
    <dgm:pt modelId="{21E3F054-1168-B947-9EC9-B172F4D540EB}" type="pres">
      <dgm:prSet presAssocID="{89E0272A-CD7B-D440-9533-4C26C4C36153}" presName="Name0" presStyleCnt="0">
        <dgm:presLayoutVars>
          <dgm:dir/>
          <dgm:resizeHandles val="exact"/>
        </dgm:presLayoutVars>
      </dgm:prSet>
      <dgm:spPr/>
    </dgm:pt>
    <dgm:pt modelId="{8281EC12-1C03-ED44-8BF6-9265AFB628EC}" type="pres">
      <dgm:prSet presAssocID="{CAB27AA0-6E46-E644-9DDC-3AD79CABC7AE}" presName="node" presStyleLbl="node1" presStyleIdx="0" presStyleCnt="3">
        <dgm:presLayoutVars>
          <dgm:bulletEnabled val="1"/>
        </dgm:presLayoutVars>
      </dgm:prSet>
      <dgm:spPr/>
    </dgm:pt>
    <dgm:pt modelId="{8C827B44-C19E-FC44-8FF5-3A279CE6D6EB}" type="pres">
      <dgm:prSet presAssocID="{009D9922-BB54-BE46-9247-1ACF62006ADD}" presName="sibTrans" presStyleLbl="sibTrans2D1" presStyleIdx="0" presStyleCnt="2"/>
      <dgm:spPr/>
    </dgm:pt>
    <dgm:pt modelId="{BD07B419-04F4-2A41-8E69-515D07F3A1CD}" type="pres">
      <dgm:prSet presAssocID="{009D9922-BB54-BE46-9247-1ACF62006ADD}" presName="connectorText" presStyleLbl="sibTrans2D1" presStyleIdx="0" presStyleCnt="2"/>
      <dgm:spPr/>
    </dgm:pt>
    <dgm:pt modelId="{46AEF2FA-CE02-DF4F-8AF3-243D50100E02}" type="pres">
      <dgm:prSet presAssocID="{5AD38ACC-8B26-D549-BD0A-27A5F27DDD3B}" presName="node" presStyleLbl="node1" presStyleIdx="1" presStyleCnt="3" custLinFactNeighborX="-1557">
        <dgm:presLayoutVars>
          <dgm:bulletEnabled val="1"/>
        </dgm:presLayoutVars>
      </dgm:prSet>
      <dgm:spPr/>
    </dgm:pt>
    <dgm:pt modelId="{38650555-A00A-3B42-9614-66F7049691C9}" type="pres">
      <dgm:prSet presAssocID="{3A01C38B-A35C-6C43-97F7-254AC3920FC4}" presName="sibTrans" presStyleLbl="sibTrans2D1" presStyleIdx="1" presStyleCnt="2"/>
      <dgm:spPr/>
    </dgm:pt>
    <dgm:pt modelId="{6E428F63-BD0F-0049-A51F-6F97F6AFCFA3}" type="pres">
      <dgm:prSet presAssocID="{3A01C38B-A35C-6C43-97F7-254AC3920FC4}" presName="connectorText" presStyleLbl="sibTrans2D1" presStyleIdx="1" presStyleCnt="2"/>
      <dgm:spPr/>
    </dgm:pt>
    <dgm:pt modelId="{3B4A8AF1-31CC-9B40-9BEC-CC57F99825ED}" type="pres">
      <dgm:prSet presAssocID="{CDDB1BA4-6547-7D4A-9AD9-0F6B17CA7425}" presName="node" presStyleLbl="node1" presStyleIdx="2" presStyleCnt="3">
        <dgm:presLayoutVars>
          <dgm:bulletEnabled val="1"/>
        </dgm:presLayoutVars>
      </dgm:prSet>
      <dgm:spPr/>
    </dgm:pt>
  </dgm:ptLst>
  <dgm:cxnLst>
    <dgm:cxn modelId="{352D4B19-E669-E140-BF22-4548BACF4B5A}" srcId="{89E0272A-CD7B-D440-9533-4C26C4C36153}" destId="{CAB27AA0-6E46-E644-9DDC-3AD79CABC7AE}" srcOrd="0" destOrd="0" parTransId="{D77ABF4C-C560-C646-B868-F5DCB27E2964}" sibTransId="{009D9922-BB54-BE46-9247-1ACF62006ADD}"/>
    <dgm:cxn modelId="{9A00B428-22E6-B04D-B3A9-A814F9DF0191}" type="presOf" srcId="{5AD38ACC-8B26-D549-BD0A-27A5F27DDD3B}" destId="{46AEF2FA-CE02-DF4F-8AF3-243D50100E02}" srcOrd="0" destOrd="0" presId="urn:microsoft.com/office/officeart/2005/8/layout/process1"/>
    <dgm:cxn modelId="{73772529-EE9B-0343-B57F-AF6EBA01FB9D}" type="presOf" srcId="{009D9922-BB54-BE46-9247-1ACF62006ADD}" destId="{BD07B419-04F4-2A41-8E69-515D07F3A1CD}" srcOrd="1" destOrd="0" presId="urn:microsoft.com/office/officeart/2005/8/layout/process1"/>
    <dgm:cxn modelId="{7A20F344-69C3-A64D-8160-FF463B99D5F6}" srcId="{89E0272A-CD7B-D440-9533-4C26C4C36153}" destId="{5AD38ACC-8B26-D549-BD0A-27A5F27DDD3B}" srcOrd="1" destOrd="0" parTransId="{CD18D680-F82A-9E4F-9501-3C5D65D054F8}" sibTransId="{3A01C38B-A35C-6C43-97F7-254AC3920FC4}"/>
    <dgm:cxn modelId="{C9BEA553-A8A8-7E4D-8374-9F52F3FF375C}" type="presOf" srcId="{CAB27AA0-6E46-E644-9DDC-3AD79CABC7AE}" destId="{8281EC12-1C03-ED44-8BF6-9265AFB628EC}" srcOrd="0" destOrd="0" presId="urn:microsoft.com/office/officeart/2005/8/layout/process1"/>
    <dgm:cxn modelId="{80265D5F-1D13-8241-84C9-6B62E75EE0B3}" type="presOf" srcId="{009D9922-BB54-BE46-9247-1ACF62006ADD}" destId="{8C827B44-C19E-FC44-8FF5-3A279CE6D6EB}" srcOrd="0" destOrd="0" presId="urn:microsoft.com/office/officeart/2005/8/layout/process1"/>
    <dgm:cxn modelId="{EB870374-C5AD-E945-A91D-1DD900D4DC6B}" type="presOf" srcId="{89E0272A-CD7B-D440-9533-4C26C4C36153}" destId="{21E3F054-1168-B947-9EC9-B172F4D540EB}" srcOrd="0" destOrd="0" presId="urn:microsoft.com/office/officeart/2005/8/layout/process1"/>
    <dgm:cxn modelId="{60341093-EC32-BD46-8E8B-65276512F328}" type="presOf" srcId="{CDDB1BA4-6547-7D4A-9AD9-0F6B17CA7425}" destId="{3B4A8AF1-31CC-9B40-9BEC-CC57F99825ED}" srcOrd="0" destOrd="0" presId="urn:microsoft.com/office/officeart/2005/8/layout/process1"/>
    <dgm:cxn modelId="{650C35B4-86EF-4142-B277-BD7EF27055E2}" type="presOf" srcId="{3A01C38B-A35C-6C43-97F7-254AC3920FC4}" destId="{38650555-A00A-3B42-9614-66F7049691C9}" srcOrd="0" destOrd="0" presId="urn:microsoft.com/office/officeart/2005/8/layout/process1"/>
    <dgm:cxn modelId="{0BEBC8D6-76F7-E747-A8C0-2C0121F460C4}" srcId="{89E0272A-CD7B-D440-9533-4C26C4C36153}" destId="{CDDB1BA4-6547-7D4A-9AD9-0F6B17CA7425}" srcOrd="2" destOrd="0" parTransId="{0F56116C-FE34-4349-9808-7A5FC793FC70}" sibTransId="{7283DE72-BA8E-1542-97C9-477EB21C19EB}"/>
    <dgm:cxn modelId="{7EFE19ED-42AB-5747-88AE-E33DDBF77701}" type="presOf" srcId="{3A01C38B-A35C-6C43-97F7-254AC3920FC4}" destId="{6E428F63-BD0F-0049-A51F-6F97F6AFCFA3}" srcOrd="1" destOrd="0" presId="urn:microsoft.com/office/officeart/2005/8/layout/process1"/>
    <dgm:cxn modelId="{53F7D8A2-87FE-BE48-8E79-7EE382BC4F99}" type="presParOf" srcId="{21E3F054-1168-B947-9EC9-B172F4D540EB}" destId="{8281EC12-1C03-ED44-8BF6-9265AFB628EC}" srcOrd="0" destOrd="0" presId="urn:microsoft.com/office/officeart/2005/8/layout/process1"/>
    <dgm:cxn modelId="{2805D8BB-DEC5-B64F-953E-3B2C1B21F4DC}" type="presParOf" srcId="{21E3F054-1168-B947-9EC9-B172F4D540EB}" destId="{8C827B44-C19E-FC44-8FF5-3A279CE6D6EB}" srcOrd="1" destOrd="0" presId="urn:microsoft.com/office/officeart/2005/8/layout/process1"/>
    <dgm:cxn modelId="{A707C46F-5D27-7D49-92BA-7AEC06DB8A3A}" type="presParOf" srcId="{8C827B44-C19E-FC44-8FF5-3A279CE6D6EB}" destId="{BD07B419-04F4-2A41-8E69-515D07F3A1CD}" srcOrd="0" destOrd="0" presId="urn:microsoft.com/office/officeart/2005/8/layout/process1"/>
    <dgm:cxn modelId="{EA7C06D7-B43D-EB46-A6B3-943144EAB5B3}" type="presParOf" srcId="{21E3F054-1168-B947-9EC9-B172F4D540EB}" destId="{46AEF2FA-CE02-DF4F-8AF3-243D50100E02}" srcOrd="2" destOrd="0" presId="urn:microsoft.com/office/officeart/2005/8/layout/process1"/>
    <dgm:cxn modelId="{7DE6189A-1F6C-6946-81F4-87922CC648C4}" type="presParOf" srcId="{21E3F054-1168-B947-9EC9-B172F4D540EB}" destId="{38650555-A00A-3B42-9614-66F7049691C9}" srcOrd="3" destOrd="0" presId="urn:microsoft.com/office/officeart/2005/8/layout/process1"/>
    <dgm:cxn modelId="{E380C12A-70BC-4A4D-9F6A-98DA2130FE16}" type="presParOf" srcId="{38650555-A00A-3B42-9614-66F7049691C9}" destId="{6E428F63-BD0F-0049-A51F-6F97F6AFCFA3}" srcOrd="0" destOrd="0" presId="urn:microsoft.com/office/officeart/2005/8/layout/process1"/>
    <dgm:cxn modelId="{3EF145C3-1C3B-2443-AE65-DFFF142C55B6}" type="presParOf" srcId="{21E3F054-1168-B947-9EC9-B172F4D540EB}" destId="{3B4A8AF1-31CC-9B40-9BEC-CC57F99825E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7475-805C-4941-9333-E7FCE7F7B130}">
      <dsp:nvSpPr>
        <dsp:cNvPr id="0" name=""/>
        <dsp:cNvSpPr/>
      </dsp:nvSpPr>
      <dsp:spPr>
        <a:xfrm>
          <a:off x="9319"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Fetch and preprocess random Wikipedia articles using the </a:t>
          </a:r>
          <a:r>
            <a:rPr lang="en-US" sz="2100" kern="1200" dirty="0" err="1"/>
            <a:t>MediaWiki</a:t>
          </a:r>
          <a:r>
            <a:rPr lang="en-US" sz="2100" kern="1200" dirty="0"/>
            <a:t> API</a:t>
          </a:r>
        </a:p>
      </dsp:txBody>
      <dsp:txXfrm>
        <a:off x="58268" y="501948"/>
        <a:ext cx="2687486" cy="1573332"/>
      </dsp:txXfrm>
    </dsp:sp>
    <dsp:sp modelId="{5B809022-B237-F44B-92DB-4ED837C1E5B8}">
      <dsp:nvSpPr>
        <dsp:cNvPr id="0" name=""/>
        <dsp:cNvSpPr/>
      </dsp:nvSpPr>
      <dsp:spPr>
        <a:xfrm>
          <a:off x="3073242" y="943227"/>
          <a:ext cx="590501" cy="690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073242" y="1081382"/>
        <a:ext cx="413351" cy="414465"/>
      </dsp:txXfrm>
    </dsp:sp>
    <dsp:sp modelId="{36238ABE-3CB0-F24F-89F8-A9A8D0B3124C}">
      <dsp:nvSpPr>
        <dsp:cNvPr id="0" name=""/>
        <dsp:cNvSpPr/>
      </dsp:nvSpPr>
      <dsp:spPr>
        <a:xfrm>
          <a:off x="3908858"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Store information about processed articles in the corpus as JSON files</a:t>
          </a:r>
        </a:p>
      </dsp:txBody>
      <dsp:txXfrm>
        <a:off x="3957807" y="501948"/>
        <a:ext cx="2687486" cy="1573332"/>
      </dsp:txXfrm>
    </dsp:sp>
    <dsp:sp modelId="{84EFF17D-CFBB-0F4A-AFF0-88118A981149}">
      <dsp:nvSpPr>
        <dsp:cNvPr id="0" name=""/>
        <dsp:cNvSpPr/>
      </dsp:nvSpPr>
      <dsp:spPr>
        <a:xfrm>
          <a:off x="6972781" y="943227"/>
          <a:ext cx="590501" cy="690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972781" y="1081382"/>
        <a:ext cx="413351" cy="414465"/>
      </dsp:txXfrm>
    </dsp:sp>
    <dsp:sp modelId="{98843B0E-F8C6-CD4C-A680-46F99C9D6808}">
      <dsp:nvSpPr>
        <dsp:cNvPr id="0" name=""/>
        <dsp:cNvSpPr/>
      </dsp:nvSpPr>
      <dsp:spPr>
        <a:xfrm>
          <a:off x="7808396"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User submits a query and mood in the UI</a:t>
          </a:r>
          <a:endParaRPr lang="en-US" sz="2100" kern="1200" dirty="0"/>
        </a:p>
      </dsp:txBody>
      <dsp:txXfrm>
        <a:off x="7857345" y="501948"/>
        <a:ext cx="2687486" cy="1573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1EC12-1C03-ED44-8BF6-9265AFB628EC}">
      <dsp:nvSpPr>
        <dsp:cNvPr id="0" name=""/>
        <dsp:cNvSpPr/>
      </dsp:nvSpPr>
      <dsp:spPr>
        <a:xfrm>
          <a:off x="9319"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Backend API calculates the BM25 and mood score for each document</a:t>
          </a:r>
          <a:endParaRPr lang="en-US" sz="1900" kern="1200" dirty="0"/>
        </a:p>
      </dsp:txBody>
      <dsp:txXfrm>
        <a:off x="58268" y="501948"/>
        <a:ext cx="2687486" cy="1573332"/>
      </dsp:txXfrm>
    </dsp:sp>
    <dsp:sp modelId="{8C827B44-C19E-FC44-8FF5-3A279CE6D6EB}">
      <dsp:nvSpPr>
        <dsp:cNvPr id="0" name=""/>
        <dsp:cNvSpPr/>
      </dsp:nvSpPr>
      <dsp:spPr>
        <a:xfrm>
          <a:off x="3068905" y="943227"/>
          <a:ext cx="581307" cy="690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68905" y="1081382"/>
        <a:ext cx="406915" cy="414465"/>
      </dsp:txXfrm>
    </dsp:sp>
    <dsp:sp modelId="{46AEF2FA-CE02-DF4F-8AF3-243D50100E02}">
      <dsp:nvSpPr>
        <dsp:cNvPr id="0" name=""/>
        <dsp:cNvSpPr/>
      </dsp:nvSpPr>
      <dsp:spPr>
        <a:xfrm>
          <a:off x="3891510"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Backend API returns the highest ranked documents according to (BM25 score) * (mood score)</a:t>
          </a:r>
        </a:p>
      </dsp:txBody>
      <dsp:txXfrm>
        <a:off x="3940459" y="501948"/>
        <a:ext cx="2687486" cy="1573332"/>
      </dsp:txXfrm>
    </dsp:sp>
    <dsp:sp modelId="{38650555-A00A-3B42-9614-66F7049691C9}">
      <dsp:nvSpPr>
        <dsp:cNvPr id="0" name=""/>
        <dsp:cNvSpPr/>
      </dsp:nvSpPr>
      <dsp:spPr>
        <a:xfrm>
          <a:off x="6959770" y="943227"/>
          <a:ext cx="599695" cy="690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59770" y="1081382"/>
        <a:ext cx="419787" cy="414465"/>
      </dsp:txXfrm>
    </dsp:sp>
    <dsp:sp modelId="{3B4A8AF1-31CC-9B40-9BEC-CC57F99825ED}">
      <dsp:nvSpPr>
        <dsp:cNvPr id="0" name=""/>
        <dsp:cNvSpPr/>
      </dsp:nvSpPr>
      <dsp:spPr>
        <a:xfrm>
          <a:off x="7808396" y="452999"/>
          <a:ext cx="2785384" cy="1671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UI displays the returned results, and can sort results by overall score, raw BM25 score, or raw mood score</a:t>
          </a:r>
        </a:p>
      </dsp:txBody>
      <dsp:txXfrm>
        <a:off x="7857345" y="501948"/>
        <a:ext cx="2687486" cy="15733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11"/>
          </p:nvPr>
        </p:nvSpPr>
        <p:spPr/>
        <p:txBody>
          <a:bodyPr/>
          <a:lstStyle>
            <a:lvl1pPr>
              <a:defRPr b="0" i="0"/>
            </a:lvl1pPr>
          </a:lstStyle>
          <a:p>
            <a:endParaRPr lang="en-US" dirty="0"/>
          </a:p>
        </p:txBody>
      </p:sp>
      <p:sp>
        <p:nvSpPr>
          <p:cNvPr id="6" name="Slide Number Placeholder 5"/>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213781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11"/>
          </p:nvPr>
        </p:nvSpPr>
        <p:spPr/>
        <p:txBody>
          <a:bodyPr/>
          <a:lstStyle>
            <a:lvl1pPr>
              <a:defRPr b="0" i="0"/>
            </a:lvl1pPr>
          </a:lstStyle>
          <a:p>
            <a:endParaRPr lang="en-US" dirty="0"/>
          </a:p>
        </p:txBody>
      </p:sp>
      <p:sp>
        <p:nvSpPr>
          <p:cNvPr id="6" name="Slide Number Placeholder 5"/>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391149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11"/>
          </p:nvPr>
        </p:nvSpPr>
        <p:spPr/>
        <p:txBody>
          <a:bodyPr/>
          <a:lstStyle>
            <a:lvl1pPr>
              <a:defRPr b="0" i="0"/>
            </a:lvl1pPr>
          </a:lstStyle>
          <a:p>
            <a:endParaRPr lang="en-US" dirty="0"/>
          </a:p>
        </p:txBody>
      </p:sp>
      <p:sp>
        <p:nvSpPr>
          <p:cNvPr id="6" name="Slide Number Placeholder 5"/>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29992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11"/>
          </p:nvPr>
        </p:nvSpPr>
        <p:spPr/>
        <p:txBody>
          <a:bodyPr/>
          <a:lstStyle>
            <a:lvl1pPr>
              <a:defRPr b="0" i="0"/>
            </a:lvl1pPr>
          </a:lstStyle>
          <a:p>
            <a:endParaRPr lang="en-US" dirty="0"/>
          </a:p>
        </p:txBody>
      </p:sp>
      <p:sp>
        <p:nvSpPr>
          <p:cNvPr id="6" name="Slide Number Placeholder 5"/>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198153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0" i="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11"/>
          </p:nvPr>
        </p:nvSpPr>
        <p:spPr/>
        <p:txBody>
          <a:bodyPr/>
          <a:lstStyle>
            <a:lvl1pPr>
              <a:defRPr b="0" i="0"/>
            </a:lvl1pPr>
          </a:lstStyle>
          <a:p>
            <a:endParaRPr lang="en-US" dirty="0"/>
          </a:p>
        </p:txBody>
      </p:sp>
      <p:sp>
        <p:nvSpPr>
          <p:cNvPr id="6" name="Slide Number Placeholder 5"/>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143388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6" name="Footer Placeholder 5"/>
          <p:cNvSpPr>
            <a:spLocks noGrp="1"/>
          </p:cNvSpPr>
          <p:nvPr>
            <p:ph type="ftr" sz="quarter" idx="11"/>
          </p:nvPr>
        </p:nvSpPr>
        <p:spPr/>
        <p:txBody>
          <a:bodyPr/>
          <a:lstStyle>
            <a:lvl1pPr>
              <a:defRPr b="0" i="0"/>
            </a:lvl1pPr>
          </a:lstStyle>
          <a:p>
            <a:endParaRPr lang="en-US" dirty="0"/>
          </a:p>
        </p:txBody>
      </p:sp>
      <p:sp>
        <p:nvSpPr>
          <p:cNvPr id="7" name="Slide Number Placeholder 6"/>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203820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8" name="Footer Placeholder 7"/>
          <p:cNvSpPr>
            <a:spLocks noGrp="1"/>
          </p:cNvSpPr>
          <p:nvPr>
            <p:ph type="ftr" sz="quarter" idx="11"/>
          </p:nvPr>
        </p:nvSpPr>
        <p:spPr/>
        <p:txBody>
          <a:bodyPr/>
          <a:lstStyle>
            <a:lvl1pPr>
              <a:defRPr b="0" i="0"/>
            </a:lvl1pPr>
          </a:lstStyle>
          <a:p>
            <a:endParaRPr lang="en-US" dirty="0"/>
          </a:p>
        </p:txBody>
      </p:sp>
      <p:sp>
        <p:nvSpPr>
          <p:cNvPr id="9" name="Slide Number Placeholder 8"/>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39199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4" name="Footer Placeholder 3"/>
          <p:cNvSpPr>
            <a:spLocks noGrp="1"/>
          </p:cNvSpPr>
          <p:nvPr>
            <p:ph type="ftr" sz="quarter" idx="11"/>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48624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3" name="Footer Placeholder 2"/>
          <p:cNvSpPr>
            <a:spLocks noGrp="1"/>
          </p:cNvSpPr>
          <p:nvPr>
            <p:ph type="ftr" sz="quarter" idx="11"/>
          </p:nvPr>
        </p:nvSpPr>
        <p:spPr/>
        <p:txBody>
          <a:bodyPr/>
          <a:lstStyle>
            <a:lvl1pPr>
              <a:defRPr b="0" i="0"/>
            </a:lvl1pPr>
          </a:lstStyle>
          <a:p>
            <a:endParaRPr lang="en-US" dirty="0"/>
          </a:p>
        </p:txBody>
      </p:sp>
      <p:sp>
        <p:nvSpPr>
          <p:cNvPr id="4" name="Slide Number Placeholder 3"/>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4210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6" name="Footer Placeholder 5"/>
          <p:cNvSpPr>
            <a:spLocks noGrp="1"/>
          </p:cNvSpPr>
          <p:nvPr>
            <p:ph type="ftr" sz="quarter" idx="11"/>
          </p:nvPr>
        </p:nvSpPr>
        <p:spPr/>
        <p:txBody>
          <a:bodyPr/>
          <a:lstStyle>
            <a:lvl1pPr>
              <a:defRPr b="0" i="0"/>
            </a:lvl1pPr>
          </a:lstStyle>
          <a:p>
            <a:endParaRPr lang="en-US" dirty="0"/>
          </a:p>
        </p:txBody>
      </p:sp>
      <p:sp>
        <p:nvSpPr>
          <p:cNvPr id="7" name="Slide Number Placeholder 6"/>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53981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b="0" i="0"/>
            </a:lvl1pPr>
          </a:lstStyle>
          <a:p>
            <a:fld id="{CD0EEE1C-9B76-0B41-A2CC-A53FC5308E41}" type="datetimeFigureOut">
              <a:rPr lang="en-US" smtClean="0"/>
              <a:pPr/>
              <a:t>11/19/24</a:t>
            </a:fld>
            <a:endParaRPr lang="en-US" dirty="0"/>
          </a:p>
        </p:txBody>
      </p:sp>
      <p:sp>
        <p:nvSpPr>
          <p:cNvPr id="6" name="Footer Placeholder 5"/>
          <p:cNvSpPr>
            <a:spLocks noGrp="1"/>
          </p:cNvSpPr>
          <p:nvPr>
            <p:ph type="ftr" sz="quarter" idx="11"/>
          </p:nvPr>
        </p:nvSpPr>
        <p:spPr/>
        <p:txBody>
          <a:bodyPr/>
          <a:lstStyle>
            <a:lvl1pPr>
              <a:defRPr b="0" i="0"/>
            </a:lvl1pPr>
          </a:lstStyle>
          <a:p>
            <a:endParaRPr lang="en-US" dirty="0"/>
          </a:p>
        </p:txBody>
      </p:sp>
      <p:sp>
        <p:nvSpPr>
          <p:cNvPr id="7" name="Slide Number Placeholder 6"/>
          <p:cNvSpPr>
            <a:spLocks noGrp="1"/>
          </p:cNvSpPr>
          <p:nvPr>
            <p:ph type="sldNum" sz="quarter" idx="12"/>
          </p:nvPr>
        </p:nvSpPr>
        <p:spPr/>
        <p:txBody>
          <a:bodyPr/>
          <a:lstStyle>
            <a:lvl1pPr>
              <a:defRPr b="0" i="0"/>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16774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75000"/>
                <a:lumOff val="25000"/>
              </a:schemeClr>
            </a:gs>
            <a:gs pos="100000">
              <a:srgbClr val="7030A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shade val="82000"/>
                  </a:schemeClr>
                </a:solidFill>
              </a:defRPr>
            </a:lvl1pPr>
          </a:lstStyle>
          <a:p>
            <a:fld id="{CD0EEE1C-9B76-0B41-A2CC-A53FC5308E41}" type="datetimeFigureOut">
              <a:rPr lang="en-US" smtClean="0"/>
              <a:pPr/>
              <a:t>11/19/24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shade val="82000"/>
                  </a:schemeClr>
                </a:solidFill>
              </a:defRPr>
            </a:lvl1pPr>
          </a:lstStyle>
          <a:p>
            <a:fld id="{83D559AE-451F-D646-AB3A-823AB40995D0}" type="slidenum">
              <a:rPr lang="en-US" smtClean="0"/>
              <a:pPr/>
              <a:t>‹#›</a:t>
            </a:fld>
            <a:endParaRPr lang="en-US" dirty="0"/>
          </a:p>
        </p:txBody>
      </p:sp>
    </p:spTree>
    <p:extLst>
      <p:ext uri="{BB962C8B-B14F-4D97-AF65-F5344CB8AC3E}">
        <p14:creationId xmlns:p14="http://schemas.microsoft.com/office/powerpoint/2010/main" val="26446245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96B6-9BB5-7B2A-DE9F-69D88EA2C43A}"/>
              </a:ext>
            </a:extLst>
          </p:cNvPr>
          <p:cNvSpPr>
            <a:spLocks noGrp="1"/>
          </p:cNvSpPr>
          <p:nvPr>
            <p:ph type="ctrTitle"/>
          </p:nvPr>
        </p:nvSpPr>
        <p:spPr/>
        <p:txBody>
          <a:bodyPr/>
          <a:lstStyle/>
          <a:p>
            <a:r>
              <a:rPr lang="en-US" dirty="0" err="1"/>
              <a:t>WikiMood</a:t>
            </a:r>
            <a:br>
              <a:rPr lang="en-US" dirty="0"/>
            </a:br>
            <a:r>
              <a:rPr lang="en-US" sz="2000" dirty="0"/>
              <a:t>A tool to find Wikipedia articles</a:t>
            </a:r>
            <a:endParaRPr lang="en-US" sz="1600" dirty="0"/>
          </a:p>
        </p:txBody>
      </p:sp>
      <p:sp>
        <p:nvSpPr>
          <p:cNvPr id="3" name="Subtitle 2">
            <a:extLst>
              <a:ext uri="{FF2B5EF4-FFF2-40B4-BE49-F238E27FC236}">
                <a16:creationId xmlns:a16="http://schemas.microsoft.com/office/drawing/2014/main" id="{566C50F6-AEE0-69D6-BAF2-1CDE3B526053}"/>
              </a:ext>
            </a:extLst>
          </p:cNvPr>
          <p:cNvSpPr>
            <a:spLocks noGrp="1"/>
          </p:cNvSpPr>
          <p:nvPr>
            <p:ph type="subTitle" idx="1"/>
          </p:nvPr>
        </p:nvSpPr>
        <p:spPr/>
        <p:txBody>
          <a:bodyPr/>
          <a:lstStyle/>
          <a:p>
            <a:endParaRPr lang="en-US" dirty="0"/>
          </a:p>
          <a:p>
            <a:r>
              <a:rPr lang="en-US" dirty="0"/>
              <a:t>Caleb Frye</a:t>
            </a:r>
          </a:p>
        </p:txBody>
      </p:sp>
    </p:spTree>
    <p:extLst>
      <p:ext uri="{BB962C8B-B14F-4D97-AF65-F5344CB8AC3E}">
        <p14:creationId xmlns:p14="http://schemas.microsoft.com/office/powerpoint/2010/main" val="124495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85B65-5FFA-C1DB-D8D5-9C2B4D46A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D7295-6990-4A72-8F31-CBB791F1A38D}"/>
              </a:ext>
            </a:extLst>
          </p:cNvPr>
          <p:cNvSpPr>
            <a:spLocks noGrp="1"/>
          </p:cNvSpPr>
          <p:nvPr>
            <p:ph type="title"/>
          </p:nvPr>
        </p:nvSpPr>
        <p:spPr/>
        <p:txBody>
          <a:bodyPr/>
          <a:lstStyle/>
          <a:p>
            <a:r>
              <a:rPr lang="en-US" dirty="0"/>
              <a:t>Using the UI cont.</a:t>
            </a:r>
          </a:p>
        </p:txBody>
      </p:sp>
      <p:sp>
        <p:nvSpPr>
          <p:cNvPr id="9" name="Oval 8">
            <a:extLst>
              <a:ext uri="{FF2B5EF4-FFF2-40B4-BE49-F238E27FC236}">
                <a16:creationId xmlns:a16="http://schemas.microsoft.com/office/drawing/2014/main" id="{17905861-2AC4-20FF-FB60-A8CD224F25A0}"/>
              </a:ext>
            </a:extLst>
          </p:cNvPr>
          <p:cNvSpPr/>
          <p:nvPr/>
        </p:nvSpPr>
        <p:spPr>
          <a:xfrm>
            <a:off x="3396343" y="2149434"/>
            <a:ext cx="1294410" cy="35625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7800216-2A05-4E77-F99B-D2665E890E6B}"/>
              </a:ext>
            </a:extLst>
          </p:cNvPr>
          <p:cNvSpPr/>
          <p:nvPr/>
        </p:nvSpPr>
        <p:spPr>
          <a:xfrm>
            <a:off x="6408720" y="2149433"/>
            <a:ext cx="1678376" cy="35625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F288F609-4D9B-2E16-2223-B7F2D6B48D0B}"/>
              </a:ext>
            </a:extLst>
          </p:cNvPr>
          <p:cNvCxnSpPr>
            <a:cxnSpLocks/>
          </p:cNvCxnSpPr>
          <p:nvPr/>
        </p:nvCxnSpPr>
        <p:spPr>
          <a:xfrm>
            <a:off x="2743200" y="2149433"/>
            <a:ext cx="570015" cy="831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7498CCD-734A-4294-BAE1-B9632FF6FFDF}"/>
              </a:ext>
            </a:extLst>
          </p:cNvPr>
          <p:cNvCxnSpPr>
            <a:cxnSpLocks/>
          </p:cNvCxnSpPr>
          <p:nvPr/>
        </p:nvCxnSpPr>
        <p:spPr>
          <a:xfrm flipV="1">
            <a:off x="8043058" y="1961408"/>
            <a:ext cx="1118260" cy="18802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4FD086C-8D2C-2CB7-7923-CC5D49C3CDC4}"/>
              </a:ext>
            </a:extLst>
          </p:cNvPr>
          <p:cNvPicPr>
            <a:picLocks noChangeAspect="1"/>
          </p:cNvPicPr>
          <p:nvPr/>
        </p:nvPicPr>
        <p:blipFill>
          <a:blip r:embed="rId2"/>
          <a:stretch>
            <a:fillRect/>
          </a:stretch>
        </p:blipFill>
        <p:spPr>
          <a:xfrm>
            <a:off x="838201" y="1330009"/>
            <a:ext cx="10515599" cy="5162866"/>
          </a:xfrm>
          <a:prstGeom prst="rect">
            <a:avLst/>
          </a:prstGeom>
          <a:ln>
            <a:solidFill>
              <a:schemeClr val="tx1"/>
            </a:solidFill>
          </a:ln>
        </p:spPr>
      </p:pic>
      <p:cxnSp>
        <p:nvCxnSpPr>
          <p:cNvPr id="6" name="Straight Connector 5">
            <a:extLst>
              <a:ext uri="{FF2B5EF4-FFF2-40B4-BE49-F238E27FC236}">
                <a16:creationId xmlns:a16="http://schemas.microsoft.com/office/drawing/2014/main" id="{A91E0EB3-E05E-0F35-AA07-DBB88656A71B}"/>
              </a:ext>
            </a:extLst>
          </p:cNvPr>
          <p:cNvCxnSpPr>
            <a:cxnSpLocks/>
          </p:cNvCxnSpPr>
          <p:nvPr/>
        </p:nvCxnSpPr>
        <p:spPr>
          <a:xfrm>
            <a:off x="8324603" y="3833751"/>
            <a:ext cx="1187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771D7C2-EBCE-FA56-6FE2-DF9CD3A6D686}"/>
              </a:ext>
            </a:extLst>
          </p:cNvPr>
          <p:cNvCxnSpPr>
            <a:cxnSpLocks/>
          </p:cNvCxnSpPr>
          <p:nvPr/>
        </p:nvCxnSpPr>
        <p:spPr>
          <a:xfrm>
            <a:off x="8324603" y="4864925"/>
            <a:ext cx="1187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3416620-487C-09AF-7C2E-503DCA400AD3}"/>
              </a:ext>
            </a:extLst>
          </p:cNvPr>
          <p:cNvCxnSpPr>
            <a:cxnSpLocks/>
          </p:cNvCxnSpPr>
          <p:nvPr/>
        </p:nvCxnSpPr>
        <p:spPr>
          <a:xfrm>
            <a:off x="8324603" y="5874328"/>
            <a:ext cx="118753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26174799-AEB8-013F-6FE1-F9A6A1AC3D5C}"/>
              </a:ext>
            </a:extLst>
          </p:cNvPr>
          <p:cNvSpPr/>
          <p:nvPr/>
        </p:nvSpPr>
        <p:spPr>
          <a:xfrm>
            <a:off x="6408720" y="2063894"/>
            <a:ext cx="1678376" cy="35625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C75722FB-8168-9485-B582-BD000ED4245D}"/>
              </a:ext>
            </a:extLst>
          </p:cNvPr>
          <p:cNvSpPr txBox="1"/>
          <p:nvPr/>
        </p:nvSpPr>
        <p:spPr>
          <a:xfrm>
            <a:off x="8767705" y="2189799"/>
            <a:ext cx="2414896" cy="738664"/>
          </a:xfrm>
          <a:prstGeom prst="rect">
            <a:avLst/>
          </a:prstGeom>
          <a:noFill/>
          <a:ln>
            <a:solidFill>
              <a:srgbClr val="FF0000"/>
            </a:solidFill>
          </a:ln>
        </p:spPr>
        <p:txBody>
          <a:bodyPr wrap="square" rtlCol="0">
            <a:spAutoFit/>
          </a:bodyPr>
          <a:lstStyle/>
          <a:p>
            <a:r>
              <a:rPr lang="en-US" sz="1400" dirty="0">
                <a:solidFill>
                  <a:srgbClr val="FF0000"/>
                </a:solidFill>
              </a:rPr>
              <a:t>When a mood is selected, the articles have mood multipliers</a:t>
            </a:r>
          </a:p>
        </p:txBody>
      </p:sp>
      <p:sp>
        <p:nvSpPr>
          <p:cNvPr id="22" name="TextBox 21">
            <a:extLst>
              <a:ext uri="{FF2B5EF4-FFF2-40B4-BE49-F238E27FC236}">
                <a16:creationId xmlns:a16="http://schemas.microsoft.com/office/drawing/2014/main" id="{05965F16-0BA2-1EC7-0EEA-93D41816C2B8}"/>
              </a:ext>
            </a:extLst>
          </p:cNvPr>
          <p:cNvSpPr txBox="1"/>
          <p:nvPr/>
        </p:nvSpPr>
        <p:spPr>
          <a:xfrm>
            <a:off x="981447" y="2286240"/>
            <a:ext cx="2414896" cy="523220"/>
          </a:xfrm>
          <a:prstGeom prst="rect">
            <a:avLst/>
          </a:prstGeom>
          <a:noFill/>
          <a:ln>
            <a:solidFill>
              <a:srgbClr val="FF0000"/>
            </a:solidFill>
          </a:ln>
        </p:spPr>
        <p:txBody>
          <a:bodyPr wrap="square" rtlCol="0">
            <a:spAutoFit/>
          </a:bodyPr>
          <a:lstStyle/>
          <a:p>
            <a:r>
              <a:rPr lang="en-US" sz="1400" dirty="0">
                <a:solidFill>
                  <a:srgbClr val="FF0000"/>
                </a:solidFill>
              </a:rPr>
              <a:t>BM25 score is then weighted using the mood multiplier</a:t>
            </a:r>
          </a:p>
        </p:txBody>
      </p:sp>
      <p:cxnSp>
        <p:nvCxnSpPr>
          <p:cNvPr id="23" name="Straight Connector 22">
            <a:extLst>
              <a:ext uri="{FF2B5EF4-FFF2-40B4-BE49-F238E27FC236}">
                <a16:creationId xmlns:a16="http://schemas.microsoft.com/office/drawing/2014/main" id="{BB81BEDB-863E-7158-59C6-7E376843E2BD}"/>
              </a:ext>
            </a:extLst>
          </p:cNvPr>
          <p:cNvCxnSpPr>
            <a:cxnSpLocks/>
          </p:cNvCxnSpPr>
          <p:nvPr/>
        </p:nvCxnSpPr>
        <p:spPr>
          <a:xfrm>
            <a:off x="2947352" y="2863139"/>
            <a:ext cx="1379551" cy="7473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C771B6E-B56A-25B4-1ACF-644AE0A9D816}"/>
              </a:ext>
            </a:extLst>
          </p:cNvPr>
          <p:cNvCxnSpPr>
            <a:cxnSpLocks/>
          </p:cNvCxnSpPr>
          <p:nvPr/>
        </p:nvCxnSpPr>
        <p:spPr>
          <a:xfrm>
            <a:off x="4227112" y="3856125"/>
            <a:ext cx="50561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0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F8BA-6170-2F0E-8DBE-942937F1DDDA}"/>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CCEB5656-FE9A-8C36-B193-960E41D75D01}"/>
              </a:ext>
            </a:extLst>
          </p:cNvPr>
          <p:cNvSpPr>
            <a:spLocks noGrp="1"/>
          </p:cNvSpPr>
          <p:nvPr>
            <p:ph idx="1"/>
          </p:nvPr>
        </p:nvSpPr>
        <p:spPr>
          <a:xfrm>
            <a:off x="838200" y="1825625"/>
            <a:ext cx="10515600" cy="4667250"/>
          </a:xfrm>
        </p:spPr>
        <p:txBody>
          <a:bodyPr>
            <a:normAutofit lnSpcReduction="10000"/>
          </a:bodyPr>
          <a:lstStyle/>
          <a:p>
            <a:r>
              <a:rPr lang="en-US" dirty="0"/>
              <a:t>The BM25 algorithm returns relevant articles decently well, but…</a:t>
            </a:r>
          </a:p>
          <a:p>
            <a:r>
              <a:rPr lang="en-US" dirty="0"/>
              <a:t>Since I don’t take term positions into account the results can be slightly unrelated</a:t>
            </a:r>
          </a:p>
          <a:p>
            <a:pPr lvl="1"/>
            <a:r>
              <a:rPr lang="en-US" dirty="0"/>
              <a:t>For example, searching “tennis player” with any mood other than ‘general’ returns a lot of articles about video games, since the word “player” appears in them frequently, and the articles that are actually about tennis players don’t have high mood scores</a:t>
            </a:r>
          </a:p>
          <a:p>
            <a:r>
              <a:rPr lang="en-US" dirty="0"/>
              <a:t>However, I think this is ok! The goal of the system is to help you find articles to read, so if it exposes you to more topics, you’re more likely to find something interesting to read</a:t>
            </a:r>
          </a:p>
          <a:p>
            <a:r>
              <a:rPr lang="en-US" dirty="0"/>
              <a:t>That said, if I made the system again I would definitely take term positions into account</a:t>
            </a:r>
          </a:p>
        </p:txBody>
      </p:sp>
    </p:spTree>
    <p:extLst>
      <p:ext uri="{BB962C8B-B14F-4D97-AF65-F5344CB8AC3E}">
        <p14:creationId xmlns:p14="http://schemas.microsoft.com/office/powerpoint/2010/main" val="22953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15EB6-CFE3-9606-64AA-41D991824DA3}"/>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03A4097E-FF68-D511-A8C0-7EEBCDB2B701}"/>
              </a:ext>
            </a:extLst>
          </p:cNvPr>
          <p:cNvPicPr>
            <a:picLocks noChangeAspect="1"/>
          </p:cNvPicPr>
          <p:nvPr/>
        </p:nvPicPr>
        <p:blipFill>
          <a:blip r:embed="rId2"/>
          <a:stretch>
            <a:fillRect/>
          </a:stretch>
        </p:blipFill>
        <p:spPr>
          <a:xfrm>
            <a:off x="4675395" y="3346162"/>
            <a:ext cx="7476516" cy="3418371"/>
          </a:xfrm>
          <a:prstGeom prst="rect">
            <a:avLst/>
          </a:prstGeom>
          <a:ln>
            <a:solidFill>
              <a:schemeClr val="tx1"/>
            </a:solidFill>
          </a:ln>
        </p:spPr>
      </p:pic>
      <p:pic>
        <p:nvPicPr>
          <p:cNvPr id="13" name="Picture 12">
            <a:extLst>
              <a:ext uri="{FF2B5EF4-FFF2-40B4-BE49-F238E27FC236}">
                <a16:creationId xmlns:a16="http://schemas.microsoft.com/office/drawing/2014/main" id="{9B51B686-821E-55C0-7959-6A949D079A46}"/>
              </a:ext>
            </a:extLst>
          </p:cNvPr>
          <p:cNvPicPr>
            <a:picLocks noChangeAspect="1"/>
          </p:cNvPicPr>
          <p:nvPr/>
        </p:nvPicPr>
        <p:blipFill>
          <a:blip r:embed="rId3"/>
          <a:stretch>
            <a:fillRect/>
          </a:stretch>
        </p:blipFill>
        <p:spPr>
          <a:xfrm>
            <a:off x="4675395" y="93467"/>
            <a:ext cx="7476516" cy="3069487"/>
          </a:xfrm>
          <a:prstGeom prst="rect">
            <a:avLst/>
          </a:prstGeom>
          <a:ln>
            <a:solidFill>
              <a:schemeClr val="tx1"/>
            </a:solidFill>
          </a:ln>
        </p:spPr>
      </p:pic>
      <p:sp>
        <p:nvSpPr>
          <p:cNvPr id="2" name="Title 1">
            <a:extLst>
              <a:ext uri="{FF2B5EF4-FFF2-40B4-BE49-F238E27FC236}">
                <a16:creationId xmlns:a16="http://schemas.microsoft.com/office/drawing/2014/main" id="{733B8CE2-F89A-B172-6051-A3305210CD23}"/>
              </a:ext>
            </a:extLst>
          </p:cNvPr>
          <p:cNvSpPr>
            <a:spLocks noGrp="1"/>
          </p:cNvSpPr>
          <p:nvPr>
            <p:ph type="title"/>
          </p:nvPr>
        </p:nvSpPr>
        <p:spPr>
          <a:xfrm>
            <a:off x="145464" y="72550"/>
            <a:ext cx="3848585" cy="1325563"/>
          </a:xfrm>
        </p:spPr>
        <p:txBody>
          <a:bodyPr>
            <a:normAutofit/>
          </a:bodyPr>
          <a:lstStyle/>
          <a:p>
            <a:r>
              <a:rPr lang="en-US" sz="4000" dirty="0"/>
              <a:t>Evaluation cont.</a:t>
            </a:r>
          </a:p>
        </p:txBody>
      </p:sp>
      <p:sp>
        <p:nvSpPr>
          <p:cNvPr id="3" name="Content Placeholder 2">
            <a:extLst>
              <a:ext uri="{FF2B5EF4-FFF2-40B4-BE49-F238E27FC236}">
                <a16:creationId xmlns:a16="http://schemas.microsoft.com/office/drawing/2014/main" id="{3D362184-A535-CE3A-8693-D6AF0DCABFD5}"/>
              </a:ext>
            </a:extLst>
          </p:cNvPr>
          <p:cNvSpPr>
            <a:spLocks noGrp="1"/>
          </p:cNvSpPr>
          <p:nvPr>
            <p:ph idx="1"/>
          </p:nvPr>
        </p:nvSpPr>
        <p:spPr>
          <a:xfrm>
            <a:off x="0" y="1398113"/>
            <a:ext cx="4686785" cy="5094761"/>
          </a:xfrm>
        </p:spPr>
        <p:txBody>
          <a:bodyPr>
            <a:normAutofit/>
          </a:bodyPr>
          <a:lstStyle/>
          <a:p>
            <a:r>
              <a:rPr lang="en-US" dirty="0"/>
              <a:t>The mood multiplier does affect which documents are ranked higher, especially noticeable for the ‘sad’ and ‘entertaining’ moods</a:t>
            </a:r>
          </a:p>
          <a:p>
            <a:r>
              <a:rPr lang="en-US" dirty="0"/>
              <a:t>For example, see the top result for searching ‘America’ with no mood vs. ‘sad’ mood:</a:t>
            </a:r>
          </a:p>
          <a:p>
            <a:r>
              <a:rPr lang="en-US" dirty="0"/>
              <a:t>It’s not perfect, but the mood does make a difference</a:t>
            </a:r>
          </a:p>
          <a:p>
            <a:endParaRPr lang="en-US" dirty="0"/>
          </a:p>
        </p:txBody>
      </p:sp>
      <p:cxnSp>
        <p:nvCxnSpPr>
          <p:cNvPr id="14" name="Straight Connector 13">
            <a:extLst>
              <a:ext uri="{FF2B5EF4-FFF2-40B4-BE49-F238E27FC236}">
                <a16:creationId xmlns:a16="http://schemas.microsoft.com/office/drawing/2014/main" id="{A5D3059C-0F15-4F4F-E58A-A15B600DB69C}"/>
              </a:ext>
            </a:extLst>
          </p:cNvPr>
          <p:cNvCxnSpPr>
            <a:cxnSpLocks/>
          </p:cNvCxnSpPr>
          <p:nvPr/>
        </p:nvCxnSpPr>
        <p:spPr>
          <a:xfrm>
            <a:off x="4853049" y="1398113"/>
            <a:ext cx="188421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91E0EB3-E05E-0F35-AA07-DBB88656A71B}"/>
              </a:ext>
            </a:extLst>
          </p:cNvPr>
          <p:cNvCxnSpPr>
            <a:cxnSpLocks/>
          </p:cNvCxnSpPr>
          <p:nvPr/>
        </p:nvCxnSpPr>
        <p:spPr>
          <a:xfrm>
            <a:off x="4797631" y="4712525"/>
            <a:ext cx="336071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73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7D09-59D4-13B2-7F84-35482150EA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7FAEFB-461A-33FB-0FBD-3CC9B2F75BE7}"/>
              </a:ext>
            </a:extLst>
          </p:cNvPr>
          <p:cNvSpPr>
            <a:spLocks noGrp="1"/>
          </p:cNvSpPr>
          <p:nvPr>
            <p:ph idx="1"/>
          </p:nvPr>
        </p:nvSpPr>
        <p:spPr/>
        <p:txBody>
          <a:bodyPr/>
          <a:lstStyle/>
          <a:p>
            <a:r>
              <a:rPr lang="en-US" dirty="0"/>
              <a:t>Even though it’s not perfect, the system does return interesting Wikipedia articles based on your query and mood selection</a:t>
            </a:r>
          </a:p>
          <a:p>
            <a:r>
              <a:rPr lang="en-US" dirty="0"/>
              <a:t>The considerations I made in document preprocessing allow for fast searches and efficient document storage</a:t>
            </a:r>
          </a:p>
          <a:p>
            <a:r>
              <a:rPr lang="en-US" dirty="0"/>
              <a:t>I know the tool works, because there were many times while I was working on it that I got distracted and started reading the articles returned by the tool </a:t>
            </a:r>
          </a:p>
          <a:p>
            <a:endParaRPr lang="en-US" dirty="0"/>
          </a:p>
        </p:txBody>
      </p:sp>
    </p:spTree>
    <p:extLst>
      <p:ext uri="{BB962C8B-B14F-4D97-AF65-F5344CB8AC3E}">
        <p14:creationId xmlns:p14="http://schemas.microsoft.com/office/powerpoint/2010/main" val="14999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8C11-7A7F-2512-E62D-D2FDB9F3FCC4}"/>
              </a:ext>
            </a:extLst>
          </p:cNvPr>
          <p:cNvSpPr>
            <a:spLocks noGrp="1"/>
          </p:cNvSpPr>
          <p:nvPr>
            <p:ph type="title"/>
          </p:nvPr>
        </p:nvSpPr>
        <p:spPr>
          <a:xfrm>
            <a:off x="4780892" y="2766218"/>
            <a:ext cx="2630216" cy="1325563"/>
          </a:xfrm>
        </p:spPr>
        <p:txBody>
          <a:bodyPr/>
          <a:lstStyle/>
          <a:p>
            <a:r>
              <a:rPr lang="en-US" dirty="0"/>
              <a:t>Thank you!</a:t>
            </a:r>
          </a:p>
        </p:txBody>
      </p:sp>
    </p:spTree>
    <p:extLst>
      <p:ext uri="{BB962C8B-B14F-4D97-AF65-F5344CB8AC3E}">
        <p14:creationId xmlns:p14="http://schemas.microsoft.com/office/powerpoint/2010/main" val="256117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5193-2913-8A0E-256E-E3A2C610EBDE}"/>
              </a:ext>
            </a:extLst>
          </p:cNvPr>
          <p:cNvSpPr>
            <a:spLocks noGrp="1"/>
          </p:cNvSpPr>
          <p:nvPr>
            <p:ph type="title"/>
          </p:nvPr>
        </p:nvSpPr>
        <p:spPr/>
        <p:txBody>
          <a:bodyPr/>
          <a:lstStyle/>
          <a:p>
            <a:r>
              <a:rPr lang="en-US" dirty="0"/>
              <a:t>Overview of the </a:t>
            </a:r>
            <a:r>
              <a:rPr lang="en-US" dirty="0" err="1"/>
              <a:t>WikiMood</a:t>
            </a:r>
            <a:r>
              <a:rPr lang="en-US" dirty="0"/>
              <a:t> Tool	</a:t>
            </a:r>
          </a:p>
        </p:txBody>
      </p:sp>
      <p:sp>
        <p:nvSpPr>
          <p:cNvPr id="3" name="Content Placeholder 2">
            <a:extLst>
              <a:ext uri="{FF2B5EF4-FFF2-40B4-BE49-F238E27FC236}">
                <a16:creationId xmlns:a16="http://schemas.microsoft.com/office/drawing/2014/main" id="{F6B574EF-5C0D-A2EF-F398-0178235C40AC}"/>
              </a:ext>
            </a:extLst>
          </p:cNvPr>
          <p:cNvSpPr>
            <a:spLocks noGrp="1"/>
          </p:cNvSpPr>
          <p:nvPr>
            <p:ph idx="1"/>
          </p:nvPr>
        </p:nvSpPr>
        <p:spPr/>
        <p:txBody>
          <a:bodyPr/>
          <a:lstStyle/>
          <a:p>
            <a:r>
              <a:rPr lang="en-US" dirty="0"/>
              <a:t>Consists of:</a:t>
            </a:r>
          </a:p>
          <a:p>
            <a:pPr lvl="1"/>
            <a:r>
              <a:rPr lang="en-US" dirty="0"/>
              <a:t>A backend API which fetches articles, performs document processing, and scores documents based on BM25 and mood score</a:t>
            </a:r>
          </a:p>
          <a:p>
            <a:pPr lvl="1"/>
            <a:r>
              <a:rPr lang="en-US" dirty="0"/>
              <a:t>A frontend UI where the user can input a search query and mood, and see articles which match the query and mood</a:t>
            </a:r>
          </a:p>
          <a:p>
            <a:r>
              <a:rPr lang="en-US" dirty="0"/>
              <a:t>Motivation:</a:t>
            </a:r>
          </a:p>
          <a:p>
            <a:pPr lvl="1"/>
            <a:r>
              <a:rPr lang="en-US" dirty="0"/>
              <a:t>I like browsing random Wikipedia articles when I’m bored</a:t>
            </a:r>
          </a:p>
          <a:p>
            <a:pPr lvl="1"/>
            <a:r>
              <a:rPr lang="en-US" dirty="0"/>
              <a:t>I looked online but surprisingly didn’t find any website like this</a:t>
            </a:r>
          </a:p>
          <a:p>
            <a:pPr lvl="1"/>
            <a:r>
              <a:rPr lang="en-US" dirty="0"/>
              <a:t>I also wanted to add something that made it more advanced than just a simple BM25 search, so I added the mood score</a:t>
            </a:r>
          </a:p>
          <a:p>
            <a:endParaRPr lang="en-US" dirty="0"/>
          </a:p>
        </p:txBody>
      </p:sp>
    </p:spTree>
    <p:extLst>
      <p:ext uri="{BB962C8B-B14F-4D97-AF65-F5344CB8AC3E}">
        <p14:creationId xmlns:p14="http://schemas.microsoft.com/office/powerpoint/2010/main" val="15889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3229-770D-BB39-2FF6-268BE2E2027D}"/>
              </a:ext>
            </a:extLst>
          </p:cNvPr>
          <p:cNvSpPr>
            <a:spLocks noGrp="1"/>
          </p:cNvSpPr>
          <p:nvPr>
            <p:ph type="title"/>
          </p:nvPr>
        </p:nvSpPr>
        <p:spPr/>
        <p:txBody>
          <a:bodyPr/>
          <a:lstStyle/>
          <a:p>
            <a:r>
              <a:rPr lang="en-US" dirty="0"/>
              <a:t>System Flow</a:t>
            </a:r>
          </a:p>
        </p:txBody>
      </p:sp>
      <p:graphicFrame>
        <p:nvGraphicFramePr>
          <p:cNvPr id="5" name="Diagram 4">
            <a:extLst>
              <a:ext uri="{FF2B5EF4-FFF2-40B4-BE49-F238E27FC236}">
                <a16:creationId xmlns:a16="http://schemas.microsoft.com/office/drawing/2014/main" id="{1AB7FDC7-9028-3F78-B312-85E90A8790E5}"/>
              </a:ext>
            </a:extLst>
          </p:cNvPr>
          <p:cNvGraphicFramePr/>
          <p:nvPr>
            <p:extLst>
              <p:ext uri="{D42A27DB-BD31-4B8C-83A1-F6EECF244321}">
                <p14:modId xmlns:p14="http://schemas.microsoft.com/office/powerpoint/2010/main" val="1990050142"/>
              </p:ext>
            </p:extLst>
          </p:nvPr>
        </p:nvGraphicFramePr>
        <p:xfrm>
          <a:off x="915964" y="1287778"/>
          <a:ext cx="10603101" cy="257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1" name="Diagram 30">
            <a:extLst>
              <a:ext uri="{FF2B5EF4-FFF2-40B4-BE49-F238E27FC236}">
                <a16:creationId xmlns:a16="http://schemas.microsoft.com/office/drawing/2014/main" id="{055FB2C1-C575-CA05-0658-9BC2B2E02F31}"/>
              </a:ext>
            </a:extLst>
          </p:cNvPr>
          <p:cNvGraphicFramePr/>
          <p:nvPr>
            <p:extLst>
              <p:ext uri="{D42A27DB-BD31-4B8C-83A1-F6EECF244321}">
                <p14:modId xmlns:p14="http://schemas.microsoft.com/office/powerpoint/2010/main" val="925051939"/>
              </p:ext>
            </p:extLst>
          </p:nvPr>
        </p:nvGraphicFramePr>
        <p:xfrm>
          <a:off x="915964" y="3538566"/>
          <a:ext cx="10603101" cy="25772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0" name="Group 39">
            <a:extLst>
              <a:ext uri="{FF2B5EF4-FFF2-40B4-BE49-F238E27FC236}">
                <a16:creationId xmlns:a16="http://schemas.microsoft.com/office/drawing/2014/main" id="{C2435356-7431-4121-DB8D-44F7D95FA951}"/>
              </a:ext>
            </a:extLst>
          </p:cNvPr>
          <p:cNvGrpSpPr/>
          <p:nvPr/>
        </p:nvGrpSpPr>
        <p:grpSpPr>
          <a:xfrm>
            <a:off x="249112" y="4458680"/>
            <a:ext cx="589088" cy="737002"/>
            <a:chOff x="6589736" y="-326860"/>
            <a:chExt cx="558825" cy="653720"/>
          </a:xfrm>
        </p:grpSpPr>
        <p:sp>
          <p:nvSpPr>
            <p:cNvPr id="41" name="Right Arrow 40">
              <a:extLst>
                <a:ext uri="{FF2B5EF4-FFF2-40B4-BE49-F238E27FC236}">
                  <a16:creationId xmlns:a16="http://schemas.microsoft.com/office/drawing/2014/main" id="{A3DE95E6-729E-EB16-C4EA-0BE9248C2F45}"/>
                </a:ext>
              </a:extLst>
            </p:cNvPr>
            <p:cNvSpPr/>
            <p:nvPr/>
          </p:nvSpPr>
          <p:spPr>
            <a:xfrm>
              <a:off x="6589736" y="-326860"/>
              <a:ext cx="558825" cy="65372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dirty="0"/>
            </a:p>
          </p:txBody>
        </p:sp>
        <p:sp>
          <p:nvSpPr>
            <p:cNvPr id="42" name="Right Arrow 4">
              <a:extLst>
                <a:ext uri="{FF2B5EF4-FFF2-40B4-BE49-F238E27FC236}">
                  <a16:creationId xmlns:a16="http://schemas.microsoft.com/office/drawing/2014/main" id="{C232871E-906C-71E3-5996-284AC6D80EC5}"/>
                </a:ext>
              </a:extLst>
            </p:cNvPr>
            <p:cNvSpPr txBox="1"/>
            <p:nvPr/>
          </p:nvSpPr>
          <p:spPr>
            <a:xfrm>
              <a:off x="6589736" y="-196116"/>
              <a:ext cx="391178" cy="392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grpSp>
    </p:spTree>
    <p:extLst>
      <p:ext uri="{BB962C8B-B14F-4D97-AF65-F5344CB8AC3E}">
        <p14:creationId xmlns:p14="http://schemas.microsoft.com/office/powerpoint/2010/main" val="93722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4267475-805C-4941-9333-E7FCE7F7B13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5B809022-B237-F44B-92DB-4ED837C1E5B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6238ABE-3CB0-F24F-89F8-A9A8D0B3124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4EFF17D-CFBB-0F4A-AFF0-88118A98114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98843B0E-F8C6-CD4C-A680-46F99C9D680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graphicEl>
                                              <a:dgm id="{8281EC12-1C03-ED44-8BF6-9265AFB628E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graphicEl>
                                              <a:dgm id="{8C827B44-C19E-FC44-8FF5-3A279CE6D6E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graphicEl>
                                              <a:dgm id="{46AEF2FA-CE02-DF4F-8AF3-243D50100E02}"/>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graphicEl>
                                              <a:dgm id="{38650555-A00A-3B42-9614-66F7049691C9}"/>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graphicEl>
                                              <a:dgm id="{3B4A8AF1-31CC-9B40-9BEC-CC57F99825E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31"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0DBF-5047-1275-AA28-B47809808326}"/>
              </a:ext>
            </a:extLst>
          </p:cNvPr>
          <p:cNvSpPr>
            <a:spLocks noGrp="1"/>
          </p:cNvSpPr>
          <p:nvPr>
            <p:ph type="title"/>
          </p:nvPr>
        </p:nvSpPr>
        <p:spPr/>
        <p:txBody>
          <a:bodyPr/>
          <a:lstStyle/>
          <a:p>
            <a:r>
              <a:rPr lang="en-US" dirty="0"/>
              <a:t>Algorithm Choice: BM25</a:t>
            </a:r>
          </a:p>
        </p:txBody>
      </p:sp>
      <p:sp>
        <p:nvSpPr>
          <p:cNvPr id="3" name="Content Placeholder 2">
            <a:extLst>
              <a:ext uri="{FF2B5EF4-FFF2-40B4-BE49-F238E27FC236}">
                <a16:creationId xmlns:a16="http://schemas.microsoft.com/office/drawing/2014/main" id="{626819F7-6C4D-20A6-9618-ADF146D00F4C}"/>
              </a:ext>
            </a:extLst>
          </p:cNvPr>
          <p:cNvSpPr>
            <a:spLocks noGrp="1"/>
          </p:cNvSpPr>
          <p:nvPr>
            <p:ph idx="1"/>
          </p:nvPr>
        </p:nvSpPr>
        <p:spPr/>
        <p:txBody>
          <a:bodyPr/>
          <a:lstStyle/>
          <a:p>
            <a:r>
              <a:rPr lang="en-US" dirty="0"/>
              <a:t>Does a decent job of scoring documents while allowing for fast performance and efficient document storage (with the preprocessing that I’ve done)</a:t>
            </a:r>
          </a:p>
          <a:p>
            <a:r>
              <a:rPr lang="en-US" dirty="0"/>
              <a:t>See the file ‘bm25.py’ for the functions I use to calculate the BM25 score</a:t>
            </a:r>
          </a:p>
          <a:p>
            <a:r>
              <a:rPr lang="en-US" dirty="0"/>
              <a:t>But how to combine it with a mood score?</a:t>
            </a:r>
          </a:p>
        </p:txBody>
      </p:sp>
    </p:spTree>
    <p:extLst>
      <p:ext uri="{BB962C8B-B14F-4D97-AF65-F5344CB8AC3E}">
        <p14:creationId xmlns:p14="http://schemas.microsoft.com/office/powerpoint/2010/main" val="28503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BF84-2084-590E-7A46-9B5B3B4EBB2D}"/>
              </a:ext>
            </a:extLst>
          </p:cNvPr>
          <p:cNvSpPr>
            <a:spLocks noGrp="1"/>
          </p:cNvSpPr>
          <p:nvPr>
            <p:ph type="title"/>
          </p:nvPr>
        </p:nvSpPr>
        <p:spPr>
          <a:xfrm>
            <a:off x="838200" y="227578"/>
            <a:ext cx="10515600" cy="906917"/>
          </a:xfrm>
        </p:spPr>
        <p:txBody>
          <a:bodyPr/>
          <a:lstStyle/>
          <a:p>
            <a:r>
              <a:rPr lang="en-US"/>
              <a:t>Combining BM25 and Mood Score</a:t>
            </a:r>
            <a:endParaRPr lang="en-US" dirty="0"/>
          </a:p>
        </p:txBody>
      </p:sp>
      <p:sp>
        <p:nvSpPr>
          <p:cNvPr id="3" name="Content Placeholder 2">
            <a:extLst>
              <a:ext uri="{FF2B5EF4-FFF2-40B4-BE49-F238E27FC236}">
                <a16:creationId xmlns:a16="http://schemas.microsoft.com/office/drawing/2014/main" id="{AFBD769A-59E8-DC89-6A3A-331C7BCC5CBC}"/>
              </a:ext>
            </a:extLst>
          </p:cNvPr>
          <p:cNvSpPr>
            <a:spLocks noGrp="1"/>
          </p:cNvSpPr>
          <p:nvPr>
            <p:ph idx="1"/>
          </p:nvPr>
        </p:nvSpPr>
        <p:spPr>
          <a:xfrm>
            <a:off x="838200" y="1134496"/>
            <a:ext cx="10515599" cy="5042468"/>
          </a:xfrm>
        </p:spPr>
        <p:txBody>
          <a:bodyPr>
            <a:normAutofit/>
          </a:bodyPr>
          <a:lstStyle/>
          <a:p>
            <a:r>
              <a:rPr lang="en-US" dirty="0"/>
              <a:t>First, I defined lists of mood words for each mood in ‘</a:t>
            </a:r>
            <a:r>
              <a:rPr lang="en-US" dirty="0" err="1"/>
              <a:t>constants.py</a:t>
            </a:r>
            <a:r>
              <a:rPr lang="en-US" dirty="0"/>
              <a:t>’</a:t>
            </a:r>
          </a:p>
          <a:p>
            <a:r>
              <a:rPr lang="en-US" dirty="0"/>
              <a:t>When fetching articles, the system checks each term to see if it is in one of the mood word lists</a:t>
            </a:r>
          </a:p>
          <a:p>
            <a:r>
              <a:rPr lang="en-US" dirty="0"/>
              <a:t>If so, it adds +1 to that article’s ‘[mood]_frequency’ value </a:t>
            </a:r>
          </a:p>
          <a:p>
            <a:r>
              <a:rPr lang="en-US" dirty="0"/>
              <a:t>A document’s mood multiplier is then:</a:t>
            </a:r>
          </a:p>
          <a:p>
            <a:pPr marL="457200" lvl="1" indent="0">
              <a:buNone/>
            </a:pPr>
            <a:r>
              <a:rPr lang="en-US" dirty="0"/>
              <a:t>([mood]_frequency) ÷ (number of mood words in [mood])</a:t>
            </a:r>
          </a:p>
          <a:p>
            <a:pPr marL="457200" lvl="1" indent="0">
              <a:buNone/>
            </a:pPr>
            <a:endParaRPr lang="en-US" dirty="0"/>
          </a:p>
          <a:p>
            <a:r>
              <a:rPr lang="en-US" u="sng" dirty="0"/>
              <a:t>Overall score </a:t>
            </a:r>
            <a:r>
              <a:rPr lang="en-US" dirty="0"/>
              <a:t>= (BM25 score) </a:t>
            </a:r>
            <a:r>
              <a:rPr lang="en-US" b="0" i="0" dirty="0">
                <a:effectLst/>
                <a:latin typeface="Google Sans"/>
              </a:rPr>
              <a:t>× (mood multiplier)</a:t>
            </a:r>
            <a:endParaRPr lang="en-US" dirty="0"/>
          </a:p>
        </p:txBody>
      </p:sp>
    </p:spTree>
    <p:extLst>
      <p:ext uri="{BB962C8B-B14F-4D97-AF65-F5344CB8AC3E}">
        <p14:creationId xmlns:p14="http://schemas.microsoft.com/office/powerpoint/2010/main" val="4211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5931D-D5E2-BBBD-C3C0-A4811C8EF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7CA81-6895-669E-264F-511F5B8A71D0}"/>
              </a:ext>
            </a:extLst>
          </p:cNvPr>
          <p:cNvSpPr>
            <a:spLocks noGrp="1"/>
          </p:cNvSpPr>
          <p:nvPr>
            <p:ph type="title"/>
          </p:nvPr>
        </p:nvSpPr>
        <p:spPr>
          <a:xfrm>
            <a:off x="838200" y="227578"/>
            <a:ext cx="10515600" cy="906917"/>
          </a:xfrm>
        </p:spPr>
        <p:txBody>
          <a:bodyPr/>
          <a:lstStyle/>
          <a:p>
            <a:r>
              <a:rPr lang="en-US" dirty="0"/>
              <a:t>Combining BM25 and Mood Score cont.</a:t>
            </a:r>
          </a:p>
        </p:txBody>
      </p:sp>
      <p:pic>
        <p:nvPicPr>
          <p:cNvPr id="5" name="Picture 4">
            <a:extLst>
              <a:ext uri="{FF2B5EF4-FFF2-40B4-BE49-F238E27FC236}">
                <a16:creationId xmlns:a16="http://schemas.microsoft.com/office/drawing/2014/main" id="{159E91FC-2E30-771A-7E08-7D4EB5B8CBC1}"/>
              </a:ext>
            </a:extLst>
          </p:cNvPr>
          <p:cNvPicPr>
            <a:picLocks noChangeAspect="1"/>
          </p:cNvPicPr>
          <p:nvPr/>
        </p:nvPicPr>
        <p:blipFill>
          <a:blip r:embed="rId2"/>
          <a:stretch>
            <a:fillRect/>
          </a:stretch>
        </p:blipFill>
        <p:spPr>
          <a:xfrm>
            <a:off x="6780813" y="1364256"/>
            <a:ext cx="5031817" cy="4711568"/>
          </a:xfrm>
          <a:prstGeom prst="rect">
            <a:avLst/>
          </a:prstGeom>
        </p:spPr>
      </p:pic>
      <p:grpSp>
        <p:nvGrpSpPr>
          <p:cNvPr id="20" name="Group 19">
            <a:extLst>
              <a:ext uri="{FF2B5EF4-FFF2-40B4-BE49-F238E27FC236}">
                <a16:creationId xmlns:a16="http://schemas.microsoft.com/office/drawing/2014/main" id="{EAB67962-C4DE-E63E-4882-B32F1E3932DE}"/>
              </a:ext>
            </a:extLst>
          </p:cNvPr>
          <p:cNvGrpSpPr/>
          <p:nvPr/>
        </p:nvGrpSpPr>
        <p:grpSpPr>
          <a:xfrm>
            <a:off x="7522037" y="4819952"/>
            <a:ext cx="341742" cy="976478"/>
            <a:chOff x="7196447" y="4977360"/>
            <a:chExt cx="356259" cy="1034399"/>
          </a:xfrm>
        </p:grpSpPr>
        <p:cxnSp>
          <p:nvCxnSpPr>
            <p:cNvPr id="8" name="Straight Connector 7">
              <a:extLst>
                <a:ext uri="{FF2B5EF4-FFF2-40B4-BE49-F238E27FC236}">
                  <a16:creationId xmlns:a16="http://schemas.microsoft.com/office/drawing/2014/main" id="{E081D121-AE3B-DDCC-6319-44B8F49C455F}"/>
                </a:ext>
              </a:extLst>
            </p:cNvPr>
            <p:cNvCxnSpPr>
              <a:cxnSpLocks/>
            </p:cNvCxnSpPr>
            <p:nvPr/>
          </p:nvCxnSpPr>
          <p:spPr>
            <a:xfrm flipH="1">
              <a:off x="7196447" y="4977360"/>
              <a:ext cx="356259"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E547C1-2DE9-9018-C311-1420585BC7A7}"/>
                </a:ext>
              </a:extLst>
            </p:cNvPr>
            <p:cNvCxnSpPr>
              <a:cxnSpLocks/>
            </p:cNvCxnSpPr>
            <p:nvPr/>
          </p:nvCxnSpPr>
          <p:spPr>
            <a:xfrm flipV="1">
              <a:off x="7196447" y="4977360"/>
              <a:ext cx="0" cy="103155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697CDA0-CD28-4A62-E5E5-6EBBC6D7DFDB}"/>
                </a:ext>
              </a:extLst>
            </p:cNvPr>
            <p:cNvCxnSpPr>
              <a:cxnSpLocks/>
            </p:cNvCxnSpPr>
            <p:nvPr/>
          </p:nvCxnSpPr>
          <p:spPr>
            <a:xfrm flipH="1">
              <a:off x="7196447" y="6011759"/>
              <a:ext cx="356259"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BAC2FED1-002B-E678-F65F-1452130B408D}"/>
              </a:ext>
            </a:extLst>
          </p:cNvPr>
          <p:cNvSpPr txBox="1"/>
          <p:nvPr/>
        </p:nvSpPr>
        <p:spPr>
          <a:xfrm>
            <a:off x="6677937" y="1006210"/>
            <a:ext cx="5031817" cy="369332"/>
          </a:xfrm>
          <a:prstGeom prst="rect">
            <a:avLst/>
          </a:prstGeom>
          <a:noFill/>
        </p:spPr>
        <p:txBody>
          <a:bodyPr wrap="square" rtlCol="0">
            <a:spAutoFit/>
          </a:bodyPr>
          <a:lstStyle/>
          <a:p>
            <a:r>
              <a:rPr lang="en-US" dirty="0"/>
              <a:t>Mood term frequency information in the JSON:</a:t>
            </a:r>
          </a:p>
        </p:txBody>
      </p:sp>
      <p:cxnSp>
        <p:nvCxnSpPr>
          <p:cNvPr id="11" name="Straight Connector 10">
            <a:extLst>
              <a:ext uri="{FF2B5EF4-FFF2-40B4-BE49-F238E27FC236}">
                <a16:creationId xmlns:a16="http://schemas.microsoft.com/office/drawing/2014/main" id="{F1A14A00-BA55-BDC6-6ADD-C53F911164F4}"/>
              </a:ext>
            </a:extLst>
          </p:cNvPr>
          <p:cNvCxnSpPr>
            <a:cxnSpLocks/>
          </p:cNvCxnSpPr>
          <p:nvPr/>
        </p:nvCxnSpPr>
        <p:spPr>
          <a:xfrm>
            <a:off x="6578930" y="995931"/>
            <a:ext cx="0" cy="57784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F7A504D1-678C-10D4-AD12-9A17292D83EB}"/>
              </a:ext>
            </a:extLst>
          </p:cNvPr>
          <p:cNvSpPr txBox="1"/>
          <p:nvPr/>
        </p:nvSpPr>
        <p:spPr>
          <a:xfrm>
            <a:off x="467586" y="1006210"/>
            <a:ext cx="5031817" cy="369332"/>
          </a:xfrm>
          <a:prstGeom prst="rect">
            <a:avLst/>
          </a:prstGeom>
          <a:noFill/>
        </p:spPr>
        <p:txBody>
          <a:bodyPr wrap="square" rtlCol="0">
            <a:spAutoFit/>
          </a:bodyPr>
          <a:lstStyle/>
          <a:p>
            <a:r>
              <a:rPr lang="en-US" dirty="0"/>
              <a:t>Example of mood words:</a:t>
            </a:r>
          </a:p>
        </p:txBody>
      </p:sp>
      <p:pic>
        <p:nvPicPr>
          <p:cNvPr id="27" name="Picture 26">
            <a:extLst>
              <a:ext uri="{FF2B5EF4-FFF2-40B4-BE49-F238E27FC236}">
                <a16:creationId xmlns:a16="http://schemas.microsoft.com/office/drawing/2014/main" id="{29140152-CCEB-5768-4D6E-CD8A6E14F4E9}"/>
              </a:ext>
            </a:extLst>
          </p:cNvPr>
          <p:cNvPicPr>
            <a:picLocks noChangeAspect="1"/>
          </p:cNvPicPr>
          <p:nvPr/>
        </p:nvPicPr>
        <p:blipFill>
          <a:blip r:embed="rId3"/>
          <a:stretch>
            <a:fillRect/>
          </a:stretch>
        </p:blipFill>
        <p:spPr>
          <a:xfrm>
            <a:off x="570462" y="1364256"/>
            <a:ext cx="5839738" cy="5147953"/>
          </a:xfrm>
          <a:prstGeom prst="rect">
            <a:avLst/>
          </a:prstGeom>
        </p:spPr>
      </p:pic>
    </p:spTree>
    <p:extLst>
      <p:ext uri="{BB962C8B-B14F-4D97-AF65-F5344CB8AC3E}">
        <p14:creationId xmlns:p14="http://schemas.microsoft.com/office/powerpoint/2010/main" val="17802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DCB8-9741-C229-92D8-5205D5FC4B5A}"/>
              </a:ext>
            </a:extLst>
          </p:cNvPr>
          <p:cNvSpPr>
            <a:spLocks noGrp="1"/>
          </p:cNvSpPr>
          <p:nvPr>
            <p:ph type="title"/>
          </p:nvPr>
        </p:nvSpPr>
        <p:spPr/>
        <p:txBody>
          <a:bodyPr/>
          <a:lstStyle/>
          <a:p>
            <a:r>
              <a:rPr lang="en-US" dirty="0"/>
              <a:t>The Corpus</a:t>
            </a:r>
          </a:p>
        </p:txBody>
      </p:sp>
      <p:sp>
        <p:nvSpPr>
          <p:cNvPr id="3" name="Content Placeholder 2">
            <a:extLst>
              <a:ext uri="{FF2B5EF4-FFF2-40B4-BE49-F238E27FC236}">
                <a16:creationId xmlns:a16="http://schemas.microsoft.com/office/drawing/2014/main" id="{9403FF61-DC76-E07F-258F-1500657FA6DD}"/>
              </a:ext>
            </a:extLst>
          </p:cNvPr>
          <p:cNvSpPr>
            <a:spLocks noGrp="1"/>
          </p:cNvSpPr>
          <p:nvPr>
            <p:ph idx="1"/>
          </p:nvPr>
        </p:nvSpPr>
        <p:spPr>
          <a:xfrm>
            <a:off x="600693" y="1531918"/>
            <a:ext cx="5966361" cy="4656921"/>
          </a:xfrm>
        </p:spPr>
        <p:txBody>
          <a:bodyPr/>
          <a:lstStyle/>
          <a:p>
            <a:r>
              <a:rPr lang="en-US" dirty="0"/>
              <a:t>The system stores document information as JSON after stripping out </a:t>
            </a:r>
            <a:r>
              <a:rPr lang="en-US" dirty="0" err="1"/>
              <a:t>stopwords</a:t>
            </a:r>
            <a:endParaRPr lang="en-US" dirty="0"/>
          </a:p>
          <a:p>
            <a:r>
              <a:rPr lang="en-US" dirty="0"/>
              <a:t>This allows for very efficient document storage and fast search performance</a:t>
            </a:r>
          </a:p>
          <a:p>
            <a:pPr lvl="1"/>
            <a:r>
              <a:rPr lang="en-US" dirty="0"/>
              <a:t>At the time of making this, the corpus is 8,000 documents and takes up only 90MB:</a:t>
            </a:r>
          </a:p>
          <a:p>
            <a:pPr lvl="1"/>
            <a:endParaRPr lang="en-US" dirty="0"/>
          </a:p>
        </p:txBody>
      </p:sp>
      <p:sp>
        <p:nvSpPr>
          <p:cNvPr id="4" name="TextBox 3">
            <a:extLst>
              <a:ext uri="{FF2B5EF4-FFF2-40B4-BE49-F238E27FC236}">
                <a16:creationId xmlns:a16="http://schemas.microsoft.com/office/drawing/2014/main" id="{2F347263-FAC5-F5D0-2E64-379CEA2F0000}"/>
              </a:ext>
            </a:extLst>
          </p:cNvPr>
          <p:cNvSpPr txBox="1"/>
          <p:nvPr/>
        </p:nvSpPr>
        <p:spPr>
          <a:xfrm>
            <a:off x="6804561" y="1531918"/>
            <a:ext cx="4549239"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A10A250B-2FB5-EF1C-BFDD-658F4E817ABB}"/>
              </a:ext>
            </a:extLst>
          </p:cNvPr>
          <p:cNvPicPr>
            <a:picLocks noChangeAspect="1"/>
          </p:cNvPicPr>
          <p:nvPr/>
        </p:nvPicPr>
        <p:blipFill>
          <a:blip r:embed="rId2"/>
          <a:stretch>
            <a:fillRect/>
          </a:stretch>
        </p:blipFill>
        <p:spPr>
          <a:xfrm>
            <a:off x="6567054" y="1364857"/>
            <a:ext cx="5245573" cy="4991041"/>
          </a:xfrm>
          <a:prstGeom prst="rect">
            <a:avLst/>
          </a:prstGeom>
        </p:spPr>
      </p:pic>
      <p:sp>
        <p:nvSpPr>
          <p:cNvPr id="6" name="TextBox 5">
            <a:extLst>
              <a:ext uri="{FF2B5EF4-FFF2-40B4-BE49-F238E27FC236}">
                <a16:creationId xmlns:a16="http://schemas.microsoft.com/office/drawing/2014/main" id="{B6FA5B50-3F1A-9467-A44F-19C86B64270A}"/>
              </a:ext>
            </a:extLst>
          </p:cNvPr>
          <p:cNvSpPr txBox="1"/>
          <p:nvPr/>
        </p:nvSpPr>
        <p:spPr>
          <a:xfrm>
            <a:off x="12896603" y="130629"/>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51E91777-7093-4DC3-983B-F20466CC7B25}"/>
              </a:ext>
            </a:extLst>
          </p:cNvPr>
          <p:cNvSpPr txBox="1"/>
          <p:nvPr/>
        </p:nvSpPr>
        <p:spPr>
          <a:xfrm>
            <a:off x="6456393" y="995525"/>
            <a:ext cx="5245573" cy="369332"/>
          </a:xfrm>
          <a:prstGeom prst="rect">
            <a:avLst/>
          </a:prstGeom>
          <a:noFill/>
        </p:spPr>
        <p:txBody>
          <a:bodyPr wrap="square" rtlCol="0">
            <a:spAutoFit/>
          </a:bodyPr>
          <a:lstStyle/>
          <a:p>
            <a:r>
              <a:rPr lang="en-US" dirty="0"/>
              <a:t>Example document JSON file:</a:t>
            </a:r>
          </a:p>
        </p:txBody>
      </p:sp>
      <p:sp>
        <p:nvSpPr>
          <p:cNvPr id="14" name="Rectangle 13">
            <a:extLst>
              <a:ext uri="{FF2B5EF4-FFF2-40B4-BE49-F238E27FC236}">
                <a16:creationId xmlns:a16="http://schemas.microsoft.com/office/drawing/2014/main" id="{A05E24C5-C825-4A4E-2E63-66EBBBA8EAE2}"/>
              </a:ext>
            </a:extLst>
          </p:cNvPr>
          <p:cNvSpPr/>
          <p:nvPr/>
        </p:nvSpPr>
        <p:spPr>
          <a:xfrm>
            <a:off x="7334054" y="3346515"/>
            <a:ext cx="2215299" cy="1300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313535F-29D8-02EE-2B19-D7DCFBFB6DA2}"/>
              </a:ext>
            </a:extLst>
          </p:cNvPr>
          <p:cNvSpPr txBox="1"/>
          <p:nvPr/>
        </p:nvSpPr>
        <p:spPr>
          <a:xfrm>
            <a:off x="8779684" y="2955207"/>
            <a:ext cx="1539338" cy="307777"/>
          </a:xfrm>
          <a:prstGeom prst="rect">
            <a:avLst/>
          </a:prstGeom>
          <a:noFill/>
        </p:spPr>
        <p:txBody>
          <a:bodyPr wrap="square" rtlCol="0">
            <a:spAutoFit/>
          </a:bodyPr>
          <a:lstStyle/>
          <a:p>
            <a:r>
              <a:rPr lang="en-US" sz="1400" dirty="0">
                <a:solidFill>
                  <a:srgbClr val="FF0000"/>
                </a:solidFill>
              </a:rPr>
              <a:t>Term frequencies</a:t>
            </a:r>
          </a:p>
        </p:txBody>
      </p:sp>
      <p:sp>
        <p:nvSpPr>
          <p:cNvPr id="19" name="Rectangle 18">
            <a:extLst>
              <a:ext uri="{FF2B5EF4-FFF2-40B4-BE49-F238E27FC236}">
                <a16:creationId xmlns:a16="http://schemas.microsoft.com/office/drawing/2014/main" id="{06EE076A-2137-0046-320D-4B30F083A397}"/>
              </a:ext>
            </a:extLst>
          </p:cNvPr>
          <p:cNvSpPr/>
          <p:nvPr/>
        </p:nvSpPr>
        <p:spPr>
          <a:xfrm>
            <a:off x="7367700" y="2645183"/>
            <a:ext cx="1411983" cy="6178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AA4CE303-DEF2-D53F-443A-3E69A4505369}"/>
              </a:ext>
            </a:extLst>
          </p:cNvPr>
          <p:cNvPicPr>
            <a:picLocks noChangeAspect="1"/>
          </p:cNvPicPr>
          <p:nvPr/>
        </p:nvPicPr>
        <p:blipFill>
          <a:blip r:embed="rId3"/>
          <a:stretch>
            <a:fillRect/>
          </a:stretch>
        </p:blipFill>
        <p:spPr>
          <a:xfrm>
            <a:off x="2292219" y="4776050"/>
            <a:ext cx="2477743" cy="1486645"/>
          </a:xfrm>
          <a:prstGeom prst="rect">
            <a:avLst/>
          </a:prstGeom>
        </p:spPr>
      </p:pic>
      <p:cxnSp>
        <p:nvCxnSpPr>
          <p:cNvPr id="21" name="Straight Connector 20">
            <a:extLst>
              <a:ext uri="{FF2B5EF4-FFF2-40B4-BE49-F238E27FC236}">
                <a16:creationId xmlns:a16="http://schemas.microsoft.com/office/drawing/2014/main" id="{A2C14BC8-C57F-3F8B-4E1D-5943230A7ABB}"/>
              </a:ext>
            </a:extLst>
          </p:cNvPr>
          <p:cNvCxnSpPr>
            <a:cxnSpLocks/>
          </p:cNvCxnSpPr>
          <p:nvPr/>
        </p:nvCxnSpPr>
        <p:spPr>
          <a:xfrm>
            <a:off x="3836709" y="6113004"/>
            <a:ext cx="4619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4221008-FB69-4CF4-14A0-6B71DB2D9B70}"/>
              </a:ext>
            </a:extLst>
          </p:cNvPr>
          <p:cNvCxnSpPr>
            <a:cxnSpLocks/>
          </p:cNvCxnSpPr>
          <p:nvPr/>
        </p:nvCxnSpPr>
        <p:spPr>
          <a:xfrm>
            <a:off x="3396908" y="6249847"/>
            <a:ext cx="5717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5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6"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1D3E-2F48-FCD8-6164-F1EF2DCD72CE}"/>
              </a:ext>
            </a:extLst>
          </p:cNvPr>
          <p:cNvSpPr>
            <a:spLocks noGrp="1"/>
          </p:cNvSpPr>
          <p:nvPr>
            <p:ph type="title"/>
          </p:nvPr>
        </p:nvSpPr>
        <p:spPr>
          <a:xfrm>
            <a:off x="838200" y="2103437"/>
            <a:ext cx="5257800" cy="1325563"/>
          </a:xfrm>
        </p:spPr>
        <p:txBody>
          <a:bodyPr/>
          <a:lstStyle/>
          <a:p>
            <a:r>
              <a:rPr lang="en-US" dirty="0"/>
              <a:t>Adding Documents to the Corpus</a:t>
            </a:r>
          </a:p>
        </p:txBody>
      </p:sp>
      <p:sp>
        <p:nvSpPr>
          <p:cNvPr id="3" name="Content Placeholder 2">
            <a:extLst>
              <a:ext uri="{FF2B5EF4-FFF2-40B4-BE49-F238E27FC236}">
                <a16:creationId xmlns:a16="http://schemas.microsoft.com/office/drawing/2014/main" id="{B395ECE2-EDB6-2170-78AB-CBA718ED659C}"/>
              </a:ext>
            </a:extLst>
          </p:cNvPr>
          <p:cNvSpPr>
            <a:spLocks noGrp="1"/>
          </p:cNvSpPr>
          <p:nvPr>
            <p:ph idx="1"/>
          </p:nvPr>
        </p:nvSpPr>
        <p:spPr>
          <a:xfrm>
            <a:off x="6096000" y="920089"/>
            <a:ext cx="5610101" cy="3909992"/>
          </a:xfrm>
        </p:spPr>
        <p:txBody>
          <a:bodyPr>
            <a:normAutofit/>
          </a:bodyPr>
          <a:lstStyle/>
          <a:p>
            <a:r>
              <a:rPr lang="en-US" dirty="0"/>
              <a:t>I wrote a python script which automatically fetches, preprocesses, and adds new articles to the corpus</a:t>
            </a:r>
          </a:p>
          <a:p>
            <a:r>
              <a:rPr lang="en-US" dirty="0"/>
              <a:t>Parameters are configurable in ‘</a:t>
            </a:r>
            <a:r>
              <a:rPr lang="en-US" dirty="0" err="1"/>
              <a:t>constants.py</a:t>
            </a:r>
            <a:r>
              <a:rPr lang="en-US" dirty="0"/>
              <a:t>’ and explained in the README on </a:t>
            </a:r>
            <a:r>
              <a:rPr lang="en-US" dirty="0" err="1"/>
              <a:t>Github</a:t>
            </a:r>
            <a:endParaRPr lang="en-US" dirty="0"/>
          </a:p>
          <a:p>
            <a:r>
              <a:rPr lang="en-US" dirty="0"/>
              <a:t>Simply use the script as seen below:</a:t>
            </a:r>
          </a:p>
          <a:p>
            <a:endParaRPr lang="en-US" dirty="0"/>
          </a:p>
        </p:txBody>
      </p:sp>
      <p:pic>
        <p:nvPicPr>
          <p:cNvPr id="5" name="Picture 4">
            <a:extLst>
              <a:ext uri="{FF2B5EF4-FFF2-40B4-BE49-F238E27FC236}">
                <a16:creationId xmlns:a16="http://schemas.microsoft.com/office/drawing/2014/main" id="{A483925C-6BEA-55EC-09C5-A0BCBA7330F0}"/>
              </a:ext>
            </a:extLst>
          </p:cNvPr>
          <p:cNvPicPr>
            <a:picLocks noChangeAspect="1"/>
          </p:cNvPicPr>
          <p:nvPr/>
        </p:nvPicPr>
        <p:blipFill>
          <a:blip r:embed="rId2"/>
          <a:srcRect t="6251" b="19504"/>
          <a:stretch/>
        </p:blipFill>
        <p:spPr>
          <a:xfrm>
            <a:off x="838200" y="5011387"/>
            <a:ext cx="8118256" cy="665018"/>
          </a:xfrm>
          <a:prstGeom prst="rect">
            <a:avLst/>
          </a:prstGeom>
        </p:spPr>
      </p:pic>
      <p:cxnSp>
        <p:nvCxnSpPr>
          <p:cNvPr id="7" name="Straight Connector 6">
            <a:extLst>
              <a:ext uri="{FF2B5EF4-FFF2-40B4-BE49-F238E27FC236}">
                <a16:creationId xmlns:a16="http://schemas.microsoft.com/office/drawing/2014/main" id="{0F97C1E9-26F4-3237-7709-8E3E5A3595B3}"/>
              </a:ext>
            </a:extLst>
          </p:cNvPr>
          <p:cNvCxnSpPr/>
          <p:nvPr/>
        </p:nvCxnSpPr>
        <p:spPr>
          <a:xfrm>
            <a:off x="6096000" y="5201392"/>
            <a:ext cx="267986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9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493-1B99-4F47-9540-5AE50F2029FE}"/>
              </a:ext>
            </a:extLst>
          </p:cNvPr>
          <p:cNvSpPr>
            <a:spLocks noGrp="1"/>
          </p:cNvSpPr>
          <p:nvPr>
            <p:ph type="title"/>
          </p:nvPr>
        </p:nvSpPr>
        <p:spPr/>
        <p:txBody>
          <a:bodyPr/>
          <a:lstStyle/>
          <a:p>
            <a:r>
              <a:rPr lang="en-US" dirty="0"/>
              <a:t>Using the UI</a:t>
            </a:r>
          </a:p>
        </p:txBody>
      </p:sp>
      <p:pic>
        <p:nvPicPr>
          <p:cNvPr id="8" name="Content Placeholder 7">
            <a:extLst>
              <a:ext uri="{FF2B5EF4-FFF2-40B4-BE49-F238E27FC236}">
                <a16:creationId xmlns:a16="http://schemas.microsoft.com/office/drawing/2014/main" id="{134E6026-53CA-7A0A-EDDC-048BE98BF107}"/>
              </a:ext>
            </a:extLst>
          </p:cNvPr>
          <p:cNvPicPr>
            <a:picLocks noGrp="1" noChangeAspect="1"/>
          </p:cNvPicPr>
          <p:nvPr>
            <p:ph idx="1"/>
          </p:nvPr>
        </p:nvPicPr>
        <p:blipFill>
          <a:blip r:embed="rId2"/>
          <a:stretch>
            <a:fillRect/>
          </a:stretch>
        </p:blipFill>
        <p:spPr>
          <a:xfrm>
            <a:off x="1048459" y="1449218"/>
            <a:ext cx="10095082" cy="4963416"/>
          </a:xfrm>
          <a:prstGeom prst="rect">
            <a:avLst/>
          </a:prstGeom>
          <a:ln>
            <a:solidFill>
              <a:schemeClr val="tx1"/>
            </a:solidFill>
          </a:ln>
        </p:spPr>
      </p:pic>
      <p:sp>
        <p:nvSpPr>
          <p:cNvPr id="9" name="Oval 8">
            <a:extLst>
              <a:ext uri="{FF2B5EF4-FFF2-40B4-BE49-F238E27FC236}">
                <a16:creationId xmlns:a16="http://schemas.microsoft.com/office/drawing/2014/main" id="{1058D2FD-D603-3226-65F9-C7240A25770A}"/>
              </a:ext>
            </a:extLst>
          </p:cNvPr>
          <p:cNvSpPr/>
          <p:nvPr/>
        </p:nvSpPr>
        <p:spPr>
          <a:xfrm>
            <a:off x="3396343" y="2149434"/>
            <a:ext cx="1294410" cy="35625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28DFA24-D337-5D22-6957-71BC70F84E94}"/>
              </a:ext>
            </a:extLst>
          </p:cNvPr>
          <p:cNvSpPr/>
          <p:nvPr/>
        </p:nvSpPr>
        <p:spPr>
          <a:xfrm>
            <a:off x="6408720" y="2149433"/>
            <a:ext cx="1678376" cy="35625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496C3DB6-D8C0-DEE9-E229-AB9ADC6C0C9D}"/>
              </a:ext>
            </a:extLst>
          </p:cNvPr>
          <p:cNvCxnSpPr>
            <a:cxnSpLocks/>
          </p:cNvCxnSpPr>
          <p:nvPr/>
        </p:nvCxnSpPr>
        <p:spPr>
          <a:xfrm>
            <a:off x="2743200" y="2149433"/>
            <a:ext cx="570015" cy="831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E613E62-FF80-851C-4D6D-9B554411F19A}"/>
              </a:ext>
            </a:extLst>
          </p:cNvPr>
          <p:cNvCxnSpPr>
            <a:cxnSpLocks/>
          </p:cNvCxnSpPr>
          <p:nvPr/>
        </p:nvCxnSpPr>
        <p:spPr>
          <a:xfrm flipV="1">
            <a:off x="8043058" y="1961408"/>
            <a:ext cx="1118260" cy="18802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936D42-7317-D221-4BCF-65A8F8300B65}"/>
              </a:ext>
            </a:extLst>
          </p:cNvPr>
          <p:cNvSpPr txBox="1"/>
          <p:nvPr/>
        </p:nvSpPr>
        <p:spPr>
          <a:xfrm>
            <a:off x="1552452" y="1924784"/>
            <a:ext cx="1539338" cy="307777"/>
          </a:xfrm>
          <a:prstGeom prst="rect">
            <a:avLst/>
          </a:prstGeom>
          <a:noFill/>
        </p:spPr>
        <p:txBody>
          <a:bodyPr wrap="square" rtlCol="0">
            <a:spAutoFit/>
          </a:bodyPr>
          <a:lstStyle/>
          <a:p>
            <a:r>
              <a:rPr lang="en-US" sz="1400" dirty="0">
                <a:solidFill>
                  <a:srgbClr val="FF0000"/>
                </a:solidFill>
              </a:rPr>
              <a:t>Search query</a:t>
            </a:r>
          </a:p>
        </p:txBody>
      </p:sp>
      <p:sp>
        <p:nvSpPr>
          <p:cNvPr id="18" name="TextBox 17">
            <a:extLst>
              <a:ext uri="{FF2B5EF4-FFF2-40B4-BE49-F238E27FC236}">
                <a16:creationId xmlns:a16="http://schemas.microsoft.com/office/drawing/2014/main" id="{68605698-C5C0-C308-1883-405F1C52A689}"/>
              </a:ext>
            </a:extLst>
          </p:cNvPr>
          <p:cNvSpPr txBox="1"/>
          <p:nvPr/>
        </p:nvSpPr>
        <p:spPr>
          <a:xfrm>
            <a:off x="9100209" y="1747643"/>
            <a:ext cx="1931967" cy="307777"/>
          </a:xfrm>
          <a:prstGeom prst="rect">
            <a:avLst/>
          </a:prstGeom>
          <a:noFill/>
        </p:spPr>
        <p:txBody>
          <a:bodyPr wrap="square" rtlCol="0">
            <a:spAutoFit/>
          </a:bodyPr>
          <a:lstStyle/>
          <a:p>
            <a:r>
              <a:rPr lang="en-US" sz="1400" dirty="0">
                <a:solidFill>
                  <a:srgbClr val="FF0000"/>
                </a:solidFill>
              </a:rPr>
              <a:t>Option to select mood</a:t>
            </a:r>
          </a:p>
        </p:txBody>
      </p:sp>
      <p:sp>
        <p:nvSpPr>
          <p:cNvPr id="21" name="TextBox 20">
            <a:extLst>
              <a:ext uri="{FF2B5EF4-FFF2-40B4-BE49-F238E27FC236}">
                <a16:creationId xmlns:a16="http://schemas.microsoft.com/office/drawing/2014/main" id="{4C69B98A-44B3-D870-C75A-A425A80ACA63}"/>
              </a:ext>
            </a:extLst>
          </p:cNvPr>
          <p:cNvSpPr txBox="1"/>
          <p:nvPr/>
        </p:nvSpPr>
        <p:spPr>
          <a:xfrm>
            <a:off x="1203862" y="2774781"/>
            <a:ext cx="1539338" cy="307777"/>
          </a:xfrm>
          <a:prstGeom prst="rect">
            <a:avLst/>
          </a:prstGeom>
          <a:noFill/>
        </p:spPr>
        <p:txBody>
          <a:bodyPr wrap="square" rtlCol="0">
            <a:spAutoFit/>
          </a:bodyPr>
          <a:lstStyle/>
          <a:p>
            <a:r>
              <a:rPr lang="en-US" sz="1400" dirty="0">
                <a:solidFill>
                  <a:srgbClr val="FF0000"/>
                </a:solidFill>
              </a:rPr>
              <a:t>Results:</a:t>
            </a:r>
          </a:p>
        </p:txBody>
      </p:sp>
    </p:spTree>
    <p:extLst>
      <p:ext uri="{BB962C8B-B14F-4D97-AF65-F5344CB8AC3E}">
        <p14:creationId xmlns:p14="http://schemas.microsoft.com/office/powerpoint/2010/main" val="32120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p:bldP spid="18" grpId="0"/>
      <p:bldP spid="21"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452</TotalTime>
  <Words>753</Words>
  <Application>Microsoft Macintosh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Google Sans</vt:lpstr>
      <vt:lpstr>Office Theme</vt:lpstr>
      <vt:lpstr>WikiMood A tool to find Wikipedia articles</vt:lpstr>
      <vt:lpstr>Overview of the WikiMood Tool </vt:lpstr>
      <vt:lpstr>System Flow</vt:lpstr>
      <vt:lpstr>Algorithm Choice: BM25</vt:lpstr>
      <vt:lpstr>Combining BM25 and Mood Score</vt:lpstr>
      <vt:lpstr>Combining BM25 and Mood Score cont.</vt:lpstr>
      <vt:lpstr>The Corpus</vt:lpstr>
      <vt:lpstr>Adding Documents to the Corpus</vt:lpstr>
      <vt:lpstr>Using the UI</vt:lpstr>
      <vt:lpstr>Using the UI cont.</vt:lpstr>
      <vt:lpstr>Evaluation</vt:lpstr>
      <vt:lpstr>Evaluation cont.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Frye, Caleb</dc:creator>
  <cp:lastModifiedBy>Frye, Caleb</cp:lastModifiedBy>
  <cp:revision>5</cp:revision>
  <dcterms:created xsi:type="dcterms:W3CDTF">2024-11-19T20:30:10Z</dcterms:created>
  <dcterms:modified xsi:type="dcterms:W3CDTF">2024-11-20T04:02:46Z</dcterms:modified>
</cp:coreProperties>
</file>