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Nuni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italic.fntdata"/><Relationship Id="rId30" Type="http://schemas.openxmlformats.org/officeDocument/2006/relationships/font" Target="fonts/Nuni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440ffa6e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440ffa6e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440ffa6e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440ffa6e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d27c337f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4d27c337f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440ffa6e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440ffa6e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440ffa6e6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5440ffa6e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440ffa6e6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440ffa6e6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440ffa6e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5440ffa6e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Feedback: </a:t>
            </a:r>
            <a:r>
              <a:rPr lang="sv"/>
              <a:t>Väsentligt</a:t>
            </a:r>
            <a:r>
              <a:rPr lang="sv"/>
              <a:t> och formellt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440ffa6e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5440ffa6e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5440ffa6e6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5440ffa6e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5440ffa6e6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5440ffa6e6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d27c337f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d27c337f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544b2fd12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544b2fd12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552ef4c9c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552ef4c9c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5eb26c1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5eb26c1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552ef4c9c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552ef4c9c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Mina rekommendationer i de</a:t>
            </a:r>
            <a:r>
              <a:rPr lang="sv"/>
              <a:t>nna presentationen är grundade på att du som kund ska få maximal prestanda och funktion för pengarna, samtidigt som arbetsmiljövänligheten prioriteras och fördelaktiga supportavtal och garantier ingår.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22237bda6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22237bda6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22237bda6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22237bda6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22237bda6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22237bda6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22237bda6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22237bda6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22237bda6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22237bda6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22237bda6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22237bda6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d27c337f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d27c337f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Viktors Vinklar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Dell EMC Poweredge R230</a:t>
            </a:r>
            <a:endParaRPr/>
          </a:p>
        </p:txBody>
      </p:sp>
      <p:pic>
        <p:nvPicPr>
          <p:cNvPr id="189" name="Google Shape;18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619975"/>
            <a:ext cx="3810000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sv" sz="1800">
                <a:latin typeface="Arial"/>
                <a:ea typeface="Arial"/>
                <a:cs typeface="Arial"/>
                <a:sym typeface="Arial"/>
              </a:rPr>
              <a:t>Rack</a:t>
            </a:r>
            <a:r>
              <a:rPr lang="sv" sz="1800">
                <a:latin typeface="Arial"/>
                <a:ea typeface="Arial"/>
                <a:cs typeface="Arial"/>
                <a:sym typeface="Arial"/>
              </a:rPr>
              <a:t>-server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sv" sz="1800">
                <a:latin typeface="Arial"/>
                <a:ea typeface="Arial"/>
                <a:cs typeface="Arial"/>
                <a:sym typeface="Arial"/>
              </a:rPr>
              <a:t>1024 GB lagring</a:t>
            </a:r>
            <a:r>
              <a:rPr lang="sv" sz="1800"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sv" sz="1800">
                <a:latin typeface="Arial"/>
                <a:ea typeface="Arial"/>
                <a:cs typeface="Arial"/>
                <a:sym typeface="Arial"/>
              </a:rPr>
              <a:t>Raid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sv" sz="1800">
                <a:latin typeface="Arial"/>
                <a:ea typeface="Arial"/>
                <a:cs typeface="Arial"/>
                <a:sym typeface="Arial"/>
              </a:rPr>
              <a:t>8 GB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sv" sz="1800">
                <a:latin typeface="Arial"/>
                <a:ea typeface="Arial"/>
                <a:cs typeface="Arial"/>
                <a:sym typeface="Arial"/>
              </a:rPr>
              <a:t>Pris: 6 295 kr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sv"/>
              <a:t>Dell EMC Poweredge R230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3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sv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Rack-server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sv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 TB lagring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sv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sv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 GB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sv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Pris: 6 295 kr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9900" y="1298500"/>
            <a:ext cx="38100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APC Smart-Ups 750</a:t>
            </a:r>
            <a:endParaRPr/>
          </a:p>
        </p:txBody>
      </p:sp>
      <p:sp>
        <p:nvSpPr>
          <p:cNvPr id="203" name="Google Shape;203;p24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sv" sz="2400"/>
              <a:t>LCD-display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sv" sz="2400"/>
              <a:t>Extra batteri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sv" sz="2400"/>
              <a:t>Pris: 5 495 kr</a:t>
            </a:r>
            <a:endParaRPr sz="2400"/>
          </a:p>
        </p:txBody>
      </p:sp>
      <p:pic>
        <p:nvPicPr>
          <p:cNvPr id="204" name="Google Shape;20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6275" y="1480200"/>
            <a:ext cx="38100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Flashforge: Finder CT SE Kit</a:t>
            </a:r>
            <a:endParaRPr/>
          </a:p>
        </p:txBody>
      </p:sp>
      <p:sp>
        <p:nvSpPr>
          <p:cNvPr id="210" name="Google Shape;210;p25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Lättanvänd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filamenthållare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3d-Print</a:t>
            </a:r>
            <a:r>
              <a:rPr lang="sv" sz="1800"/>
              <a:t>program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Pris: 4 995 kr</a:t>
            </a:r>
            <a:endParaRPr sz="1800"/>
          </a:p>
        </p:txBody>
      </p:sp>
      <p:pic>
        <p:nvPicPr>
          <p:cNvPr id="211" name="Google Shape;21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2375" y="1189500"/>
            <a:ext cx="38100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Infocus: IN128HDx DLP-projektor</a:t>
            </a:r>
            <a:endParaRPr/>
          </a:p>
        </p:txBody>
      </p:sp>
      <p:sp>
        <p:nvSpPr>
          <p:cNvPr id="217" name="Google Shape;217;p26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Full-HD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Presentationer och multimedia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Bärbar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Pris: 4 999 kr</a:t>
            </a:r>
            <a:endParaRPr sz="1800"/>
          </a:p>
        </p:txBody>
      </p:sp>
      <p:pic>
        <p:nvPicPr>
          <p:cNvPr id="218" name="Google Shape;21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0125" y="1390850"/>
            <a:ext cx="38100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HP Designjet T120</a:t>
            </a:r>
            <a:endParaRPr/>
          </a:p>
        </p:txBody>
      </p:sp>
      <p:sp>
        <p:nvSpPr>
          <p:cNvPr id="224" name="Google Shape;224;p2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CAD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Inbyggt WIFI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Plats som helst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Pris: 6 949 kr</a:t>
            </a:r>
            <a:endParaRPr sz="1800"/>
          </a:p>
        </p:txBody>
      </p:sp>
      <p:pic>
        <p:nvPicPr>
          <p:cNvPr id="225" name="Google Shape;22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050" y="1390850"/>
            <a:ext cx="38100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/>
          <p:nvPr>
            <p:ph type="title"/>
          </p:nvPr>
        </p:nvSpPr>
        <p:spPr>
          <a:xfrm>
            <a:off x="620475" y="761500"/>
            <a:ext cx="7269900" cy="14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Supportavtalet för </a:t>
            </a:r>
            <a:r>
              <a:rPr lang="sv"/>
              <a:t>Server och utrustning</a:t>
            </a:r>
            <a:endParaRPr/>
          </a:p>
        </p:txBody>
      </p:sp>
      <p:sp>
        <p:nvSpPr>
          <p:cNvPr id="231" name="Google Shape;231;p28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2 års garanti, utrustning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3 år garanti, servrar</a:t>
            </a:r>
            <a:endParaRPr sz="1800"/>
          </a:p>
        </p:txBody>
      </p:sp>
      <p:pic>
        <p:nvPicPr>
          <p:cNvPr id="232" name="Google Shape;23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225" y="2503150"/>
            <a:ext cx="2257425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Nätverksutrustning</a:t>
            </a:r>
            <a:endParaRPr/>
          </a:p>
        </p:txBody>
      </p:sp>
      <p:sp>
        <p:nvSpPr>
          <p:cNvPr id="238" name="Google Shape;238;p29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0"/>
          <p:cNvSpPr txBox="1"/>
          <p:nvPr>
            <p:ph type="title"/>
          </p:nvPr>
        </p:nvSpPr>
        <p:spPr>
          <a:xfrm>
            <a:off x="819150" y="364400"/>
            <a:ext cx="3709200" cy="18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HPE Officeconnect OC20 Dual</a:t>
            </a:r>
            <a:endParaRPr/>
          </a:p>
        </p:txBody>
      </p:sp>
      <p:sp>
        <p:nvSpPr>
          <p:cNvPr id="244" name="Google Shape;244;p30"/>
          <p:cNvSpPr txBox="1"/>
          <p:nvPr>
            <p:ph idx="1" type="body"/>
          </p:nvPr>
        </p:nvSpPr>
        <p:spPr>
          <a:xfrm>
            <a:off x="830700" y="2452625"/>
            <a:ext cx="3709200" cy="19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2.4 / 5 GHz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Effektiv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Filter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Trådlös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Pris: 895 kr</a:t>
            </a:r>
            <a:endParaRPr sz="1800"/>
          </a:p>
        </p:txBody>
      </p:sp>
      <p:pic>
        <p:nvPicPr>
          <p:cNvPr id="245" name="Google Shape;24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0400" y="1390850"/>
            <a:ext cx="38100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1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ASUS Rt-AC87u router</a:t>
            </a:r>
            <a:endParaRPr/>
          </a:p>
        </p:txBody>
      </p:sp>
      <p:sp>
        <p:nvSpPr>
          <p:cNvPr id="251" name="Google Shape;251;p31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2,</a:t>
            </a:r>
            <a:r>
              <a:rPr lang="sv" sz="1800"/>
              <a:t>4 / 5 GHz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2334 Mbps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Trådlös, kabelansluten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VPN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Drivrutin,programvara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Pris: 1 703 kr</a:t>
            </a:r>
            <a:endParaRPr sz="1800"/>
          </a:p>
        </p:txBody>
      </p:sp>
      <p:pic>
        <p:nvPicPr>
          <p:cNvPr id="252" name="Google Shape;25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4350" y="1390850"/>
            <a:ext cx="38100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Datorutrustning</a:t>
            </a:r>
            <a:endParaRPr/>
          </a:p>
        </p:txBody>
      </p:sp>
      <p:sp>
        <p:nvSpPr>
          <p:cNvPr id="135" name="Google Shape;135;p14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2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Netgear JGS54 Gigabit 24-port</a:t>
            </a:r>
            <a:endParaRPr/>
          </a:p>
        </p:txBody>
      </p:sp>
      <p:sp>
        <p:nvSpPr>
          <p:cNvPr id="258" name="Google Shape;258;p32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Hög kapacitet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Praktiskt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bild, m-media, video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Idealiska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Pris: 1 249 kr</a:t>
            </a:r>
            <a:endParaRPr sz="1800"/>
          </a:p>
        </p:txBody>
      </p:sp>
      <p:pic>
        <p:nvPicPr>
          <p:cNvPr id="259" name="Google Shape;25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8300" y="1315625"/>
            <a:ext cx="38100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3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Supportavtal för mjukvara</a:t>
            </a:r>
            <a:endParaRPr/>
          </a:p>
        </p:txBody>
      </p:sp>
      <p:sp>
        <p:nvSpPr>
          <p:cNvPr id="265" name="Google Shape;265;p33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2 och 3 års garanti</a:t>
            </a:r>
            <a:endParaRPr sz="1800"/>
          </a:p>
        </p:txBody>
      </p:sp>
      <p:pic>
        <p:nvPicPr>
          <p:cNvPr id="266" name="Google Shape;26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6750" y="1774375"/>
            <a:ext cx="2257425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4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Viktor Svensson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Användarnamn: Vikson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sv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Bärbar: Vikson86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sv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Stationära: Vikson21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sv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Lösenord: Vikson8621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2" name="Google Shape;27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1150" y="304800"/>
            <a:ext cx="2516355" cy="3858698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4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AD och Policy för Viktors Vinklar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5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Det riktiga totala priset</a:t>
            </a:r>
            <a:endParaRPr/>
          </a:p>
        </p:txBody>
      </p:sp>
      <p:sp>
        <p:nvSpPr>
          <p:cNvPr id="279" name="Google Shape;279;p35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Exklusive MOMS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850 625 kr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Lenovo ThinkCentre M710e SFF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60725"/>
            <a:ext cx="3709200" cy="27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Kraftfull prestanda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Hög k</a:t>
            </a:r>
            <a:r>
              <a:rPr lang="sv" sz="1800"/>
              <a:t>apacitet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4 GB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CAD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Pris: 3 999 kr</a:t>
            </a:r>
            <a:endParaRPr sz="1800"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0238" y="1542250"/>
            <a:ext cx="2869437" cy="22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Lenovo ThinkPad X1 Carbon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Fingeravtrycksläsare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Think Shutter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>
                <a:solidFill>
                  <a:srgbClr val="333333"/>
                </a:solidFill>
                <a:highlight>
                  <a:srgbClr val="FFFFFF"/>
                </a:highlight>
              </a:rPr>
              <a:t>Intel® Quad Core™-processorer</a:t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sv" sz="1800">
                <a:solidFill>
                  <a:srgbClr val="333333"/>
                </a:solidFill>
                <a:highlight>
                  <a:srgbClr val="FFFFFF"/>
                </a:highlight>
              </a:rPr>
              <a:t>IR-kamera med Glance-teknik</a:t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sv" sz="1800">
                <a:solidFill>
                  <a:srgbClr val="333333"/>
                </a:solidFill>
                <a:highlight>
                  <a:srgbClr val="FFFFFF"/>
                </a:highlight>
              </a:rPr>
              <a:t>16 GB</a:t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sv" sz="1800">
                <a:solidFill>
                  <a:srgbClr val="333333"/>
                </a:solidFill>
                <a:highlight>
                  <a:srgbClr val="FFFFFF"/>
                </a:highlight>
              </a:rPr>
              <a:t>Pris: 18 799  kr</a:t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6125" y="1923750"/>
            <a:ext cx="3060000" cy="24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Wacom Intuos Pro Medium</a:t>
            </a:r>
            <a:endParaRPr/>
          </a:p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819150" y="2051850"/>
            <a:ext cx="3709200" cy="27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“Utformad för kreativitet”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Tryckkänslighet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Trådlös-funktion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Pris: 3 199 kr</a:t>
            </a:r>
            <a:endParaRPr sz="1800"/>
          </a:p>
        </p:txBody>
      </p:sp>
      <p:pic>
        <p:nvPicPr>
          <p:cNvPr id="156" name="Google Shape;15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3600" y="1362825"/>
            <a:ext cx="2847125" cy="227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Lenovo ThinkVision P27q</a:t>
            </a:r>
            <a:endParaRPr/>
          </a:p>
        </p:txBody>
      </p:sp>
      <p:sp>
        <p:nvSpPr>
          <p:cNvPr id="162" name="Google Shape;162;p18"/>
          <p:cNvSpPr txBox="1"/>
          <p:nvPr>
            <p:ph idx="1" type="body"/>
          </p:nvPr>
        </p:nvSpPr>
        <p:spPr>
          <a:xfrm>
            <a:off x="830700" y="1955600"/>
            <a:ext cx="3709200" cy="24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Storlek, 27”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Energi: b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5 portar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Bra bildfärg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2 599 kr</a:t>
            </a:r>
            <a:endParaRPr sz="1800"/>
          </a:p>
        </p:txBody>
      </p:sp>
      <p:pic>
        <p:nvPicPr>
          <p:cNvPr id="163" name="Google Shape;16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3475" y="1852475"/>
            <a:ext cx="3072325" cy="23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Lenovo ThinkPad Thunderbolt 3 Docking station 135W</a:t>
            </a:r>
            <a:endParaRPr/>
          </a:p>
        </p:txBody>
      </p:sp>
      <p:sp>
        <p:nvSpPr>
          <p:cNvPr id="169" name="Google Shape;169;p19"/>
          <p:cNvSpPr txBox="1"/>
          <p:nvPr>
            <p:ph idx="1" type="body"/>
          </p:nvPr>
        </p:nvSpPr>
        <p:spPr>
          <a:xfrm>
            <a:off x="830700" y="2765000"/>
            <a:ext cx="3709200" cy="16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Portreplikator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Pris: 2 399 kr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Supportavtal, 3 år</a:t>
            </a:r>
            <a:endParaRPr sz="1800"/>
          </a:p>
        </p:txBody>
      </p:sp>
      <p:pic>
        <p:nvPicPr>
          <p:cNvPr id="170" name="Google Shape;17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4700" y="1576350"/>
            <a:ext cx="2857000" cy="228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Supportavtal och Tillverkare</a:t>
            </a:r>
            <a:endParaRPr/>
          </a:p>
        </p:txBody>
      </p: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1 och 3 år garanti utbyte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Lenovo</a:t>
            </a:r>
            <a:endParaRPr sz="1800"/>
          </a:p>
        </p:txBody>
      </p:sp>
      <p:pic>
        <p:nvPicPr>
          <p:cNvPr id="177" name="Google Shape;17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6750" y="1774375"/>
            <a:ext cx="2257425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Server- och extra utrustning</a:t>
            </a:r>
            <a:endParaRPr/>
          </a:p>
        </p:txBody>
      </p:sp>
      <p:sp>
        <p:nvSpPr>
          <p:cNvPr id="183" name="Google Shape;183;p21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