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5143500" cx="9144000"/>
  <p:notesSz cx="6858000" cy="9144000"/>
  <p:embeddedFontLst>
    <p:embeddedFont>
      <p:font typeface="Nunito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Nunito-bold.fntdata"/><Relationship Id="rId10" Type="http://schemas.openxmlformats.org/officeDocument/2006/relationships/slide" Target="slides/slide5.xml"/><Relationship Id="rId32" Type="http://schemas.openxmlformats.org/officeDocument/2006/relationships/font" Target="fonts/Nunito-regular.fntdata"/><Relationship Id="rId13" Type="http://schemas.openxmlformats.org/officeDocument/2006/relationships/slide" Target="slides/slide8.xml"/><Relationship Id="rId35" Type="http://schemas.openxmlformats.org/officeDocument/2006/relationships/font" Target="fonts/Nunito-boldItalic.fntdata"/><Relationship Id="rId12" Type="http://schemas.openxmlformats.org/officeDocument/2006/relationships/slide" Target="slides/slide7.xml"/><Relationship Id="rId34" Type="http://schemas.openxmlformats.org/officeDocument/2006/relationships/font" Target="fonts/Nunito-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4d27c337f2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4d27c337f2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5440ffa6e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5440ffa6e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5440ffa6e6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5440ffa6e6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4d27c337f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4d27c337f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5440ffa6e6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5440ffa6e6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5440ffa6e6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5440ffa6e6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5440ffa6e6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5440ffa6e6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5440ffa6e6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5440ffa6e6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5440ffa6e6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5440ffa6e6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5440ffa6e6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5440ffa6e6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Feedback: </a:t>
            </a:r>
            <a:r>
              <a:rPr lang="sv"/>
              <a:t>Väsentligt</a:t>
            </a:r>
            <a:r>
              <a:rPr lang="sv"/>
              <a:t> och formellt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4d27c337f2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4d27c337f2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55eb26c19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55eb26c19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5440ffa6e6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5440ffa6e6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5440ffa6e6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5440ffa6e6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5440ffa6e6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5440ffa6e6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544b2fd122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544b2fd122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552ef4c9c0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552ef4c9c0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552ef4c9c0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552ef4c9c0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22237bda6_0_3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522237bda6_0_3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522237bda6_0_3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522237bda6_0_3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522237bda6_0_4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522237bda6_0_4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522237bda6_0_4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522237bda6_0_4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522237bda6_0_4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522237bda6_0_4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5440ffa6e6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5440ffa6e6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522237bda6_0_4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522237bda6_0_4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Viktors Vinklar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Serverutrustning</a:t>
            </a:r>
            <a:endParaRPr/>
          </a:p>
        </p:txBody>
      </p:sp>
      <p:sp>
        <p:nvSpPr>
          <p:cNvPr id="190" name="Google Shape;190;p2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3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Dell EMC Poweredge R230</a:t>
            </a:r>
            <a:endParaRPr/>
          </a:p>
        </p:txBody>
      </p:sp>
      <p:pic>
        <p:nvPicPr>
          <p:cNvPr id="196" name="Google Shape;19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619975"/>
            <a:ext cx="3810000" cy="304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23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sv" sz="1800">
                <a:latin typeface="Arial"/>
                <a:ea typeface="Arial"/>
                <a:cs typeface="Arial"/>
                <a:sym typeface="Arial"/>
              </a:rPr>
              <a:t>Rack</a:t>
            </a:r>
            <a:r>
              <a:rPr lang="sv" sz="1800">
                <a:latin typeface="Arial"/>
                <a:ea typeface="Arial"/>
                <a:cs typeface="Arial"/>
                <a:sym typeface="Arial"/>
              </a:rPr>
              <a:t>-server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sv" sz="1800">
                <a:latin typeface="Arial"/>
                <a:ea typeface="Arial"/>
                <a:cs typeface="Arial"/>
                <a:sym typeface="Arial"/>
              </a:rPr>
              <a:t>1024 GB lagring</a:t>
            </a:r>
            <a:r>
              <a:rPr lang="sv" sz="1800">
                <a:latin typeface="Arial"/>
                <a:ea typeface="Arial"/>
                <a:cs typeface="Arial"/>
                <a:sym typeface="Arial"/>
              </a:rPr>
              <a:t> 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sv" sz="1800">
                <a:latin typeface="Arial"/>
                <a:ea typeface="Arial"/>
                <a:cs typeface="Arial"/>
                <a:sym typeface="Arial"/>
              </a:rPr>
              <a:t>Raid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sv" sz="1800">
                <a:latin typeface="Arial"/>
                <a:ea typeface="Arial"/>
                <a:cs typeface="Arial"/>
                <a:sym typeface="Arial"/>
              </a:rPr>
              <a:t>8 GB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sv" sz="1800">
                <a:latin typeface="Arial"/>
                <a:ea typeface="Arial"/>
                <a:cs typeface="Arial"/>
                <a:sym typeface="Arial"/>
              </a:rPr>
              <a:t>Pris: 6 295 kr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4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sv"/>
              <a:t>Dell EMC Poweredge R230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24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sv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Rack-server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sv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 TB lagring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sv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OS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sv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 GB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sv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Pris: 6 295 kr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04" name="Google Shape;20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39900" y="1298500"/>
            <a:ext cx="3810000" cy="304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5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APC Smart-Ups 750</a:t>
            </a:r>
            <a:endParaRPr/>
          </a:p>
        </p:txBody>
      </p:sp>
      <p:sp>
        <p:nvSpPr>
          <p:cNvPr id="210" name="Google Shape;210;p25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sv" sz="2400"/>
              <a:t>LCD-display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sv" sz="2400"/>
              <a:t>Extra batteri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sv" sz="2400"/>
              <a:t>Pris: 5 495 kr</a:t>
            </a:r>
            <a:endParaRPr sz="2400"/>
          </a:p>
        </p:txBody>
      </p:sp>
      <p:pic>
        <p:nvPicPr>
          <p:cNvPr id="211" name="Google Shape;21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6275" y="1480200"/>
            <a:ext cx="3810000" cy="304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6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Server supportavtal</a:t>
            </a:r>
            <a:endParaRPr/>
          </a:p>
        </p:txBody>
      </p:sp>
      <p:sp>
        <p:nvSpPr>
          <p:cNvPr id="217" name="Google Shape;217;p26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 sz="1800"/>
              <a:t>3 års garanti</a:t>
            </a:r>
            <a:endParaRPr sz="18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7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Extra utrustning</a:t>
            </a:r>
            <a:endParaRPr/>
          </a:p>
        </p:txBody>
      </p:sp>
      <p:sp>
        <p:nvSpPr>
          <p:cNvPr id="223" name="Google Shape;223;p27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8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Flashforge: Finder CT SE Kit</a:t>
            </a:r>
            <a:endParaRPr/>
          </a:p>
        </p:txBody>
      </p:sp>
      <p:sp>
        <p:nvSpPr>
          <p:cNvPr id="229" name="Google Shape;229;p28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 sz="1800"/>
              <a:t>Lättanvänd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 sz="1800"/>
              <a:t>filamenthållare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 sz="1800"/>
              <a:t>3d-Print</a:t>
            </a:r>
            <a:r>
              <a:rPr lang="sv" sz="1800"/>
              <a:t>program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 sz="1800"/>
              <a:t>Pris: 4 995 kr</a:t>
            </a:r>
            <a:endParaRPr sz="1800"/>
          </a:p>
        </p:txBody>
      </p:sp>
      <p:pic>
        <p:nvPicPr>
          <p:cNvPr id="230" name="Google Shape;23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2375" y="1189500"/>
            <a:ext cx="3810000" cy="304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9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Infocus: IN128HDx DLP-projektor</a:t>
            </a:r>
            <a:endParaRPr/>
          </a:p>
        </p:txBody>
      </p:sp>
      <p:sp>
        <p:nvSpPr>
          <p:cNvPr id="236" name="Google Shape;236;p29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 sz="1800"/>
              <a:t>Full-HD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 sz="1800"/>
              <a:t>Presentationer och multimedia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 sz="1800"/>
              <a:t>Bärbar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 sz="1800"/>
              <a:t>Pris: 4 999 kr</a:t>
            </a:r>
            <a:endParaRPr sz="1800"/>
          </a:p>
        </p:txBody>
      </p:sp>
      <p:pic>
        <p:nvPicPr>
          <p:cNvPr id="237" name="Google Shape;23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0125" y="1390850"/>
            <a:ext cx="3810000" cy="304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0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HP Designjet T120</a:t>
            </a:r>
            <a:endParaRPr/>
          </a:p>
        </p:txBody>
      </p:sp>
      <p:sp>
        <p:nvSpPr>
          <p:cNvPr id="243" name="Google Shape;243;p30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 sz="1800"/>
              <a:t>CAD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 sz="1800"/>
              <a:t>Inbyggt WIFI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 sz="1800"/>
              <a:t>Plats som helst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 sz="1800"/>
              <a:t>Pris: 6 949 kr</a:t>
            </a:r>
            <a:endParaRPr sz="1800"/>
          </a:p>
        </p:txBody>
      </p:sp>
      <p:pic>
        <p:nvPicPr>
          <p:cNvPr id="244" name="Google Shape;24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2050" y="1390850"/>
            <a:ext cx="3810000" cy="304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1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Supportavtalet</a:t>
            </a:r>
            <a:endParaRPr/>
          </a:p>
        </p:txBody>
      </p:sp>
      <p:sp>
        <p:nvSpPr>
          <p:cNvPr id="250" name="Google Shape;250;p31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 sz="1800"/>
              <a:t> 2 års garanti</a:t>
            </a:r>
            <a:endParaRPr sz="1800"/>
          </a:p>
        </p:txBody>
      </p:sp>
      <p:pic>
        <p:nvPicPr>
          <p:cNvPr id="251" name="Google Shape;25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66750" y="1774375"/>
            <a:ext cx="2257425" cy="202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Datorutrustning</a:t>
            </a:r>
            <a:endParaRPr/>
          </a:p>
        </p:txBody>
      </p:sp>
      <p:sp>
        <p:nvSpPr>
          <p:cNvPr id="135" name="Google Shape;135;p14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2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7" name="Google Shape;25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9400" y="304800"/>
            <a:ext cx="2516355" cy="38586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Nätverksutrustning</a:t>
            </a:r>
            <a:endParaRPr/>
          </a:p>
        </p:txBody>
      </p:sp>
      <p:sp>
        <p:nvSpPr>
          <p:cNvPr id="263" name="Google Shape;263;p3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4"/>
          <p:cNvSpPr txBox="1"/>
          <p:nvPr>
            <p:ph type="title"/>
          </p:nvPr>
        </p:nvSpPr>
        <p:spPr>
          <a:xfrm>
            <a:off x="819150" y="364400"/>
            <a:ext cx="3709200" cy="18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HPE Officeconnect OC20 Dual</a:t>
            </a:r>
            <a:endParaRPr/>
          </a:p>
        </p:txBody>
      </p:sp>
      <p:sp>
        <p:nvSpPr>
          <p:cNvPr id="269" name="Google Shape;269;p34"/>
          <p:cNvSpPr txBox="1"/>
          <p:nvPr>
            <p:ph idx="1" type="body"/>
          </p:nvPr>
        </p:nvSpPr>
        <p:spPr>
          <a:xfrm>
            <a:off x="830700" y="2452625"/>
            <a:ext cx="3709200" cy="198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 sz="1800"/>
              <a:t>2.4 / 5 GHz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 sz="1800"/>
              <a:t>Effektiv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 sz="1800"/>
              <a:t>Filter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 sz="1800"/>
              <a:t>Trådlös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 sz="1800"/>
              <a:t>Pris: 895 kr</a:t>
            </a:r>
            <a:endParaRPr sz="1800"/>
          </a:p>
        </p:txBody>
      </p:sp>
      <p:pic>
        <p:nvPicPr>
          <p:cNvPr id="270" name="Google Shape;27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0400" y="1390850"/>
            <a:ext cx="3810000" cy="304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5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ASUS Rt-AC87u router</a:t>
            </a:r>
            <a:endParaRPr/>
          </a:p>
        </p:txBody>
      </p:sp>
      <p:sp>
        <p:nvSpPr>
          <p:cNvPr id="276" name="Google Shape;276;p35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 sz="1800"/>
              <a:t>2,</a:t>
            </a:r>
            <a:r>
              <a:rPr lang="sv" sz="1800"/>
              <a:t>4 / 5 GHz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 sz="1800"/>
              <a:t>2334 Mbps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 sz="1800"/>
              <a:t>Trådlös, kabelansluten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 sz="1800"/>
              <a:t>VPN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 sz="1800"/>
              <a:t>Drivrutin,programvara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 sz="1800"/>
              <a:t>Pris: 1 703 kr</a:t>
            </a:r>
            <a:endParaRPr sz="1800"/>
          </a:p>
        </p:txBody>
      </p:sp>
      <p:pic>
        <p:nvPicPr>
          <p:cNvPr id="277" name="Google Shape;27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4350" y="1390850"/>
            <a:ext cx="3810000" cy="304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6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Netgear JGS54 Gigabit 24-port</a:t>
            </a:r>
            <a:endParaRPr/>
          </a:p>
        </p:txBody>
      </p:sp>
      <p:sp>
        <p:nvSpPr>
          <p:cNvPr id="283" name="Google Shape;283;p36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 sz="1800"/>
              <a:t>Hög kapacitet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 sz="1800"/>
              <a:t>Praktiskt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 sz="1800"/>
              <a:t>bild, m-media, video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 sz="1800"/>
              <a:t>Idealiska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 sz="1800"/>
              <a:t>Pris: 1 249 kr</a:t>
            </a:r>
            <a:endParaRPr sz="1800"/>
          </a:p>
        </p:txBody>
      </p:sp>
      <p:pic>
        <p:nvPicPr>
          <p:cNvPr id="284" name="Google Shape;284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8300" y="1315625"/>
            <a:ext cx="3810000" cy="304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Supportavtal för mjukvara</a:t>
            </a:r>
            <a:endParaRPr/>
          </a:p>
        </p:txBody>
      </p:sp>
      <p:sp>
        <p:nvSpPr>
          <p:cNvPr id="290" name="Google Shape;290;p3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 sz="1800"/>
              <a:t>2 och 3 års garanti</a:t>
            </a:r>
            <a:endParaRPr sz="1800"/>
          </a:p>
        </p:txBody>
      </p:sp>
      <p:pic>
        <p:nvPicPr>
          <p:cNvPr id="291" name="Google Shape;291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66750" y="1774375"/>
            <a:ext cx="2257425" cy="202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8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Det riktiga totala priset</a:t>
            </a:r>
            <a:endParaRPr/>
          </a:p>
        </p:txBody>
      </p:sp>
      <p:sp>
        <p:nvSpPr>
          <p:cNvPr id="297" name="Google Shape;297;p38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 sz="1800"/>
              <a:t>Exklusive MOMS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 sz="1800"/>
              <a:t>850 625 kr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Lenovo ThinkCentre M710e SFF</a:t>
            </a:r>
            <a:endParaRPr/>
          </a:p>
        </p:txBody>
      </p:sp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819150" y="1960725"/>
            <a:ext cx="3709200" cy="27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sv" sz="1800"/>
              <a:t>Kraftfull prestanda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 sz="1800"/>
              <a:t>Hög k</a:t>
            </a:r>
            <a:r>
              <a:rPr lang="sv" sz="1800"/>
              <a:t>apacitet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 sz="1800"/>
              <a:t>4 GB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 sz="1800"/>
              <a:t>CAD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 sz="1800"/>
              <a:t>Pris: 3 999 kr</a:t>
            </a:r>
            <a:endParaRPr sz="1800"/>
          </a:p>
        </p:txBody>
      </p:sp>
      <p:pic>
        <p:nvPicPr>
          <p:cNvPr id="142" name="Google Shape;14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0238" y="1542250"/>
            <a:ext cx="2869437" cy="229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6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Lenovo ThinkPad X1 Carbon</a:t>
            </a:r>
            <a:endParaRPr/>
          </a:p>
        </p:txBody>
      </p:sp>
      <p:sp>
        <p:nvSpPr>
          <p:cNvPr id="148" name="Google Shape;148;p16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 sz="1800"/>
              <a:t>Fingeravtrycksläsare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 sz="1800"/>
              <a:t>Think Shutter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 sz="1800">
                <a:solidFill>
                  <a:srgbClr val="333333"/>
                </a:solidFill>
                <a:highlight>
                  <a:srgbClr val="FFFFFF"/>
                </a:highlight>
              </a:rPr>
              <a:t>Intel® Quad Core™-processorer</a:t>
            </a:r>
            <a:endParaRPr sz="18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Char char="●"/>
            </a:pPr>
            <a:r>
              <a:rPr lang="sv" sz="1800">
                <a:solidFill>
                  <a:srgbClr val="333333"/>
                </a:solidFill>
                <a:highlight>
                  <a:srgbClr val="FFFFFF"/>
                </a:highlight>
              </a:rPr>
              <a:t>IR-kamera med Glance-teknik</a:t>
            </a:r>
            <a:endParaRPr sz="18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Char char="●"/>
            </a:pPr>
            <a:r>
              <a:rPr lang="sv" sz="1800">
                <a:solidFill>
                  <a:srgbClr val="333333"/>
                </a:solidFill>
                <a:highlight>
                  <a:srgbClr val="FFFFFF"/>
                </a:highlight>
              </a:rPr>
              <a:t>16 GB</a:t>
            </a:r>
            <a:endParaRPr sz="18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Char char="●"/>
            </a:pPr>
            <a:r>
              <a:rPr lang="sv" sz="1800">
                <a:solidFill>
                  <a:srgbClr val="333333"/>
                </a:solidFill>
                <a:highlight>
                  <a:srgbClr val="FFFFFF"/>
                </a:highlight>
              </a:rPr>
              <a:t>Pris: 18 799  kr</a:t>
            </a:r>
            <a:endParaRPr sz="180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  <p:pic>
        <p:nvPicPr>
          <p:cNvPr id="149" name="Google Shape;14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6125" y="1923750"/>
            <a:ext cx="3060000" cy="244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Wacom Intuos Pro Medium</a:t>
            </a:r>
            <a:endParaRPr/>
          </a:p>
        </p:txBody>
      </p:sp>
      <p:sp>
        <p:nvSpPr>
          <p:cNvPr id="155" name="Google Shape;155;p17"/>
          <p:cNvSpPr txBox="1"/>
          <p:nvPr>
            <p:ph idx="1" type="body"/>
          </p:nvPr>
        </p:nvSpPr>
        <p:spPr>
          <a:xfrm>
            <a:off x="819150" y="2051850"/>
            <a:ext cx="3709200" cy="27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 sz="1800"/>
              <a:t>“Utformad för kreativitet”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 sz="1800"/>
              <a:t>Tryckkänslighet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 sz="1800"/>
              <a:t>Trådlös-funktion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 sz="1800"/>
              <a:t>Pris: 3 199 kr</a:t>
            </a:r>
            <a:endParaRPr sz="1800"/>
          </a:p>
        </p:txBody>
      </p:sp>
      <p:pic>
        <p:nvPicPr>
          <p:cNvPr id="156" name="Google Shape;15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73600" y="1362825"/>
            <a:ext cx="2847125" cy="227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8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Lenovo ThinkVision P27q</a:t>
            </a:r>
            <a:endParaRPr/>
          </a:p>
        </p:txBody>
      </p:sp>
      <p:sp>
        <p:nvSpPr>
          <p:cNvPr id="162" name="Google Shape;162;p18"/>
          <p:cNvSpPr txBox="1"/>
          <p:nvPr>
            <p:ph idx="1" type="body"/>
          </p:nvPr>
        </p:nvSpPr>
        <p:spPr>
          <a:xfrm>
            <a:off x="830700" y="1955600"/>
            <a:ext cx="3709200" cy="24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 sz="1800"/>
              <a:t>Storlek, 27”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 sz="1800"/>
              <a:t>Energi: b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 sz="1800"/>
              <a:t>5 portar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 sz="1800"/>
              <a:t>Bra bildfärg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 sz="1800"/>
              <a:t>2 599 kr</a:t>
            </a:r>
            <a:endParaRPr sz="1800"/>
          </a:p>
        </p:txBody>
      </p:sp>
      <p:pic>
        <p:nvPicPr>
          <p:cNvPr id="163" name="Google Shape;16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53475" y="1852475"/>
            <a:ext cx="3072325" cy="237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9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Lenovo ThinkPad Thunderbolt 3 Docking station 135W</a:t>
            </a:r>
            <a:endParaRPr/>
          </a:p>
        </p:txBody>
      </p:sp>
      <p:sp>
        <p:nvSpPr>
          <p:cNvPr id="169" name="Google Shape;169;p19"/>
          <p:cNvSpPr txBox="1"/>
          <p:nvPr>
            <p:ph idx="1" type="body"/>
          </p:nvPr>
        </p:nvSpPr>
        <p:spPr>
          <a:xfrm>
            <a:off x="830700" y="2765000"/>
            <a:ext cx="3709200" cy="16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 sz="1800"/>
              <a:t>Portreplikator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 sz="1800"/>
              <a:t>Pris: 2 399 kr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 sz="1800"/>
              <a:t>Supportavtal, 3 år</a:t>
            </a:r>
            <a:endParaRPr sz="1800"/>
          </a:p>
        </p:txBody>
      </p:sp>
      <p:pic>
        <p:nvPicPr>
          <p:cNvPr id="170" name="Google Shape;17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4700" y="1576350"/>
            <a:ext cx="2857000" cy="228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0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Logitech MK70 Wireless Combo</a:t>
            </a:r>
            <a:endParaRPr/>
          </a:p>
        </p:txBody>
      </p:sp>
      <p:sp>
        <p:nvSpPr>
          <p:cNvPr id="176" name="Google Shape;176;p20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 sz="1800"/>
              <a:t>3 års batteritid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 sz="1800"/>
              <a:t>2,4 GHz trådlös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 sz="1800"/>
              <a:t>Pris: 795 kr</a:t>
            </a:r>
            <a:endParaRPr sz="1800"/>
          </a:p>
        </p:txBody>
      </p:sp>
      <p:pic>
        <p:nvPicPr>
          <p:cNvPr id="177" name="Google Shape;17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6150" y="1326450"/>
            <a:ext cx="3810000" cy="304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1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Supportavtal och Tillverkare</a:t>
            </a:r>
            <a:endParaRPr/>
          </a:p>
        </p:txBody>
      </p:sp>
      <p:sp>
        <p:nvSpPr>
          <p:cNvPr id="183" name="Google Shape;183;p21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 sz="1800"/>
              <a:t>1 och 3 år garanti utbyte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 sz="1800"/>
              <a:t>Lenovo</a:t>
            </a:r>
            <a:endParaRPr sz="1800"/>
          </a:p>
        </p:txBody>
      </p:sp>
      <p:pic>
        <p:nvPicPr>
          <p:cNvPr id="184" name="Google Shape;18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66750" y="1774375"/>
            <a:ext cx="2257425" cy="202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