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43891200" cy="21945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65"/>
    <p:restoredTop sz="86871"/>
  </p:normalViewPr>
  <p:slideViewPr>
    <p:cSldViewPr snapToGrid="0">
      <p:cViewPr>
        <p:scale>
          <a:sx n="40" d="100"/>
          <a:sy n="40" d="100"/>
        </p:scale>
        <p:origin x="1104" y="488"/>
      </p:cViewPr>
      <p:guideLst>
        <p:guide orient="horz" pos="6912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70"/>
              </a:spcBef>
              <a:spcAft>
                <a:spcPts val="0"/>
              </a:spcAft>
              <a:buSzPts val="1400"/>
              <a:buNone/>
              <a:defRPr sz="1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70"/>
              </a:spcBef>
              <a:spcAft>
                <a:spcPts val="0"/>
              </a:spcAft>
              <a:buSzPts val="1400"/>
              <a:buNone/>
              <a:defRPr sz="1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70"/>
              </a:spcBef>
              <a:spcAft>
                <a:spcPts val="0"/>
              </a:spcAft>
              <a:buSzPts val="1400"/>
              <a:buNone/>
              <a:defRPr sz="1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70"/>
              </a:spcBef>
              <a:spcAft>
                <a:spcPts val="0"/>
              </a:spcAft>
              <a:buSzPts val="1400"/>
              <a:buNone/>
              <a:defRPr sz="1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70"/>
              </a:spcBef>
              <a:spcAft>
                <a:spcPts val="0"/>
              </a:spcAft>
              <a:buSzPts val="1400"/>
              <a:buNone/>
              <a:defRPr sz="1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d8fbdc27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2" name="Google Shape;82;gdd8fbdc27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look into </a:t>
            </a:r>
            <a:r>
              <a:rPr lang="en-US" dirty="0" err="1"/>
              <a:t>segmamba</a:t>
            </a:r>
            <a:r>
              <a:rPr lang="en-US" dirty="0"/>
              <a:t> or normal mamba for this project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May need to use pretrained weights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1. run mamba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2. test segmentation and classification at the same time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3. traditional UNET, maybe others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  <p:sp>
        <p:nvSpPr>
          <p:cNvPr id="83" name="Google Shape;83;gdd8fbdc271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7640320" y="409896"/>
            <a:ext cx="28128685" cy="216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381005" y="3135090"/>
            <a:ext cx="13700761" cy="1820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latin typeface="Arial"/>
                <a:ea typeface="Arial"/>
                <a:cs typeface="Arial"/>
                <a:sym typeface="Arial"/>
              </a:defRPr>
            </a:lvl1pPr>
            <a:lvl2pPr marL="914400" lvl="1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  <a:defRPr sz="23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925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»"/>
              <a:defRPr sz="2300"/>
            </a:lvl5pPr>
            <a:lvl6pPr marL="2743200" lvl="5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6pPr>
            <a:lvl7pPr marL="3200400" lvl="6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7pPr>
            <a:lvl8pPr marL="3657600" lvl="7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8pPr>
            <a:lvl9pPr marL="4114800" lvl="8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14980925" y="3135090"/>
            <a:ext cx="13700761" cy="1820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latin typeface="Arial"/>
                <a:ea typeface="Arial"/>
                <a:cs typeface="Arial"/>
                <a:sym typeface="Arial"/>
              </a:defRPr>
            </a:lvl1pPr>
            <a:lvl2pPr marL="914400" lvl="1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  <a:defRPr sz="23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925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»"/>
              <a:defRPr sz="2300"/>
            </a:lvl5pPr>
            <a:lvl6pPr marL="2743200" lvl="5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6pPr>
            <a:lvl7pPr marL="3200400" lvl="6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7pPr>
            <a:lvl8pPr marL="3657600" lvl="7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8pPr>
            <a:lvl9pPr marL="4114800" lvl="8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3"/>
          </p:nvPr>
        </p:nvSpPr>
        <p:spPr>
          <a:xfrm>
            <a:off x="29580844" y="3135090"/>
            <a:ext cx="13700761" cy="1820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latin typeface="Arial"/>
                <a:ea typeface="Arial"/>
                <a:cs typeface="Arial"/>
                <a:sym typeface="Arial"/>
              </a:defRPr>
            </a:lvl1pPr>
            <a:lvl2pPr marL="914400" lvl="1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  <a:defRPr sz="23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925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»"/>
              <a:defRPr sz="2300"/>
            </a:lvl5pPr>
            <a:lvl6pPr marL="2743200" lvl="5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6pPr>
            <a:lvl7pPr marL="3200400" lvl="6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7pPr>
            <a:lvl8pPr marL="3657600" lvl="7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8pPr>
            <a:lvl9pPr marL="4114800" lvl="8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50229575" y="4972056"/>
            <a:ext cx="52430683" cy="474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5055777" y="-42066204"/>
            <a:ext cx="52430683" cy="14148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21952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14996809" y="20340431"/>
            <a:ext cx="138975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314560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2195209" y="877957"/>
            <a:ext cx="39500782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2195209" y="5120309"/>
            <a:ext cx="39500782" cy="1448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21952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14996809" y="20340431"/>
            <a:ext cx="138975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314560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467103" y="14102081"/>
            <a:ext cx="37307519" cy="435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8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467103" y="9301487"/>
            <a:ext cx="37307519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b" anchorCtr="0">
            <a:noAutofit/>
          </a:bodyPr>
          <a:lstStyle>
            <a:lvl1pPr marL="457200" lvl="0" indent="-228600" algn="l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 sz="65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140"/>
              </a:spcBef>
              <a:spcAft>
                <a:spcPts val="0"/>
              </a:spcAft>
              <a:buClr>
                <a:srgbClr val="888888"/>
              </a:buClr>
              <a:buSzPts val="5700"/>
              <a:buNone/>
              <a:defRPr sz="57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40"/>
              </a:spcBef>
              <a:spcAft>
                <a:spcPts val="0"/>
              </a:spcAft>
              <a:buClr>
                <a:srgbClr val="888888"/>
              </a:buClr>
              <a:buSzPts val="5200"/>
              <a:buNone/>
              <a:defRPr sz="5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21952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14996809" y="20340431"/>
            <a:ext cx="138975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314560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2195209" y="877957"/>
            <a:ext cx="39500782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0530845" y="14335769"/>
            <a:ext cx="94442282" cy="40553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L="457200" lvl="0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1pPr>
            <a:lvl2pPr marL="914400" lvl="1" indent="-7239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–"/>
              <a:defRPr sz="7800"/>
            </a:lvl2pPr>
            <a:lvl3pPr marL="1371600" lvl="2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3pPr>
            <a:lvl4pPr marL="1828800" lvl="3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–"/>
              <a:defRPr sz="5700"/>
            </a:lvl4pPr>
            <a:lvl5pPr marL="2286000" lvl="4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»"/>
              <a:defRPr sz="5700"/>
            </a:lvl5pPr>
            <a:lvl6pPr marL="2743200" lvl="5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6pPr>
            <a:lvl7pPr marL="3200400" lvl="6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7pPr>
            <a:lvl8pPr marL="3657600" lvl="7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8pPr>
            <a:lvl9pPr marL="4114800" lvl="8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105704650" y="14335769"/>
            <a:ext cx="94442282" cy="40553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L="457200" lvl="0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1pPr>
            <a:lvl2pPr marL="914400" lvl="1" indent="-7239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–"/>
              <a:defRPr sz="7800"/>
            </a:lvl2pPr>
            <a:lvl3pPr marL="1371600" lvl="2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3pPr>
            <a:lvl4pPr marL="1828800" lvl="3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–"/>
              <a:defRPr sz="5700"/>
            </a:lvl4pPr>
            <a:lvl5pPr marL="2286000" lvl="4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»"/>
              <a:defRPr sz="5700"/>
            </a:lvl5pPr>
            <a:lvl6pPr marL="2743200" lvl="5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6pPr>
            <a:lvl7pPr marL="3200400" lvl="6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7pPr>
            <a:lvl8pPr marL="3657600" lvl="7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8pPr>
            <a:lvl9pPr marL="4114800" lvl="8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21952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14996809" y="20340431"/>
            <a:ext cx="138975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314560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2195209" y="877957"/>
            <a:ext cx="39500782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21952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4996809" y="20340431"/>
            <a:ext cx="138975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314560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1952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4996809" y="20340431"/>
            <a:ext cx="138975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314560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194569" y="873760"/>
            <a:ext cx="14439903" cy="371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7160244" y="873766"/>
            <a:ext cx="24536399" cy="18729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L="457200" lvl="0" indent="-876300" algn="l">
              <a:spcBef>
                <a:spcPts val="2040"/>
              </a:spcBef>
              <a:spcAft>
                <a:spcPts val="0"/>
              </a:spcAft>
              <a:buClr>
                <a:schemeClr val="dk1"/>
              </a:buClr>
              <a:buSzPts val="10200"/>
              <a:buChar char="•"/>
              <a:defRPr sz="10200"/>
            </a:lvl1pPr>
            <a:lvl2pPr marL="914400" lvl="1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–"/>
              <a:defRPr sz="9000"/>
            </a:lvl2pPr>
            <a:lvl3pPr marL="1371600" lvl="2" indent="-7239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3pPr>
            <a:lvl4pPr marL="1828800" lvl="3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–"/>
              <a:defRPr sz="6500"/>
            </a:lvl4pPr>
            <a:lvl5pPr marL="2286000" lvl="4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»"/>
              <a:defRPr sz="6500"/>
            </a:lvl5pPr>
            <a:lvl6pPr marL="2743200" lvl="5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6pPr>
            <a:lvl7pPr marL="3200400" lvl="6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7pPr>
            <a:lvl8pPr marL="3657600" lvl="7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8pPr>
            <a:lvl9pPr marL="4114800" lvl="8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2194569" y="4592326"/>
            <a:ext cx="14439903" cy="1501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L="457200" lvl="0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1pPr>
            <a:lvl2pPr marL="914400" lvl="1" indent="-22860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2pPr>
            <a:lvl3pPr marL="1371600" lvl="2" indent="-2286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marL="2743200" lvl="5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6pPr>
            <a:lvl7pPr marL="3200400" lvl="6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7pPr>
            <a:lvl8pPr marL="3657600" lvl="7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8pPr>
            <a:lvl9pPr marL="4114800" lvl="8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1952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4996809" y="20340431"/>
            <a:ext cx="138975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314560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602983" y="15361927"/>
            <a:ext cx="26334721" cy="1813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8602983" y="1960880"/>
            <a:ext cx="26334721" cy="1316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R="0" lvl="0" algn="l" rtl="0">
              <a:spcBef>
                <a:spcPts val="2040"/>
              </a:spcBef>
              <a:spcAft>
                <a:spcPts val="0"/>
              </a:spcAft>
              <a:buClr>
                <a:schemeClr val="dk1"/>
              </a:buClr>
              <a:buSzPts val="10200"/>
              <a:buFont typeface="Arial"/>
              <a:buNone/>
              <a:defRPr sz="10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  <a:defRPr sz="7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602983" y="17175488"/>
            <a:ext cx="26334721" cy="257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L="457200" lvl="0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1pPr>
            <a:lvl2pPr marL="914400" lvl="1" indent="-22860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2pPr>
            <a:lvl3pPr marL="1371600" lvl="2" indent="-2286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marL="2743200" lvl="5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6pPr>
            <a:lvl7pPr marL="3200400" lvl="6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7pPr>
            <a:lvl8pPr marL="3657600" lvl="7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8pPr>
            <a:lvl9pPr marL="4114800" lvl="8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21952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4996809" y="20340431"/>
            <a:ext cx="138975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314560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2195209" y="877957"/>
            <a:ext cx="39500782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14704115" y="-7388598"/>
            <a:ext cx="14482969" cy="3950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21952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14996809" y="20340431"/>
            <a:ext cx="138975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314560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195209" y="877957"/>
            <a:ext cx="39500782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195209" y="5120309"/>
            <a:ext cx="39500782" cy="1448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L="457200" marR="0" lvl="0" indent="-876300" algn="l" rtl="0">
              <a:spcBef>
                <a:spcPts val="2040"/>
              </a:spcBef>
              <a:spcAft>
                <a:spcPts val="0"/>
              </a:spcAft>
              <a:buClr>
                <a:schemeClr val="dk1"/>
              </a:buClr>
              <a:buSzPts val="10200"/>
              <a:buFont typeface="Arial"/>
              <a:buChar char="•"/>
              <a:defRPr sz="10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00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–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23900" algn="l" rtl="0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Char char="•"/>
              <a:defRPr sz="7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4135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–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4135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»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4135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4135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4135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4135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1952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4996809" y="20340431"/>
            <a:ext cx="138975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314560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www.creatis.insa-lyon.fr/Challenge/acdc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21337525" y="12186000"/>
            <a:ext cx="22398000" cy="975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rgbClr val="FFFFFF"/>
              </a:solidFill>
              <a:highlight>
                <a:schemeClr val="lt1"/>
              </a:highlight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21337525" y="3120550"/>
            <a:ext cx="22398000" cy="88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rgbClr val="FFFFFF"/>
              </a:solidFill>
              <a:highlight>
                <a:schemeClr val="lt1"/>
              </a:highlight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21466750" y="3556800"/>
            <a:ext cx="22116600" cy="8198400"/>
          </a:xfrm>
          <a:prstGeom prst="rect">
            <a:avLst/>
          </a:prstGeom>
          <a:noFill/>
          <a:ln w="38100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21466750" y="12620750"/>
            <a:ext cx="22116600" cy="9106500"/>
          </a:xfrm>
          <a:prstGeom prst="rect">
            <a:avLst/>
          </a:prstGeom>
          <a:noFill/>
          <a:ln w="38100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4765853" y="-31175"/>
            <a:ext cx="3440545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 b="1" dirty="0">
                <a:latin typeface="Times New Roman"/>
                <a:ea typeface="Times New Roman"/>
                <a:cs typeface="Times New Roman"/>
                <a:sym typeface="Times New Roman"/>
              </a:rPr>
              <a:t>Evaluating Deep Learning Techniques for Segmenting and Classifying Cardiac MRI Images</a:t>
            </a: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803" y="174573"/>
            <a:ext cx="4412050" cy="25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155675" y="3115823"/>
            <a:ext cx="21004200" cy="88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2" name="Google Shape;92;p13"/>
          <p:cNvSpPr/>
          <p:nvPr/>
        </p:nvSpPr>
        <p:spPr>
          <a:xfrm>
            <a:off x="167525" y="12186000"/>
            <a:ext cx="21004200" cy="975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1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0195613" y="3222488"/>
            <a:ext cx="4681800" cy="7851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dirty="0">
                <a:latin typeface="Calibri"/>
                <a:ea typeface="Calibri"/>
                <a:cs typeface="Calibri"/>
                <a:sym typeface="Calibri"/>
              </a:rPr>
              <a:t>Overall Approach</a:t>
            </a:r>
            <a:endParaRPr sz="3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53800" y="12619075"/>
            <a:ext cx="20639125" cy="9106500"/>
          </a:xfrm>
          <a:prstGeom prst="rect">
            <a:avLst/>
          </a:prstGeom>
          <a:noFill/>
          <a:ln w="38100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3"/>
          <p:cNvSpPr txBox="1"/>
          <p:nvPr/>
        </p:nvSpPr>
        <p:spPr>
          <a:xfrm>
            <a:off x="8328725" y="12295928"/>
            <a:ext cx="4681800" cy="8004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53800" y="3556800"/>
            <a:ext cx="20639100" cy="8198400"/>
          </a:xfrm>
          <a:prstGeom prst="rect">
            <a:avLst/>
          </a:prstGeom>
          <a:noFill/>
          <a:ln w="38100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8332450" y="3207200"/>
            <a:ext cx="4681800" cy="8004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4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9669878" y="12284700"/>
            <a:ext cx="5733300" cy="8004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Milestones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10573513" y="1242025"/>
            <a:ext cx="210042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100" dirty="0">
                <a:latin typeface="Times New Roman"/>
                <a:ea typeface="Times New Roman"/>
                <a:cs typeface="Times New Roman"/>
                <a:sym typeface="Times New Roman"/>
              </a:rPr>
              <a:t>Nidhi </a:t>
            </a:r>
            <a:r>
              <a:rPr lang="en-US" sz="5100" dirty="0" err="1">
                <a:latin typeface="Times New Roman"/>
                <a:ea typeface="Times New Roman"/>
                <a:cs typeface="Times New Roman"/>
                <a:sym typeface="Times New Roman"/>
              </a:rPr>
              <a:t>Soley</a:t>
            </a:r>
            <a:r>
              <a:rPr lang="en-US" sz="5100" dirty="0">
                <a:latin typeface="Times New Roman"/>
                <a:ea typeface="Times New Roman"/>
                <a:cs typeface="Times New Roman"/>
                <a:sym typeface="Times New Roman"/>
              </a:rPr>
              <a:t>, Marcus </a:t>
            </a:r>
            <a:r>
              <a:rPr lang="en-US" sz="5100" dirty="0" err="1">
                <a:latin typeface="Times New Roman"/>
                <a:ea typeface="Times New Roman"/>
                <a:cs typeface="Times New Roman"/>
                <a:sym typeface="Times New Roman"/>
              </a:rPr>
              <a:t>Rhodehamel</a:t>
            </a:r>
            <a:r>
              <a:rPr lang="en-US" sz="5100" dirty="0">
                <a:latin typeface="Times New Roman"/>
                <a:ea typeface="Times New Roman"/>
                <a:cs typeface="Times New Roman"/>
                <a:sym typeface="Times New Roman"/>
              </a:rPr>
              <a:t>, and Caleb Hallinan</a:t>
            </a:r>
            <a:endParaRPr sz="5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1303" y="174573"/>
            <a:ext cx="4412050" cy="25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B303BC-072E-1879-22C1-FFAB9C5E9DB8}"/>
              </a:ext>
            </a:extLst>
          </p:cNvPr>
          <p:cNvSpPr txBox="1"/>
          <p:nvPr/>
        </p:nvSpPr>
        <p:spPr>
          <a:xfrm>
            <a:off x="999813" y="4232110"/>
            <a:ext cx="12263182" cy="7119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Cardiac MRI serves as a gold standard for determining patient cardiac function: stroke volume, left and right ventricle ejection fraction, myocardial wall thickness, and left ventricle mass (Miller et al., 2013).</a:t>
            </a:r>
          </a:p>
          <a:p>
            <a:pPr marL="571500" indent="-571500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cardiac MRI segmentation is a key challenge in the clinical cardiology community as the process is time consuming for doctors requiring need for fully automated characterization.</a:t>
            </a:r>
          </a:p>
          <a:p>
            <a:pPr marL="571500" indent="-5715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Cardiac MRI requires multiple planes of view for complete interpretation, is highly noisy due to dynamic movement of the heart, and highly subjective.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F4AADC-B336-C100-1750-D00C4B6AF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7820" y="4421124"/>
            <a:ext cx="7117036" cy="5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E898EA-041F-DD60-6236-A12A89E83EE5}"/>
              </a:ext>
            </a:extLst>
          </p:cNvPr>
          <p:cNvSpPr txBox="1"/>
          <p:nvPr/>
        </p:nvSpPr>
        <p:spPr>
          <a:xfrm>
            <a:off x="13567819" y="9663875"/>
            <a:ext cx="711703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of cardiac MRI in 4-chamber plane (Lu et al., 2007)</a:t>
            </a:r>
            <a:endParaRPr lang="en-US" sz="3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811E45-9CFD-C366-5A88-D15EEFCA6094}"/>
              </a:ext>
            </a:extLst>
          </p:cNvPr>
          <p:cNvGrpSpPr/>
          <p:nvPr/>
        </p:nvGrpSpPr>
        <p:grpSpPr>
          <a:xfrm>
            <a:off x="26535242" y="7969366"/>
            <a:ext cx="12002542" cy="3669571"/>
            <a:chOff x="12204698" y="10031187"/>
            <a:chExt cx="20811837" cy="807989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B90E8947-FE3D-FB7F-BA1F-48C0ED0024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4698" y="10031187"/>
              <a:ext cx="20811837" cy="8079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D1961220-E62C-FFAC-5885-885A38E44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3809" r="3135" b="7821"/>
            <a:stretch/>
          </p:blipFill>
          <p:spPr bwMode="auto">
            <a:xfrm>
              <a:off x="29397906" y="12945856"/>
              <a:ext cx="3512303" cy="32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E1CFE7CD-BA14-FFC5-F3E7-A0BEF803F1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28" t="3764" r="3349" b="7865"/>
            <a:stretch/>
          </p:blipFill>
          <p:spPr bwMode="auto">
            <a:xfrm>
              <a:off x="12387420" y="12942094"/>
              <a:ext cx="3516433" cy="3204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764A6CE-152F-D2EF-C59E-702124142D0A}"/>
              </a:ext>
            </a:extLst>
          </p:cNvPr>
          <p:cNvSpPr txBox="1"/>
          <p:nvPr/>
        </p:nvSpPr>
        <p:spPr>
          <a:xfrm>
            <a:off x="999813" y="13755702"/>
            <a:ext cx="10253677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Try to outperform previous users/methods in segmentation and classification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 and final leaderboard update was November 2022</a:t>
            </a: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 how far state-of-the-art deep learning methods can go at assessing multi-planar CMRI images: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Segmenting the left and right ventricles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Classifying disease state based on tissue morphology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 cardiac wall thickness and spatial 			  orientation of tissue.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Determining model performance via DSC, F1-score, 	   	  and classification accuracy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4D7DAFA-0E7E-2059-1E1B-22CE9F311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04"/>
          <a:stretch/>
        </p:blipFill>
        <p:spPr bwMode="auto">
          <a:xfrm>
            <a:off x="11578118" y="14187637"/>
            <a:ext cx="9090179" cy="441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9ADFDD-76FC-9C57-9ADD-64003D82FF9F}"/>
              </a:ext>
            </a:extLst>
          </p:cNvPr>
          <p:cNvSpPr txBox="1"/>
          <p:nvPr/>
        </p:nvSpPr>
        <p:spPr>
          <a:xfrm>
            <a:off x="21674194" y="13892275"/>
            <a:ext cx="10619809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n-US" sz="40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of Ventricles &amp; Myocardium:</a:t>
            </a:r>
            <a:endParaRPr lang="en-US" sz="4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</a:t>
            </a:r>
            <a:r>
              <a:rPr lang="en-US" sz="40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  <a:p>
            <a:pPr lvl="2" fontAlgn="base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performance of the Traditional </a:t>
            </a:r>
          </a:p>
          <a:p>
            <a:pPr lvl="2" fontAlgn="base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sz="32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</a:p>
          <a:p>
            <a:pPr marL="857250" indent="-8572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40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 &amp; </a:t>
            </a:r>
            <a:r>
              <a:rPr lang="en-US" sz="40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TransUNet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 how different </a:t>
            </a:r>
            <a:r>
              <a:rPr lang="en-US" sz="32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variations compare in terms 	  of accuracy and efficiency.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III.  Exploration of Various DL Models</a:t>
            </a:r>
          </a:p>
          <a:p>
            <a:pPr lvl="1" fontAlgn="base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Investigate additional cutting-edge deep learning models 	  for potential improvements (ex. </a:t>
            </a:r>
            <a:r>
              <a:rPr lang="en-US" sz="32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FBBDE6-9498-F5D0-3360-6F61A046F7D8}"/>
              </a:ext>
            </a:extLst>
          </p:cNvPr>
          <p:cNvSpPr txBox="1"/>
          <p:nvPr/>
        </p:nvSpPr>
        <p:spPr>
          <a:xfrm>
            <a:off x="32560384" y="13893475"/>
            <a:ext cx="1102296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n-US" sz="40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Pathologies:</a:t>
            </a:r>
            <a:endParaRPr lang="en-US" sz="4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Perceptron Testing</a:t>
            </a:r>
          </a:p>
          <a:p>
            <a:pPr lvl="2" fontAlgn="base"/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 Analyze the feasibility of using a single-layer perceptron.</a:t>
            </a:r>
          </a:p>
          <a:p>
            <a:pPr marL="857250" lvl="1" indent="-857250" fontAlgn="base">
              <a:buAutoNum type="romanUcPeriod" startAt="2"/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MLP Performance</a:t>
            </a:r>
          </a:p>
          <a:p>
            <a:pPr lvl="1" fontAlgn="base"/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 Test the Multi-Layer Perceptron (MLP) to gauge its 		  effectiveness over the perceptron.</a:t>
            </a:r>
          </a:p>
          <a:p>
            <a:pPr marL="857250" lvl="1" indent="-857250" fontAlgn="base">
              <a:buAutoNum type="romanUcPeriod" startAt="3"/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Advanced Methods</a:t>
            </a:r>
          </a:p>
          <a:p>
            <a:pPr lvl="1" fontAlgn="base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Examine other state-of-the-art deep learning methods to 	  enhance classification results.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97F661-6C8F-B766-6CB4-8F4A12EC3567}"/>
              </a:ext>
            </a:extLst>
          </p:cNvPr>
          <p:cNvSpPr txBox="1"/>
          <p:nvPr/>
        </p:nvSpPr>
        <p:spPr>
          <a:xfrm>
            <a:off x="26277531" y="10541038"/>
            <a:ext cx="27541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Dilated Cardiomyopathy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Patient 101 frame 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745F31-A4C0-3E09-AB38-B08AF8EE6D27}"/>
              </a:ext>
            </a:extLst>
          </p:cNvPr>
          <p:cNvSpPr txBox="1"/>
          <p:nvPr/>
        </p:nvSpPr>
        <p:spPr>
          <a:xfrm>
            <a:off x="36086578" y="10548387"/>
            <a:ext cx="27541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Dilated Cardiomyopathy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Patient 101 frame 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24B563-37D0-5727-13B6-B1044B1772B1}"/>
              </a:ext>
            </a:extLst>
          </p:cNvPr>
          <p:cNvSpPr txBox="1"/>
          <p:nvPr/>
        </p:nvSpPr>
        <p:spPr>
          <a:xfrm>
            <a:off x="39911181" y="10648760"/>
            <a:ext cx="36721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 adapted from Altaf et al., 2019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9D20F5-F870-9556-72A6-9F96B6998FB7}"/>
              </a:ext>
            </a:extLst>
          </p:cNvPr>
          <p:cNvSpPr txBox="1"/>
          <p:nvPr/>
        </p:nvSpPr>
        <p:spPr>
          <a:xfrm>
            <a:off x="15457230" y="21095023"/>
            <a:ext cx="5535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We have access to a GPU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CF475C-AD8D-F29A-59FC-BDF2CFD67673}"/>
              </a:ext>
            </a:extLst>
          </p:cNvPr>
          <p:cNvSpPr txBox="1"/>
          <p:nvPr/>
        </p:nvSpPr>
        <p:spPr>
          <a:xfrm>
            <a:off x="26828935" y="20014524"/>
            <a:ext cx="11462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from the Automated Cardiac Diagnosis Challenge (ACDC)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https://www.creatis.insa-lyon.fr/Challenge/acdc/index.html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(Bernard et al., 2018)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C16B6B-1E1A-F36E-8211-B9C728BD8CE8}"/>
              </a:ext>
            </a:extLst>
          </p:cNvPr>
          <p:cNvSpPr txBox="1"/>
          <p:nvPr/>
        </p:nvSpPr>
        <p:spPr>
          <a:xfrm>
            <a:off x="11578117" y="18698374"/>
            <a:ext cx="9090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TransUNet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(Chen et al., 2021)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D35AD-486C-9727-1A11-06ACE4B2FFFE}"/>
              </a:ext>
            </a:extLst>
          </p:cNvPr>
          <p:cNvSpPr txBox="1"/>
          <p:nvPr/>
        </p:nvSpPr>
        <p:spPr>
          <a:xfrm>
            <a:off x="21945600" y="3942581"/>
            <a:ext cx="21591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Leverage cutting-edge deep learning methodologies for segmentation of the left and right ventricular endocardium and epicardium, facilitating a comparative analysis with traditional techniques and outcomes.</a:t>
            </a:r>
          </a:p>
          <a:p>
            <a:pPr lvl="2" fontAlgn="base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</a:t>
            </a:r>
            <a:r>
              <a:rPr lang="en-US" sz="32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++, </a:t>
            </a:r>
            <a:r>
              <a:rPr lang="en-US" sz="32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TransUNet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 the accuracy of deep learning classification models in distinguishing between the five specific heart conditions using relevant features. 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fontAlgn="base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KNN, Perceptron, Multi-layered perceptron, etc.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ED5C-1C62-2048-4FC0-5BD374BC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2D013F-2D88-E060-34FB-D2A2A6C6F6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95209" y="5120309"/>
            <a:ext cx="39500782" cy="11039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O. Bernard, A. </a:t>
            </a:r>
            <a:r>
              <a:rPr lang="en-US" sz="5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Lalande</a:t>
            </a:r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C. </a:t>
            </a:r>
            <a:r>
              <a:rPr lang="en-US" sz="5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Zotti</a:t>
            </a:r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F. </a:t>
            </a:r>
            <a:r>
              <a:rPr lang="en-US" sz="5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Cervenansky</a:t>
            </a:r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 al. "Deep Learning Techniques for Automatic MRI Cardiac Multi-structures Segmentation and Diagnosis: Is the Problem Solved ?" in IEEE Transactions on Medical Imaging, vol. 37, no. 11, pp. 2514-2525, Nov. 2018</a:t>
            </a:r>
            <a:endParaRPr lang="en-US" sz="5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A. Miller et al., "Quantification of left ventricular indices from SSFP cine imaging: Impact of real-world variability in analysis methodology and utility of geometric modeling", </a:t>
            </a:r>
            <a:r>
              <a:rPr lang="en-US" sz="54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US" sz="54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Magn</a:t>
            </a:r>
            <a:r>
              <a:rPr lang="en-US" sz="54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4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Reson</a:t>
            </a:r>
            <a:r>
              <a:rPr lang="en-US" sz="54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4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</a:t>
            </a:r>
            <a:r>
              <a:rPr lang="en-US" sz="54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37, no. 5, pp. 1213-1222, 2013.</a:t>
            </a:r>
            <a:endParaRPr lang="en-US" sz="5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 MT, </a:t>
            </a:r>
            <a:r>
              <a:rPr lang="en-US" sz="5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Ersoy</a:t>
            </a:r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H, Whitmore AG, Lipton MJ, Rybicki FJ. Reformatted Four-Chamber and Short-Axis Views of the Heart Using Thin Section (&lt;/=2 mm) MDCT Images. </a:t>
            </a:r>
            <a:r>
              <a:rPr lang="en-US" sz="5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Acad</a:t>
            </a:r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Radiol</a:t>
            </a:r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2007 Sep;14(9):1108-12. </a:t>
            </a:r>
            <a:r>
              <a:rPr lang="en-US" sz="5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10.1016/j.acra.2007.05.019. PMID: 17707319; PMCID: PMC2706116.</a:t>
            </a:r>
            <a:endParaRPr lang="en-US" sz="5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Altaf, Fouzia &amp; Islam, Syed &amp; Akhtar, Naveed &amp; Janjua, Naeem. (2019). Going Deep in Medical Image Analysis: Concepts, Methods, Challenges and Future Directions. IEEE Access. PP. 1-1. 10.1109/ACCESS.2019.2929365. 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5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Chen, J., Lu, Y., Yu, Q., Luo, X., </a:t>
            </a:r>
            <a:r>
              <a:rPr lang="en-US" sz="5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Adeli</a:t>
            </a:r>
            <a:r>
              <a:rPr lang="en-US" sz="5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E., Wang, Y., ... &amp; Zhou, Y. (2021). </a:t>
            </a:r>
            <a:r>
              <a:rPr lang="en-US" sz="5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Transunet</a:t>
            </a:r>
            <a:r>
              <a:rPr lang="en-US" sz="5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Transformers make strong encoders for medical image segmentation. </a:t>
            </a:r>
            <a:r>
              <a:rPr lang="en-US" sz="5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5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arXiv:2102.04306.</a:t>
            </a:r>
          </a:p>
        </p:txBody>
      </p:sp>
    </p:spTree>
    <p:extLst>
      <p:ext uri="{BB962C8B-B14F-4D97-AF65-F5344CB8AC3E}">
        <p14:creationId xmlns:p14="http://schemas.microsoft.com/office/powerpoint/2010/main" val="262084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798</Words>
  <Application>Microsoft Macintosh PowerPoint</Application>
  <PresentationFormat>Custom</PresentationFormat>
  <Paragraphs>61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Noto Sans Symbols</vt:lpstr>
      <vt:lpstr>Times New Roman</vt:lpstr>
      <vt:lpstr>Office Theme</vt:lpstr>
      <vt:lpstr>Evaluating Deep Learning Techniques for Segmenting and Classifying Cardiac MRI Images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Caleb Hallinan</cp:lastModifiedBy>
  <cp:revision>21</cp:revision>
  <dcterms:modified xsi:type="dcterms:W3CDTF">2024-04-23T15:52:10Z</dcterms:modified>
</cp:coreProperties>
</file>