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1" r:id="rId3"/>
    <p:sldId id="282" r:id="rId4"/>
    <p:sldId id="28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0" r:id="rId20"/>
    <p:sldId id="271" r:id="rId21"/>
    <p:sldId id="279" r:id="rId22"/>
  </p:sldIdLst>
  <p:sldSz cx="10058400" cy="7772400"/>
  <p:notesSz cx="10058400" cy="7772400"/>
  <p:defaultTextStyle>
    <a:defPPr>
      <a:defRPr lang="en-US"/>
    </a:defPPr>
    <a:lvl1pPr marL="0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3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7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5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1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181"/>
  </p:normalViewPr>
  <p:slideViewPr>
    <p:cSldViewPr>
      <p:cViewPr varScale="1">
        <p:scale>
          <a:sx n="64" d="100"/>
          <a:sy n="64" d="100"/>
        </p:scale>
        <p:origin x="141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71A11-08A1-8C45-A2C9-8AD175581B5C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E78-1501-FB41-8831-6081B08B0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1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75A2A-F09E-AD47-B1D4-A1844F68087E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F7972-704C-EA4C-9AD2-0C65E1B9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365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93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87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65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51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27986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282283124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325173745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0468"/>
            <a:r>
              <a:rPr lang="en-US" spc="-10" dirty="0"/>
              <a:t>.</a:t>
            </a:r>
            <a:fld id="{81D60167-4931-47E6-BA6A-407CBD079E47}" type="slidenum">
              <a:rPr lang="en-US" spc="-4" smtClean="0"/>
              <a:pPr marL="70468"/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299705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397932524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160645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37139714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36046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125446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145668931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67180257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697"/>
            <a:endParaRPr lang="en-US" spc="-4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697"/>
            <a:r>
              <a:rPr lang="en-US" spc="-4" dirty="0"/>
              <a:t>EE 312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70468"/>
            <a:fld id="{7830B5ED-6775-9A4F-8D2B-82752614C0C1}" type="slidenum">
              <a:rPr lang="en-US" spc="-10" smtClean="0"/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13730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ctr" defTabSz="50935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50935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50935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50935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50935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50935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5296" y="217131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2192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9600" y="439625"/>
            <a:ext cx="8989696" cy="1373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lang="en-US" sz="4000" b="1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EE 312  </a:t>
            </a:r>
            <a:r>
              <a:rPr lang="en-US" sz="4000" b="1" spc="-5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Structs</a:t>
            </a:r>
            <a:r>
              <a:rPr lang="en-US" sz="4000" b="1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sz="4000" b="1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Abstract Data Types</a:t>
            </a:r>
            <a:br>
              <a:rPr lang="en-US" sz="4000" b="1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4000" b="1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Day 7</a:t>
            </a:r>
            <a:endParaRPr sz="4000" b="1" spc="-5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xfrm>
            <a:off x="4743326" y="7048130"/>
            <a:ext cx="249567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7138759"/>
            <a:ext cx="92379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68"/>
            <a:fld id="{81D60167-4931-47E6-BA6A-407CBD079E47}" type="slidenum">
              <a:rPr spc="-4" smtClean="0"/>
              <a:pPr marL="70468"/>
              <a:t>1</a:t>
            </a:fld>
            <a:endParaRPr spc="-4" dirty="0"/>
          </a:p>
        </p:txBody>
      </p:sp>
      <p:pic>
        <p:nvPicPr>
          <p:cNvPr id="1026" name="Picture 2" descr="Image result for bunk bed cartoon">
            <a:extLst>
              <a:ext uri="{FF2B5EF4-FFF2-40B4-BE49-F238E27FC236}">
                <a16:creationId xmlns:a16="http://schemas.microsoft.com/office/drawing/2014/main" id="{7D1C72FA-5CAC-F24B-98BF-70D7620AB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599"/>
            <a:ext cx="4756150" cy="440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47805"/>
            <a:ext cx="9067800" cy="632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32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Complex Number Data Type:</a:t>
            </a:r>
            <a:r>
              <a:rPr lang="en-US" sz="32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xfrm>
            <a:off x="72085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68"/>
            <a:fld id="{81D60167-4931-47E6-BA6A-407CBD079E47}" type="slidenum">
              <a:rPr spc="-4" smtClean="0"/>
              <a:pPr marL="70468"/>
              <a:t>10</a:t>
            </a:fld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2360295" y="2363344"/>
            <a:ext cx="6324600" cy="4669790"/>
          </a:xfrm>
          <a:custGeom>
            <a:avLst/>
            <a:gdLst/>
            <a:ahLst/>
            <a:cxnLst/>
            <a:rect l="l" t="t" r="r" b="b"/>
            <a:pathLst>
              <a:path w="6324600" h="4669790">
                <a:moveTo>
                  <a:pt x="0" y="0"/>
                </a:moveTo>
                <a:lnTo>
                  <a:pt x="0" y="4669535"/>
                </a:lnTo>
                <a:lnTo>
                  <a:pt x="6324600" y="4669535"/>
                </a:lnTo>
                <a:lnTo>
                  <a:pt x="6324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0295" y="1988439"/>
            <a:ext cx="6324600" cy="5044439"/>
          </a:xfrm>
          <a:custGeom>
            <a:avLst/>
            <a:gdLst/>
            <a:ahLst/>
            <a:cxnLst/>
            <a:rect l="l" t="t" r="r" b="b"/>
            <a:pathLst>
              <a:path w="6324600" h="5044440">
                <a:moveTo>
                  <a:pt x="6324600" y="0"/>
                </a:moveTo>
                <a:lnTo>
                  <a:pt x="6324600" y="5044440"/>
                </a:lnTo>
                <a:lnTo>
                  <a:pt x="0" y="5044440"/>
                </a:lnTo>
                <a:lnTo>
                  <a:pt x="0" y="0"/>
                </a:lnTo>
                <a:lnTo>
                  <a:pt x="63246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45132" y="5355602"/>
            <a:ext cx="3714115" cy="558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18" marR="5080" indent="-274256">
              <a:tabLst>
                <a:tab pos="1380802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ult(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Co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mplex Comp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ex	t;</a:t>
            </a:r>
            <a:endParaRPr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0753" y="5355604"/>
            <a:ext cx="2073910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tabLst>
                <a:tab pos="420907" algn="l"/>
                <a:tab pos="1922964" algn="l"/>
              </a:tabLst>
            </a:pP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,	Co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b)	{</a:t>
            </a:r>
            <a:endParaRPr>
              <a:latin typeface="Courier"/>
              <a:cs typeface="Couri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9453" y="5904240"/>
            <a:ext cx="845819" cy="83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 algn="just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t.re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= t.im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= retu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r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n</a:t>
            </a:r>
            <a:endParaRPr>
              <a:latin typeface="Courier"/>
              <a:cs typeface="Couri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6599" y="5904240"/>
            <a:ext cx="2482850" cy="83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 algn="just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a.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r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 *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b.re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-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a.im a.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r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 *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b.im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+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a.im t;</a:t>
            </a:r>
            <a:endParaRPr>
              <a:latin typeface="Courier"/>
              <a:cs typeface="Couri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0754" y="5904241"/>
            <a:ext cx="979805" cy="558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779" indent="-271083">
              <a:buChar char="*"/>
              <a:tabLst>
                <a:tab pos="284413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b.i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</a:t>
            </a:r>
            <a:endParaRPr>
              <a:latin typeface="Courier"/>
              <a:cs typeface="Courier"/>
            </a:endParaRPr>
          </a:p>
          <a:p>
            <a:pPr marL="283779" indent="-271083">
              <a:buChar char="*"/>
              <a:tabLst>
                <a:tab pos="284413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b.r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e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</a:t>
            </a:r>
            <a:endParaRPr>
              <a:latin typeface="Courier"/>
              <a:cs typeface="Courie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5130" y="6730244"/>
            <a:ext cx="162560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</a:t>
            </a:r>
            <a:endParaRPr>
              <a:latin typeface="Courier"/>
              <a:cs typeface="Courie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60295" y="1988439"/>
            <a:ext cx="6324600" cy="375285"/>
          </a:xfrm>
          <a:custGeom>
            <a:avLst/>
            <a:gdLst/>
            <a:ahLst/>
            <a:cxnLst/>
            <a:rect l="l" t="t" r="r" b="b"/>
            <a:pathLst>
              <a:path w="6324600" h="375285">
                <a:moveTo>
                  <a:pt x="6324600" y="0"/>
                </a:moveTo>
                <a:lnTo>
                  <a:pt x="6324600" y="374904"/>
                </a:lnTo>
                <a:lnTo>
                  <a:pt x="0" y="374904"/>
                </a:lnTo>
                <a:lnTo>
                  <a:pt x="0" y="0"/>
                </a:lnTo>
                <a:lnTo>
                  <a:pt x="632460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60295" y="1988439"/>
            <a:ext cx="6324600" cy="375285"/>
          </a:xfrm>
          <a:custGeom>
            <a:avLst/>
            <a:gdLst/>
            <a:ahLst/>
            <a:cxnLst/>
            <a:rect l="l" t="t" r="r" b="b"/>
            <a:pathLst>
              <a:path w="6324600" h="375285">
                <a:moveTo>
                  <a:pt x="6324600" y="0"/>
                </a:moveTo>
                <a:lnTo>
                  <a:pt x="6324600" y="374904"/>
                </a:lnTo>
                <a:lnTo>
                  <a:pt x="0" y="374904"/>
                </a:lnTo>
                <a:lnTo>
                  <a:pt x="0" y="0"/>
                </a:lnTo>
                <a:lnTo>
                  <a:pt x="63246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43637" y="1449127"/>
            <a:ext cx="4904105" cy="930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5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in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rf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un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.</a:t>
            </a:r>
            <a:endParaRPr>
              <a:latin typeface="Helvetica"/>
              <a:cs typeface="Helvetica"/>
            </a:endParaRPr>
          </a:p>
          <a:p>
            <a:pPr>
              <a:spcBef>
                <a:spcPts val="43"/>
              </a:spcBef>
            </a:pPr>
            <a:endParaRPr sz="2300">
              <a:latin typeface="Times New Roman"/>
              <a:cs typeface="Times New Roman"/>
            </a:endParaRPr>
          </a:p>
          <a:p>
            <a:pPr marR="5080" algn="r"/>
            <a:r>
              <a:rPr spc="4" dirty="0">
                <a:solidFill>
                  <a:srgbClr val="FFFFFF"/>
                </a:solidFill>
                <a:latin typeface="Helvetica"/>
                <a:cs typeface="Helvetica"/>
              </a:rPr>
              <a:t>co</a:t>
            </a:r>
            <a:r>
              <a:rPr spc="-14" dirty="0">
                <a:solidFill>
                  <a:srgbClr val="FFFFFF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FFFFFF"/>
                </a:solidFill>
                <a:latin typeface="Helvetica"/>
                <a:cs typeface="Helvetica"/>
              </a:rPr>
              <a:t>ple</a:t>
            </a:r>
            <a:r>
              <a:rPr spc="-40" dirty="0">
                <a:solidFill>
                  <a:srgbClr val="FFFFFF"/>
                </a:solidFill>
                <a:latin typeface="Helvetica"/>
                <a:cs typeface="Helvetica"/>
              </a:rPr>
              <a:t>x</a:t>
            </a:r>
            <a:r>
              <a:rPr dirty="0">
                <a:solidFill>
                  <a:srgbClr val="FFFFFF"/>
                </a:solidFill>
                <a:latin typeface="Helvetica"/>
                <a:cs typeface="Helvetica"/>
              </a:rPr>
              <a:t>.c</a:t>
            </a:r>
            <a:endParaRPr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45132" y="2609361"/>
            <a:ext cx="2759710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tabLst>
                <a:tab pos="1243673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#inclu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d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“C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O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MPL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E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X.h”</a:t>
            </a:r>
            <a:endParaRPr>
              <a:latin typeface="Courier"/>
              <a:cs typeface="Courie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45132" y="3432322"/>
            <a:ext cx="3714115" cy="558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18" marR="5080" indent="-274256">
              <a:tabLst>
                <a:tab pos="1380802" algn="l"/>
                <a:tab pos="2608605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dd	(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Co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mplex Comp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ex	t;</a:t>
            </a:r>
            <a:endParaRPr>
              <a:latin typeface="Courier"/>
              <a:cs typeface="Courie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70753" y="3432321"/>
            <a:ext cx="2073910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tabLst>
                <a:tab pos="420907" algn="l"/>
                <a:tab pos="1922964" algn="l"/>
              </a:tabLst>
            </a:pP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,	Co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b)	{</a:t>
            </a:r>
            <a:endParaRPr>
              <a:latin typeface="Courier"/>
              <a:cs typeface="Courie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9453" y="3984003"/>
            <a:ext cx="845819" cy="83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 algn="just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t.re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= t.im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= retu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r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n</a:t>
            </a:r>
            <a:endParaRPr>
              <a:latin typeface="Courier"/>
              <a:cs typeface="Courie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76599" y="3984003"/>
            <a:ext cx="1665605" cy="83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 algn="just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a.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r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 +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b.re; a.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i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m +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b.im; t;</a:t>
            </a:r>
            <a:endParaRPr>
              <a:latin typeface="Courier"/>
              <a:cs typeface="Courie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45130" y="4806964"/>
            <a:ext cx="162560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</a:t>
            </a:r>
            <a:endParaRPr>
              <a:latin typeface="Courier"/>
              <a:cs typeface="Courie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32095" y="2445639"/>
            <a:ext cx="3505200" cy="609600"/>
          </a:xfrm>
          <a:custGeom>
            <a:avLst/>
            <a:gdLst/>
            <a:ahLst/>
            <a:cxnLst/>
            <a:rect l="l" t="t" r="r" b="b"/>
            <a:pathLst>
              <a:path w="3505200" h="609600">
                <a:moveTo>
                  <a:pt x="292607" y="472440"/>
                </a:moveTo>
                <a:lnTo>
                  <a:pt x="292607" y="137160"/>
                </a:lnTo>
                <a:lnTo>
                  <a:pt x="0" y="304800"/>
                </a:lnTo>
                <a:lnTo>
                  <a:pt x="292607" y="472440"/>
                </a:lnTo>
                <a:close/>
              </a:path>
              <a:path w="3505200" h="609600">
                <a:moveTo>
                  <a:pt x="713231" y="390144"/>
                </a:moveTo>
                <a:lnTo>
                  <a:pt x="713231" y="219456"/>
                </a:lnTo>
                <a:lnTo>
                  <a:pt x="292607" y="219456"/>
                </a:lnTo>
                <a:lnTo>
                  <a:pt x="292607" y="390144"/>
                </a:lnTo>
                <a:lnTo>
                  <a:pt x="713231" y="390144"/>
                </a:lnTo>
                <a:close/>
              </a:path>
              <a:path w="3505200" h="609600">
                <a:moveTo>
                  <a:pt x="3505200" y="609600"/>
                </a:moveTo>
                <a:lnTo>
                  <a:pt x="3505200" y="0"/>
                </a:lnTo>
                <a:lnTo>
                  <a:pt x="713231" y="0"/>
                </a:lnTo>
                <a:lnTo>
                  <a:pt x="713231" y="609600"/>
                </a:lnTo>
                <a:lnTo>
                  <a:pt x="3505200" y="6096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32095" y="2445639"/>
            <a:ext cx="3505200" cy="609600"/>
          </a:xfrm>
          <a:custGeom>
            <a:avLst/>
            <a:gdLst/>
            <a:ahLst/>
            <a:cxnLst/>
            <a:rect l="l" t="t" r="r" b="b"/>
            <a:pathLst>
              <a:path w="3505200" h="609600">
                <a:moveTo>
                  <a:pt x="3505200" y="0"/>
                </a:moveTo>
                <a:lnTo>
                  <a:pt x="3505200" y="609600"/>
                </a:lnTo>
                <a:lnTo>
                  <a:pt x="713231" y="609600"/>
                </a:lnTo>
                <a:lnTo>
                  <a:pt x="713231" y="390144"/>
                </a:lnTo>
                <a:lnTo>
                  <a:pt x="292607" y="390144"/>
                </a:lnTo>
                <a:lnTo>
                  <a:pt x="292607" y="472440"/>
                </a:lnTo>
                <a:lnTo>
                  <a:pt x="0" y="304800"/>
                </a:lnTo>
                <a:lnTo>
                  <a:pt x="292607" y="137160"/>
                </a:lnTo>
                <a:lnTo>
                  <a:pt x="292607" y="219456"/>
                </a:lnTo>
                <a:lnTo>
                  <a:pt x="713231" y="219456"/>
                </a:lnTo>
                <a:lnTo>
                  <a:pt x="713231" y="0"/>
                </a:lnTo>
                <a:lnTo>
                  <a:pt x="3505200" y="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93588" y="2500687"/>
            <a:ext cx="2524125" cy="534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>
              <a:lnSpc>
                <a:spcPts val="2039"/>
              </a:lnSpc>
            </a:pPr>
            <a:r>
              <a:rPr spc="4" dirty="0">
                <a:latin typeface="Helvetica"/>
                <a:cs typeface="Helvetica"/>
              </a:rPr>
              <a:t>imp</a:t>
            </a:r>
            <a:r>
              <a:rPr spc="-14" dirty="0">
                <a:latin typeface="Helvetica"/>
                <a:cs typeface="Helvetica"/>
              </a:rPr>
              <a:t>l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spc="-10" dirty="0">
                <a:latin typeface="Helvetica"/>
                <a:cs typeface="Helvetica"/>
              </a:rPr>
              <a:t>m</a:t>
            </a:r>
            <a:r>
              <a:rPr spc="4" dirty="0">
                <a:latin typeface="Helvetica"/>
                <a:cs typeface="Helvetica"/>
              </a:rPr>
              <a:t>ent</a:t>
            </a:r>
            <a:r>
              <a:rPr spc="-14" dirty="0">
                <a:latin typeface="Helvetica"/>
                <a:cs typeface="Helvetica"/>
              </a:rPr>
              <a:t>a</a:t>
            </a:r>
            <a:r>
              <a:rPr spc="4" dirty="0">
                <a:latin typeface="Helvetica"/>
                <a:cs typeface="Helvetica"/>
              </a:rPr>
              <a:t>ti</a:t>
            </a:r>
            <a:r>
              <a:rPr spc="-14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n</a:t>
            </a:r>
            <a:r>
              <a:rPr spc="-14"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d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to kno</a:t>
            </a:r>
            <a:r>
              <a:rPr dirty="0">
                <a:latin typeface="Helvetica"/>
                <a:cs typeface="Helvetica"/>
              </a:rPr>
              <a:t>w 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inte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fa</a:t>
            </a:r>
            <a:r>
              <a:rPr spc="-14" dirty="0">
                <a:latin typeface="Helvetica"/>
                <a:cs typeface="Helvetica"/>
              </a:rPr>
              <a:t>c</a:t>
            </a:r>
            <a:r>
              <a:rPr dirty="0">
                <a:latin typeface="Helvetica"/>
                <a:cs typeface="Helvetica"/>
              </a:rPr>
              <a:t>e</a:t>
            </a:r>
            <a:endParaRPr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47805"/>
            <a:ext cx="9296400" cy="632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32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Complex Number Data Type:	Implementation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72085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68"/>
            <a:fld id="{81D60167-4931-47E6-BA6A-407CBD079E47}" type="slidenum">
              <a:rPr spc="-4" smtClean="0"/>
              <a:pPr marL="70468"/>
              <a:t>11</a:t>
            </a:fld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2360295" y="2363344"/>
            <a:ext cx="6324600" cy="4121150"/>
          </a:xfrm>
          <a:custGeom>
            <a:avLst/>
            <a:gdLst/>
            <a:ahLst/>
            <a:cxnLst/>
            <a:rect l="l" t="t" r="r" b="b"/>
            <a:pathLst>
              <a:path w="6324600" h="4121150">
                <a:moveTo>
                  <a:pt x="0" y="0"/>
                </a:moveTo>
                <a:lnTo>
                  <a:pt x="0" y="4120895"/>
                </a:lnTo>
                <a:lnTo>
                  <a:pt x="6324600" y="4120895"/>
                </a:lnTo>
                <a:lnTo>
                  <a:pt x="6324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0295" y="1988439"/>
            <a:ext cx="6324600" cy="4495800"/>
          </a:xfrm>
          <a:custGeom>
            <a:avLst/>
            <a:gdLst/>
            <a:ahLst/>
            <a:cxnLst/>
            <a:rect l="l" t="t" r="r" b="b"/>
            <a:pathLst>
              <a:path w="6324600" h="4495800">
                <a:moveTo>
                  <a:pt x="6324600" y="0"/>
                </a:moveTo>
                <a:lnTo>
                  <a:pt x="6324600" y="4495800"/>
                </a:lnTo>
                <a:lnTo>
                  <a:pt x="0" y="4495800"/>
                </a:lnTo>
                <a:lnTo>
                  <a:pt x="0" y="0"/>
                </a:lnTo>
                <a:lnTo>
                  <a:pt x="63246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42100" y="3984004"/>
            <a:ext cx="845819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a.i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);</a:t>
            </a:r>
            <a:endParaRPr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5132" y="4806964"/>
            <a:ext cx="3988435" cy="558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18" marR="5080" indent="-274256">
              <a:tabLst>
                <a:tab pos="1380802" algn="l"/>
                <a:tab pos="3699914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i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nit(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do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uble	x, Comp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ex	t;</a:t>
            </a:r>
            <a:endParaRPr dirty="0">
              <a:latin typeface="Courier"/>
              <a:cs typeface="Couri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42102" y="4806964"/>
            <a:ext cx="1528445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tabLst>
                <a:tab pos="969418" algn="l"/>
                <a:tab pos="1377628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dou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b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	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y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)	{</a:t>
            </a:r>
            <a:endParaRPr>
              <a:latin typeface="Courier"/>
              <a:cs typeface="Couri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5130" y="5355604"/>
            <a:ext cx="1531620" cy="1116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18" marR="5080" algn="just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t.re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= x; t.im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= y; retu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r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n t;</a:t>
            </a:r>
            <a:endParaRPr>
              <a:latin typeface="Courier"/>
              <a:cs typeface="Courier"/>
            </a:endParaRPr>
          </a:p>
          <a:p>
            <a:pPr marL="12697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</a:t>
            </a:r>
            <a:endParaRPr>
              <a:latin typeface="Courier"/>
              <a:cs typeface="Courie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60295" y="1988439"/>
            <a:ext cx="6324600" cy="375285"/>
          </a:xfrm>
          <a:custGeom>
            <a:avLst/>
            <a:gdLst/>
            <a:ahLst/>
            <a:cxnLst/>
            <a:rect l="l" t="t" r="r" b="b"/>
            <a:pathLst>
              <a:path w="6324600" h="375285">
                <a:moveTo>
                  <a:pt x="6324600" y="0"/>
                </a:moveTo>
                <a:lnTo>
                  <a:pt x="6324600" y="374904"/>
                </a:lnTo>
                <a:lnTo>
                  <a:pt x="0" y="374904"/>
                </a:lnTo>
                <a:lnTo>
                  <a:pt x="0" y="0"/>
                </a:lnTo>
                <a:lnTo>
                  <a:pt x="632460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0295" y="1988439"/>
            <a:ext cx="6324600" cy="375285"/>
          </a:xfrm>
          <a:custGeom>
            <a:avLst/>
            <a:gdLst/>
            <a:ahLst/>
            <a:cxnLst/>
            <a:rect l="l" t="t" r="r" b="b"/>
            <a:pathLst>
              <a:path w="6324600" h="375285">
                <a:moveTo>
                  <a:pt x="6324600" y="0"/>
                </a:moveTo>
                <a:lnTo>
                  <a:pt x="6324600" y="374904"/>
                </a:lnTo>
                <a:lnTo>
                  <a:pt x="0" y="374904"/>
                </a:lnTo>
                <a:lnTo>
                  <a:pt x="0" y="0"/>
                </a:lnTo>
                <a:lnTo>
                  <a:pt x="63246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43637" y="1449127"/>
            <a:ext cx="6927215" cy="2033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5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in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rf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un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.</a:t>
            </a:r>
            <a:endParaRPr>
              <a:latin typeface="Helvetica"/>
              <a:cs typeface="Helvetica"/>
            </a:endParaRPr>
          </a:p>
          <a:p>
            <a:pPr>
              <a:spcBef>
                <a:spcPts val="43"/>
              </a:spcBef>
            </a:pPr>
            <a:endParaRPr sz="2300">
              <a:latin typeface="Times New Roman"/>
              <a:cs typeface="Times New Roman"/>
            </a:endParaRPr>
          </a:p>
          <a:p>
            <a:pPr marL="3504381">
              <a:tabLst>
                <a:tab pos="4662350" algn="l"/>
              </a:tabLst>
            </a:pPr>
            <a:r>
              <a:rPr spc="4" dirty="0">
                <a:solidFill>
                  <a:srgbClr val="FFFFFF"/>
                </a:solidFill>
                <a:latin typeface="Helvetica"/>
                <a:cs typeface="Helvetica"/>
              </a:rPr>
              <a:t>co</a:t>
            </a:r>
            <a:r>
              <a:rPr spc="-14" dirty="0">
                <a:solidFill>
                  <a:srgbClr val="FFFFFF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FFFFFF"/>
                </a:solidFill>
                <a:latin typeface="Helvetica"/>
                <a:cs typeface="Helvetica"/>
              </a:rPr>
              <a:t>ple</a:t>
            </a:r>
            <a:r>
              <a:rPr spc="-40" dirty="0">
                <a:solidFill>
                  <a:srgbClr val="FFFFFF"/>
                </a:solidFill>
                <a:latin typeface="Helvetica"/>
                <a:cs typeface="Helvetica"/>
              </a:rPr>
              <a:t>x</a:t>
            </a:r>
            <a:r>
              <a:rPr dirty="0">
                <a:solidFill>
                  <a:srgbClr val="FFFFFF"/>
                </a:solidFill>
                <a:latin typeface="Helvetica"/>
                <a:cs typeface="Helvetica"/>
              </a:rPr>
              <a:t>.c	(</a:t>
            </a:r>
            <a:r>
              <a:rPr spc="-14" dirty="0">
                <a:solidFill>
                  <a:srgbClr val="FFFFFF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FFFFFF"/>
                </a:solidFill>
                <a:latin typeface="Helvetica"/>
                <a:cs typeface="Helvetica"/>
              </a:rPr>
              <a:t>ont)</a:t>
            </a:r>
            <a:endParaRPr>
              <a:latin typeface="Helvetica"/>
              <a:cs typeface="Helvetica"/>
            </a:endParaRPr>
          </a:p>
          <a:p>
            <a:pPr>
              <a:spcBef>
                <a:spcPts val="37"/>
              </a:spcBef>
            </a:pPr>
            <a:endParaRPr sz="1700">
              <a:latin typeface="Times New Roman"/>
              <a:cs typeface="Times New Roman"/>
            </a:endParaRPr>
          </a:p>
          <a:p>
            <a:pPr marL="1313508">
              <a:tabLst>
                <a:tab pos="4864232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double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COMP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EXm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o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d(Co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	a)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{</a:t>
            </a:r>
            <a:endParaRPr>
              <a:latin typeface="Courier"/>
              <a:cs typeface="Courier"/>
            </a:endParaRPr>
          </a:p>
          <a:p>
            <a:pPr marL="1587763">
              <a:tabLst>
                <a:tab pos="2544485" algn="l"/>
                <a:tab pos="3910051" algn="l"/>
                <a:tab pos="4864232" algn="l"/>
                <a:tab pos="5138488" algn="l"/>
                <a:tab pos="5820953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retu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r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n	sq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r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t(a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.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re	*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.re	+	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.im	*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a.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i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m);</a:t>
            </a:r>
            <a:endParaRPr>
              <a:latin typeface="Courier"/>
              <a:cs typeface="Courier"/>
            </a:endParaRPr>
          </a:p>
          <a:p>
            <a:pPr marL="1313508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</a:t>
            </a:r>
            <a:endParaRPr>
              <a:latin typeface="Courier"/>
              <a:cs typeface="Courie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45131" y="3706641"/>
            <a:ext cx="6317870" cy="83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18" marR="5080" indent="-274256">
              <a:lnSpc>
                <a:spcPct val="101099"/>
              </a:lnSpc>
              <a:tabLst>
                <a:tab pos="697701" algn="l"/>
                <a:tab pos="2063267" algn="l"/>
                <a:tab pos="2471477" algn="l"/>
                <a:tab pos="3288531" algn="l"/>
                <a:tab pos="3699914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void	C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O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MPLE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X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pri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n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t(Co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lex)	{ prin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t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f(“%f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+	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%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fi\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n”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,	a.re</a:t>
            </a:r>
            <a:r>
              <a:rPr lang="en-US" b="1" dirty="0">
                <a:solidFill>
                  <a:srgbClr val="010000"/>
                </a:solidFill>
                <a:latin typeface="Courier"/>
                <a:cs typeface="Courier"/>
              </a:rPr>
              <a:t>,</a:t>
            </a:r>
            <a:endParaRPr dirty="0">
              <a:latin typeface="Courier"/>
              <a:cs typeface="Courier"/>
            </a:endParaRPr>
          </a:p>
          <a:p>
            <a:pPr marL="12697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</a:t>
            </a:r>
            <a:endParaRPr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8096"/>
            <a:ext cx="905256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Separate Compilation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72085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68"/>
            <a:fld id="{81D60167-4931-47E6-BA6A-407CBD079E47}" type="slidenum">
              <a:rPr spc="-4" smtClean="0"/>
              <a:pPr marL="70468"/>
              <a:t>12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143637" y="1449127"/>
            <a:ext cx="5334635" cy="2113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lien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an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pl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nta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bo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h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cl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u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-1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-40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P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30" dirty="0">
                <a:solidFill>
                  <a:srgbClr val="003299"/>
                </a:solidFill>
                <a:latin typeface="Helvetica"/>
                <a:cs typeface="Helvetica"/>
              </a:rPr>
              <a:t>X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.h</a:t>
            </a:r>
            <a:endParaRPr dirty="0">
              <a:latin typeface="Helvetica"/>
              <a:cs typeface="Helvetica"/>
            </a:endParaRPr>
          </a:p>
          <a:p>
            <a:endParaRPr sz="3200" dirty="0">
              <a:latin typeface="Times New Roman"/>
              <a:cs typeface="Times New Roman"/>
            </a:endParaRPr>
          </a:p>
          <a:p>
            <a:pPr marL="12697"/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b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mp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le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j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intl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.</a:t>
            </a:r>
            <a:endParaRPr dirty="0">
              <a:latin typeface="Helvetica"/>
              <a:cs typeface="Helvetica"/>
            </a:endParaRPr>
          </a:p>
          <a:p>
            <a:pPr marL="12697" indent="347264">
              <a:spcBef>
                <a:spcPts val="430"/>
              </a:spcBef>
              <a:tabLst>
                <a:tab pos="1045599" algn="l"/>
                <a:tab pos="2273404" algn="l"/>
              </a:tabLst>
            </a:pPr>
            <a:r>
              <a:rPr dirty="0">
                <a:latin typeface="Courier"/>
                <a:cs typeface="Courier"/>
              </a:rPr>
              <a:t>%gcc	c</a:t>
            </a:r>
            <a:r>
              <a:rPr spc="-25" dirty="0">
                <a:latin typeface="Courier"/>
                <a:cs typeface="Courier"/>
              </a:rPr>
              <a:t>l</a:t>
            </a:r>
            <a:r>
              <a:rPr dirty="0">
                <a:latin typeface="Courier"/>
                <a:cs typeface="Courier"/>
              </a:rPr>
              <a:t>ient</a:t>
            </a:r>
            <a:r>
              <a:rPr spc="-25" dirty="0">
                <a:latin typeface="Courier"/>
                <a:cs typeface="Courier"/>
              </a:rPr>
              <a:t>.</a:t>
            </a:r>
            <a:r>
              <a:rPr dirty="0">
                <a:latin typeface="Courier"/>
                <a:cs typeface="Courier"/>
              </a:rPr>
              <a:t>c	c</a:t>
            </a:r>
            <a:r>
              <a:rPr spc="-25" dirty="0">
                <a:latin typeface="Courier"/>
                <a:cs typeface="Courier"/>
              </a:rPr>
              <a:t>o</a:t>
            </a:r>
            <a:r>
              <a:rPr dirty="0">
                <a:latin typeface="Courier"/>
                <a:cs typeface="Courier"/>
              </a:rPr>
              <a:t>mple</a:t>
            </a:r>
            <a:r>
              <a:rPr spc="-25" dirty="0">
                <a:latin typeface="Courier"/>
                <a:cs typeface="Courier"/>
              </a:rPr>
              <a:t>x.</a:t>
            </a:r>
            <a:r>
              <a:rPr dirty="0">
                <a:latin typeface="Courier"/>
                <a:cs typeface="Courier"/>
              </a:rPr>
              <a:t>c</a:t>
            </a: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12697">
              <a:spcBef>
                <a:spcPts val="1408"/>
              </a:spcBef>
            </a:pPr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b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mp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le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par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el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.</a:t>
            </a:r>
            <a:endParaRPr dirty="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1109" y="3502410"/>
            <a:ext cx="574041" cy="1005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dirty="0">
                <a:latin typeface="Courier"/>
                <a:cs typeface="Courier"/>
              </a:rPr>
              <a:t>%gcc</a:t>
            </a:r>
          </a:p>
          <a:p>
            <a:pPr marL="12697">
              <a:spcBef>
                <a:spcPts val="645"/>
              </a:spcBef>
            </a:pPr>
            <a:r>
              <a:rPr dirty="0">
                <a:latin typeface="Courier"/>
                <a:cs typeface="Courier"/>
              </a:rPr>
              <a:t>%gcc</a:t>
            </a:r>
          </a:p>
          <a:p>
            <a:pPr marL="12697">
              <a:spcBef>
                <a:spcPts val="645"/>
              </a:spcBef>
            </a:pPr>
            <a:r>
              <a:rPr dirty="0">
                <a:latin typeface="Courier"/>
                <a:cs typeface="Courier"/>
              </a:rPr>
              <a:t>%gcc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76909" y="3502410"/>
            <a:ext cx="2479675" cy="990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dirty="0">
                <a:latin typeface="Courier"/>
                <a:cs typeface="Courier"/>
              </a:rPr>
              <a:t>-c</a:t>
            </a:r>
            <a:r>
              <a:rPr spc="-25" dirty="0">
                <a:latin typeface="Courier"/>
                <a:cs typeface="Courier"/>
              </a:rPr>
              <a:t> </a:t>
            </a:r>
            <a:r>
              <a:rPr dirty="0">
                <a:latin typeface="Courier"/>
                <a:cs typeface="Courier"/>
              </a:rPr>
              <a:t>com</a:t>
            </a:r>
            <a:r>
              <a:rPr spc="-25" dirty="0">
                <a:latin typeface="Courier"/>
                <a:cs typeface="Courier"/>
              </a:rPr>
              <a:t>p</a:t>
            </a:r>
            <a:r>
              <a:rPr dirty="0">
                <a:latin typeface="Courier"/>
                <a:cs typeface="Courier"/>
              </a:rPr>
              <a:t>lex</a:t>
            </a:r>
            <a:r>
              <a:rPr spc="-25" dirty="0">
                <a:latin typeface="Courier"/>
                <a:cs typeface="Courier"/>
              </a:rPr>
              <a:t>.</a:t>
            </a:r>
            <a:r>
              <a:rPr dirty="0">
                <a:latin typeface="Courier"/>
                <a:cs typeface="Courier"/>
              </a:rPr>
              <a:t>c</a:t>
            </a:r>
          </a:p>
          <a:p>
            <a:pPr marL="12697" marR="5080">
              <a:lnSpc>
                <a:spcPct val="130000"/>
              </a:lnSpc>
              <a:tabLst>
                <a:tab pos="1240500" algn="l"/>
              </a:tabLst>
            </a:pPr>
            <a:r>
              <a:rPr dirty="0">
                <a:latin typeface="Courier"/>
                <a:cs typeface="Courier"/>
              </a:rPr>
              <a:t>-c</a:t>
            </a:r>
            <a:r>
              <a:rPr spc="-25" dirty="0">
                <a:latin typeface="Courier"/>
                <a:cs typeface="Courier"/>
              </a:rPr>
              <a:t> </a:t>
            </a:r>
            <a:r>
              <a:rPr dirty="0">
                <a:latin typeface="Courier"/>
                <a:cs typeface="Courier"/>
              </a:rPr>
              <a:t>cli</a:t>
            </a:r>
            <a:r>
              <a:rPr spc="-25" dirty="0">
                <a:latin typeface="Courier"/>
                <a:cs typeface="Courier"/>
              </a:rPr>
              <a:t>e</a:t>
            </a:r>
            <a:r>
              <a:rPr dirty="0">
                <a:latin typeface="Courier"/>
                <a:cs typeface="Courier"/>
              </a:rPr>
              <a:t>nt.c c</a:t>
            </a:r>
            <a:r>
              <a:rPr spc="-25" dirty="0">
                <a:latin typeface="Courier"/>
                <a:cs typeface="Courier"/>
              </a:rPr>
              <a:t>l</a:t>
            </a:r>
            <a:r>
              <a:rPr dirty="0">
                <a:latin typeface="Courier"/>
                <a:cs typeface="Courier"/>
              </a:rPr>
              <a:t>ient</a:t>
            </a:r>
            <a:r>
              <a:rPr spc="-25" dirty="0">
                <a:latin typeface="Courier"/>
                <a:cs typeface="Courier"/>
              </a:rPr>
              <a:t>.</a:t>
            </a:r>
            <a:r>
              <a:rPr dirty="0">
                <a:latin typeface="Courier"/>
                <a:cs typeface="Courier"/>
              </a:rPr>
              <a:t>o	c</a:t>
            </a:r>
            <a:r>
              <a:rPr spc="-25" dirty="0">
                <a:latin typeface="Courier"/>
                <a:cs typeface="Courier"/>
              </a:rPr>
              <a:t>o</a:t>
            </a:r>
            <a:r>
              <a:rPr dirty="0">
                <a:latin typeface="Courier"/>
                <a:cs typeface="Courier"/>
              </a:rPr>
              <a:t>mple</a:t>
            </a:r>
            <a:r>
              <a:rPr spc="-25" dirty="0">
                <a:latin typeface="Courier"/>
                <a:cs typeface="Courier"/>
              </a:rPr>
              <a:t>x.</a:t>
            </a:r>
            <a:r>
              <a:rPr dirty="0">
                <a:latin typeface="Courier"/>
                <a:cs typeface="Courier"/>
              </a:rPr>
              <a:t>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8096"/>
            <a:ext cx="905256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Change Implementation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13</a:t>
            </a:fld>
            <a:endParaRPr lang="en-US"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143638" y="1449125"/>
            <a:ext cx="5541645" cy="636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u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lter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epr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nta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ti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mp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x</a:t>
            </a:r>
            <a:r>
              <a:rPr spc="-35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numbe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s.</a:t>
            </a:r>
            <a:endParaRPr>
              <a:latin typeface="Helvetica"/>
              <a:cs typeface="Helvetica"/>
            </a:endParaRPr>
          </a:p>
          <a:p>
            <a:pPr marL="359960" indent="-231721">
              <a:spcBef>
                <a:spcPts val="599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4" dirty="0">
                <a:latin typeface="Helvetica"/>
                <a:cs typeface="Helvetica"/>
              </a:rPr>
              <a:t>Stor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p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spc="4" dirty="0">
                <a:latin typeface="Helvetica"/>
                <a:cs typeface="Helvetica"/>
              </a:rPr>
              <a:t>la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f</a:t>
            </a:r>
            <a:r>
              <a:rPr spc="4" dirty="0">
                <a:latin typeface="Helvetica"/>
                <a:cs typeface="Helvetica"/>
              </a:rPr>
              <a:t>orm</a:t>
            </a:r>
            <a:r>
              <a:rPr dirty="0">
                <a:latin typeface="Helvetica"/>
                <a:cs typeface="Helvetica"/>
              </a:rPr>
              <a:t>: </a:t>
            </a:r>
            <a:r>
              <a:rPr spc="-14" dirty="0">
                <a:latin typeface="Helvetica"/>
                <a:cs typeface="Helvetica"/>
              </a:rPr>
              <a:t> m</a:t>
            </a:r>
            <a:r>
              <a:rPr spc="4" dirty="0">
                <a:latin typeface="Helvetica"/>
                <a:cs typeface="Helvetica"/>
              </a:rPr>
              <a:t>od</a:t>
            </a:r>
            <a:r>
              <a:rPr spc="-20" dirty="0">
                <a:latin typeface="Helvetica"/>
                <a:cs typeface="Helvetica"/>
              </a:rPr>
              <a:t>u</a:t>
            </a:r>
            <a:r>
              <a:rPr spc="4" dirty="0">
                <a:latin typeface="Helvetica"/>
                <a:cs typeface="Helvetica"/>
              </a:rPr>
              <a:t>lu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-35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an</a:t>
            </a:r>
            <a:r>
              <a:rPr dirty="0">
                <a:latin typeface="Helvetica"/>
                <a:cs typeface="Helvetica"/>
              </a:rPr>
              <a:t>d</a:t>
            </a:r>
            <a:r>
              <a:rPr spc="4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spc="4" dirty="0">
                <a:latin typeface="Helvetica"/>
                <a:cs typeface="Helvetica"/>
              </a:rPr>
              <a:t>ng</a:t>
            </a:r>
            <a:r>
              <a:rPr spc="-20" dirty="0">
                <a:latin typeface="Helvetica"/>
                <a:cs typeface="Helvetica"/>
              </a:rPr>
              <a:t>l</a:t>
            </a:r>
            <a:r>
              <a:rPr spc="4" dirty="0">
                <a:latin typeface="Helvetica"/>
                <a:cs typeface="Helvetica"/>
              </a:rPr>
              <a:t>e.</a:t>
            </a:r>
            <a:endParaRPr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7895" y="2445641"/>
            <a:ext cx="5410200" cy="313932"/>
          </a:xfrm>
          <a:prstGeom prst="rect">
            <a:avLst/>
          </a:prstGeom>
          <a:solidFill>
            <a:srgbClr val="FFFFCC"/>
          </a:solidFill>
          <a:ln w="1524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486"/>
            <a:r>
              <a:rPr sz="2000" b="1" i="1" spc="-4" dirty="0">
                <a:latin typeface="Helvetica"/>
                <a:cs typeface="Helvetica"/>
              </a:rPr>
              <a:t>z</a:t>
            </a:r>
            <a:r>
              <a:rPr sz="2000" b="1" i="1" spc="4" dirty="0">
                <a:latin typeface="Helvetica"/>
                <a:cs typeface="Helvetica"/>
              </a:rPr>
              <a:t> </a:t>
            </a:r>
            <a:r>
              <a:rPr sz="2000" b="1" spc="-4" dirty="0">
                <a:latin typeface="Helvetica"/>
                <a:cs typeface="Helvetica"/>
              </a:rPr>
              <a:t>=</a:t>
            </a:r>
            <a:r>
              <a:rPr sz="2000" b="1" spc="-20" dirty="0">
                <a:latin typeface="Helvetica"/>
                <a:cs typeface="Helvetica"/>
              </a:rPr>
              <a:t> </a:t>
            </a:r>
            <a:r>
              <a:rPr sz="2000" b="1" i="1" spc="-4" dirty="0">
                <a:latin typeface="Helvetica"/>
                <a:cs typeface="Helvetica"/>
              </a:rPr>
              <a:t>x</a:t>
            </a:r>
            <a:r>
              <a:rPr sz="2000" b="1" i="1" spc="-10" dirty="0">
                <a:latin typeface="Helvetica"/>
                <a:cs typeface="Helvetica"/>
              </a:rPr>
              <a:t> </a:t>
            </a:r>
            <a:r>
              <a:rPr sz="2000" b="1" spc="-4" dirty="0">
                <a:latin typeface="Helvetica"/>
                <a:cs typeface="Helvetica"/>
              </a:rPr>
              <a:t>+</a:t>
            </a:r>
            <a:r>
              <a:rPr sz="2000" b="1" spc="-14" dirty="0">
                <a:latin typeface="Helvetica"/>
                <a:cs typeface="Helvetica"/>
              </a:rPr>
              <a:t> </a:t>
            </a:r>
            <a:r>
              <a:rPr sz="2000" b="1" spc="-4" dirty="0">
                <a:latin typeface="Helvetica"/>
                <a:cs typeface="Helvetica"/>
              </a:rPr>
              <a:t>i</a:t>
            </a:r>
            <a:r>
              <a:rPr sz="2000" b="1" spc="-10" dirty="0">
                <a:latin typeface="Helvetica"/>
                <a:cs typeface="Helvetica"/>
              </a:rPr>
              <a:t> </a:t>
            </a:r>
            <a:r>
              <a:rPr sz="2000" b="1" i="1" spc="-4" dirty="0">
                <a:latin typeface="Helvetica"/>
                <a:cs typeface="Helvetica"/>
              </a:rPr>
              <a:t>y</a:t>
            </a:r>
            <a:r>
              <a:rPr sz="2000" b="1" i="1" spc="-10" dirty="0">
                <a:latin typeface="Helvetica"/>
                <a:cs typeface="Helvetica"/>
              </a:rPr>
              <a:t> </a:t>
            </a:r>
            <a:r>
              <a:rPr sz="2000" b="1" spc="-4" dirty="0">
                <a:latin typeface="Helvetica"/>
                <a:cs typeface="Helvetica"/>
              </a:rPr>
              <a:t>=</a:t>
            </a:r>
            <a:r>
              <a:rPr sz="2000" b="1" spc="-20" dirty="0">
                <a:latin typeface="Helvetica"/>
                <a:cs typeface="Helvetica"/>
              </a:rPr>
              <a:t> </a:t>
            </a:r>
            <a:r>
              <a:rPr sz="2000" b="1" i="1" spc="-4" dirty="0">
                <a:latin typeface="Helvetica"/>
                <a:cs typeface="Helvetica"/>
              </a:rPr>
              <a:t>r</a:t>
            </a:r>
            <a:r>
              <a:rPr sz="2000" b="1" i="1" spc="-14" dirty="0">
                <a:latin typeface="Helvetica"/>
                <a:cs typeface="Helvetica"/>
              </a:rPr>
              <a:t> </a:t>
            </a:r>
            <a:r>
              <a:rPr sz="2000" b="1" spc="-4" dirty="0">
                <a:latin typeface="Helvetica"/>
                <a:cs typeface="Helvetica"/>
              </a:rPr>
              <a:t>(</a:t>
            </a:r>
            <a:r>
              <a:rPr sz="2000" b="1" dirty="0">
                <a:latin typeface="Helvetica"/>
                <a:cs typeface="Helvetica"/>
              </a:rPr>
              <a:t> </a:t>
            </a:r>
            <a:r>
              <a:rPr sz="2000" b="1" spc="-10" dirty="0">
                <a:latin typeface="Helvetica"/>
                <a:cs typeface="Helvetica"/>
              </a:rPr>
              <a:t>c</a:t>
            </a:r>
            <a:r>
              <a:rPr sz="2000" b="1" spc="25" dirty="0">
                <a:latin typeface="Helvetica"/>
                <a:cs typeface="Helvetica"/>
              </a:rPr>
              <a:t>o</a:t>
            </a:r>
            <a:r>
              <a:rPr sz="2000" b="1" spc="-4" dirty="0">
                <a:latin typeface="Helvetica"/>
                <a:cs typeface="Helvetica"/>
              </a:rPr>
              <a:t>s</a:t>
            </a:r>
            <a:r>
              <a:rPr sz="2000" b="1" spc="-10" dirty="0">
                <a:latin typeface="Helvetica"/>
                <a:cs typeface="Helvetica"/>
              </a:rPr>
              <a:t> </a:t>
            </a:r>
            <a:r>
              <a:rPr sz="2000" spc="-4" dirty="0">
                <a:latin typeface="Symbol"/>
                <a:cs typeface="Symbol"/>
              </a:rPr>
              <a:t>θ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b="1" spc="-4" dirty="0">
                <a:latin typeface="Helvetica"/>
                <a:cs typeface="Helvetica"/>
              </a:rPr>
              <a:t>+</a:t>
            </a:r>
            <a:r>
              <a:rPr sz="2000" b="1" spc="-14" dirty="0">
                <a:latin typeface="Helvetica"/>
                <a:cs typeface="Helvetica"/>
              </a:rPr>
              <a:t> </a:t>
            </a:r>
            <a:r>
              <a:rPr sz="2000" b="1" spc="-4" dirty="0">
                <a:latin typeface="Helvetica"/>
                <a:cs typeface="Helvetica"/>
              </a:rPr>
              <a:t>i</a:t>
            </a:r>
            <a:r>
              <a:rPr sz="2000" b="1" spc="-14" dirty="0">
                <a:latin typeface="Helvetica"/>
                <a:cs typeface="Helvetica"/>
              </a:rPr>
              <a:t> si</a:t>
            </a:r>
            <a:r>
              <a:rPr sz="2000" b="1" spc="-4" dirty="0">
                <a:latin typeface="Helvetica"/>
                <a:cs typeface="Helvetica"/>
              </a:rPr>
              <a:t>n</a:t>
            </a:r>
            <a:r>
              <a:rPr sz="2000" b="1" spc="4" dirty="0">
                <a:latin typeface="Helvetica"/>
                <a:cs typeface="Helvetica"/>
              </a:rPr>
              <a:t> </a:t>
            </a:r>
            <a:r>
              <a:rPr sz="2000" spc="-4" dirty="0">
                <a:latin typeface="Symbol"/>
                <a:cs typeface="Symbol"/>
              </a:rPr>
              <a:t>θ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b="1" spc="-4" dirty="0">
                <a:latin typeface="Helvetica"/>
                <a:cs typeface="Helvetica"/>
              </a:rPr>
              <a:t>)</a:t>
            </a:r>
            <a:r>
              <a:rPr sz="2000" b="1" dirty="0">
                <a:latin typeface="Helvetica"/>
                <a:cs typeface="Helvetica"/>
              </a:rPr>
              <a:t> </a:t>
            </a:r>
            <a:r>
              <a:rPr sz="2000" b="1" spc="-4" dirty="0">
                <a:latin typeface="Helvetica"/>
                <a:cs typeface="Helvetica"/>
              </a:rPr>
              <a:t>=</a:t>
            </a:r>
            <a:r>
              <a:rPr sz="2000" b="1" spc="-14" dirty="0">
                <a:latin typeface="Helvetica"/>
                <a:cs typeface="Helvetica"/>
              </a:rPr>
              <a:t> </a:t>
            </a:r>
            <a:r>
              <a:rPr sz="2000" b="1" i="1" spc="-4" dirty="0">
                <a:latin typeface="Helvetica"/>
                <a:cs typeface="Helvetica"/>
              </a:rPr>
              <a:t>r</a:t>
            </a:r>
            <a:r>
              <a:rPr sz="2000" b="1" i="1" spc="-14" dirty="0">
                <a:latin typeface="Helvetica"/>
                <a:cs typeface="Helvetica"/>
              </a:rPr>
              <a:t> </a:t>
            </a:r>
            <a:r>
              <a:rPr sz="2000" b="1" spc="-10" dirty="0">
                <a:latin typeface="Helvetica"/>
                <a:cs typeface="Helvetica"/>
              </a:rPr>
              <a:t>e</a:t>
            </a:r>
            <a:r>
              <a:rPr sz="2500" b="1" baseline="24305" dirty="0">
                <a:latin typeface="Helvetica"/>
                <a:cs typeface="Helvetica"/>
              </a:rPr>
              <a:t>i</a:t>
            </a:r>
            <a:r>
              <a:rPr sz="2500" b="1" spc="-7" baseline="24305" dirty="0">
                <a:latin typeface="Helvetica"/>
                <a:cs typeface="Helvetica"/>
              </a:rPr>
              <a:t> </a:t>
            </a:r>
            <a:r>
              <a:rPr sz="2500" baseline="24305" dirty="0">
                <a:latin typeface="Symbol"/>
                <a:cs typeface="Symbol"/>
              </a:rPr>
              <a:t>θ</a:t>
            </a:r>
            <a:endParaRPr sz="2500" baseline="24305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2295" y="4426840"/>
            <a:ext cx="2667000" cy="1371600"/>
          </a:xfrm>
          <a:custGeom>
            <a:avLst/>
            <a:gdLst/>
            <a:ahLst/>
            <a:cxnLst/>
            <a:rect l="l" t="t" r="r" b="b"/>
            <a:pathLst>
              <a:path w="2667000" h="1371600">
                <a:moveTo>
                  <a:pt x="2666999" y="170687"/>
                </a:moveTo>
                <a:lnTo>
                  <a:pt x="2661507" y="127458"/>
                </a:lnTo>
                <a:lnTo>
                  <a:pt x="2645994" y="88417"/>
                </a:lnTo>
                <a:lnTo>
                  <a:pt x="2621827" y="54848"/>
                </a:lnTo>
                <a:lnTo>
                  <a:pt x="2590373" y="28117"/>
                </a:lnTo>
                <a:lnTo>
                  <a:pt x="2552996" y="9588"/>
                </a:lnTo>
                <a:lnTo>
                  <a:pt x="2511065" y="628"/>
                </a:lnTo>
                <a:lnTo>
                  <a:pt x="2496416" y="0"/>
                </a:lnTo>
                <a:lnTo>
                  <a:pt x="170583" y="4"/>
                </a:lnTo>
                <a:lnTo>
                  <a:pt x="127444" y="5496"/>
                </a:lnTo>
                <a:lnTo>
                  <a:pt x="88409" y="21009"/>
                </a:lnTo>
                <a:lnTo>
                  <a:pt x="54843" y="45177"/>
                </a:lnTo>
                <a:lnTo>
                  <a:pt x="28113" y="76634"/>
                </a:lnTo>
                <a:lnTo>
                  <a:pt x="9584" y="114017"/>
                </a:lnTo>
                <a:lnTo>
                  <a:pt x="633" y="155832"/>
                </a:lnTo>
                <a:lnTo>
                  <a:pt x="0" y="170583"/>
                </a:lnTo>
                <a:lnTo>
                  <a:pt x="0" y="1200912"/>
                </a:lnTo>
                <a:lnTo>
                  <a:pt x="5492" y="1244140"/>
                </a:lnTo>
                <a:lnTo>
                  <a:pt x="21005" y="1283182"/>
                </a:lnTo>
                <a:lnTo>
                  <a:pt x="45171" y="1316751"/>
                </a:lnTo>
                <a:lnTo>
                  <a:pt x="76626" y="1343482"/>
                </a:lnTo>
                <a:lnTo>
                  <a:pt x="114003" y="1362011"/>
                </a:lnTo>
                <a:lnTo>
                  <a:pt x="155934" y="1370971"/>
                </a:lnTo>
                <a:lnTo>
                  <a:pt x="170583" y="1371599"/>
                </a:lnTo>
                <a:lnTo>
                  <a:pt x="2496416" y="1371595"/>
                </a:lnTo>
                <a:lnTo>
                  <a:pt x="2539555" y="1366103"/>
                </a:lnTo>
                <a:lnTo>
                  <a:pt x="2578590" y="1350590"/>
                </a:lnTo>
                <a:lnTo>
                  <a:pt x="2612156" y="1326422"/>
                </a:lnTo>
                <a:lnTo>
                  <a:pt x="2638886" y="1294965"/>
                </a:lnTo>
                <a:lnTo>
                  <a:pt x="2657415" y="1257582"/>
                </a:lnTo>
                <a:lnTo>
                  <a:pt x="2666366" y="1215767"/>
                </a:lnTo>
                <a:lnTo>
                  <a:pt x="2666999" y="17068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2295" y="4426840"/>
            <a:ext cx="2667000" cy="1371600"/>
          </a:xfrm>
          <a:custGeom>
            <a:avLst/>
            <a:gdLst/>
            <a:ahLst/>
            <a:cxnLst/>
            <a:rect l="l" t="t" r="r" b="b"/>
            <a:pathLst>
              <a:path w="2667000" h="1371600">
                <a:moveTo>
                  <a:pt x="170687" y="0"/>
                </a:moveTo>
                <a:lnTo>
                  <a:pt x="127541" y="5467"/>
                </a:lnTo>
                <a:lnTo>
                  <a:pt x="88495" y="20958"/>
                </a:lnTo>
                <a:lnTo>
                  <a:pt x="54914" y="45106"/>
                </a:lnTo>
                <a:lnTo>
                  <a:pt x="28166" y="76545"/>
                </a:lnTo>
                <a:lnTo>
                  <a:pt x="9617" y="113909"/>
                </a:lnTo>
                <a:lnTo>
                  <a:pt x="633" y="155832"/>
                </a:lnTo>
                <a:lnTo>
                  <a:pt x="0" y="1200912"/>
                </a:lnTo>
                <a:lnTo>
                  <a:pt x="624" y="1215665"/>
                </a:lnTo>
                <a:lnTo>
                  <a:pt x="9584" y="1257596"/>
                </a:lnTo>
                <a:lnTo>
                  <a:pt x="28113" y="1294973"/>
                </a:lnTo>
                <a:lnTo>
                  <a:pt x="54843" y="1326428"/>
                </a:lnTo>
                <a:lnTo>
                  <a:pt x="88409" y="1350594"/>
                </a:lnTo>
                <a:lnTo>
                  <a:pt x="127444" y="1366107"/>
                </a:lnTo>
                <a:lnTo>
                  <a:pt x="170583" y="1371599"/>
                </a:lnTo>
                <a:lnTo>
                  <a:pt x="2496312" y="1371600"/>
                </a:lnTo>
                <a:lnTo>
                  <a:pt x="2511065" y="1370975"/>
                </a:lnTo>
                <a:lnTo>
                  <a:pt x="2552996" y="1362015"/>
                </a:lnTo>
                <a:lnTo>
                  <a:pt x="2590373" y="1343486"/>
                </a:lnTo>
                <a:lnTo>
                  <a:pt x="2621828" y="1316756"/>
                </a:lnTo>
                <a:lnTo>
                  <a:pt x="2645994" y="1283190"/>
                </a:lnTo>
                <a:lnTo>
                  <a:pt x="2661507" y="1244155"/>
                </a:lnTo>
                <a:lnTo>
                  <a:pt x="2666999" y="1201016"/>
                </a:lnTo>
                <a:lnTo>
                  <a:pt x="2667000" y="170687"/>
                </a:lnTo>
                <a:lnTo>
                  <a:pt x="2666375" y="155934"/>
                </a:lnTo>
                <a:lnTo>
                  <a:pt x="2657415" y="114003"/>
                </a:lnTo>
                <a:lnTo>
                  <a:pt x="2638886" y="76626"/>
                </a:lnTo>
                <a:lnTo>
                  <a:pt x="2612156" y="45171"/>
                </a:lnTo>
                <a:lnTo>
                  <a:pt x="2578590" y="21005"/>
                </a:lnTo>
                <a:lnTo>
                  <a:pt x="2539555" y="5492"/>
                </a:lnTo>
                <a:lnTo>
                  <a:pt x="2496416" y="0"/>
                </a:lnTo>
                <a:lnTo>
                  <a:pt x="170687" y="0"/>
                </a:lnTo>
                <a:close/>
              </a:path>
            </a:pathLst>
          </a:custGeom>
          <a:ln w="21336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76600" y="4343402"/>
            <a:ext cx="2514600" cy="1391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953" marR="5080" indent="-274256">
              <a:lnSpc>
                <a:spcPct val="100600"/>
              </a:lnSpc>
              <a:tabLst>
                <a:tab pos="1243673" algn="l"/>
                <a:tab pos="2063267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typedef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str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u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ct	{ doub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r; doub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th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e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ta;</a:t>
            </a:r>
            <a:endParaRPr dirty="0">
              <a:latin typeface="Courier"/>
              <a:cs typeface="Courier"/>
            </a:endParaRPr>
          </a:p>
          <a:p>
            <a:pPr marL="12697">
              <a:tabLst>
                <a:tab pos="286318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	Comp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ex;</a:t>
            </a:r>
            <a:endParaRPr dirty="0">
              <a:latin typeface="Courier"/>
              <a:cs typeface="Courie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27059" y="7148986"/>
            <a:ext cx="294641" cy="126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800" spc="4" dirty="0">
                <a:latin typeface="Helvetica"/>
                <a:cs typeface="Helvetica"/>
              </a:rPr>
              <a:t>10</a:t>
            </a:r>
            <a:endParaRPr sz="800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8096"/>
            <a:ext cx="905256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Alternate Interface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9227059" y="7110001"/>
            <a:ext cx="3073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fld id="{81D60167-4931-47E6-BA6A-407CBD079E47}" type="slidenum">
              <a:rPr spc="-4" smtClean="0"/>
              <a:pPr marL="12697"/>
              <a:t>14</a:t>
            </a:fld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2436496" y="2439542"/>
            <a:ext cx="5715001" cy="4395470"/>
          </a:xfrm>
          <a:custGeom>
            <a:avLst/>
            <a:gdLst/>
            <a:ahLst/>
            <a:cxnLst/>
            <a:rect l="l" t="t" r="r" b="b"/>
            <a:pathLst>
              <a:path w="5715000" h="4395470">
                <a:moveTo>
                  <a:pt x="0" y="0"/>
                </a:moveTo>
                <a:lnTo>
                  <a:pt x="0" y="4395216"/>
                </a:lnTo>
                <a:lnTo>
                  <a:pt x="5715000" y="4395216"/>
                </a:lnTo>
                <a:lnTo>
                  <a:pt x="5715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36496" y="2064640"/>
            <a:ext cx="5715001" cy="4770120"/>
          </a:xfrm>
          <a:custGeom>
            <a:avLst/>
            <a:gdLst/>
            <a:ahLst/>
            <a:cxnLst/>
            <a:rect l="l" t="t" r="r" b="b"/>
            <a:pathLst>
              <a:path w="5715000" h="4770120">
                <a:moveTo>
                  <a:pt x="5715000" y="0"/>
                </a:moveTo>
                <a:lnTo>
                  <a:pt x="5715000" y="4770120"/>
                </a:lnTo>
                <a:lnTo>
                  <a:pt x="0" y="4770120"/>
                </a:lnTo>
                <a:lnTo>
                  <a:pt x="0" y="0"/>
                </a:lnTo>
                <a:lnTo>
                  <a:pt x="57150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21331" y="6254762"/>
            <a:ext cx="574041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void</a:t>
            </a:r>
            <a:endParaRPr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5641" y="6254762"/>
            <a:ext cx="3028315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rint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(C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omplex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)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</a:t>
            </a:r>
            <a:endParaRPr>
              <a:latin typeface="Courier"/>
              <a:cs typeface="Courie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36496" y="2064641"/>
            <a:ext cx="5715001" cy="375285"/>
          </a:xfrm>
          <a:custGeom>
            <a:avLst/>
            <a:gdLst/>
            <a:ahLst/>
            <a:cxnLst/>
            <a:rect l="l" t="t" r="r" b="b"/>
            <a:pathLst>
              <a:path w="5715000" h="375285">
                <a:moveTo>
                  <a:pt x="5715000" y="0"/>
                </a:moveTo>
                <a:lnTo>
                  <a:pt x="5715000" y="374904"/>
                </a:lnTo>
                <a:lnTo>
                  <a:pt x="0" y="374904"/>
                </a:lnTo>
                <a:lnTo>
                  <a:pt x="0" y="0"/>
                </a:lnTo>
                <a:lnTo>
                  <a:pt x="571500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6496" y="2064641"/>
            <a:ext cx="5715001" cy="375285"/>
          </a:xfrm>
          <a:custGeom>
            <a:avLst/>
            <a:gdLst/>
            <a:ahLst/>
            <a:cxnLst/>
            <a:rect l="l" t="t" r="r" b="b"/>
            <a:pathLst>
              <a:path w="5715000" h="375285">
                <a:moveTo>
                  <a:pt x="5715000" y="0"/>
                </a:moveTo>
                <a:lnTo>
                  <a:pt x="5715000" y="374904"/>
                </a:lnTo>
                <a:lnTo>
                  <a:pt x="0" y="374904"/>
                </a:lnTo>
                <a:lnTo>
                  <a:pt x="0" y="0"/>
                </a:lnTo>
                <a:lnTo>
                  <a:pt x="57150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3635" y="1449127"/>
            <a:ext cx="5822315" cy="2657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Interf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st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al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-3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abl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per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ion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-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mp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x</a:t>
            </a:r>
            <a:r>
              <a:rPr spc="-35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dat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pe.</a:t>
            </a:r>
            <a:endParaRPr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 marL="3495493">
              <a:spcBef>
                <a:spcPts val="1213"/>
              </a:spcBef>
            </a:pPr>
            <a:r>
              <a:rPr spc="-4" dirty="0">
                <a:solidFill>
                  <a:srgbClr val="FFFFFF"/>
                </a:solidFill>
                <a:latin typeface="Helvetica"/>
                <a:cs typeface="Helvetica"/>
              </a:rPr>
              <a:t>C</a:t>
            </a:r>
            <a:r>
              <a:rPr spc="14" dirty="0">
                <a:solidFill>
                  <a:srgbClr val="FFFFFF"/>
                </a:solidFill>
                <a:latin typeface="Helvetica"/>
                <a:cs typeface="Helvetica"/>
              </a:rPr>
              <a:t>O</a:t>
            </a:r>
            <a:r>
              <a:rPr spc="-40" dirty="0">
                <a:solidFill>
                  <a:srgbClr val="FFFFFF"/>
                </a:solidFill>
                <a:latin typeface="Helvetica"/>
                <a:cs typeface="Helvetica"/>
              </a:rPr>
              <a:t>M</a:t>
            </a:r>
            <a:r>
              <a:rPr dirty="0">
                <a:solidFill>
                  <a:srgbClr val="FFFFFF"/>
                </a:solidFill>
                <a:latin typeface="Helvetica"/>
                <a:cs typeface="Helvetica"/>
              </a:rPr>
              <a:t>P</a:t>
            </a:r>
            <a:r>
              <a:rPr spc="4" dirty="0">
                <a:solidFill>
                  <a:srgbClr val="FFFFFF"/>
                </a:solidFill>
                <a:latin typeface="Helvetica"/>
                <a:cs typeface="Helvetica"/>
              </a:rPr>
              <a:t>L</a:t>
            </a:r>
            <a:r>
              <a:rPr spc="20" dirty="0">
                <a:solidFill>
                  <a:srgbClr val="FFFFFF"/>
                </a:solidFill>
                <a:latin typeface="Helvetica"/>
                <a:cs typeface="Helvetica"/>
              </a:rPr>
              <a:t>E</a:t>
            </a:r>
            <a:r>
              <a:rPr spc="-30" dirty="0">
                <a:solidFill>
                  <a:srgbClr val="FFFFFF"/>
                </a:solidFill>
                <a:latin typeface="Helvetica"/>
                <a:cs typeface="Helvetica"/>
              </a:rPr>
              <a:t>X</a:t>
            </a:r>
            <a:r>
              <a:rPr dirty="0">
                <a:solidFill>
                  <a:srgbClr val="FFFFFF"/>
                </a:solidFill>
                <a:latin typeface="Helvetica"/>
                <a:cs typeface="Helvetica"/>
              </a:rPr>
              <a:t>.h</a:t>
            </a:r>
            <a:endParaRPr>
              <a:latin typeface="Helvetica"/>
              <a:cs typeface="Helvetica"/>
            </a:endParaRPr>
          </a:p>
          <a:p>
            <a:pPr>
              <a:spcBef>
                <a:spcPts val="37"/>
              </a:spcBef>
            </a:pPr>
            <a:endParaRPr sz="1700">
              <a:latin typeface="Times New Roman"/>
              <a:cs typeface="Times New Roman"/>
            </a:endParaRPr>
          </a:p>
          <a:p>
            <a:pPr marL="1663945" marR="2234042" indent="-274256">
              <a:tabLst>
                <a:tab pos="2620667" algn="l"/>
                <a:tab pos="3440896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typedef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str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u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ct	{ doub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r; doub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th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e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ta;</a:t>
            </a:r>
            <a:endParaRPr>
              <a:latin typeface="Courier"/>
              <a:cs typeface="Courier"/>
            </a:endParaRPr>
          </a:p>
          <a:p>
            <a:pPr marL="1389689">
              <a:tabLst>
                <a:tab pos="1663945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	Comp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ex;</a:t>
            </a:r>
            <a:endParaRPr>
              <a:latin typeface="Courier"/>
              <a:cs typeface="Courier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312774"/>
              </p:ext>
            </p:extLst>
          </p:nvPr>
        </p:nvGraphicFramePr>
        <p:xfrm>
          <a:off x="2514600" y="4191000"/>
          <a:ext cx="5395316" cy="2696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91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Complex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dd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(C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omplex,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;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9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Complex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ult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(C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omplex,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;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89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Complex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ow</a:t>
                      </a:r>
                      <a:endParaRPr sz="18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(C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omplex,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;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89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Complex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onj</a:t>
                      </a:r>
                      <a:endParaRPr sz="18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(C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omplex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;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89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double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od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(C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omplex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;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89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double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r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eal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(C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omplex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;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89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double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mag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(C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omplex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;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89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Complex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nit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(d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ouble,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doub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l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e);</a:t>
                      </a:r>
                      <a:endParaRPr sz="18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8096"/>
            <a:ext cx="905256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Alternate Implementation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9227059" y="7110001"/>
            <a:ext cx="3073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fld id="{81D60167-4931-47E6-BA6A-407CBD079E47}" type="slidenum">
              <a:rPr spc="-4" smtClean="0"/>
              <a:pPr marL="12697"/>
              <a:t>15</a:t>
            </a:fld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2360295" y="2363342"/>
            <a:ext cx="6324600" cy="3298190"/>
          </a:xfrm>
          <a:custGeom>
            <a:avLst/>
            <a:gdLst/>
            <a:ahLst/>
            <a:cxnLst/>
            <a:rect l="l" t="t" r="r" b="b"/>
            <a:pathLst>
              <a:path w="6324600" h="3298190">
                <a:moveTo>
                  <a:pt x="0" y="0"/>
                </a:moveTo>
                <a:lnTo>
                  <a:pt x="0" y="3297935"/>
                </a:lnTo>
                <a:lnTo>
                  <a:pt x="6324600" y="3297935"/>
                </a:lnTo>
                <a:lnTo>
                  <a:pt x="6324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0295" y="1988439"/>
            <a:ext cx="6324600" cy="3672840"/>
          </a:xfrm>
          <a:custGeom>
            <a:avLst/>
            <a:gdLst/>
            <a:ahLst/>
            <a:cxnLst/>
            <a:rect l="l" t="t" r="r" b="b"/>
            <a:pathLst>
              <a:path w="6324600" h="3672840">
                <a:moveTo>
                  <a:pt x="6324600" y="0"/>
                </a:moveTo>
                <a:lnTo>
                  <a:pt x="6324600" y="3672840"/>
                </a:lnTo>
                <a:lnTo>
                  <a:pt x="0" y="3672840"/>
                </a:lnTo>
                <a:lnTo>
                  <a:pt x="0" y="0"/>
                </a:lnTo>
                <a:lnTo>
                  <a:pt x="63246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0295" y="1988439"/>
            <a:ext cx="6324600" cy="375285"/>
          </a:xfrm>
          <a:custGeom>
            <a:avLst/>
            <a:gdLst/>
            <a:ahLst/>
            <a:cxnLst/>
            <a:rect l="l" t="t" r="r" b="b"/>
            <a:pathLst>
              <a:path w="6324600" h="375285">
                <a:moveTo>
                  <a:pt x="6324600" y="0"/>
                </a:moveTo>
                <a:lnTo>
                  <a:pt x="6324600" y="374904"/>
                </a:lnTo>
                <a:lnTo>
                  <a:pt x="0" y="374904"/>
                </a:lnTo>
                <a:lnTo>
                  <a:pt x="0" y="0"/>
                </a:lnTo>
                <a:lnTo>
                  <a:pt x="632460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0295" y="1988439"/>
            <a:ext cx="6324600" cy="375285"/>
          </a:xfrm>
          <a:custGeom>
            <a:avLst/>
            <a:gdLst/>
            <a:ahLst/>
            <a:cxnLst/>
            <a:rect l="l" t="t" r="r" b="b"/>
            <a:pathLst>
              <a:path w="6324600" h="375285">
                <a:moveTo>
                  <a:pt x="6324600" y="0"/>
                </a:moveTo>
                <a:lnTo>
                  <a:pt x="6324600" y="374904"/>
                </a:lnTo>
                <a:lnTo>
                  <a:pt x="0" y="374904"/>
                </a:lnTo>
                <a:lnTo>
                  <a:pt x="0" y="0"/>
                </a:lnTo>
                <a:lnTo>
                  <a:pt x="63246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7097" y="5569841"/>
            <a:ext cx="3276600" cy="1143000"/>
          </a:xfrm>
          <a:custGeom>
            <a:avLst/>
            <a:gdLst/>
            <a:ahLst/>
            <a:cxnLst/>
            <a:rect l="l" t="t" r="r" b="b"/>
            <a:pathLst>
              <a:path w="3276600" h="1143000">
                <a:moveTo>
                  <a:pt x="1542288" y="1143000"/>
                </a:moveTo>
                <a:lnTo>
                  <a:pt x="1542288" y="448056"/>
                </a:lnTo>
                <a:lnTo>
                  <a:pt x="0" y="448056"/>
                </a:lnTo>
                <a:lnTo>
                  <a:pt x="0" y="1143000"/>
                </a:lnTo>
                <a:lnTo>
                  <a:pt x="1542288" y="1143000"/>
                </a:lnTo>
                <a:close/>
              </a:path>
              <a:path w="3276600" h="1143000">
                <a:moveTo>
                  <a:pt x="1850135" y="170687"/>
                </a:moveTo>
                <a:lnTo>
                  <a:pt x="1636775" y="0"/>
                </a:lnTo>
                <a:lnTo>
                  <a:pt x="1426463" y="170687"/>
                </a:lnTo>
                <a:lnTo>
                  <a:pt x="1542287" y="170687"/>
                </a:lnTo>
                <a:lnTo>
                  <a:pt x="1542288" y="1143000"/>
                </a:lnTo>
                <a:lnTo>
                  <a:pt x="1734312" y="1143000"/>
                </a:lnTo>
                <a:lnTo>
                  <a:pt x="1734311" y="170687"/>
                </a:lnTo>
                <a:lnTo>
                  <a:pt x="1850135" y="170687"/>
                </a:lnTo>
                <a:close/>
              </a:path>
              <a:path w="3276600" h="1143000">
                <a:moveTo>
                  <a:pt x="3276599" y="1143000"/>
                </a:moveTo>
                <a:lnTo>
                  <a:pt x="3276599" y="448055"/>
                </a:lnTo>
                <a:lnTo>
                  <a:pt x="1734312" y="448056"/>
                </a:lnTo>
                <a:lnTo>
                  <a:pt x="1734312" y="1143000"/>
                </a:lnTo>
                <a:lnTo>
                  <a:pt x="3276599" y="11430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7097" y="5569841"/>
            <a:ext cx="3276600" cy="1143000"/>
          </a:xfrm>
          <a:custGeom>
            <a:avLst/>
            <a:gdLst/>
            <a:ahLst/>
            <a:cxnLst/>
            <a:rect l="l" t="t" r="r" b="b"/>
            <a:pathLst>
              <a:path w="3276600" h="1143000">
                <a:moveTo>
                  <a:pt x="0" y="448056"/>
                </a:moveTo>
                <a:lnTo>
                  <a:pt x="1542288" y="448056"/>
                </a:lnTo>
                <a:lnTo>
                  <a:pt x="1542287" y="170687"/>
                </a:lnTo>
                <a:lnTo>
                  <a:pt x="1426463" y="170687"/>
                </a:lnTo>
                <a:lnTo>
                  <a:pt x="1636775" y="0"/>
                </a:lnTo>
                <a:lnTo>
                  <a:pt x="1850135" y="170687"/>
                </a:lnTo>
                <a:lnTo>
                  <a:pt x="1734311" y="170687"/>
                </a:lnTo>
                <a:lnTo>
                  <a:pt x="1734312" y="448056"/>
                </a:lnTo>
                <a:lnTo>
                  <a:pt x="3276599" y="448055"/>
                </a:lnTo>
                <a:lnTo>
                  <a:pt x="3276599" y="1143000"/>
                </a:lnTo>
                <a:lnTo>
                  <a:pt x="0" y="1143000"/>
                </a:lnTo>
                <a:lnTo>
                  <a:pt x="0" y="448056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3635" y="1449127"/>
            <a:ext cx="7201534" cy="53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5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in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rf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un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.</a:t>
            </a:r>
            <a:endParaRPr>
              <a:latin typeface="Helvetica"/>
              <a:cs typeface="Helvetica"/>
            </a:endParaRPr>
          </a:p>
          <a:p>
            <a:pPr>
              <a:spcBef>
                <a:spcPts val="43"/>
              </a:spcBef>
            </a:pPr>
            <a:endParaRPr sz="2300">
              <a:latin typeface="Times New Roman"/>
              <a:cs typeface="Times New Roman"/>
            </a:endParaRPr>
          </a:p>
          <a:p>
            <a:pPr marL="3861168"/>
            <a:r>
              <a:rPr spc="4" dirty="0">
                <a:solidFill>
                  <a:srgbClr val="FFFFFF"/>
                </a:solidFill>
                <a:latin typeface="Helvetica"/>
                <a:cs typeface="Helvetica"/>
              </a:rPr>
              <a:t>co</a:t>
            </a:r>
            <a:r>
              <a:rPr spc="-14" dirty="0">
                <a:solidFill>
                  <a:srgbClr val="FFFFFF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FFFFFF"/>
                </a:solidFill>
                <a:latin typeface="Helvetica"/>
                <a:cs typeface="Helvetica"/>
              </a:rPr>
              <a:t>ple</a:t>
            </a:r>
            <a:r>
              <a:rPr spc="-40" dirty="0">
                <a:solidFill>
                  <a:srgbClr val="FFFFFF"/>
                </a:solidFill>
                <a:latin typeface="Helvetica"/>
                <a:cs typeface="Helvetica"/>
              </a:rPr>
              <a:t>x</a:t>
            </a:r>
            <a:r>
              <a:rPr dirty="0">
                <a:solidFill>
                  <a:srgbClr val="FFFFFF"/>
                </a:solidFill>
                <a:latin typeface="Helvetica"/>
                <a:cs typeface="Helvetica"/>
              </a:rPr>
              <a:t>.c</a:t>
            </a:r>
            <a:endParaRPr>
              <a:latin typeface="Helvetica"/>
              <a:cs typeface="Helvetica"/>
            </a:endParaRPr>
          </a:p>
          <a:p>
            <a:pPr>
              <a:spcBef>
                <a:spcPts val="37"/>
              </a:spcBef>
            </a:pPr>
            <a:endParaRPr sz="1700">
              <a:latin typeface="Times New Roman"/>
              <a:cs typeface="Times New Roman"/>
            </a:endParaRPr>
          </a:p>
          <a:p>
            <a:pPr marL="1313508">
              <a:tabLst>
                <a:tab pos="2544485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#inclu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d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“C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O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MPL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E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X.h”</a:t>
            </a:r>
            <a:endParaRPr>
              <a:latin typeface="Courier"/>
              <a:cs typeface="Courier"/>
            </a:endParaRPr>
          </a:p>
          <a:p>
            <a:pPr>
              <a:spcBef>
                <a:spcPts val="32"/>
              </a:spcBef>
            </a:pPr>
            <a:endParaRPr sz="1900">
              <a:latin typeface="Times New Roman"/>
              <a:cs typeface="Times New Roman"/>
            </a:endParaRPr>
          </a:p>
          <a:p>
            <a:pPr marL="1587763" marR="1644266" indent="-274256">
              <a:tabLst>
                <a:tab pos="2544485" algn="l"/>
                <a:tab pos="5001360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od(C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om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plex	a)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{ retu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r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n	a.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r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</a:t>
            </a:r>
            <a:endParaRPr>
              <a:latin typeface="Courier"/>
              <a:cs typeface="Courier"/>
            </a:endParaRPr>
          </a:p>
          <a:p>
            <a:pPr marL="1313508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</a:t>
            </a:r>
            <a:endParaRPr>
              <a:latin typeface="Courier"/>
              <a:cs typeface="Courier"/>
            </a:endParaRPr>
          </a:p>
          <a:p>
            <a:pPr>
              <a:spcBef>
                <a:spcPts val="56"/>
              </a:spcBef>
            </a:pPr>
            <a:endParaRPr sz="1900">
              <a:latin typeface="Times New Roman"/>
              <a:cs typeface="Times New Roman"/>
            </a:endParaRPr>
          </a:p>
          <a:p>
            <a:pPr marL="1587763" marR="5080" indent="-274256">
              <a:tabLst>
                <a:tab pos="2681612" algn="l"/>
                <a:tab pos="5138488" algn="l"/>
                <a:tab pos="5546698" algn="l"/>
                <a:tab pos="7049391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ult(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Co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mplex	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,	Co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b)	{ Comp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ex	t;</a:t>
            </a:r>
            <a:endParaRPr>
              <a:latin typeface="Courier"/>
              <a:cs typeface="Courier"/>
            </a:endParaRPr>
          </a:p>
          <a:p>
            <a:pPr marL="1587763" marR="1781393">
              <a:tabLst>
                <a:tab pos="2681612" algn="l"/>
                <a:tab pos="3227584" algn="l"/>
                <a:tab pos="3772922" algn="l"/>
                <a:tab pos="4047178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t.mo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d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ulus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=	a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.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r	*	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b.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r; t.an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g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	=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a.t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h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eta	+</a:t>
            </a:r>
            <a:r>
              <a:rPr b="1" spc="-50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b.thet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</a:t>
            </a:r>
            <a:endParaRPr>
              <a:latin typeface="Courier"/>
              <a:cs typeface="Courier"/>
            </a:endParaRPr>
          </a:p>
          <a:p>
            <a:pPr marL="1313508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</a:t>
            </a:r>
            <a:endParaRPr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400">
              <a:latin typeface="Times New Roman"/>
              <a:cs typeface="Times New Roman"/>
            </a:endParaRPr>
          </a:p>
          <a:p>
            <a:pPr marL="2383233" marR="1881065"/>
            <a:r>
              <a:rPr spc="4" dirty="0">
                <a:latin typeface="Helvetica"/>
                <a:cs typeface="Helvetica"/>
              </a:rPr>
              <a:t>Som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inte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fa</a:t>
            </a:r>
            <a:r>
              <a:rPr spc="-14" dirty="0">
                <a:latin typeface="Helvetica"/>
                <a:cs typeface="Helvetica"/>
              </a:rPr>
              <a:t>c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f</a:t>
            </a:r>
            <a:r>
              <a:rPr spc="-14" dirty="0">
                <a:latin typeface="Helvetica"/>
                <a:cs typeface="Helvetica"/>
              </a:rPr>
              <a:t>u</a:t>
            </a:r>
            <a:r>
              <a:rPr spc="4" dirty="0">
                <a:latin typeface="Helvetica"/>
                <a:cs typeface="Helvetica"/>
              </a:rPr>
              <a:t>nc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10" dirty="0">
                <a:latin typeface="Helvetica"/>
                <a:cs typeface="Helvetica"/>
              </a:rPr>
              <a:t>i</a:t>
            </a:r>
            <a:r>
              <a:rPr spc="4" dirty="0">
                <a:latin typeface="Helvetica"/>
                <a:cs typeface="Helvetica"/>
              </a:rPr>
              <a:t>o</a:t>
            </a:r>
            <a:r>
              <a:rPr spc="-14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a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dirty="0">
                <a:latin typeface="Helvetica"/>
                <a:cs typeface="Helvetica"/>
              </a:rPr>
              <a:t>e </a:t>
            </a:r>
            <a:r>
              <a:rPr spc="4" dirty="0">
                <a:latin typeface="Helvetica"/>
                <a:cs typeface="Helvetica"/>
              </a:rPr>
              <a:t>no</a:t>
            </a:r>
            <a:r>
              <a:rPr dirty="0">
                <a:latin typeface="Helvetica"/>
                <a:cs typeface="Helvetica"/>
              </a:rPr>
              <a:t>w</a:t>
            </a:r>
            <a:r>
              <a:rPr spc="-2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muc</a:t>
            </a:r>
            <a:r>
              <a:rPr dirty="0">
                <a:latin typeface="Helvetica"/>
                <a:cs typeface="Helvetica"/>
              </a:rPr>
              <a:t>h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a</a:t>
            </a:r>
            <a:r>
              <a:rPr spc="4" dirty="0">
                <a:latin typeface="Helvetica"/>
                <a:cs typeface="Helvetica"/>
              </a:rPr>
              <a:t>sie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t</a:t>
            </a:r>
            <a:r>
              <a:rPr dirty="0">
                <a:latin typeface="Helvetica"/>
                <a:cs typeface="Helvetica"/>
              </a:rPr>
              <a:t>o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co</a:t>
            </a:r>
            <a:r>
              <a:rPr spc="-14" dirty="0">
                <a:latin typeface="Helvetica"/>
                <a:cs typeface="Helvetica"/>
              </a:rPr>
              <a:t>d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u</a:t>
            </a:r>
            <a:r>
              <a:rPr spc="-14" dirty="0">
                <a:latin typeface="Helvetica"/>
                <a:cs typeface="Helvetica"/>
              </a:rPr>
              <a:t>p</a:t>
            </a:r>
            <a:r>
              <a:rPr dirty="0">
                <a:latin typeface="Helvetica"/>
                <a:cs typeface="Helvetica"/>
              </a:rPr>
              <a:t>.</a:t>
            </a:r>
            <a:endParaRPr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8096"/>
            <a:ext cx="905256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Alternate Implementation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xfrm>
            <a:off x="9227059" y="7110001"/>
            <a:ext cx="3073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fld id="{81D60167-4931-47E6-BA6A-407CBD079E47}" type="slidenum">
              <a:rPr spc="-4" smtClean="0"/>
              <a:pPr marL="12697"/>
              <a:t>16</a:t>
            </a:fld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1826895" y="2363342"/>
            <a:ext cx="7086600" cy="3298190"/>
          </a:xfrm>
          <a:custGeom>
            <a:avLst/>
            <a:gdLst/>
            <a:ahLst/>
            <a:cxnLst/>
            <a:rect l="l" t="t" r="r" b="b"/>
            <a:pathLst>
              <a:path w="7086600" h="3298190">
                <a:moveTo>
                  <a:pt x="0" y="0"/>
                </a:moveTo>
                <a:lnTo>
                  <a:pt x="0" y="3297936"/>
                </a:lnTo>
                <a:lnTo>
                  <a:pt x="7086600" y="3297936"/>
                </a:lnTo>
                <a:lnTo>
                  <a:pt x="7086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6895" y="1988439"/>
            <a:ext cx="7086600" cy="3672840"/>
          </a:xfrm>
          <a:custGeom>
            <a:avLst/>
            <a:gdLst/>
            <a:ahLst/>
            <a:cxnLst/>
            <a:rect l="l" t="t" r="r" b="b"/>
            <a:pathLst>
              <a:path w="7086600" h="3672840">
                <a:moveTo>
                  <a:pt x="7086600" y="0"/>
                </a:moveTo>
                <a:lnTo>
                  <a:pt x="7086600" y="3672840"/>
                </a:lnTo>
                <a:lnTo>
                  <a:pt x="0" y="3672840"/>
                </a:lnTo>
                <a:lnTo>
                  <a:pt x="0" y="0"/>
                </a:lnTo>
                <a:lnTo>
                  <a:pt x="70866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6895" y="1988439"/>
            <a:ext cx="7086600" cy="375285"/>
          </a:xfrm>
          <a:custGeom>
            <a:avLst/>
            <a:gdLst/>
            <a:ahLst/>
            <a:cxnLst/>
            <a:rect l="l" t="t" r="r" b="b"/>
            <a:pathLst>
              <a:path w="7086600" h="375285">
                <a:moveTo>
                  <a:pt x="7086600" y="0"/>
                </a:moveTo>
                <a:lnTo>
                  <a:pt x="7086600" y="374904"/>
                </a:lnTo>
                <a:lnTo>
                  <a:pt x="0" y="374904"/>
                </a:lnTo>
                <a:lnTo>
                  <a:pt x="0" y="0"/>
                </a:lnTo>
                <a:lnTo>
                  <a:pt x="708660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6895" y="1988439"/>
            <a:ext cx="7086600" cy="375285"/>
          </a:xfrm>
          <a:custGeom>
            <a:avLst/>
            <a:gdLst/>
            <a:ahLst/>
            <a:cxnLst/>
            <a:rect l="l" t="t" r="r" b="b"/>
            <a:pathLst>
              <a:path w="7086600" h="375285">
                <a:moveTo>
                  <a:pt x="7086600" y="0"/>
                </a:moveTo>
                <a:lnTo>
                  <a:pt x="7086600" y="374904"/>
                </a:lnTo>
                <a:lnTo>
                  <a:pt x="0" y="374904"/>
                </a:lnTo>
                <a:lnTo>
                  <a:pt x="0" y="0"/>
                </a:lnTo>
                <a:lnTo>
                  <a:pt x="70866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3636" y="1449127"/>
            <a:ext cx="4751705" cy="1475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5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in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rf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un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.</a:t>
            </a:r>
            <a:endParaRPr>
              <a:latin typeface="Helvetica"/>
              <a:cs typeface="Helvetica"/>
            </a:endParaRPr>
          </a:p>
          <a:p>
            <a:pPr>
              <a:spcBef>
                <a:spcPts val="43"/>
              </a:spcBef>
            </a:pPr>
            <a:endParaRPr sz="2300">
              <a:latin typeface="Times New Roman"/>
              <a:cs typeface="Times New Roman"/>
            </a:endParaRPr>
          </a:p>
          <a:p>
            <a:pPr marR="5080" algn="r"/>
            <a:r>
              <a:rPr spc="4" dirty="0">
                <a:solidFill>
                  <a:srgbClr val="FFFFFF"/>
                </a:solidFill>
                <a:latin typeface="Helvetica"/>
                <a:cs typeface="Helvetica"/>
              </a:rPr>
              <a:t>co</a:t>
            </a:r>
            <a:r>
              <a:rPr spc="-14" dirty="0">
                <a:solidFill>
                  <a:srgbClr val="FFFFFF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FFFFFF"/>
                </a:solidFill>
                <a:latin typeface="Helvetica"/>
                <a:cs typeface="Helvetica"/>
              </a:rPr>
              <a:t>ple</a:t>
            </a:r>
            <a:r>
              <a:rPr spc="-40" dirty="0">
                <a:solidFill>
                  <a:srgbClr val="FFFFFF"/>
                </a:solidFill>
                <a:latin typeface="Helvetica"/>
                <a:cs typeface="Helvetica"/>
              </a:rPr>
              <a:t>x</a:t>
            </a:r>
            <a:r>
              <a:rPr dirty="0">
                <a:solidFill>
                  <a:srgbClr val="FFFFFF"/>
                </a:solidFill>
                <a:latin typeface="Helvetica"/>
                <a:cs typeface="Helvetica"/>
              </a:rPr>
              <a:t>.c</a:t>
            </a:r>
            <a:endParaRPr>
              <a:latin typeface="Helvetica"/>
              <a:cs typeface="Helvetica"/>
            </a:endParaRPr>
          </a:p>
          <a:p>
            <a:pPr>
              <a:spcBef>
                <a:spcPts val="37"/>
              </a:spcBef>
            </a:pPr>
            <a:endParaRPr sz="1700">
              <a:latin typeface="Times New Roman"/>
              <a:cs typeface="Times New Roman"/>
            </a:endParaRPr>
          </a:p>
          <a:p>
            <a:pPr marL="780232">
              <a:tabLst>
                <a:tab pos="2011210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#inclu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d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&lt;m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th.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h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&gt;</a:t>
            </a:r>
            <a:endParaRPr>
              <a:latin typeface="Courier"/>
              <a:cs typeface="Couri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11731" y="3158001"/>
            <a:ext cx="3576954" cy="558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18" marR="5080" indent="-274256">
              <a:tabLst>
                <a:tab pos="1380802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dd(C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om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plex Comp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ex	t;</a:t>
            </a:r>
            <a:endParaRPr dirty="0">
              <a:latin typeface="Courier"/>
              <a:cs typeface="Couri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0193" y="3158001"/>
            <a:ext cx="2073910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tabLst>
                <a:tab pos="1922964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a,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b)	{</a:t>
            </a:r>
            <a:endParaRPr>
              <a:latin typeface="Courier"/>
              <a:cs typeface="Courie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6051" y="3706641"/>
            <a:ext cx="1257300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tabLst>
                <a:tab pos="969418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doub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x,</a:t>
            </a:r>
            <a:endParaRPr>
              <a:latin typeface="Courier"/>
              <a:cs typeface="Courie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51707" y="3706641"/>
            <a:ext cx="1936750" cy="84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>
              <a:lnSpc>
                <a:spcPct val="100600"/>
              </a:lnSpc>
              <a:tabLst>
                <a:tab pos="1785838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y; cos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(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a.th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et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a)	+ sin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(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a.th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et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a)	+</a:t>
            </a:r>
            <a:endParaRPr dirty="0">
              <a:latin typeface="Courier"/>
              <a:cs typeface="Courie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6051" y="3984003"/>
            <a:ext cx="1257300" cy="83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 algn="just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x = 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.r * y = 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.r * t.r</a:t>
            </a:r>
            <a:endParaRPr>
              <a:latin typeface="Courier"/>
              <a:cs typeface="Courie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00194" y="3984004"/>
            <a:ext cx="2616835" cy="558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tabLst>
                <a:tab pos="558034" algn="l"/>
                <a:tab pos="832291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.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r	*	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c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os(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b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.the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ta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);</a:t>
            </a:r>
            <a:endParaRPr>
              <a:latin typeface="Courier"/>
              <a:cs typeface="Courier"/>
            </a:endParaRPr>
          </a:p>
          <a:p>
            <a:pPr marL="12697">
              <a:tabLst>
                <a:tab pos="558034" algn="l"/>
                <a:tab pos="832291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.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r	*	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s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in(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b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.the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ta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);</a:t>
            </a:r>
            <a:endParaRPr>
              <a:latin typeface="Courier"/>
              <a:cs typeface="Courie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34691" y="4532643"/>
            <a:ext cx="2479675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tabLst>
                <a:tab pos="1785838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=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sqr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t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(x*x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+	y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*y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);</a:t>
            </a:r>
            <a:endParaRPr>
              <a:latin typeface="Courier"/>
              <a:cs typeface="Courie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79496" y="5341241"/>
            <a:ext cx="3276600" cy="990600"/>
          </a:xfrm>
          <a:custGeom>
            <a:avLst/>
            <a:gdLst/>
            <a:ahLst/>
            <a:cxnLst/>
            <a:rect l="l" t="t" r="r" b="b"/>
            <a:pathLst>
              <a:path w="3276600" h="990600">
                <a:moveTo>
                  <a:pt x="1502664" y="990600"/>
                </a:moveTo>
                <a:lnTo>
                  <a:pt x="1502664" y="426720"/>
                </a:lnTo>
                <a:lnTo>
                  <a:pt x="0" y="426720"/>
                </a:lnTo>
                <a:lnTo>
                  <a:pt x="0" y="990600"/>
                </a:lnTo>
                <a:lnTo>
                  <a:pt x="1502664" y="990600"/>
                </a:lnTo>
                <a:close/>
              </a:path>
              <a:path w="3276600" h="990600">
                <a:moveTo>
                  <a:pt x="1914143" y="198120"/>
                </a:moveTo>
                <a:lnTo>
                  <a:pt x="1636776" y="0"/>
                </a:lnTo>
                <a:lnTo>
                  <a:pt x="1362455" y="198120"/>
                </a:lnTo>
                <a:lnTo>
                  <a:pt x="1502664" y="198120"/>
                </a:lnTo>
                <a:lnTo>
                  <a:pt x="1502664" y="990600"/>
                </a:lnTo>
                <a:lnTo>
                  <a:pt x="1773936" y="990600"/>
                </a:lnTo>
                <a:lnTo>
                  <a:pt x="1773935" y="198120"/>
                </a:lnTo>
                <a:lnTo>
                  <a:pt x="1914143" y="198120"/>
                </a:lnTo>
                <a:close/>
              </a:path>
              <a:path w="3276600" h="990600">
                <a:moveTo>
                  <a:pt x="3276600" y="990599"/>
                </a:moveTo>
                <a:lnTo>
                  <a:pt x="3276600" y="426719"/>
                </a:lnTo>
                <a:lnTo>
                  <a:pt x="1773935" y="426720"/>
                </a:lnTo>
                <a:lnTo>
                  <a:pt x="1773936" y="990600"/>
                </a:lnTo>
                <a:lnTo>
                  <a:pt x="3276600" y="99059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79496" y="5341241"/>
            <a:ext cx="3276600" cy="990600"/>
          </a:xfrm>
          <a:custGeom>
            <a:avLst/>
            <a:gdLst/>
            <a:ahLst/>
            <a:cxnLst/>
            <a:rect l="l" t="t" r="r" b="b"/>
            <a:pathLst>
              <a:path w="3276600" h="990600">
                <a:moveTo>
                  <a:pt x="0" y="426720"/>
                </a:moveTo>
                <a:lnTo>
                  <a:pt x="1502664" y="426720"/>
                </a:lnTo>
                <a:lnTo>
                  <a:pt x="1502664" y="198120"/>
                </a:lnTo>
                <a:lnTo>
                  <a:pt x="1362455" y="198120"/>
                </a:lnTo>
                <a:lnTo>
                  <a:pt x="1636776" y="0"/>
                </a:lnTo>
                <a:lnTo>
                  <a:pt x="1914143" y="198120"/>
                </a:lnTo>
                <a:lnTo>
                  <a:pt x="1773935" y="198120"/>
                </a:lnTo>
                <a:lnTo>
                  <a:pt x="1773935" y="426720"/>
                </a:lnTo>
                <a:lnTo>
                  <a:pt x="3276600" y="426719"/>
                </a:lnTo>
                <a:lnTo>
                  <a:pt x="3276600" y="990599"/>
                </a:lnTo>
                <a:lnTo>
                  <a:pt x="0" y="990600"/>
                </a:lnTo>
                <a:lnTo>
                  <a:pt x="0" y="42672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11732" y="4806963"/>
            <a:ext cx="4510405" cy="1432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18" marR="1211932">
              <a:tabLst>
                <a:tab pos="1243673" algn="l"/>
                <a:tab pos="1380802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t.th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e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ta	=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arc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t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an(y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/x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); retu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r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n	t;</a:t>
            </a:r>
            <a:endParaRPr dirty="0">
              <a:latin typeface="Courier"/>
              <a:cs typeface="Courier"/>
            </a:endParaRPr>
          </a:p>
          <a:p>
            <a:pPr marL="12697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</a:t>
            </a:r>
            <a:endParaRPr dirty="0">
              <a:latin typeface="Courier"/>
              <a:cs typeface="Courier"/>
            </a:endParaRPr>
          </a:p>
          <a:p>
            <a:pPr>
              <a:spcBef>
                <a:spcPts val="18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767426"/>
            <a:r>
              <a:rPr spc="-10" dirty="0">
                <a:latin typeface="Helvetica"/>
                <a:cs typeface="Helvetica"/>
              </a:rPr>
              <a:t>O</a:t>
            </a:r>
            <a:r>
              <a:rPr spc="4" dirty="0">
                <a:latin typeface="Helvetica"/>
                <a:cs typeface="Helvetica"/>
              </a:rPr>
              <a:t>ther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a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10" dirty="0">
                <a:latin typeface="Helvetica"/>
                <a:cs typeface="Helvetica"/>
              </a:rPr>
              <a:t>m</a:t>
            </a:r>
            <a:r>
              <a:rPr spc="4" dirty="0">
                <a:latin typeface="Helvetica"/>
                <a:cs typeface="Helvetica"/>
              </a:rPr>
              <a:t>or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an</a:t>
            </a:r>
            <a:r>
              <a:rPr spc="-14" dirty="0">
                <a:latin typeface="Helvetica"/>
                <a:cs typeface="Helvetica"/>
              </a:rPr>
              <a:t>n</a:t>
            </a:r>
            <a:r>
              <a:rPr spc="4" dirty="0">
                <a:latin typeface="Helvetica"/>
                <a:cs typeface="Helvetica"/>
              </a:rPr>
              <a:t>o</a:t>
            </a:r>
            <a:r>
              <a:rPr spc="-14" dirty="0">
                <a:latin typeface="Helvetica"/>
                <a:cs typeface="Helvetica"/>
              </a:rPr>
              <a:t>y</a:t>
            </a:r>
            <a:r>
              <a:rPr spc="4" dirty="0">
                <a:latin typeface="Helvetica"/>
                <a:cs typeface="Helvetica"/>
              </a:rPr>
              <a:t>ing.</a:t>
            </a:r>
            <a:endParaRPr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8096"/>
            <a:ext cx="905256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Multiple Implementations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9227059" y="7110001"/>
            <a:ext cx="3073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fld id="{81D60167-4931-47E6-BA6A-407CBD079E47}" type="slidenum">
              <a:rPr spc="-4" smtClean="0"/>
              <a:pPr marL="12697"/>
              <a:t>17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143635" y="1449127"/>
            <a:ext cx="7528560" cy="4174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U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ua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,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the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ar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se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v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3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epr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en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da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pe.</a:t>
            </a:r>
            <a:endParaRPr>
              <a:latin typeface="Helvetica"/>
              <a:cs typeface="Helvetica"/>
            </a:endParaRPr>
          </a:p>
          <a:p>
            <a:endParaRPr sz="2700">
              <a:latin typeface="Times New Roman"/>
              <a:cs typeface="Times New Roman"/>
            </a:endParaRPr>
          </a:p>
          <a:p>
            <a:pPr marL="12697"/>
            <a:r>
              <a:rPr spc="5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hi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h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b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tter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: 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re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gu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pola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rep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es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nta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pl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x</a:t>
            </a:r>
            <a:r>
              <a:rPr spc="-35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number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?</a:t>
            </a:r>
            <a:endParaRPr>
              <a:latin typeface="Helvetica"/>
              <a:cs typeface="Helvetica"/>
            </a:endParaRPr>
          </a:p>
          <a:p>
            <a:pPr marL="359960" indent="-231721">
              <a:spcBef>
                <a:spcPts val="599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-4" dirty="0">
                <a:latin typeface="Helvetica"/>
                <a:cs typeface="Helvetica"/>
              </a:rPr>
              <a:t>D</a:t>
            </a:r>
            <a:r>
              <a:rPr spc="4" dirty="0">
                <a:latin typeface="Helvetica"/>
                <a:cs typeface="Helvetica"/>
              </a:rPr>
              <a:t>epen</a:t>
            </a:r>
            <a:r>
              <a:rPr spc="-20" dirty="0">
                <a:latin typeface="Helvetica"/>
                <a:cs typeface="Helvetica"/>
              </a:rPr>
              <a:t>d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spc="4" dirty="0">
                <a:latin typeface="Helvetica"/>
                <a:cs typeface="Helvetica"/>
              </a:rPr>
              <a:t>pp</a:t>
            </a:r>
            <a:r>
              <a:rPr spc="-20" dirty="0">
                <a:latin typeface="Helvetica"/>
                <a:cs typeface="Helvetica"/>
              </a:rPr>
              <a:t>l</a:t>
            </a:r>
            <a:r>
              <a:rPr spc="4" dirty="0">
                <a:latin typeface="Helvetica"/>
                <a:cs typeface="Helvetica"/>
              </a:rPr>
              <a:t>ic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i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spc="4" dirty="0">
                <a:latin typeface="Helvetica"/>
                <a:cs typeface="Helvetica"/>
              </a:rPr>
              <a:t>n.</a:t>
            </a:r>
            <a:endParaRPr>
              <a:latin typeface="Helvetica"/>
              <a:cs typeface="Helvetica"/>
            </a:endParaRPr>
          </a:p>
          <a:p>
            <a:pPr marL="359960" indent="-231721">
              <a:spcBef>
                <a:spcPts val="645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-4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ecta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spc="4" dirty="0">
                <a:latin typeface="Helvetica"/>
                <a:cs typeface="Helvetica"/>
              </a:rPr>
              <a:t>gu</a:t>
            </a:r>
            <a:r>
              <a:rPr spc="-20" dirty="0">
                <a:latin typeface="Helvetica"/>
                <a:cs typeface="Helvetica"/>
              </a:rPr>
              <a:t>l</a:t>
            </a:r>
            <a:r>
              <a:rPr spc="4" dirty="0">
                <a:latin typeface="Helvetica"/>
                <a:cs typeface="Helvetica"/>
              </a:rPr>
              <a:t>a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a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b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tte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f</a:t>
            </a:r>
            <a:r>
              <a:rPr spc="4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spc="4" dirty="0">
                <a:latin typeface="Helvetica"/>
                <a:cs typeface="Helvetica"/>
              </a:rPr>
              <a:t>dd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4" dirty="0">
                <a:latin typeface="Helvetica"/>
                <a:cs typeface="Helvetica"/>
              </a:rPr>
              <a:t>tio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a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d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14" dirty="0">
                <a:latin typeface="Helvetica"/>
                <a:cs typeface="Helvetica"/>
              </a:rPr>
              <a:t>s</a:t>
            </a:r>
            <a:r>
              <a:rPr spc="4" dirty="0">
                <a:latin typeface="Helvetica"/>
                <a:cs typeface="Helvetica"/>
              </a:rPr>
              <a:t>ubt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ac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io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spc="10" dirty="0">
                <a:latin typeface="Helvetica"/>
                <a:cs typeface="Helvetica"/>
              </a:rPr>
              <a:t>s</a:t>
            </a:r>
            <a:r>
              <a:rPr dirty="0">
                <a:latin typeface="Helvetica"/>
                <a:cs typeface="Helvetica"/>
              </a:rPr>
              <a:t>.</a:t>
            </a:r>
            <a:endParaRPr>
              <a:latin typeface="Helvetica"/>
              <a:cs typeface="Helvetica"/>
            </a:endParaRPr>
          </a:p>
          <a:p>
            <a:pPr marL="639930" lvl="1" indent="-167600">
              <a:spcBef>
                <a:spcPts val="500"/>
              </a:spcBef>
              <a:buSzPct val="77777"/>
              <a:buFont typeface="Helvetica"/>
              <a:buChar char="–"/>
              <a:tabLst>
                <a:tab pos="640565" algn="l"/>
              </a:tabLst>
            </a:pP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n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n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d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v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a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ua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a</a:t>
            </a:r>
            <a:r>
              <a:rPr spc="-25" dirty="0">
                <a:solidFill>
                  <a:srgbClr val="006500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cta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n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ge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n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fu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ti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n</a:t>
            </a:r>
            <a:endParaRPr>
              <a:latin typeface="Helvetica"/>
              <a:cs typeface="Helvetica"/>
            </a:endParaRPr>
          </a:p>
          <a:p>
            <a:pPr marL="359960" indent="-231721">
              <a:spcBef>
                <a:spcPts val="599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4" dirty="0">
                <a:latin typeface="Helvetica"/>
                <a:cs typeface="Helvetica"/>
              </a:rPr>
              <a:t>Pola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 a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b</a:t>
            </a:r>
            <a:r>
              <a:rPr spc="4" dirty="0">
                <a:latin typeface="Helvetica"/>
                <a:cs typeface="Helvetica"/>
              </a:rPr>
              <a:t>ette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fo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mul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ipl</a:t>
            </a:r>
            <a:r>
              <a:rPr dirty="0">
                <a:latin typeface="Helvetica"/>
                <a:cs typeface="Helvetica"/>
              </a:rPr>
              <a:t>y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an</a:t>
            </a:r>
            <a:r>
              <a:rPr dirty="0">
                <a:latin typeface="Helvetica"/>
                <a:cs typeface="Helvetica"/>
              </a:rPr>
              <a:t>d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m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spc="4" dirty="0">
                <a:latin typeface="Helvetica"/>
                <a:cs typeface="Helvetica"/>
              </a:rPr>
              <a:t>du</a:t>
            </a:r>
            <a:r>
              <a:rPr spc="-20" dirty="0">
                <a:latin typeface="Helvetica"/>
                <a:cs typeface="Helvetica"/>
              </a:rPr>
              <a:t>l</a:t>
            </a:r>
            <a:r>
              <a:rPr spc="4" dirty="0">
                <a:latin typeface="Helvetica"/>
                <a:cs typeface="Helvetica"/>
              </a:rPr>
              <a:t>us.</a:t>
            </a:r>
            <a:endParaRPr>
              <a:latin typeface="Helvetica"/>
              <a:cs typeface="Helvetica"/>
            </a:endParaRPr>
          </a:p>
          <a:p>
            <a:pPr marL="639930" lvl="1" indent="-167600">
              <a:spcBef>
                <a:spcPts val="480"/>
              </a:spcBef>
              <a:buSzPct val="77777"/>
              <a:buFont typeface="Helvetica"/>
              <a:buChar char="–"/>
              <a:tabLst>
                <a:tab pos="640565" algn="l"/>
              </a:tabLst>
            </a:pP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n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n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d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a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k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s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q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uar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5" dirty="0">
                <a:solidFill>
                  <a:srgbClr val="006500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oo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s</a:t>
            </a:r>
            <a:endParaRPr>
              <a:latin typeface="Helvetica"/>
              <a:cs typeface="Helvetica"/>
            </a:endParaRPr>
          </a:p>
          <a:p>
            <a:pPr marL="359960" indent="-231721">
              <a:spcBef>
                <a:spcPts val="599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-10" dirty="0">
                <a:latin typeface="Helvetica"/>
                <a:cs typeface="Helvetica"/>
              </a:rPr>
              <a:t>G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us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d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t</a:t>
            </a:r>
            <a:r>
              <a:rPr dirty="0">
                <a:latin typeface="Helvetica"/>
                <a:cs typeface="Helvetica"/>
              </a:rPr>
              <a:t>o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m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spc="4" dirty="0">
                <a:latin typeface="Helvetica"/>
                <a:cs typeface="Helvetica"/>
              </a:rPr>
              <a:t>k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4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g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t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ad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off</a:t>
            </a:r>
            <a:r>
              <a:rPr spc="-14" dirty="0">
                <a:latin typeface="Helvetica"/>
                <a:cs typeface="Helvetica"/>
              </a:rPr>
              <a:t>s</a:t>
            </a:r>
            <a:r>
              <a:rPr dirty="0">
                <a:latin typeface="Helvetica"/>
                <a:cs typeface="Helvetica"/>
              </a:rPr>
              <a:t>.</a:t>
            </a:r>
            <a:endParaRPr>
              <a:latin typeface="Helvetica"/>
              <a:cs typeface="Helvetica"/>
            </a:endParaRPr>
          </a:p>
          <a:p>
            <a:pPr>
              <a:lnSpc>
                <a:spcPct val="100000"/>
              </a:lnSpc>
              <a:buFont typeface=""/>
              <a:buChar char="■"/>
            </a:pPr>
            <a:endParaRPr>
              <a:latin typeface="Times New Roman"/>
              <a:cs typeface="Times New Roman"/>
            </a:endParaRPr>
          </a:p>
          <a:p>
            <a:pPr marL="12697">
              <a:spcBef>
                <a:spcPts val="1240"/>
              </a:spcBef>
            </a:pP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hi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40" dirty="0">
                <a:solidFill>
                  <a:srgbClr val="003299"/>
                </a:solidFill>
                <a:latin typeface="Helvetica"/>
                <a:cs typeface="Helvetica"/>
              </a:rPr>
              <a:t>x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ampl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ma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spc="-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pc="-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art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fi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ial.</a:t>
            </a:r>
            <a:endParaRPr>
              <a:latin typeface="Helvetica"/>
              <a:cs typeface="Helvetica"/>
            </a:endParaRPr>
          </a:p>
          <a:p>
            <a:pPr marL="359960" indent="-231721">
              <a:spcBef>
                <a:spcPts val="599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4" dirty="0">
                <a:latin typeface="Helvetica"/>
                <a:cs typeface="Helvetica"/>
              </a:rPr>
              <a:t>Ess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nti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dirty="0">
                <a:latin typeface="Helvetica"/>
                <a:cs typeface="Helvetica"/>
              </a:rPr>
              <a:t>l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fo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-2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m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spc="4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y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rea</a:t>
            </a:r>
            <a:r>
              <a:rPr dirty="0">
                <a:latin typeface="Helvetica"/>
                <a:cs typeface="Helvetica"/>
              </a:rPr>
              <a:t>l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a</a:t>
            </a:r>
            <a:r>
              <a:rPr spc="-20" dirty="0">
                <a:latin typeface="Helvetica"/>
                <a:cs typeface="Helvetica"/>
              </a:rPr>
              <a:t>p</a:t>
            </a:r>
            <a:r>
              <a:rPr spc="4" dirty="0">
                <a:latin typeface="Helvetica"/>
                <a:cs typeface="Helvetica"/>
              </a:rPr>
              <a:t>pl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10" dirty="0">
                <a:latin typeface="Helvetica"/>
                <a:cs typeface="Helvetica"/>
              </a:rPr>
              <a:t>c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io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spc="10" dirty="0">
                <a:latin typeface="Helvetica"/>
                <a:cs typeface="Helvetica"/>
              </a:rPr>
              <a:t>s</a:t>
            </a:r>
            <a:r>
              <a:rPr dirty="0">
                <a:latin typeface="Helvetica"/>
                <a:cs typeface="Helvetica"/>
              </a:rPr>
              <a:t>.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dirty="0">
                <a:latin typeface="Helvetica"/>
                <a:cs typeface="Helvetica"/>
              </a:rPr>
              <a:t>.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dirty="0">
                <a:latin typeface="Helvetica"/>
                <a:cs typeface="Helvetica"/>
              </a:rPr>
              <a:t>.</a:t>
            </a:r>
            <a:endParaRPr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8096"/>
            <a:ext cx="905256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Rational Number Data Type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9227059" y="7110001"/>
            <a:ext cx="3073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fld id="{81D60167-4931-47E6-BA6A-407CBD079E47}" type="slidenum">
              <a:rPr spc="-4" smtClean="0"/>
              <a:pPr marL="12697"/>
              <a:t>18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143635" y="1449127"/>
            <a:ext cx="7387590" cy="1304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Se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A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si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g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en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3.</a:t>
            </a:r>
            <a:endParaRPr>
              <a:latin typeface="Helvetica"/>
              <a:cs typeface="Helvetica"/>
            </a:endParaRPr>
          </a:p>
          <a:p>
            <a:pPr marL="359960" indent="-231721">
              <a:spcBef>
                <a:spcPts val="599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-30" dirty="0">
                <a:latin typeface="Helvetica"/>
                <a:cs typeface="Helvetica"/>
              </a:rPr>
              <a:t>Y</a:t>
            </a:r>
            <a:r>
              <a:rPr spc="4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u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30" dirty="0">
                <a:latin typeface="Helvetica"/>
                <a:cs typeface="Helvetica"/>
              </a:rPr>
              <a:t>w</a:t>
            </a:r>
            <a:r>
              <a:rPr spc="4" dirty="0">
                <a:latin typeface="Helvetica"/>
                <a:cs typeface="Helvetica"/>
              </a:rPr>
              <a:t>il</a:t>
            </a:r>
            <a:r>
              <a:rPr dirty="0">
                <a:latin typeface="Helvetica"/>
                <a:cs typeface="Helvetica"/>
              </a:rPr>
              <a:t>l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creat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da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dirty="0">
                <a:latin typeface="Helvetica"/>
                <a:cs typeface="Helvetica"/>
              </a:rPr>
              <a:t>a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t</a:t>
            </a:r>
            <a:r>
              <a:rPr spc="-14" dirty="0">
                <a:latin typeface="Helvetica"/>
                <a:cs typeface="Helvetica"/>
              </a:rPr>
              <a:t>y</a:t>
            </a:r>
            <a:r>
              <a:rPr spc="4" dirty="0">
                <a:latin typeface="Helvetica"/>
                <a:cs typeface="Helvetica"/>
              </a:rPr>
              <a:t>p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fo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30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atio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spc="4" dirty="0">
                <a:latin typeface="Helvetica"/>
                <a:cs typeface="Helvetica"/>
              </a:rPr>
              <a:t>a</a:t>
            </a:r>
            <a:r>
              <a:rPr dirty="0">
                <a:latin typeface="Helvetica"/>
                <a:cs typeface="Helvetica"/>
              </a:rPr>
              <a:t>l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nu</a:t>
            </a:r>
            <a:r>
              <a:rPr spc="-14" dirty="0">
                <a:latin typeface="Helvetica"/>
                <a:cs typeface="Helvetica"/>
              </a:rPr>
              <a:t>m</a:t>
            </a:r>
            <a:r>
              <a:rPr spc="4" dirty="0">
                <a:latin typeface="Helvetica"/>
                <a:cs typeface="Helvetica"/>
              </a:rPr>
              <a:t>be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s.</a:t>
            </a:r>
            <a:endParaRPr>
              <a:latin typeface="Helvetica"/>
              <a:cs typeface="Helvetica"/>
            </a:endParaRPr>
          </a:p>
          <a:p>
            <a:pPr marL="359960" marR="5080" indent="-231721">
              <a:lnSpc>
                <a:spcPct val="110000"/>
              </a:lnSpc>
              <a:spcBef>
                <a:spcPts val="455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4" dirty="0">
                <a:latin typeface="Helvetica"/>
                <a:cs typeface="Helvetica"/>
              </a:rPr>
              <a:t>Ad</a:t>
            </a:r>
            <a:r>
              <a:rPr dirty="0">
                <a:latin typeface="Helvetica"/>
                <a:cs typeface="Helvetica"/>
              </a:rPr>
              <a:t>d</a:t>
            </a:r>
            <a:r>
              <a:rPr spc="4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spc="4" dirty="0">
                <a:latin typeface="Helvetica"/>
                <a:cs typeface="Helvetica"/>
              </a:rPr>
              <a:t>ss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spc="4" dirty="0">
                <a:latin typeface="Helvetica"/>
                <a:cs typeface="Helvetica"/>
              </a:rPr>
              <a:t>c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4" dirty="0">
                <a:latin typeface="Helvetica"/>
                <a:cs typeface="Helvetica"/>
              </a:rPr>
              <a:t>ate</a:t>
            </a:r>
            <a:r>
              <a:rPr dirty="0">
                <a:latin typeface="Helvetica"/>
                <a:cs typeface="Helvetica"/>
              </a:rPr>
              <a:t>d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o</a:t>
            </a:r>
            <a:r>
              <a:rPr spc="-20" dirty="0">
                <a:latin typeface="Helvetica"/>
                <a:cs typeface="Helvetica"/>
              </a:rPr>
              <a:t>p</a:t>
            </a:r>
            <a:r>
              <a:rPr spc="4" dirty="0">
                <a:latin typeface="Helvetica"/>
                <a:cs typeface="Helvetica"/>
              </a:rPr>
              <a:t>erat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4" dirty="0">
                <a:latin typeface="Helvetica"/>
                <a:cs typeface="Helvetica"/>
              </a:rPr>
              <a:t>o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(a</a:t>
            </a:r>
            <a:r>
              <a:rPr spc="-20" dirty="0">
                <a:latin typeface="Helvetica"/>
                <a:cs typeface="Helvetica"/>
              </a:rPr>
              <a:t>d</a:t>
            </a:r>
            <a:r>
              <a:rPr spc="4" dirty="0">
                <a:latin typeface="Helvetica"/>
                <a:cs typeface="Helvetica"/>
              </a:rPr>
              <a:t>d</a:t>
            </a:r>
            <a:r>
              <a:rPr dirty="0">
                <a:latin typeface="Helvetica"/>
                <a:cs typeface="Helvetica"/>
              </a:rPr>
              <a:t>,</a:t>
            </a:r>
            <a:r>
              <a:rPr spc="4" dirty="0">
                <a:latin typeface="Helvetica"/>
                <a:cs typeface="Helvetica"/>
              </a:rPr>
              <a:t> m</a:t>
            </a:r>
            <a:r>
              <a:rPr spc="-20" dirty="0">
                <a:latin typeface="Helvetica"/>
                <a:cs typeface="Helvetica"/>
              </a:rPr>
              <a:t>u</a:t>
            </a:r>
            <a:r>
              <a:rPr spc="4" dirty="0">
                <a:latin typeface="Helvetica"/>
                <a:cs typeface="Helvetica"/>
              </a:rPr>
              <a:t>lt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4" dirty="0">
                <a:latin typeface="Helvetica"/>
                <a:cs typeface="Helvetica"/>
              </a:rPr>
              <a:t>pl</a:t>
            </a:r>
            <a:r>
              <a:rPr spc="-14" dirty="0">
                <a:latin typeface="Helvetica"/>
                <a:cs typeface="Helvetica"/>
              </a:rPr>
              <a:t>y</a:t>
            </a:r>
            <a:r>
              <a:rPr dirty="0">
                <a:latin typeface="Helvetica"/>
                <a:cs typeface="Helvetica"/>
              </a:rPr>
              <a:t>,</a:t>
            </a:r>
            <a:r>
              <a:rPr spc="4" dirty="0">
                <a:latin typeface="Helvetica"/>
                <a:cs typeface="Helvetica"/>
              </a:rPr>
              <a:t> re</a:t>
            </a:r>
            <a:r>
              <a:rPr spc="-20" dirty="0">
                <a:latin typeface="Helvetica"/>
                <a:cs typeface="Helvetica"/>
              </a:rPr>
              <a:t>d</a:t>
            </a:r>
            <a:r>
              <a:rPr spc="4" dirty="0">
                <a:latin typeface="Helvetica"/>
                <a:cs typeface="Helvetica"/>
              </a:rPr>
              <a:t>u</a:t>
            </a:r>
            <a:r>
              <a:rPr spc="-14" dirty="0">
                <a:latin typeface="Helvetica"/>
                <a:cs typeface="Helvetica"/>
              </a:rPr>
              <a:t>c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)</a:t>
            </a:r>
            <a:r>
              <a:rPr spc="4" dirty="0">
                <a:latin typeface="Helvetica"/>
                <a:cs typeface="Helvetica"/>
              </a:rPr>
              <a:t> t</a:t>
            </a:r>
            <a:r>
              <a:rPr dirty="0">
                <a:latin typeface="Helvetica"/>
                <a:cs typeface="Helvetica"/>
              </a:rPr>
              <a:t>o</a:t>
            </a:r>
            <a:r>
              <a:rPr spc="4" dirty="0">
                <a:latin typeface="Helvetica"/>
                <a:cs typeface="Helvetica"/>
              </a:rPr>
              <a:t> </a:t>
            </a:r>
            <a:r>
              <a:rPr spc="-30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ati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spc="4" dirty="0">
                <a:latin typeface="Helvetica"/>
                <a:cs typeface="Helvetica"/>
              </a:rPr>
              <a:t>na</a:t>
            </a:r>
            <a:r>
              <a:rPr dirty="0">
                <a:latin typeface="Helvetica"/>
                <a:cs typeface="Helvetica"/>
              </a:rPr>
              <a:t>l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nu</a:t>
            </a:r>
            <a:r>
              <a:rPr spc="-14" dirty="0">
                <a:latin typeface="Helvetica"/>
                <a:cs typeface="Helvetica"/>
              </a:rPr>
              <a:t>m</a:t>
            </a:r>
            <a:r>
              <a:rPr spc="4" dirty="0">
                <a:latin typeface="Helvetica"/>
                <a:cs typeface="Helvetica"/>
              </a:rPr>
              <a:t>ber dat</a:t>
            </a:r>
            <a:r>
              <a:rPr dirty="0">
                <a:latin typeface="Helvetica"/>
                <a:cs typeface="Helvetica"/>
              </a:rPr>
              <a:t>a</a:t>
            </a:r>
            <a:r>
              <a:rPr spc="4" dirty="0">
                <a:latin typeface="Helvetica"/>
                <a:cs typeface="Helvetica"/>
              </a:rPr>
              <a:t> t</a:t>
            </a:r>
            <a:r>
              <a:rPr spc="-14" dirty="0">
                <a:latin typeface="Helvetica"/>
                <a:cs typeface="Helvetica"/>
              </a:rPr>
              <a:t>y</a:t>
            </a:r>
            <a:r>
              <a:rPr spc="-20" dirty="0">
                <a:latin typeface="Helvetica"/>
                <a:cs typeface="Helvetica"/>
              </a:rPr>
              <a:t>p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.</a:t>
            </a:r>
            <a:endParaRPr>
              <a:latin typeface="Helvetica"/>
              <a:cs typeface="Helvetic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6095" y="3207641"/>
            <a:ext cx="4648200" cy="1600200"/>
          </a:xfrm>
          <a:custGeom>
            <a:avLst/>
            <a:gdLst/>
            <a:ahLst/>
            <a:cxnLst/>
            <a:rect l="l" t="t" r="r" b="b"/>
            <a:pathLst>
              <a:path w="4648200" h="1600200">
                <a:moveTo>
                  <a:pt x="4648200" y="1399032"/>
                </a:moveTo>
                <a:lnTo>
                  <a:pt x="4648200" y="201168"/>
                </a:lnTo>
                <a:lnTo>
                  <a:pt x="4647545" y="184442"/>
                </a:lnTo>
                <a:lnTo>
                  <a:pt x="4638105" y="136940"/>
                </a:lnTo>
                <a:lnTo>
                  <a:pt x="4618460" y="94458"/>
                </a:lnTo>
                <a:lnTo>
                  <a:pt x="4589907" y="58293"/>
                </a:lnTo>
                <a:lnTo>
                  <a:pt x="4553741" y="29739"/>
                </a:lnTo>
                <a:lnTo>
                  <a:pt x="4511259" y="10094"/>
                </a:lnTo>
                <a:lnTo>
                  <a:pt x="4463757" y="654"/>
                </a:lnTo>
                <a:lnTo>
                  <a:pt x="4447032" y="0"/>
                </a:lnTo>
                <a:lnTo>
                  <a:pt x="201168" y="0"/>
                </a:lnTo>
                <a:lnTo>
                  <a:pt x="152280" y="5750"/>
                </a:lnTo>
                <a:lnTo>
                  <a:pt x="107981" y="22137"/>
                </a:lnTo>
                <a:lnTo>
                  <a:pt x="69566" y="47865"/>
                </a:lnTo>
                <a:lnTo>
                  <a:pt x="38331" y="81637"/>
                </a:lnTo>
                <a:lnTo>
                  <a:pt x="15573" y="122158"/>
                </a:lnTo>
                <a:lnTo>
                  <a:pt x="2587" y="168130"/>
                </a:lnTo>
                <a:lnTo>
                  <a:pt x="0" y="201168"/>
                </a:lnTo>
                <a:lnTo>
                  <a:pt x="0" y="1399032"/>
                </a:lnTo>
                <a:lnTo>
                  <a:pt x="5750" y="1447919"/>
                </a:lnTo>
                <a:lnTo>
                  <a:pt x="22137" y="1492218"/>
                </a:lnTo>
                <a:lnTo>
                  <a:pt x="47865" y="1530633"/>
                </a:lnTo>
                <a:lnTo>
                  <a:pt x="81637" y="1561868"/>
                </a:lnTo>
                <a:lnTo>
                  <a:pt x="122158" y="1584626"/>
                </a:lnTo>
                <a:lnTo>
                  <a:pt x="168130" y="1597612"/>
                </a:lnTo>
                <a:lnTo>
                  <a:pt x="201168" y="1600200"/>
                </a:lnTo>
                <a:lnTo>
                  <a:pt x="4447032" y="1600200"/>
                </a:lnTo>
                <a:lnTo>
                  <a:pt x="4495919" y="1594449"/>
                </a:lnTo>
                <a:lnTo>
                  <a:pt x="4540218" y="1578062"/>
                </a:lnTo>
                <a:lnTo>
                  <a:pt x="4578633" y="1552334"/>
                </a:lnTo>
                <a:lnTo>
                  <a:pt x="4609868" y="1518562"/>
                </a:lnTo>
                <a:lnTo>
                  <a:pt x="4632626" y="1478041"/>
                </a:lnTo>
                <a:lnTo>
                  <a:pt x="4645612" y="1432069"/>
                </a:lnTo>
                <a:lnTo>
                  <a:pt x="4648200" y="139903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6095" y="3207641"/>
            <a:ext cx="4648200" cy="1600200"/>
          </a:xfrm>
          <a:custGeom>
            <a:avLst/>
            <a:gdLst/>
            <a:ahLst/>
            <a:cxnLst/>
            <a:rect l="l" t="t" r="r" b="b"/>
            <a:pathLst>
              <a:path w="4648200" h="1600200">
                <a:moveTo>
                  <a:pt x="201168" y="0"/>
                </a:moveTo>
                <a:lnTo>
                  <a:pt x="152280" y="5750"/>
                </a:lnTo>
                <a:lnTo>
                  <a:pt x="107981" y="22137"/>
                </a:lnTo>
                <a:lnTo>
                  <a:pt x="69566" y="47865"/>
                </a:lnTo>
                <a:lnTo>
                  <a:pt x="38331" y="81637"/>
                </a:lnTo>
                <a:lnTo>
                  <a:pt x="15573" y="122158"/>
                </a:lnTo>
                <a:lnTo>
                  <a:pt x="2587" y="168130"/>
                </a:lnTo>
                <a:lnTo>
                  <a:pt x="0" y="201168"/>
                </a:lnTo>
                <a:lnTo>
                  <a:pt x="0" y="1399032"/>
                </a:lnTo>
                <a:lnTo>
                  <a:pt x="5750" y="1447919"/>
                </a:lnTo>
                <a:lnTo>
                  <a:pt x="22137" y="1492218"/>
                </a:lnTo>
                <a:lnTo>
                  <a:pt x="47865" y="1530633"/>
                </a:lnTo>
                <a:lnTo>
                  <a:pt x="81637" y="1561868"/>
                </a:lnTo>
                <a:lnTo>
                  <a:pt x="122158" y="1584626"/>
                </a:lnTo>
                <a:lnTo>
                  <a:pt x="168130" y="1597612"/>
                </a:lnTo>
                <a:lnTo>
                  <a:pt x="201168" y="1600200"/>
                </a:lnTo>
                <a:lnTo>
                  <a:pt x="4447032" y="1600200"/>
                </a:lnTo>
                <a:lnTo>
                  <a:pt x="4495919" y="1594449"/>
                </a:lnTo>
                <a:lnTo>
                  <a:pt x="4540218" y="1578062"/>
                </a:lnTo>
                <a:lnTo>
                  <a:pt x="4578633" y="1552334"/>
                </a:lnTo>
                <a:lnTo>
                  <a:pt x="4609868" y="1518562"/>
                </a:lnTo>
                <a:lnTo>
                  <a:pt x="4632626" y="1478041"/>
                </a:lnTo>
                <a:lnTo>
                  <a:pt x="4645612" y="1432069"/>
                </a:lnTo>
                <a:lnTo>
                  <a:pt x="4648200" y="1399032"/>
                </a:lnTo>
                <a:lnTo>
                  <a:pt x="4648200" y="201168"/>
                </a:lnTo>
                <a:lnTo>
                  <a:pt x="4642449" y="152280"/>
                </a:lnTo>
                <a:lnTo>
                  <a:pt x="4626062" y="107981"/>
                </a:lnTo>
                <a:lnTo>
                  <a:pt x="4600334" y="69566"/>
                </a:lnTo>
                <a:lnTo>
                  <a:pt x="4566562" y="38331"/>
                </a:lnTo>
                <a:lnTo>
                  <a:pt x="4526041" y="15573"/>
                </a:lnTo>
                <a:lnTo>
                  <a:pt x="4480069" y="2587"/>
                </a:lnTo>
                <a:lnTo>
                  <a:pt x="4447032" y="0"/>
                </a:lnTo>
                <a:lnTo>
                  <a:pt x="201168" y="0"/>
                </a:lnTo>
                <a:close/>
              </a:path>
            </a:pathLst>
          </a:custGeom>
          <a:ln w="21336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94940" y="3340883"/>
            <a:ext cx="1939925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typedef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str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u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ct</a:t>
            </a:r>
            <a:endParaRPr>
              <a:latin typeface="Courier"/>
              <a:cs typeface="Couri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34916" y="3340882"/>
            <a:ext cx="2348231" cy="83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080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{</a:t>
            </a:r>
            <a:endParaRPr>
              <a:latin typeface="Courier"/>
              <a:cs typeface="Courier"/>
            </a:endParaRPr>
          </a:p>
          <a:p>
            <a:pPr marL="12697">
              <a:tabLst>
                <a:tab pos="423445" algn="l"/>
                <a:tab pos="2060093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/*	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n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umer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at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or	*/</a:t>
            </a:r>
            <a:endParaRPr>
              <a:latin typeface="Courier"/>
              <a:cs typeface="Courier"/>
            </a:endParaRPr>
          </a:p>
          <a:p>
            <a:pPr marL="12697">
              <a:tabLst>
                <a:tab pos="423445" algn="l"/>
                <a:tab pos="2060093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/*	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d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enom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in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ator	*/</a:t>
            </a:r>
            <a:endParaRPr>
              <a:latin typeface="Courier"/>
              <a:cs typeface="Couri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4939" y="3615202"/>
            <a:ext cx="1531620" cy="83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18" marR="416461">
              <a:tabLst>
                <a:tab pos="834829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int	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 int	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q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</a:t>
            </a:r>
            <a:endParaRPr>
              <a:latin typeface="Courier"/>
              <a:cs typeface="Courier"/>
            </a:endParaRPr>
          </a:p>
          <a:p>
            <a:pPr marL="12697">
              <a:tabLst>
                <a:tab pos="286318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	Rati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o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nal;</a:t>
            </a:r>
            <a:endParaRPr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0930"/>
            <a:ext cx="8915400" cy="1011559"/>
          </a:xfrm>
        </p:spPr>
        <p:txBody>
          <a:bodyPr>
            <a:normAutofit fontScale="90000"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lang="en-US" sz="32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the Complex data type an Abstract Data Type?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561212" y="1999761"/>
            <a:ext cx="4935981" cy="16619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A: Yes</a:t>
            </a:r>
          </a:p>
          <a:p>
            <a:r>
              <a:rPr lang="en-US" dirty="0"/>
              <a:t>B</a:t>
            </a:r>
            <a:r>
              <a:rPr lang="en-US"/>
              <a:t>: No</a:t>
            </a:r>
            <a:endParaRPr lang="en-US" dirty="0"/>
          </a:p>
          <a:p>
            <a:r>
              <a:rPr lang="en-US" dirty="0"/>
              <a:t>Why?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19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26388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lang="en-US"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 ways of declaring a </a:t>
            </a:r>
            <a:r>
              <a:rPr lang="en-US" sz="4000" spc="-5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struct</a:t>
            </a:r>
            <a:r>
              <a:rPr lang="en-US"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C – 1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43000" y="1999760"/>
            <a:ext cx="7848599" cy="403187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myStruct</a:t>
            </a: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one;  // these are members of the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myStruct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two; 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128239" defTabSz="457093">
              <a:spcBef>
                <a:spcPts val="599"/>
              </a:spcBef>
              <a:buSzPct val="33333"/>
              <a:tabLst>
                <a:tab pos="360596" algn="l"/>
              </a:tabLst>
            </a:pPr>
            <a:endParaRPr lang="en-US" dirty="0"/>
          </a:p>
          <a:p>
            <a:pPr marL="128239" defTabSz="457093">
              <a:spcBef>
                <a:spcPts val="599"/>
              </a:spcBef>
              <a:buSzPct val="33333"/>
              <a:tabLst>
                <a:tab pos="360596" algn="l"/>
              </a:tabLst>
            </a:pPr>
            <a:r>
              <a:rPr lang="en-US" spc="4" dirty="0">
                <a:latin typeface="Helvetica"/>
                <a:cs typeface="Helvetica"/>
              </a:rPr>
              <a:t>In client code:</a:t>
            </a:r>
          </a:p>
          <a:p>
            <a:endParaRPr lang="en-US" dirty="0"/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myStruct</a:t>
            </a:r>
            <a:r>
              <a:rPr lang="en-US" dirty="0"/>
              <a:t> s1; </a:t>
            </a:r>
            <a:endParaRPr lang="en-US" spc="4" dirty="0">
              <a:latin typeface="Helvetica"/>
              <a:cs typeface="Helvetica"/>
            </a:endParaRPr>
          </a:p>
          <a:p>
            <a:endParaRPr lang="en-US" spc="4" dirty="0">
              <a:latin typeface="Helvetica"/>
              <a:cs typeface="Helvetica"/>
            </a:endParaRPr>
          </a:p>
          <a:p>
            <a:pPr marL="285683" indent="-285683">
              <a:buFont typeface="Arial"/>
              <a:buChar char="•"/>
            </a:pPr>
            <a:r>
              <a:rPr lang="en-US" spc="4" dirty="0">
                <a:latin typeface="Helvetica"/>
                <a:cs typeface="Helvetica"/>
              </a:rPr>
              <a:t>Forward declaration possible.</a:t>
            </a:r>
          </a:p>
          <a:p>
            <a:pPr marL="285683" indent="-285683">
              <a:buFont typeface="Arial"/>
              <a:buChar char="•"/>
            </a:pPr>
            <a:r>
              <a:rPr lang="en-US" spc="4" dirty="0">
                <a:latin typeface="Helvetica"/>
                <a:cs typeface="Helvetica"/>
              </a:rPr>
              <a:t>Makes it clear that s1 is a </a:t>
            </a:r>
            <a:r>
              <a:rPr lang="en-US" spc="4" dirty="0" err="1">
                <a:latin typeface="Helvetica"/>
                <a:cs typeface="Helvetica"/>
              </a:rPr>
              <a:t>struct</a:t>
            </a:r>
            <a:r>
              <a:rPr lang="en-US" spc="4" dirty="0">
                <a:latin typeface="Helvetica"/>
                <a:cs typeface="Helvetica"/>
              </a:rPr>
              <a:t>.</a:t>
            </a:r>
          </a:p>
          <a:p>
            <a:pPr marL="285683" indent="-285683">
              <a:buFont typeface="Arial"/>
              <a:buChar char="•"/>
            </a:pPr>
            <a:r>
              <a:rPr lang="en-US" dirty="0" err="1"/>
              <a:t>myStruct</a:t>
            </a:r>
            <a:r>
              <a:rPr lang="en-US" dirty="0"/>
              <a:t> </a:t>
            </a:r>
            <a:r>
              <a:rPr lang="en-US" spc="4" dirty="0">
                <a:latin typeface="Helvetica"/>
                <a:cs typeface="Helvetica"/>
              </a:rPr>
              <a:t>sits in the </a:t>
            </a:r>
            <a:r>
              <a:rPr lang="en-US" spc="4" dirty="0" err="1">
                <a:latin typeface="Helvetica"/>
                <a:cs typeface="Helvetica"/>
              </a:rPr>
              <a:t>struct</a:t>
            </a:r>
            <a:r>
              <a:rPr lang="en-US" spc="4" dirty="0">
                <a:latin typeface="Helvetica"/>
                <a:cs typeface="Helvetica"/>
              </a:rPr>
              <a:t> namespace. Can have a function named </a:t>
            </a:r>
            <a:r>
              <a:rPr lang="en-US" dirty="0" err="1"/>
              <a:t>myStruct</a:t>
            </a:r>
            <a:r>
              <a:rPr lang="en-US" dirty="0"/>
              <a:t> also, distinct from the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myStruct</a:t>
            </a:r>
            <a:r>
              <a:rPr lang="en-US" spc="4" dirty="0">
                <a:latin typeface="Helvetica"/>
                <a:cs typeface="Helvetica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934200"/>
            <a:ext cx="923799" cy="336871"/>
          </a:xfrm>
        </p:spPr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2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62689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8096"/>
            <a:ext cx="905256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“Non ADT’s”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9227059" y="7110001"/>
            <a:ext cx="3073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fld id="{81D60167-4931-47E6-BA6A-407CBD079E47}" type="slidenum">
              <a:rPr spc="-4" smtClean="0"/>
              <a:pPr marL="12697"/>
              <a:t>20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143636" y="1433887"/>
            <a:ext cx="7103109" cy="475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dirty="0">
                <a:solidFill>
                  <a:srgbClr val="003299"/>
                </a:solidFill>
                <a:latin typeface="Courier"/>
                <a:cs typeface="Courier"/>
              </a:rPr>
              <a:t>Co</a:t>
            </a:r>
            <a:r>
              <a:rPr spc="-25" dirty="0">
                <a:solidFill>
                  <a:srgbClr val="003299"/>
                </a:solidFill>
                <a:latin typeface="Courier"/>
                <a:cs typeface="Courier"/>
              </a:rPr>
              <a:t>m</a:t>
            </a:r>
            <a:r>
              <a:rPr dirty="0">
                <a:solidFill>
                  <a:srgbClr val="003299"/>
                </a:solidFill>
                <a:latin typeface="Courier"/>
                <a:cs typeface="Courier"/>
              </a:rPr>
              <a:t>plex</a:t>
            </a:r>
            <a:r>
              <a:rPr spc="-605" dirty="0">
                <a:solidFill>
                  <a:srgbClr val="003299"/>
                </a:solidFill>
                <a:latin typeface="Courier"/>
                <a:cs typeface="Courier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da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t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AB</a:t>
            </a:r>
            <a:r>
              <a:rPr spc="-3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dat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t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pe?</a:t>
            </a:r>
            <a:endParaRPr dirty="0">
              <a:latin typeface="Helvetica"/>
              <a:cs typeface="Helvetica"/>
            </a:endParaRPr>
          </a:p>
          <a:p>
            <a:pPr marL="359960" indent="-231721">
              <a:spcBef>
                <a:spcPts val="720"/>
              </a:spcBef>
              <a:buSzPct val="33333"/>
              <a:buFont typeface=""/>
              <a:buChar char="■"/>
              <a:tabLst>
                <a:tab pos="360596" algn="l"/>
                <a:tab pos="893235" algn="l"/>
              </a:tabLst>
            </a:pPr>
            <a:r>
              <a:rPr spc="-4" dirty="0">
                <a:latin typeface="Helvetica"/>
                <a:cs typeface="Helvetica"/>
              </a:rPr>
              <a:t>N</a:t>
            </a:r>
            <a:r>
              <a:rPr spc="-10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:	</a:t>
            </a:r>
            <a:r>
              <a:rPr spc="-4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epre</a:t>
            </a:r>
            <a:r>
              <a:rPr spc="-14" dirty="0">
                <a:latin typeface="Helvetica"/>
                <a:cs typeface="Helvetica"/>
              </a:rPr>
              <a:t>s</a:t>
            </a:r>
            <a:r>
              <a:rPr spc="4" dirty="0">
                <a:latin typeface="Helvetica"/>
                <a:cs typeface="Helvetica"/>
              </a:rPr>
              <a:t>ent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i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4" dirty="0">
                <a:latin typeface="Helvetica"/>
                <a:cs typeface="Helvetica"/>
              </a:rPr>
              <a:t> i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in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erf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spc="10" dirty="0">
                <a:latin typeface="Helvetica"/>
                <a:cs typeface="Helvetica"/>
              </a:rPr>
              <a:t>c</a:t>
            </a:r>
            <a:r>
              <a:rPr spc="4" dirty="0">
                <a:latin typeface="Helvetica"/>
                <a:cs typeface="Helvetica"/>
              </a:rPr>
              <a:t>e.</a:t>
            </a:r>
            <a:endParaRPr dirty="0">
              <a:latin typeface="Helvetica"/>
              <a:cs typeface="Helvetica"/>
            </a:endParaRPr>
          </a:p>
          <a:p>
            <a:pPr marL="639930" lvl="1" indent="-167600">
              <a:spcBef>
                <a:spcPts val="384"/>
              </a:spcBef>
              <a:buSzPct val="77777"/>
              <a:buFont typeface="Helvetica"/>
              <a:buChar char="–"/>
              <a:tabLst>
                <a:tab pos="640565" algn="l"/>
                <a:tab pos="5201974" algn="l"/>
                <a:tab pos="5884438" algn="l"/>
              </a:tabLst>
            </a:pPr>
            <a:r>
              <a:rPr spc="-4" dirty="0">
                <a:solidFill>
                  <a:srgbClr val="006500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lien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c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di</a:t>
            </a:r>
            <a:r>
              <a:rPr spc="-25" dirty="0">
                <a:solidFill>
                  <a:srgbClr val="006500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ec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l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y</a:t>
            </a:r>
            <a:r>
              <a:rPr spc="-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m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a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ni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p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ula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h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d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a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a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y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p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:	</a:t>
            </a:r>
            <a:r>
              <a:rPr dirty="0">
                <a:solidFill>
                  <a:srgbClr val="006500"/>
                </a:solidFill>
                <a:latin typeface="Courier"/>
                <a:cs typeface="Courier"/>
              </a:rPr>
              <a:t>a</a:t>
            </a:r>
            <a:r>
              <a:rPr spc="-25" dirty="0">
                <a:solidFill>
                  <a:srgbClr val="006500"/>
                </a:solidFill>
                <a:latin typeface="Courier"/>
                <a:cs typeface="Courier"/>
              </a:rPr>
              <a:t>.</a:t>
            </a:r>
            <a:r>
              <a:rPr dirty="0">
                <a:solidFill>
                  <a:srgbClr val="006500"/>
                </a:solidFill>
                <a:latin typeface="Courier"/>
                <a:cs typeface="Courier"/>
              </a:rPr>
              <a:t>re	=</a:t>
            </a:r>
            <a:r>
              <a:rPr spc="-25" dirty="0">
                <a:solidFill>
                  <a:srgbClr val="006500"/>
                </a:solidFill>
                <a:latin typeface="Courier"/>
                <a:cs typeface="Courier"/>
              </a:rPr>
              <a:t> </a:t>
            </a:r>
            <a:r>
              <a:rPr dirty="0">
                <a:solidFill>
                  <a:srgbClr val="006500"/>
                </a:solidFill>
                <a:latin typeface="Courier"/>
                <a:cs typeface="Courier"/>
              </a:rPr>
              <a:t>5.0;</a:t>
            </a:r>
            <a:endParaRPr dirty="0">
              <a:latin typeface="Courier"/>
              <a:cs typeface="Courier"/>
            </a:endParaRPr>
          </a:p>
          <a:p>
            <a:pPr marL="359960" indent="-231721">
              <a:spcBef>
                <a:spcPts val="720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-4" dirty="0">
                <a:latin typeface="Helvetica"/>
                <a:cs typeface="Helvetica"/>
              </a:rPr>
              <a:t>D</a:t>
            </a:r>
            <a:r>
              <a:rPr spc="4" dirty="0">
                <a:latin typeface="Helvetica"/>
                <a:cs typeface="Helvetica"/>
              </a:rPr>
              <a:t>iffi</a:t>
            </a:r>
            <a:r>
              <a:rPr spc="-14" dirty="0">
                <a:latin typeface="Helvetica"/>
                <a:cs typeface="Helvetica"/>
              </a:rPr>
              <a:t>c</a:t>
            </a:r>
            <a:r>
              <a:rPr spc="4" dirty="0">
                <a:latin typeface="Helvetica"/>
                <a:cs typeface="Helvetica"/>
              </a:rPr>
              <a:t>ul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dirty="0">
                <a:latin typeface="Helvetica"/>
                <a:cs typeface="Helvetica"/>
              </a:rPr>
              <a:t>o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h</a:t>
            </a:r>
            <a:r>
              <a:rPr spc="4" dirty="0">
                <a:latin typeface="Helvetica"/>
                <a:cs typeface="Helvetica"/>
              </a:rPr>
              <a:t>id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 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epr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s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nta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io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-30" dirty="0">
                <a:latin typeface="Helvetica"/>
                <a:cs typeface="Helvetica"/>
              </a:rPr>
              <a:t>w</a:t>
            </a:r>
            <a:r>
              <a:rPr spc="4" dirty="0">
                <a:latin typeface="Helvetica"/>
                <a:cs typeface="Helvetica"/>
              </a:rPr>
              <a:t>it</a:t>
            </a:r>
            <a:r>
              <a:rPr dirty="0">
                <a:latin typeface="Helvetica"/>
                <a:cs typeface="Helvetica"/>
              </a:rPr>
              <a:t>h</a:t>
            </a:r>
            <a:r>
              <a:rPr spc="4" dirty="0">
                <a:latin typeface="Helvetica"/>
                <a:cs typeface="Helvetica"/>
              </a:rPr>
              <a:t> user-</a:t>
            </a:r>
            <a:r>
              <a:rPr spc="-20" dirty="0">
                <a:latin typeface="Helvetica"/>
                <a:cs typeface="Helvetica"/>
              </a:rPr>
              <a:t>d</a:t>
            </a:r>
            <a:r>
              <a:rPr spc="4" dirty="0">
                <a:latin typeface="Helvetica"/>
                <a:cs typeface="Helvetica"/>
              </a:rPr>
              <a:t>efi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d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se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f</a:t>
            </a:r>
            <a:r>
              <a:rPr spc="-20" dirty="0">
                <a:latin typeface="Helvetica"/>
                <a:cs typeface="Helvetica"/>
              </a:rPr>
              <a:t> </a:t>
            </a:r>
            <a:r>
              <a:rPr spc="-14" dirty="0">
                <a:latin typeface="Helvetica"/>
                <a:cs typeface="Helvetica"/>
              </a:rPr>
              <a:t>v</a:t>
            </a:r>
            <a:r>
              <a:rPr spc="4" dirty="0">
                <a:latin typeface="Helvetica"/>
                <a:cs typeface="Helvetica"/>
              </a:rPr>
              <a:t>alu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s</a:t>
            </a:r>
            <a:r>
              <a:rPr dirty="0">
                <a:latin typeface="Helvetica"/>
                <a:cs typeface="Helvetica"/>
              </a:rPr>
              <a:t>.</a:t>
            </a:r>
          </a:p>
          <a:p>
            <a:pPr>
              <a:lnSpc>
                <a:spcPct val="100000"/>
              </a:lnSpc>
              <a:buFont typeface=""/>
              <a:buChar char="■"/>
            </a:pPr>
            <a:endParaRPr dirty="0">
              <a:latin typeface="Times New Roman"/>
              <a:cs typeface="Times New Roman"/>
            </a:endParaRPr>
          </a:p>
          <a:p>
            <a:pPr marL="12697">
              <a:spcBef>
                <a:spcPts val="1120"/>
              </a:spcBef>
            </a:pP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Ar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C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bu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lt-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t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l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k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dirty="0">
                <a:solidFill>
                  <a:srgbClr val="003299"/>
                </a:solidFill>
                <a:latin typeface="Courier"/>
                <a:cs typeface="Courier"/>
              </a:rPr>
              <a:t>int</a:t>
            </a:r>
            <a:r>
              <a:rPr spc="-579" dirty="0">
                <a:solidFill>
                  <a:srgbClr val="003299"/>
                </a:solidFill>
                <a:latin typeface="Courier"/>
                <a:cs typeface="Courier"/>
              </a:rPr>
              <a:t> 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’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?</a:t>
            </a:r>
            <a:endParaRPr dirty="0">
              <a:latin typeface="Helvetica"/>
              <a:cs typeface="Helvetica"/>
            </a:endParaRPr>
          </a:p>
          <a:p>
            <a:pPr marL="359960" indent="-231721">
              <a:spcBef>
                <a:spcPts val="720"/>
              </a:spcBef>
              <a:buSzPct val="33333"/>
              <a:buFont typeface=""/>
              <a:buChar char="■"/>
              <a:tabLst>
                <a:tab pos="360596" algn="l"/>
                <a:tab pos="1491900" algn="l"/>
              </a:tabLst>
            </a:pPr>
            <a:r>
              <a:rPr spc="4" dirty="0">
                <a:latin typeface="Helvetica"/>
                <a:cs typeface="Helvetica"/>
              </a:rPr>
              <a:t>AL</a:t>
            </a:r>
            <a:r>
              <a:rPr spc="-14" dirty="0">
                <a:latin typeface="Helvetica"/>
                <a:cs typeface="Helvetica"/>
              </a:rPr>
              <a:t>M</a:t>
            </a:r>
            <a:r>
              <a:rPr spc="-10" dirty="0">
                <a:latin typeface="Helvetica"/>
                <a:cs typeface="Helvetica"/>
              </a:rPr>
              <a:t>O</a:t>
            </a:r>
            <a:r>
              <a:rPr spc="4" dirty="0">
                <a:latin typeface="Helvetica"/>
                <a:cs typeface="Helvetica"/>
              </a:rPr>
              <a:t>S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dirty="0">
                <a:latin typeface="Helvetica"/>
                <a:cs typeface="Helvetica"/>
              </a:rPr>
              <a:t>:	</a:t>
            </a:r>
            <a:r>
              <a:rPr spc="-30" dirty="0">
                <a:latin typeface="Helvetica"/>
                <a:cs typeface="Helvetica"/>
              </a:rPr>
              <a:t>w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genera</a:t>
            </a:r>
            <a:r>
              <a:rPr spc="-20" dirty="0">
                <a:latin typeface="Helvetica"/>
                <a:cs typeface="Helvetica"/>
              </a:rPr>
              <a:t>l</a:t>
            </a:r>
            <a:r>
              <a:rPr spc="4" dirty="0">
                <a:latin typeface="Helvetica"/>
                <a:cs typeface="Helvetica"/>
              </a:rPr>
              <a:t>l</a:t>
            </a:r>
            <a:r>
              <a:rPr dirty="0">
                <a:latin typeface="Helvetica"/>
                <a:cs typeface="Helvetica"/>
              </a:rPr>
              <a:t>y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ig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spc="4" dirty="0">
                <a:latin typeface="Helvetica"/>
                <a:cs typeface="Helvetica"/>
              </a:rPr>
              <a:t>or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repr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s</a:t>
            </a:r>
            <a:r>
              <a:rPr spc="4" dirty="0">
                <a:latin typeface="Helvetica"/>
                <a:cs typeface="Helvetica"/>
              </a:rPr>
              <a:t>en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at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4" dirty="0">
                <a:latin typeface="Helvetica"/>
                <a:cs typeface="Helvetica"/>
              </a:rPr>
              <a:t>on.</a:t>
            </a:r>
            <a:endParaRPr dirty="0">
              <a:latin typeface="Helvetica"/>
              <a:cs typeface="Helvetica"/>
            </a:endParaRPr>
          </a:p>
          <a:p>
            <a:pPr marL="359960" indent="-231721">
              <a:spcBef>
                <a:spcPts val="645"/>
              </a:spcBef>
              <a:buSzPct val="33333"/>
              <a:buFont typeface=""/>
              <a:buChar char="■"/>
              <a:tabLst>
                <a:tab pos="360596" algn="l"/>
                <a:tab pos="893235" algn="l"/>
              </a:tabLst>
            </a:pPr>
            <a:r>
              <a:rPr spc="-4" dirty="0">
                <a:latin typeface="Helvetica"/>
                <a:cs typeface="Helvetica"/>
              </a:rPr>
              <a:t>N</a:t>
            </a:r>
            <a:r>
              <a:rPr spc="-10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:	</a:t>
            </a:r>
            <a:r>
              <a:rPr spc="4" dirty="0">
                <a:latin typeface="Helvetica"/>
                <a:cs typeface="Helvetica"/>
              </a:rPr>
              <a:t>se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f</a:t>
            </a:r>
            <a:r>
              <a:rPr spc="4" dirty="0">
                <a:latin typeface="Helvetica"/>
                <a:cs typeface="Helvetica"/>
              </a:rPr>
              <a:t> </a:t>
            </a:r>
            <a:r>
              <a:rPr spc="-14" dirty="0">
                <a:latin typeface="Helvetica"/>
                <a:cs typeface="Helvetica"/>
              </a:rPr>
              <a:t>v</a:t>
            </a:r>
            <a:r>
              <a:rPr spc="4" dirty="0">
                <a:latin typeface="Helvetica"/>
                <a:cs typeface="Helvetica"/>
              </a:rPr>
              <a:t>al</a:t>
            </a:r>
            <a:r>
              <a:rPr spc="-20" dirty="0">
                <a:latin typeface="Helvetica"/>
                <a:cs typeface="Helvetica"/>
              </a:rPr>
              <a:t>u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de</a:t>
            </a:r>
            <a:r>
              <a:rPr spc="-20" dirty="0">
                <a:latin typeface="Helvetica"/>
                <a:cs typeface="Helvetica"/>
              </a:rPr>
              <a:t>p</a:t>
            </a:r>
            <a:r>
              <a:rPr spc="4" dirty="0">
                <a:latin typeface="Helvetica"/>
                <a:cs typeface="Helvetica"/>
              </a:rPr>
              <a:t>en</a:t>
            </a:r>
            <a:r>
              <a:rPr spc="-20" dirty="0">
                <a:latin typeface="Helvetica"/>
                <a:cs typeface="Helvetica"/>
              </a:rPr>
              <a:t>d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repr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s</a:t>
            </a:r>
            <a:r>
              <a:rPr spc="4" dirty="0">
                <a:latin typeface="Helvetica"/>
                <a:cs typeface="Helvetica"/>
              </a:rPr>
              <a:t>en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at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4" dirty="0">
                <a:latin typeface="Helvetica"/>
                <a:cs typeface="Helvetica"/>
              </a:rPr>
              <a:t>on.</a:t>
            </a:r>
            <a:endParaRPr dirty="0">
              <a:latin typeface="Helvetica"/>
              <a:cs typeface="Helvetica"/>
            </a:endParaRPr>
          </a:p>
          <a:p>
            <a:pPr marL="639930" lvl="1" indent="-167600">
              <a:spcBef>
                <a:spcPts val="359"/>
              </a:spcBef>
              <a:buSzPct val="77777"/>
              <a:buFont typeface="Helvetica"/>
              <a:buChar char="–"/>
              <a:tabLst>
                <a:tab pos="640565" algn="l"/>
                <a:tab pos="2105802" algn="l"/>
                <a:tab pos="2380058" algn="l"/>
              </a:tabLst>
            </a:pP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mig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h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u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s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5" dirty="0">
                <a:solidFill>
                  <a:srgbClr val="006500"/>
                </a:solidFill>
                <a:latin typeface="Courier"/>
                <a:cs typeface="Courier"/>
              </a:rPr>
              <a:t>(</a:t>
            </a:r>
            <a:r>
              <a:rPr dirty="0">
                <a:solidFill>
                  <a:srgbClr val="006500"/>
                </a:solidFill>
                <a:latin typeface="Courier"/>
                <a:cs typeface="Courier"/>
              </a:rPr>
              <a:t>x	&amp;	</a:t>
            </a:r>
            <a:r>
              <a:rPr spc="-25" dirty="0">
                <a:solidFill>
                  <a:srgbClr val="006500"/>
                </a:solidFill>
                <a:latin typeface="Courier"/>
                <a:cs typeface="Courier"/>
              </a:rPr>
              <a:t>1</a:t>
            </a:r>
            <a:r>
              <a:rPr dirty="0">
                <a:solidFill>
                  <a:srgbClr val="006500"/>
                </a:solidFill>
                <a:latin typeface="Courier"/>
                <a:cs typeface="Courier"/>
              </a:rPr>
              <a:t>)</a:t>
            </a:r>
            <a:r>
              <a:rPr spc="-579" dirty="0">
                <a:solidFill>
                  <a:srgbClr val="006500"/>
                </a:solidFill>
                <a:latin typeface="Courier"/>
                <a:cs typeface="Courier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te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s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 i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f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d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d</a:t>
            </a:r>
            <a:endParaRPr dirty="0">
              <a:latin typeface="Helvetica"/>
              <a:cs typeface="Helvetica"/>
            </a:endParaRPr>
          </a:p>
          <a:p>
            <a:pPr marL="639930" lvl="1" indent="-167600">
              <a:spcBef>
                <a:spcPts val="575"/>
              </a:spcBef>
              <a:buSzPct val="77777"/>
              <a:buChar char="–"/>
              <a:tabLst>
                <a:tab pos="640565" algn="l"/>
              </a:tabLst>
            </a:pPr>
            <a:r>
              <a:rPr spc="-30" dirty="0">
                <a:solidFill>
                  <a:srgbClr val="006500"/>
                </a:solidFill>
                <a:latin typeface="Helvetica"/>
                <a:cs typeface="Helvetica"/>
              </a:rPr>
              <a:t>w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ork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s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onl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y</a:t>
            </a:r>
            <a:r>
              <a:rPr spc="-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i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f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the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y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’</a:t>
            </a:r>
            <a:r>
              <a:rPr spc="-25" dirty="0">
                <a:solidFill>
                  <a:srgbClr val="006500"/>
                </a:solidFill>
                <a:latin typeface="Helvetica"/>
                <a:cs typeface="Helvetica"/>
              </a:rPr>
              <a:t>r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s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ore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d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s</a:t>
            </a:r>
            <a:r>
              <a:rPr spc="-35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-30" dirty="0">
                <a:solidFill>
                  <a:srgbClr val="006500"/>
                </a:solidFill>
                <a:latin typeface="Helvetica"/>
                <a:cs typeface="Helvetica"/>
              </a:rPr>
              <a:t>w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o’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s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c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mp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em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n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i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nt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gers</a:t>
            </a:r>
            <a:endParaRPr dirty="0">
              <a:latin typeface="Helvetica"/>
              <a:cs typeface="Helvetica"/>
            </a:endParaRPr>
          </a:p>
          <a:p>
            <a:pPr marL="359960" marR="177123" indent="-231721">
              <a:lnSpc>
                <a:spcPct val="110000"/>
              </a:lnSpc>
              <a:spcBef>
                <a:spcPts val="380"/>
              </a:spcBef>
              <a:buSzPct val="33333"/>
              <a:buFont typeface=""/>
              <a:buChar char="■"/>
              <a:tabLst>
                <a:tab pos="360596" algn="l"/>
                <a:tab pos="2342602" algn="l"/>
              </a:tabLst>
            </a:pPr>
            <a:r>
              <a:rPr spc="-4" dirty="0">
                <a:latin typeface="Helvetica"/>
                <a:cs typeface="Helvetica"/>
              </a:rPr>
              <a:t>C</a:t>
            </a:r>
            <a:r>
              <a:rPr spc="-10" dirty="0">
                <a:latin typeface="Helvetica"/>
                <a:cs typeface="Helvetica"/>
              </a:rPr>
              <a:t>O</a:t>
            </a:r>
            <a:r>
              <a:rPr spc="-4" dirty="0">
                <a:latin typeface="Helvetica"/>
                <a:cs typeface="Helvetica"/>
              </a:rPr>
              <a:t>N</a:t>
            </a:r>
            <a:r>
              <a:rPr spc="4" dirty="0">
                <a:latin typeface="Helvetica"/>
                <a:cs typeface="Helvetica"/>
              </a:rPr>
              <a:t>SE</a:t>
            </a:r>
            <a:r>
              <a:rPr spc="-10" dirty="0">
                <a:latin typeface="Helvetica"/>
                <a:cs typeface="Helvetica"/>
              </a:rPr>
              <a:t>Q</a:t>
            </a:r>
            <a:r>
              <a:rPr spc="-4" dirty="0">
                <a:latin typeface="Helvetica"/>
                <a:cs typeface="Helvetica"/>
              </a:rPr>
              <a:t>U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14" dirty="0">
                <a:latin typeface="Helvetica"/>
                <a:cs typeface="Helvetica"/>
              </a:rPr>
              <a:t>N</a:t>
            </a:r>
            <a:r>
              <a:rPr spc="-4" dirty="0">
                <a:latin typeface="Helvetica"/>
                <a:cs typeface="Helvetica"/>
              </a:rPr>
              <a:t>C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:	</a:t>
            </a:r>
            <a:r>
              <a:rPr spc="4" dirty="0">
                <a:latin typeface="Helvetica"/>
                <a:cs typeface="Helvetica"/>
              </a:rPr>
              <a:t>stri</a:t>
            </a:r>
            <a:r>
              <a:rPr spc="-14" dirty="0">
                <a:latin typeface="Helvetica"/>
                <a:cs typeface="Helvetica"/>
              </a:rPr>
              <a:t>v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t</a:t>
            </a:r>
            <a:r>
              <a:rPr dirty="0">
                <a:latin typeface="Helvetica"/>
                <a:cs typeface="Helvetica"/>
              </a:rPr>
              <a:t>o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-30" dirty="0">
                <a:latin typeface="Helvetica"/>
                <a:cs typeface="Helvetica"/>
              </a:rPr>
              <a:t>w</a:t>
            </a:r>
            <a:r>
              <a:rPr spc="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it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 p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ogr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spc="4" dirty="0">
                <a:latin typeface="Helvetica"/>
                <a:cs typeface="Helvetica"/>
              </a:rPr>
              <a:t>m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tha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-2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fu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spc="10" dirty="0">
                <a:latin typeface="Helvetica"/>
                <a:cs typeface="Helvetica"/>
              </a:rPr>
              <a:t>c</a:t>
            </a:r>
            <a:r>
              <a:rPr spc="4" dirty="0">
                <a:latin typeface="Helvetica"/>
                <a:cs typeface="Helvetica"/>
              </a:rPr>
              <a:t>t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4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pro</a:t>
            </a:r>
            <a:r>
              <a:rPr spc="-20" dirty="0">
                <a:latin typeface="Helvetica"/>
                <a:cs typeface="Helvetica"/>
              </a:rPr>
              <a:t>p</a:t>
            </a:r>
            <a:r>
              <a:rPr spc="4" dirty="0">
                <a:latin typeface="Helvetica"/>
                <a:cs typeface="Helvetica"/>
              </a:rPr>
              <a:t>erly ind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pe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spc="4" dirty="0">
                <a:latin typeface="Helvetica"/>
                <a:cs typeface="Helvetica"/>
              </a:rPr>
              <a:t>den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-2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f</a:t>
            </a:r>
            <a:r>
              <a:rPr spc="4" dirty="0">
                <a:latin typeface="Helvetica"/>
                <a:cs typeface="Helvetica"/>
              </a:rPr>
              <a:t> 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epr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s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spc="4" dirty="0">
                <a:latin typeface="Helvetica"/>
                <a:cs typeface="Helvetica"/>
              </a:rPr>
              <a:t>tat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4" dirty="0">
                <a:latin typeface="Helvetica"/>
                <a:cs typeface="Helvetica"/>
              </a:rPr>
              <a:t>on.</a:t>
            </a:r>
            <a:endParaRPr dirty="0">
              <a:latin typeface="Helvetica"/>
              <a:cs typeface="Helvetica"/>
            </a:endParaRPr>
          </a:p>
          <a:p>
            <a:pPr marL="472329">
              <a:spcBef>
                <a:spcPts val="360"/>
              </a:spcBef>
              <a:tabLst>
                <a:tab pos="1051315" algn="l"/>
                <a:tab pos="1325570" algn="l"/>
              </a:tabLst>
            </a:pPr>
            <a:r>
              <a:rPr sz="1400" spc="-4" dirty="0">
                <a:solidFill>
                  <a:srgbClr val="006500"/>
                </a:solidFill>
                <a:latin typeface="Courier"/>
                <a:cs typeface="Courier"/>
              </a:rPr>
              <a:t>–</a:t>
            </a:r>
            <a:r>
              <a:rPr sz="1400" spc="-360" dirty="0">
                <a:solidFill>
                  <a:srgbClr val="006500"/>
                </a:solidFill>
                <a:latin typeface="Courier"/>
                <a:cs typeface="Courier"/>
              </a:rPr>
              <a:t> </a:t>
            </a:r>
            <a:r>
              <a:rPr dirty="0">
                <a:solidFill>
                  <a:srgbClr val="006500"/>
                </a:solidFill>
                <a:latin typeface="Courier"/>
                <a:cs typeface="Courier"/>
              </a:rPr>
              <a:t>(x	%	2)</a:t>
            </a:r>
            <a:r>
              <a:rPr spc="-100" dirty="0">
                <a:solidFill>
                  <a:srgbClr val="006500"/>
                </a:solidFill>
                <a:latin typeface="Courier"/>
                <a:cs typeface="Courier"/>
              </a:rPr>
              <a:t> 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i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s</a:t>
            </a:r>
            <a:r>
              <a:rPr spc="1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po</a:t>
            </a:r>
            <a:r>
              <a:rPr spc="-25" dirty="0">
                <a:solidFill>
                  <a:srgbClr val="006500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ta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b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l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30" dirty="0">
                <a:solidFill>
                  <a:srgbClr val="006500"/>
                </a:solidFill>
                <a:latin typeface="Helvetica"/>
                <a:cs typeface="Helvetica"/>
              </a:rPr>
              <a:t>w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y</a:t>
            </a:r>
            <a:r>
              <a:rPr spc="-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 t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s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 i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f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odd</a:t>
            </a:r>
            <a:endParaRPr dirty="0">
              <a:latin typeface="Helvetica"/>
              <a:cs typeface="Helvetica"/>
            </a:endParaRPr>
          </a:p>
          <a:p>
            <a:pPr marL="472329">
              <a:spcBef>
                <a:spcPts val="430"/>
              </a:spcBef>
            </a:pPr>
            <a:r>
              <a:rPr sz="1400" spc="-4" dirty="0">
                <a:solidFill>
                  <a:srgbClr val="006500"/>
                </a:solidFill>
                <a:latin typeface="Helvetica"/>
                <a:cs typeface="Helvetica"/>
              </a:rPr>
              <a:t>–</a:t>
            </a:r>
            <a:r>
              <a:rPr sz="1400" spc="155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als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,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u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s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e </a:t>
            </a:r>
            <a:r>
              <a:rPr spc="-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dirty="0">
                <a:solidFill>
                  <a:srgbClr val="006500"/>
                </a:solidFill>
                <a:latin typeface="Courier"/>
                <a:cs typeface="Courier"/>
              </a:rPr>
              <a:t>&lt;lim</a:t>
            </a:r>
            <a:r>
              <a:rPr spc="-25" dirty="0">
                <a:solidFill>
                  <a:srgbClr val="006500"/>
                </a:solidFill>
                <a:latin typeface="Courier"/>
                <a:cs typeface="Courier"/>
              </a:rPr>
              <a:t>i</a:t>
            </a:r>
            <a:r>
              <a:rPr dirty="0">
                <a:solidFill>
                  <a:srgbClr val="006500"/>
                </a:solidFill>
                <a:latin typeface="Courier"/>
                <a:cs typeface="Courier"/>
              </a:rPr>
              <a:t>ts.h&gt;</a:t>
            </a:r>
            <a:r>
              <a:rPr spc="-100" dirty="0">
                <a:solidFill>
                  <a:srgbClr val="006500"/>
                </a:solidFill>
                <a:latin typeface="Courier"/>
                <a:cs typeface="Courier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fo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r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 m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ach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i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ne</a:t>
            </a:r>
            <a:r>
              <a:rPr spc="-25" dirty="0">
                <a:solidFill>
                  <a:srgbClr val="006500"/>
                </a:solidFill>
                <a:latin typeface="Helvetica"/>
                <a:cs typeface="Helvetica"/>
              </a:rPr>
              <a:t>-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sp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i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f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i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c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5" dirty="0">
                <a:solidFill>
                  <a:srgbClr val="006500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an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g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s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f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i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nt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,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ong</a:t>
            </a:r>
            <a:endParaRPr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8096"/>
            <a:ext cx="905256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ADT 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9227059" y="7110001"/>
            <a:ext cx="3073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fld id="{81D60167-4931-47E6-BA6A-407CBD079E47}" type="slidenum">
              <a:rPr spc="-4" smtClean="0"/>
              <a:pPr marL="12697"/>
              <a:t>21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143637" y="1449125"/>
            <a:ext cx="7346315" cy="2780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lien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cc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-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da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35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throug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h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im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p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en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at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on.</a:t>
            </a:r>
            <a:endParaRPr dirty="0">
              <a:latin typeface="Helvetica"/>
              <a:cs typeface="Helvetica"/>
            </a:endParaRPr>
          </a:p>
          <a:p>
            <a:pPr marL="359960" indent="-231721">
              <a:spcBef>
                <a:spcPts val="599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20" dirty="0">
                <a:latin typeface="Helvetica"/>
                <a:cs typeface="Helvetica"/>
              </a:rPr>
              <a:t>E</a:t>
            </a:r>
            <a:r>
              <a:rPr spc="-40" dirty="0">
                <a:latin typeface="Helvetica"/>
                <a:cs typeface="Helvetica"/>
              </a:rPr>
              <a:t>x</a:t>
            </a:r>
            <a:r>
              <a:rPr spc="4" dirty="0">
                <a:latin typeface="Helvetica"/>
                <a:cs typeface="Helvetica"/>
              </a:rPr>
              <a:t>ample</a:t>
            </a:r>
            <a:r>
              <a:rPr dirty="0">
                <a:latin typeface="Helvetica"/>
                <a:cs typeface="Helvetica"/>
              </a:rPr>
              <a:t>: 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S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A</a:t>
            </a:r>
            <a:r>
              <a:rPr spc="-4" dirty="0">
                <a:latin typeface="Helvetica"/>
                <a:cs typeface="Helvetica"/>
              </a:rPr>
              <a:t>C</a:t>
            </a:r>
            <a:r>
              <a:rPr dirty="0">
                <a:latin typeface="Helvetica"/>
                <a:cs typeface="Helvetica"/>
              </a:rPr>
              <a:t>K</a:t>
            </a:r>
            <a:r>
              <a:rPr spc="4" dirty="0">
                <a:latin typeface="Helvetica"/>
                <a:cs typeface="Helvetica"/>
              </a:rPr>
              <a:t> imp</a:t>
            </a:r>
            <a:r>
              <a:rPr spc="-20" dirty="0">
                <a:latin typeface="Helvetica"/>
                <a:cs typeface="Helvetica"/>
              </a:rPr>
              <a:t>l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m</a:t>
            </a:r>
            <a:r>
              <a:rPr spc="4" dirty="0">
                <a:latin typeface="Helvetica"/>
                <a:cs typeface="Helvetica"/>
              </a:rPr>
              <a:t>ent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ion.</a:t>
            </a:r>
            <a:endParaRPr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buFont typeface=""/>
              <a:buChar char="■"/>
            </a:pPr>
            <a:endParaRPr dirty="0">
              <a:latin typeface="Times New Roman"/>
              <a:cs typeface="Times New Roman"/>
            </a:endParaRPr>
          </a:p>
          <a:p>
            <a:pPr marL="12697">
              <a:spcBef>
                <a:spcPts val="1240"/>
              </a:spcBef>
            </a:pPr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epre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ent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H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DD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EN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h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em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nta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io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.</a:t>
            </a:r>
            <a:endParaRPr dirty="0">
              <a:latin typeface="Helvetica"/>
              <a:cs typeface="Helvetica"/>
            </a:endParaRPr>
          </a:p>
          <a:p>
            <a:pPr marL="359960" indent="-231721">
              <a:spcBef>
                <a:spcPts val="599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4" dirty="0">
                <a:latin typeface="Helvetica"/>
                <a:cs typeface="Helvetica"/>
              </a:rPr>
              <a:t>Imp</a:t>
            </a:r>
            <a:r>
              <a:rPr spc="-20" dirty="0">
                <a:latin typeface="Helvetica"/>
                <a:cs typeface="Helvetica"/>
              </a:rPr>
              <a:t>l</a:t>
            </a:r>
            <a:r>
              <a:rPr spc="4" dirty="0">
                <a:latin typeface="Helvetica"/>
                <a:cs typeface="Helvetica"/>
              </a:rPr>
              <a:t>em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nta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io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u</a:t>
            </a:r>
            <a:r>
              <a:rPr spc="-14" dirty="0">
                <a:latin typeface="Helvetica"/>
                <a:cs typeface="Helvetica"/>
              </a:rPr>
              <a:t>s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arra</a:t>
            </a:r>
            <a:r>
              <a:rPr spc="-14" dirty="0">
                <a:latin typeface="Helvetica"/>
                <a:cs typeface="Helvetica"/>
              </a:rPr>
              <a:t>y</a:t>
            </a:r>
            <a:r>
              <a:rPr spc="10" dirty="0">
                <a:latin typeface="Helvetica"/>
                <a:cs typeface="Helvetica"/>
              </a:rPr>
              <a:t>s</a:t>
            </a:r>
            <a:r>
              <a:rPr dirty="0">
                <a:latin typeface="Helvetica"/>
                <a:cs typeface="Helvetica"/>
              </a:rPr>
              <a:t>.</a:t>
            </a:r>
          </a:p>
          <a:p>
            <a:pPr marL="359960" indent="-231721">
              <a:spcBef>
                <a:spcPts val="645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-4" dirty="0">
                <a:latin typeface="Helvetica"/>
                <a:cs typeface="Helvetica"/>
              </a:rPr>
              <a:t>C</a:t>
            </a:r>
            <a:r>
              <a:rPr spc="4" dirty="0">
                <a:latin typeface="Helvetica"/>
                <a:cs typeface="Helvetica"/>
              </a:rPr>
              <a:t>lien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i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c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spc="4" dirty="0">
                <a:latin typeface="Helvetica"/>
                <a:cs typeface="Helvetica"/>
              </a:rPr>
              <a:t>mp</a:t>
            </a:r>
            <a:r>
              <a:rPr spc="-20" dirty="0">
                <a:latin typeface="Helvetica"/>
                <a:cs typeface="Helvetica"/>
              </a:rPr>
              <a:t>l</a:t>
            </a:r>
            <a:r>
              <a:rPr spc="4" dirty="0">
                <a:latin typeface="Helvetica"/>
                <a:cs typeface="Helvetica"/>
              </a:rPr>
              <a:t>et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l</a:t>
            </a:r>
            <a:r>
              <a:rPr dirty="0">
                <a:latin typeface="Helvetica"/>
                <a:cs typeface="Helvetica"/>
              </a:rPr>
              <a:t>y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una</a:t>
            </a:r>
            <a:r>
              <a:rPr spc="-30" dirty="0">
                <a:latin typeface="Helvetica"/>
                <a:cs typeface="Helvetica"/>
              </a:rPr>
              <a:t>w</a:t>
            </a:r>
            <a:r>
              <a:rPr spc="4" dirty="0">
                <a:latin typeface="Helvetica"/>
                <a:cs typeface="Helvetica"/>
              </a:rPr>
              <a:t>ar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f</a:t>
            </a:r>
            <a:r>
              <a:rPr spc="4" dirty="0">
                <a:latin typeface="Helvetica"/>
                <a:cs typeface="Helvetica"/>
              </a:rPr>
              <a:t> th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10" dirty="0">
                <a:latin typeface="Helvetica"/>
                <a:cs typeface="Helvetica"/>
              </a:rPr>
              <a:t>s</a:t>
            </a:r>
            <a:r>
              <a:rPr dirty="0">
                <a:latin typeface="Helvetica"/>
                <a:cs typeface="Helvetica"/>
              </a:rPr>
              <a:t>.</a:t>
            </a:r>
          </a:p>
          <a:p>
            <a:pPr>
              <a:spcBef>
                <a:spcPts val="48"/>
              </a:spcBef>
              <a:buFont typeface=""/>
              <a:buChar char="■"/>
            </a:pPr>
            <a:endParaRPr sz="2700" dirty="0">
              <a:latin typeface="Times New Roman"/>
              <a:cs typeface="Times New Roman"/>
            </a:endParaRPr>
          </a:p>
          <a:p>
            <a:pPr marL="12697"/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h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an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g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3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ithou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ha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gin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g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ien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a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l.</a:t>
            </a:r>
            <a:endParaRPr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lang="en-US"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 ways of declaring a </a:t>
            </a:r>
            <a:r>
              <a:rPr lang="en-US" sz="4000" spc="-5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struct</a:t>
            </a:r>
            <a:r>
              <a:rPr lang="en-US"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C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43000" y="1999760"/>
            <a:ext cx="7848599" cy="403187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one;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two; 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 err="1"/>
              <a:t>myStruct</a:t>
            </a:r>
            <a:r>
              <a:rPr lang="en-US" dirty="0"/>
              <a:t>;</a:t>
            </a:r>
          </a:p>
          <a:p>
            <a:pPr marL="128239" defTabSz="457093">
              <a:spcBef>
                <a:spcPts val="599"/>
              </a:spcBef>
              <a:buSzPct val="33333"/>
              <a:tabLst>
                <a:tab pos="360596" algn="l"/>
              </a:tabLst>
            </a:pPr>
            <a:endParaRPr lang="en-US" dirty="0"/>
          </a:p>
          <a:p>
            <a:pPr marL="128239" defTabSz="457093">
              <a:spcBef>
                <a:spcPts val="599"/>
              </a:spcBef>
              <a:buSzPct val="33333"/>
              <a:tabLst>
                <a:tab pos="360596" algn="l"/>
              </a:tabLst>
            </a:pPr>
            <a:r>
              <a:rPr lang="en-US" spc="4" dirty="0">
                <a:latin typeface="Helvetica"/>
                <a:cs typeface="Helvetica"/>
              </a:rPr>
              <a:t>In client code:</a:t>
            </a:r>
          </a:p>
          <a:p>
            <a:endParaRPr lang="en-US" dirty="0"/>
          </a:p>
          <a:p>
            <a:r>
              <a:rPr lang="en-US" dirty="0" err="1"/>
              <a:t>myStruct</a:t>
            </a:r>
            <a:r>
              <a:rPr lang="en-US" dirty="0"/>
              <a:t> s1; </a:t>
            </a:r>
            <a:endParaRPr lang="en-US" spc="4" dirty="0">
              <a:latin typeface="Helvetica"/>
              <a:cs typeface="Helvetica"/>
            </a:endParaRPr>
          </a:p>
          <a:p>
            <a:endParaRPr lang="en-US" spc="4" dirty="0">
              <a:latin typeface="Helvetica"/>
              <a:cs typeface="Helvetica"/>
            </a:endParaRPr>
          </a:p>
          <a:p>
            <a:r>
              <a:rPr lang="en-US" spc="4" dirty="0">
                <a:latin typeface="Helvetica"/>
                <a:cs typeface="Helvetica"/>
              </a:rPr>
              <a:t>Forward declaration not possible, since </a:t>
            </a:r>
            <a:r>
              <a:rPr lang="en-US" spc="4" dirty="0" err="1">
                <a:latin typeface="Helvetica"/>
                <a:cs typeface="Helvetica"/>
              </a:rPr>
              <a:t>typedef</a:t>
            </a:r>
            <a:r>
              <a:rPr lang="en-US" spc="4" dirty="0">
                <a:latin typeface="Helvetica"/>
                <a:cs typeface="Helvetica"/>
              </a:rPr>
              <a:t> creates an alias to an anonymous </a:t>
            </a:r>
            <a:r>
              <a:rPr lang="en-US" spc="4" dirty="0" err="1">
                <a:latin typeface="Helvetica"/>
                <a:cs typeface="Helvetica"/>
              </a:rPr>
              <a:t>struct</a:t>
            </a:r>
            <a:r>
              <a:rPr lang="en-US" spc="4" dirty="0">
                <a:latin typeface="Helvetica"/>
                <a:cs typeface="Helvetica"/>
              </a:rPr>
              <a:t>.</a:t>
            </a:r>
          </a:p>
          <a:p>
            <a:r>
              <a:rPr lang="en-US" spc="4" dirty="0">
                <a:latin typeface="Helvetica"/>
                <a:cs typeface="Helvetica"/>
              </a:rPr>
              <a:t>Less typing.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7059" y="7148986"/>
            <a:ext cx="307340" cy="122085"/>
          </a:xfrm>
        </p:spPr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3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275846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lang="en-US"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 ways of declaring a </a:t>
            </a:r>
            <a:r>
              <a:rPr lang="en-US" sz="4000" spc="-5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struct</a:t>
            </a:r>
            <a:r>
              <a:rPr lang="en-US"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C - 3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43000" y="1999760"/>
            <a:ext cx="7848599" cy="403187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myStruct</a:t>
            </a: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one;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two; 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 err="1">
                <a:solidFill>
                  <a:srgbClr val="008000"/>
                </a:solidFill>
              </a:rPr>
              <a:t>myStruct</a:t>
            </a:r>
            <a:r>
              <a:rPr lang="en-US" dirty="0"/>
              <a:t>;</a:t>
            </a:r>
          </a:p>
          <a:p>
            <a:pPr marL="128239" defTabSz="457093">
              <a:spcBef>
                <a:spcPts val="599"/>
              </a:spcBef>
              <a:buSzPct val="33333"/>
              <a:tabLst>
                <a:tab pos="360596" algn="l"/>
              </a:tabLst>
            </a:pPr>
            <a:endParaRPr lang="en-US" dirty="0"/>
          </a:p>
          <a:p>
            <a:pPr marL="128239" defTabSz="457093">
              <a:spcBef>
                <a:spcPts val="599"/>
              </a:spcBef>
              <a:buSzPct val="33333"/>
              <a:tabLst>
                <a:tab pos="360596" algn="l"/>
              </a:tabLst>
            </a:pPr>
            <a:r>
              <a:rPr lang="en-US" spc="4" dirty="0">
                <a:latin typeface="Helvetica"/>
                <a:cs typeface="Helvetica"/>
              </a:rPr>
              <a:t>In client code: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8000"/>
                </a:solidFill>
              </a:rPr>
              <a:t>myStruct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s1;  OR</a:t>
            </a:r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myStruct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s1;</a:t>
            </a:r>
          </a:p>
          <a:p>
            <a:endParaRPr lang="en-US" spc="4" dirty="0">
              <a:latin typeface="Helvetica"/>
              <a:cs typeface="Helvetica"/>
            </a:endParaRPr>
          </a:p>
          <a:p>
            <a:r>
              <a:rPr lang="en-US" spc="4" dirty="0">
                <a:latin typeface="Helvetica"/>
                <a:cs typeface="Helvetica"/>
              </a:rPr>
              <a:t>Both methods of declaration of s1 possible.  The red and the green can even be different names – the red is in the </a:t>
            </a:r>
            <a:r>
              <a:rPr lang="en-US" spc="4" dirty="0" err="1">
                <a:latin typeface="Helvetica"/>
                <a:cs typeface="Helvetica"/>
              </a:rPr>
              <a:t>struct</a:t>
            </a:r>
            <a:r>
              <a:rPr lang="en-US" spc="4" dirty="0">
                <a:latin typeface="Helvetica"/>
                <a:cs typeface="Helvetica"/>
              </a:rPr>
              <a:t> namespace, but the green is not.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7059" y="7148986"/>
            <a:ext cx="307340" cy="122085"/>
          </a:xfrm>
        </p:spPr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4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187753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31270"/>
            <a:ext cx="9052560" cy="655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9227059" y="7110001"/>
            <a:ext cx="3073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68"/>
            <a:fld id="{81D60167-4931-47E6-BA6A-407CBD079E47}" type="slidenum">
              <a:rPr spc="-4" smtClean="0"/>
              <a:pPr marL="70468"/>
              <a:t>5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296028" y="1601526"/>
            <a:ext cx="6273801" cy="528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Dat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t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pe:</a:t>
            </a:r>
            <a:endParaRPr dirty="0">
              <a:latin typeface="Helvetica"/>
              <a:cs typeface="Helvetica"/>
            </a:endParaRPr>
          </a:p>
          <a:p>
            <a:pPr marL="359960" indent="-231721">
              <a:spcBef>
                <a:spcPts val="599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4" dirty="0">
                <a:latin typeface="Helvetica"/>
                <a:cs typeface="Helvetica"/>
              </a:rPr>
              <a:t>Se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f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14" dirty="0">
                <a:latin typeface="Helvetica"/>
                <a:cs typeface="Helvetica"/>
              </a:rPr>
              <a:t>v</a:t>
            </a:r>
            <a:r>
              <a:rPr spc="4" dirty="0">
                <a:latin typeface="Helvetica"/>
                <a:cs typeface="Helvetica"/>
              </a:rPr>
              <a:t>a</a:t>
            </a:r>
            <a:r>
              <a:rPr spc="-20" dirty="0">
                <a:latin typeface="Helvetica"/>
                <a:cs typeface="Helvetica"/>
              </a:rPr>
              <a:t>l</a:t>
            </a:r>
            <a:r>
              <a:rPr spc="4" dirty="0">
                <a:latin typeface="Helvetica"/>
                <a:cs typeface="Helvetica"/>
              </a:rPr>
              <a:t>u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a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d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14" dirty="0">
                <a:latin typeface="Helvetica"/>
                <a:cs typeface="Helvetica"/>
              </a:rPr>
              <a:t>c</a:t>
            </a:r>
            <a:r>
              <a:rPr spc="4" dirty="0">
                <a:latin typeface="Helvetica"/>
                <a:cs typeface="Helvetica"/>
              </a:rPr>
              <a:t>ol</a:t>
            </a:r>
            <a:r>
              <a:rPr spc="-20" dirty="0">
                <a:latin typeface="Helvetica"/>
                <a:cs typeface="Helvetica"/>
              </a:rPr>
              <a:t>l</a:t>
            </a:r>
            <a:r>
              <a:rPr spc="4" dirty="0">
                <a:latin typeface="Helvetica"/>
                <a:cs typeface="Helvetica"/>
              </a:rPr>
              <a:t>ec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io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f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opera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io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14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t</a:t>
            </a:r>
            <a:r>
              <a:rPr spc="-20" dirty="0">
                <a:latin typeface="Helvetica"/>
                <a:cs typeface="Helvetica"/>
              </a:rPr>
              <a:t>h</a:t>
            </a:r>
            <a:r>
              <a:rPr spc="4" dirty="0">
                <a:latin typeface="Helvetica"/>
                <a:cs typeface="Helvetica"/>
              </a:rPr>
              <a:t>o</a:t>
            </a:r>
            <a:r>
              <a:rPr spc="-14" dirty="0">
                <a:latin typeface="Helvetica"/>
                <a:cs typeface="Helvetica"/>
              </a:rPr>
              <a:t>s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14" dirty="0">
                <a:latin typeface="Helvetica"/>
                <a:cs typeface="Helvetica"/>
              </a:rPr>
              <a:t>v</a:t>
            </a:r>
            <a:r>
              <a:rPr spc="4" dirty="0">
                <a:latin typeface="Helvetica"/>
                <a:cs typeface="Helvetica"/>
              </a:rPr>
              <a:t>al</a:t>
            </a:r>
            <a:r>
              <a:rPr spc="-20" dirty="0">
                <a:latin typeface="Helvetica"/>
                <a:cs typeface="Helvetica"/>
              </a:rPr>
              <a:t>u</a:t>
            </a:r>
            <a:r>
              <a:rPr spc="4" dirty="0">
                <a:latin typeface="Helvetica"/>
                <a:cs typeface="Helvetica"/>
              </a:rPr>
              <a:t>es.</a:t>
            </a:r>
            <a:endParaRPr dirty="0">
              <a:latin typeface="Helvetica"/>
              <a:cs typeface="Helvetica"/>
            </a:endParaRPr>
          </a:p>
          <a:p>
            <a:pPr marL="359960" indent="-231721">
              <a:spcBef>
                <a:spcPts val="550"/>
              </a:spcBef>
              <a:buSzPct val="33333"/>
              <a:buFont typeface=""/>
              <a:buChar char="■"/>
              <a:tabLst>
                <a:tab pos="360596" algn="l"/>
                <a:tab pos="817054" algn="l"/>
                <a:tab pos="1639822" algn="l"/>
              </a:tabLst>
            </a:pPr>
            <a:r>
              <a:rPr spc="20" dirty="0">
                <a:latin typeface="Helvetica"/>
                <a:cs typeface="Helvetica"/>
              </a:rPr>
              <a:t>E</a:t>
            </a:r>
            <a:r>
              <a:rPr spc="-40" dirty="0">
                <a:latin typeface="Helvetica"/>
                <a:cs typeface="Helvetica"/>
              </a:rPr>
              <a:t>x</a:t>
            </a:r>
            <a:r>
              <a:rPr dirty="0">
                <a:latin typeface="Helvetica"/>
                <a:cs typeface="Helvetica"/>
              </a:rPr>
              <a:t>.	</a:t>
            </a:r>
            <a:r>
              <a:rPr dirty="0">
                <a:latin typeface="Courier"/>
                <a:cs typeface="Courier"/>
              </a:rPr>
              <a:t>short	</a:t>
            </a:r>
            <a:r>
              <a:rPr spc="-25" dirty="0">
                <a:latin typeface="Courier"/>
                <a:cs typeface="Courier"/>
              </a:rPr>
              <a:t>i</a:t>
            </a:r>
            <a:r>
              <a:rPr dirty="0">
                <a:latin typeface="Courier"/>
                <a:cs typeface="Courier"/>
              </a:rPr>
              <a:t>nt</a:t>
            </a:r>
          </a:p>
          <a:p>
            <a:pPr marL="639930" lvl="1" indent="-167600">
              <a:spcBef>
                <a:spcPts val="599"/>
              </a:spcBef>
              <a:buSzPct val="77777"/>
              <a:buFont typeface="Helvetica"/>
              <a:buChar char="–"/>
              <a:tabLst>
                <a:tab pos="640565" algn="l"/>
              </a:tabLst>
            </a:pP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se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f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v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al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u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s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bet</a:t>
            </a:r>
            <a:r>
              <a:rPr spc="-30" dirty="0">
                <a:solidFill>
                  <a:srgbClr val="006500"/>
                </a:solidFill>
                <a:latin typeface="Helvetica"/>
                <a:cs typeface="Helvetica"/>
              </a:rPr>
              <a:t>w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ee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-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3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2,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7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6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8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an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d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3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2,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7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67</a:t>
            </a:r>
            <a:endParaRPr dirty="0">
              <a:latin typeface="Helvetica"/>
              <a:cs typeface="Helvetica"/>
            </a:endParaRPr>
          </a:p>
          <a:p>
            <a:pPr marL="639930" lvl="1" indent="-167600">
              <a:spcBef>
                <a:spcPts val="430"/>
              </a:spcBef>
              <a:buSzPct val="77777"/>
              <a:buFont typeface="Helvetica"/>
              <a:buChar char="–"/>
              <a:tabLst>
                <a:tab pos="640565" algn="l"/>
              </a:tabLst>
            </a:pP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arit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h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et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i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c</a:t>
            </a:r>
            <a:r>
              <a:rPr spc="1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per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i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ns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: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+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- * /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%</a:t>
            </a:r>
            <a:endParaRPr dirty="0">
              <a:latin typeface="Helvetica"/>
              <a:cs typeface="Helvetica"/>
            </a:endParaRPr>
          </a:p>
          <a:p>
            <a:pPr lvl="1">
              <a:lnSpc>
                <a:spcPct val="100000"/>
              </a:lnSpc>
              <a:buClr>
                <a:srgbClr val="006500"/>
              </a:buClr>
              <a:buFont typeface="Helvetica"/>
              <a:buChar char="–"/>
            </a:pPr>
            <a:endParaRPr dirty="0">
              <a:latin typeface="Times New Roman"/>
              <a:cs typeface="Times New Roman"/>
            </a:endParaRPr>
          </a:p>
          <a:p>
            <a:pPr marL="12697">
              <a:spcBef>
                <a:spcPts val="1193"/>
              </a:spcBef>
            </a:pP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Ab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tr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(AD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):</a:t>
            </a:r>
            <a:endParaRPr dirty="0">
              <a:latin typeface="Helvetica"/>
              <a:cs typeface="Helvetica"/>
            </a:endParaRPr>
          </a:p>
          <a:p>
            <a:pPr marL="359960" indent="-231721">
              <a:spcBef>
                <a:spcPts val="599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-4" dirty="0">
                <a:latin typeface="Helvetica"/>
                <a:cs typeface="Helvetica"/>
              </a:rPr>
              <a:t>D</a:t>
            </a:r>
            <a:r>
              <a:rPr spc="4" dirty="0">
                <a:latin typeface="Helvetica"/>
                <a:cs typeface="Helvetica"/>
              </a:rPr>
              <a:t>at</a:t>
            </a:r>
            <a:r>
              <a:rPr dirty="0">
                <a:latin typeface="Helvetica"/>
                <a:cs typeface="Helvetica"/>
              </a:rPr>
              <a:t>a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t</a:t>
            </a:r>
            <a:r>
              <a:rPr spc="-14" dirty="0">
                <a:latin typeface="Helvetica"/>
                <a:cs typeface="Helvetica"/>
              </a:rPr>
              <a:t>y</a:t>
            </a:r>
            <a:r>
              <a:rPr spc="4" dirty="0">
                <a:latin typeface="Helvetica"/>
                <a:cs typeface="Helvetica"/>
              </a:rPr>
              <a:t>p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30" dirty="0">
                <a:latin typeface="Helvetica"/>
                <a:cs typeface="Helvetica"/>
              </a:rPr>
              <a:t>w</a:t>
            </a:r>
            <a:r>
              <a:rPr spc="4" dirty="0">
                <a:latin typeface="Helvetica"/>
                <a:cs typeface="Helvetica"/>
              </a:rPr>
              <a:t>ho</a:t>
            </a:r>
            <a:r>
              <a:rPr spc="-14" dirty="0">
                <a:latin typeface="Helvetica"/>
                <a:cs typeface="Helvetica"/>
              </a:rPr>
              <a:t>s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rep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s</a:t>
            </a:r>
            <a:r>
              <a:rPr spc="4" dirty="0">
                <a:latin typeface="Helvetica"/>
                <a:cs typeface="Helvetica"/>
              </a:rPr>
              <a:t>ent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i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i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4" dirty="0">
                <a:latin typeface="Helvetica"/>
                <a:cs typeface="Helvetica"/>
              </a:rPr>
              <a:t>H</a:t>
            </a:r>
            <a:r>
              <a:rPr dirty="0">
                <a:latin typeface="Helvetica"/>
                <a:cs typeface="Helvetica"/>
              </a:rPr>
              <a:t>I</a:t>
            </a:r>
            <a:r>
              <a:rPr spc="-4" dirty="0">
                <a:latin typeface="Helvetica"/>
                <a:cs typeface="Helvetica"/>
              </a:rPr>
              <a:t>DD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-4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.</a:t>
            </a:r>
          </a:p>
          <a:p>
            <a:pPr marL="359960" indent="-231721">
              <a:spcBef>
                <a:spcPts val="645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-4" dirty="0">
                <a:latin typeface="Helvetica"/>
                <a:cs typeface="Helvetica"/>
              </a:rPr>
              <a:t>D</a:t>
            </a:r>
            <a:r>
              <a:rPr spc="4" dirty="0">
                <a:latin typeface="Helvetica"/>
                <a:cs typeface="Helvetica"/>
              </a:rPr>
              <a:t>on’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30" dirty="0">
                <a:latin typeface="Helvetica"/>
                <a:cs typeface="Helvetica"/>
              </a:rPr>
              <a:t>w</a:t>
            </a:r>
            <a:r>
              <a:rPr spc="4" dirty="0">
                <a:latin typeface="Helvetica"/>
                <a:cs typeface="Helvetica"/>
              </a:rPr>
              <a:t>an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14" dirty="0">
                <a:latin typeface="Helvetica"/>
                <a:cs typeface="Helvetica"/>
              </a:rPr>
              <a:t>c</a:t>
            </a:r>
            <a:r>
              <a:rPr spc="4" dirty="0">
                <a:latin typeface="Helvetica"/>
                <a:cs typeface="Helvetica"/>
              </a:rPr>
              <a:t>li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dirty="0">
                <a:latin typeface="Helvetica"/>
                <a:cs typeface="Helvetica"/>
              </a:rPr>
              <a:t>o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di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ec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l</a:t>
            </a:r>
            <a:r>
              <a:rPr dirty="0">
                <a:latin typeface="Helvetica"/>
                <a:cs typeface="Helvetica"/>
              </a:rPr>
              <a:t>y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m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spc="4" dirty="0">
                <a:latin typeface="Helvetica"/>
                <a:cs typeface="Helvetica"/>
              </a:rPr>
              <a:t>nip</a:t>
            </a:r>
            <a:r>
              <a:rPr spc="-20" dirty="0">
                <a:latin typeface="Helvetica"/>
                <a:cs typeface="Helvetica"/>
              </a:rPr>
              <a:t>u</a:t>
            </a:r>
            <a:r>
              <a:rPr spc="4" dirty="0">
                <a:latin typeface="Helvetica"/>
                <a:cs typeface="Helvetica"/>
              </a:rPr>
              <a:t>lat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da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dirty="0">
                <a:latin typeface="Helvetica"/>
                <a:cs typeface="Helvetica"/>
              </a:rPr>
              <a:t>a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t</a:t>
            </a:r>
            <a:r>
              <a:rPr spc="-14" dirty="0">
                <a:latin typeface="Helvetica"/>
                <a:cs typeface="Helvetica"/>
              </a:rPr>
              <a:t>y</a:t>
            </a:r>
            <a:r>
              <a:rPr spc="4" dirty="0">
                <a:latin typeface="Helvetica"/>
                <a:cs typeface="Helvetica"/>
              </a:rPr>
              <a:t>pe.</a:t>
            </a:r>
            <a:endParaRPr dirty="0">
              <a:latin typeface="Helvetica"/>
              <a:cs typeface="Helvetica"/>
            </a:endParaRPr>
          </a:p>
          <a:p>
            <a:pPr marL="359960" indent="-231721">
              <a:spcBef>
                <a:spcPts val="645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-10" dirty="0">
                <a:latin typeface="Helvetica"/>
                <a:cs typeface="Helvetica"/>
              </a:rPr>
              <a:t>O</a:t>
            </a:r>
            <a:r>
              <a:rPr spc="4" dirty="0">
                <a:latin typeface="Helvetica"/>
                <a:cs typeface="Helvetica"/>
              </a:rPr>
              <a:t>perati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spc="4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10" dirty="0">
                <a:latin typeface="Helvetica"/>
                <a:cs typeface="Helvetica"/>
              </a:rPr>
              <a:t>O</a:t>
            </a:r>
            <a:r>
              <a:rPr spc="-4" dirty="0">
                <a:latin typeface="Helvetica"/>
                <a:cs typeface="Helvetica"/>
              </a:rPr>
              <a:t>N</a:t>
            </a:r>
            <a:r>
              <a:rPr spc="4" dirty="0">
                <a:latin typeface="Helvetica"/>
                <a:cs typeface="Helvetica"/>
              </a:rPr>
              <a:t>L</a:t>
            </a:r>
            <a:r>
              <a:rPr dirty="0">
                <a:latin typeface="Helvetica"/>
                <a:cs typeface="Helvetica"/>
              </a:rPr>
              <a:t>Y</a:t>
            </a:r>
            <a:r>
              <a:rPr spc="-25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pe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mit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d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th</a:t>
            </a:r>
            <a:r>
              <a:rPr spc="4" dirty="0">
                <a:latin typeface="Helvetica"/>
                <a:cs typeface="Helvetica"/>
              </a:rPr>
              <a:t>roug</a:t>
            </a:r>
            <a:r>
              <a:rPr dirty="0">
                <a:latin typeface="Helvetica"/>
                <a:cs typeface="Helvetica"/>
              </a:rPr>
              <a:t>h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in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erf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spc="10" dirty="0">
                <a:latin typeface="Helvetica"/>
                <a:cs typeface="Helvetica"/>
              </a:rPr>
              <a:t>c</a:t>
            </a:r>
            <a:r>
              <a:rPr spc="4" dirty="0">
                <a:latin typeface="Helvetica"/>
                <a:cs typeface="Helvetica"/>
              </a:rPr>
              <a:t>e.</a:t>
            </a:r>
            <a:endParaRPr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buFont typeface=""/>
              <a:buChar char="■"/>
            </a:pPr>
            <a:endParaRPr dirty="0">
              <a:latin typeface="Times New Roman"/>
              <a:cs typeface="Times New Roman"/>
            </a:endParaRPr>
          </a:p>
          <a:p>
            <a:pPr marL="12697">
              <a:spcBef>
                <a:spcPts val="1240"/>
              </a:spcBef>
            </a:pP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Separa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ent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fr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pc="-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sp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ic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n.</a:t>
            </a:r>
            <a:endParaRPr dirty="0">
              <a:latin typeface="Helvetica"/>
              <a:cs typeface="Helvetica"/>
            </a:endParaRPr>
          </a:p>
          <a:p>
            <a:pPr marL="359960" indent="-231721">
              <a:spcBef>
                <a:spcPts val="599"/>
              </a:spcBef>
              <a:buSzPct val="33333"/>
              <a:buFont typeface=""/>
              <a:buChar char="■"/>
              <a:tabLst>
                <a:tab pos="360596" algn="l"/>
                <a:tab pos="1845513" algn="l"/>
              </a:tabLst>
            </a:pPr>
            <a:r>
              <a:rPr spc="4" dirty="0">
                <a:latin typeface="Helvetica"/>
                <a:cs typeface="Helvetica"/>
              </a:rPr>
              <a:t>I</a:t>
            </a:r>
            <a:r>
              <a:rPr spc="-4" dirty="0">
                <a:latin typeface="Helvetica"/>
                <a:cs typeface="Helvetica"/>
              </a:rPr>
              <a:t>N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-4" dirty="0">
                <a:latin typeface="Helvetica"/>
                <a:cs typeface="Helvetica"/>
              </a:rPr>
              <a:t>R</a:t>
            </a:r>
            <a:r>
              <a:rPr dirty="0">
                <a:latin typeface="Helvetica"/>
                <a:cs typeface="Helvetica"/>
              </a:rPr>
              <a:t>F</a:t>
            </a:r>
            <a:r>
              <a:rPr spc="4" dirty="0">
                <a:latin typeface="Helvetica"/>
                <a:cs typeface="Helvetica"/>
              </a:rPr>
              <a:t>A</a:t>
            </a:r>
            <a:r>
              <a:rPr spc="-4" dirty="0">
                <a:latin typeface="Helvetica"/>
                <a:cs typeface="Helvetica"/>
              </a:rPr>
              <a:t>C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:	</a:t>
            </a:r>
            <a:r>
              <a:rPr spc="4" dirty="0">
                <a:latin typeface="Helvetica"/>
                <a:cs typeface="Helvetica"/>
              </a:rPr>
              <a:t>spec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dirty="0">
                <a:latin typeface="Helvetica"/>
                <a:cs typeface="Helvetica"/>
              </a:rPr>
              <a:t>fy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th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al</a:t>
            </a:r>
            <a:r>
              <a:rPr spc="-20" dirty="0">
                <a:latin typeface="Helvetica"/>
                <a:cs typeface="Helvetica"/>
              </a:rPr>
              <a:t>lo</a:t>
            </a:r>
            <a:r>
              <a:rPr spc="-30" dirty="0">
                <a:latin typeface="Helvetica"/>
                <a:cs typeface="Helvetica"/>
              </a:rPr>
              <a:t>w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d</a:t>
            </a:r>
            <a:r>
              <a:rPr spc="4" dirty="0">
                <a:latin typeface="Helvetica"/>
                <a:cs typeface="Helvetica"/>
              </a:rPr>
              <a:t> operat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4" dirty="0">
                <a:latin typeface="Helvetica"/>
                <a:cs typeface="Helvetica"/>
              </a:rPr>
              <a:t>o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s</a:t>
            </a:r>
          </a:p>
          <a:p>
            <a:pPr marL="359960" indent="-231721">
              <a:spcBef>
                <a:spcPts val="645"/>
              </a:spcBef>
              <a:buSzPct val="33333"/>
              <a:buFont typeface=""/>
              <a:buChar char="■"/>
              <a:tabLst>
                <a:tab pos="360596" algn="l"/>
                <a:tab pos="2582576" algn="l"/>
              </a:tabLst>
            </a:pPr>
            <a:r>
              <a:rPr spc="4" dirty="0">
                <a:latin typeface="Helvetica"/>
                <a:cs typeface="Helvetica"/>
              </a:rPr>
              <a:t>I</a:t>
            </a:r>
            <a:r>
              <a:rPr spc="-40" dirty="0">
                <a:latin typeface="Helvetica"/>
                <a:cs typeface="Helvetica"/>
              </a:rPr>
              <a:t>M</a:t>
            </a:r>
            <a:r>
              <a:rPr spc="4" dirty="0">
                <a:latin typeface="Helvetica"/>
                <a:cs typeface="Helvetica"/>
              </a:rPr>
              <a:t>PL</a:t>
            </a:r>
            <a:r>
              <a:rPr spc="20"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M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spc="14" dirty="0">
                <a:latin typeface="Helvetica"/>
                <a:cs typeface="Helvetica"/>
              </a:rPr>
              <a:t>N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dirty="0">
                <a:latin typeface="Helvetica"/>
                <a:cs typeface="Helvetica"/>
              </a:rPr>
              <a:t>A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25" dirty="0">
                <a:latin typeface="Helvetica"/>
                <a:cs typeface="Helvetica"/>
              </a:rPr>
              <a:t>I</a:t>
            </a:r>
            <a:r>
              <a:rPr spc="-10" dirty="0">
                <a:latin typeface="Helvetica"/>
                <a:cs typeface="Helvetica"/>
              </a:rPr>
              <a:t>O</a:t>
            </a:r>
            <a:r>
              <a:rPr spc="-4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:	</a:t>
            </a:r>
            <a:r>
              <a:rPr spc="4" dirty="0">
                <a:latin typeface="Helvetica"/>
                <a:cs typeface="Helvetica"/>
              </a:rPr>
              <a:t>pro</a:t>
            </a:r>
            <a:r>
              <a:rPr spc="-14" dirty="0">
                <a:latin typeface="Helvetica"/>
                <a:cs typeface="Helvetica"/>
              </a:rPr>
              <a:t>v</a:t>
            </a:r>
            <a:r>
              <a:rPr spc="4" dirty="0">
                <a:latin typeface="Helvetica"/>
                <a:cs typeface="Helvetica"/>
              </a:rPr>
              <a:t>id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cod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fo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ope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ati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spc="4" dirty="0">
                <a:latin typeface="Helvetica"/>
                <a:cs typeface="Helvetica"/>
              </a:rPr>
              <a:t>ns</a:t>
            </a:r>
            <a:endParaRPr dirty="0">
              <a:latin typeface="Helvetica"/>
              <a:cs typeface="Helvetica"/>
            </a:endParaRPr>
          </a:p>
          <a:p>
            <a:pPr marL="359960" indent="-231721">
              <a:spcBef>
                <a:spcPts val="645"/>
              </a:spcBef>
              <a:buSzPct val="33333"/>
              <a:buFont typeface=""/>
              <a:buChar char="■"/>
              <a:tabLst>
                <a:tab pos="360596" algn="l"/>
                <a:tab pos="1364297" algn="l"/>
              </a:tabLst>
            </a:pPr>
            <a:r>
              <a:rPr spc="-4" dirty="0">
                <a:latin typeface="Helvetica"/>
                <a:cs typeface="Helvetica"/>
              </a:rPr>
              <a:t>C</a:t>
            </a:r>
            <a:r>
              <a:rPr spc="4" dirty="0">
                <a:latin typeface="Helvetica"/>
                <a:cs typeface="Helvetica"/>
              </a:rPr>
              <a:t>LIE</a:t>
            </a:r>
            <a:r>
              <a:rPr spc="-4" dirty="0">
                <a:latin typeface="Helvetica"/>
                <a:cs typeface="Helvetica"/>
              </a:rPr>
              <a:t>N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dirty="0">
                <a:latin typeface="Helvetica"/>
                <a:cs typeface="Helvetica"/>
              </a:rPr>
              <a:t>:	</a:t>
            </a:r>
            <a:r>
              <a:rPr spc="4" dirty="0">
                <a:latin typeface="Helvetica"/>
                <a:cs typeface="Helvetica"/>
              </a:rPr>
              <a:t>cod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tha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-2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u</a:t>
            </a:r>
            <a:r>
              <a:rPr spc="-14" dirty="0">
                <a:latin typeface="Helvetica"/>
                <a:cs typeface="Helvetica"/>
              </a:rPr>
              <a:t>s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ope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atio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6910"/>
            <a:ext cx="9052560" cy="664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Advantages of ADT’s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9227059" y="7110001"/>
            <a:ext cx="3073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68"/>
            <a:fld id="{81D60167-4931-47E6-BA6A-407CBD079E47}" type="slidenum">
              <a:rPr spc="-4" smtClean="0"/>
              <a:pPr marL="70468"/>
              <a:t>6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143636" y="1437442"/>
            <a:ext cx="6628765" cy="5154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000" spc="-4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iffere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li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nt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har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th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sa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z="2000" spc="-4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.</a:t>
            </a:r>
            <a:endParaRPr sz="2000" dirty="0">
              <a:latin typeface="Helvetica"/>
              <a:cs typeface="Helvetica"/>
            </a:endParaRPr>
          </a:p>
          <a:p>
            <a:pPr>
              <a:spcBef>
                <a:spcPts val="48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697"/>
            <a:r>
              <a:rPr sz="2000" spc="-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h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an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g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z="2000" spc="-4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-3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ithou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ha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gin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g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ien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s.</a:t>
            </a:r>
            <a:endParaRPr sz="2000" dirty="0">
              <a:latin typeface="Helvetica"/>
              <a:cs typeface="Helvetica"/>
            </a:endParaRPr>
          </a:p>
          <a:p>
            <a:pPr marL="12697" marR="5080">
              <a:lnSpc>
                <a:spcPct val="232200"/>
              </a:lnSpc>
              <a:spcBef>
                <a:spcPts val="191"/>
              </a:spcBef>
            </a:pPr>
            <a:r>
              <a:rPr sz="2000" spc="-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lien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do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’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(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ee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to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)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kno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z="2000" spc="-25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ho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z="2000" spc="-25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impl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nta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io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-3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or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k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s. </a:t>
            </a:r>
            <a:r>
              <a:rPr sz="2000" spc="-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on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v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eni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-3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sz="2000" spc="-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org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ni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z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la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g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pr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bl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.</a:t>
            </a:r>
            <a:endParaRPr sz="2000" dirty="0">
              <a:latin typeface="Helvetica"/>
              <a:cs typeface="Helvetica"/>
            </a:endParaRPr>
          </a:p>
          <a:p>
            <a:pPr marL="359960" indent="-231721">
              <a:spcBef>
                <a:spcPts val="404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z="2000" spc="-4" dirty="0">
                <a:latin typeface="Helvetica"/>
                <a:cs typeface="Helvetica"/>
              </a:rPr>
              <a:t>D</a:t>
            </a:r>
            <a:r>
              <a:rPr sz="2000" spc="4" dirty="0">
                <a:latin typeface="Helvetica"/>
                <a:cs typeface="Helvetica"/>
              </a:rPr>
              <a:t>eco</a:t>
            </a:r>
            <a:r>
              <a:rPr sz="2000" spc="-14" dirty="0">
                <a:latin typeface="Helvetica"/>
                <a:cs typeface="Helvetica"/>
              </a:rPr>
              <a:t>m</a:t>
            </a:r>
            <a:r>
              <a:rPr sz="2000" spc="4" dirty="0">
                <a:latin typeface="Helvetica"/>
                <a:cs typeface="Helvetica"/>
              </a:rPr>
              <a:t>p</a:t>
            </a:r>
            <a:r>
              <a:rPr sz="2000" spc="-20" dirty="0">
                <a:latin typeface="Helvetica"/>
                <a:cs typeface="Helvetica"/>
              </a:rPr>
              <a:t>o</a:t>
            </a:r>
            <a:r>
              <a:rPr sz="2000" spc="10" dirty="0">
                <a:latin typeface="Helvetica"/>
                <a:cs typeface="Helvetica"/>
              </a:rPr>
              <a:t>s</a:t>
            </a:r>
            <a:r>
              <a:rPr sz="2000" dirty="0">
                <a:latin typeface="Helvetica"/>
                <a:cs typeface="Helvetica"/>
              </a:rPr>
              <a:t>e</a:t>
            </a:r>
            <a:r>
              <a:rPr sz="2000" spc="10" dirty="0">
                <a:latin typeface="Helvetica"/>
                <a:cs typeface="Helvetica"/>
              </a:rPr>
              <a:t> </a:t>
            </a:r>
            <a:r>
              <a:rPr sz="2000" spc="-20" dirty="0">
                <a:latin typeface="Helvetica"/>
                <a:cs typeface="Helvetica"/>
              </a:rPr>
              <a:t>i</a:t>
            </a:r>
            <a:r>
              <a:rPr sz="2000" spc="4" dirty="0">
                <a:latin typeface="Helvetica"/>
                <a:cs typeface="Helvetica"/>
              </a:rPr>
              <a:t>nt</a:t>
            </a:r>
            <a:r>
              <a:rPr sz="2000" dirty="0">
                <a:latin typeface="Helvetica"/>
                <a:cs typeface="Helvetica"/>
              </a:rPr>
              <a:t>o</a:t>
            </a:r>
            <a:r>
              <a:rPr sz="2000" spc="-14" dirty="0">
                <a:latin typeface="Helvetica"/>
                <a:cs typeface="Helvetica"/>
              </a:rPr>
              <a:t> </a:t>
            </a:r>
            <a:r>
              <a:rPr sz="2000" spc="4" dirty="0">
                <a:latin typeface="Helvetica"/>
                <a:cs typeface="Helvetica"/>
              </a:rPr>
              <a:t>s</a:t>
            </a:r>
            <a:r>
              <a:rPr sz="2000" spc="-14" dirty="0">
                <a:latin typeface="Helvetica"/>
                <a:cs typeface="Helvetica"/>
              </a:rPr>
              <a:t>m</a:t>
            </a:r>
            <a:r>
              <a:rPr sz="2000" spc="4" dirty="0">
                <a:latin typeface="Helvetica"/>
                <a:cs typeface="Helvetica"/>
              </a:rPr>
              <a:t>al</a:t>
            </a:r>
            <a:r>
              <a:rPr sz="2000" spc="-20" dirty="0">
                <a:latin typeface="Helvetica"/>
                <a:cs typeface="Helvetica"/>
              </a:rPr>
              <a:t>l</a:t>
            </a:r>
            <a:r>
              <a:rPr sz="2000" spc="4" dirty="0">
                <a:latin typeface="Helvetica"/>
                <a:cs typeface="Helvetica"/>
              </a:rPr>
              <a:t>e</a:t>
            </a:r>
            <a:r>
              <a:rPr sz="2000" dirty="0">
                <a:latin typeface="Helvetica"/>
                <a:cs typeface="Helvetica"/>
              </a:rPr>
              <a:t>r</a:t>
            </a:r>
            <a:r>
              <a:rPr sz="2000" spc="10" dirty="0">
                <a:latin typeface="Helvetica"/>
                <a:cs typeface="Helvetica"/>
              </a:rPr>
              <a:t> </a:t>
            </a:r>
            <a:r>
              <a:rPr sz="2000" spc="4" dirty="0">
                <a:latin typeface="Helvetica"/>
                <a:cs typeface="Helvetica"/>
              </a:rPr>
              <a:t>p</a:t>
            </a:r>
            <a:r>
              <a:rPr sz="2000" spc="-25" dirty="0">
                <a:latin typeface="Helvetica"/>
                <a:cs typeface="Helvetica"/>
              </a:rPr>
              <a:t>r</a:t>
            </a:r>
            <a:r>
              <a:rPr sz="2000" spc="4" dirty="0">
                <a:latin typeface="Helvetica"/>
                <a:cs typeface="Helvetica"/>
              </a:rPr>
              <a:t>ob</a:t>
            </a:r>
            <a:r>
              <a:rPr sz="2000" spc="-20" dirty="0">
                <a:latin typeface="Helvetica"/>
                <a:cs typeface="Helvetica"/>
              </a:rPr>
              <a:t>l</a:t>
            </a:r>
            <a:r>
              <a:rPr sz="2000" spc="4" dirty="0">
                <a:latin typeface="Helvetica"/>
                <a:cs typeface="Helvetica"/>
              </a:rPr>
              <a:t>ems.</a:t>
            </a:r>
            <a:endParaRPr sz="2000" dirty="0">
              <a:latin typeface="Helvetica"/>
              <a:cs typeface="Helvetica"/>
            </a:endParaRPr>
          </a:p>
          <a:p>
            <a:pPr marL="359960" indent="-231721">
              <a:spcBef>
                <a:spcPts val="430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z="2000" spc="4" dirty="0">
                <a:latin typeface="Helvetica"/>
                <a:cs typeface="Helvetica"/>
              </a:rPr>
              <a:t>Subs</a:t>
            </a:r>
            <a:r>
              <a:rPr sz="2000" spc="-20" dirty="0">
                <a:latin typeface="Helvetica"/>
                <a:cs typeface="Helvetica"/>
              </a:rPr>
              <a:t>t</a:t>
            </a:r>
            <a:r>
              <a:rPr sz="2000" spc="4" dirty="0">
                <a:latin typeface="Helvetica"/>
                <a:cs typeface="Helvetica"/>
              </a:rPr>
              <a:t>itu</a:t>
            </a:r>
            <a:r>
              <a:rPr sz="2000" spc="-20" dirty="0">
                <a:latin typeface="Helvetica"/>
                <a:cs typeface="Helvetica"/>
              </a:rPr>
              <a:t>t</a:t>
            </a:r>
            <a:r>
              <a:rPr sz="2000" dirty="0">
                <a:latin typeface="Helvetica"/>
                <a:cs typeface="Helvetica"/>
              </a:rPr>
              <a:t>e</a:t>
            </a:r>
            <a:r>
              <a:rPr sz="2000" spc="10" dirty="0">
                <a:latin typeface="Helvetica"/>
                <a:cs typeface="Helvetica"/>
              </a:rPr>
              <a:t> </a:t>
            </a:r>
            <a:r>
              <a:rPr sz="2000" spc="4" dirty="0">
                <a:latin typeface="Helvetica"/>
                <a:cs typeface="Helvetica"/>
              </a:rPr>
              <a:t>a</a:t>
            </a:r>
            <a:r>
              <a:rPr sz="2000" spc="-20" dirty="0">
                <a:latin typeface="Helvetica"/>
                <a:cs typeface="Helvetica"/>
              </a:rPr>
              <a:t>l</a:t>
            </a:r>
            <a:r>
              <a:rPr sz="2000" spc="4" dirty="0">
                <a:latin typeface="Helvetica"/>
                <a:cs typeface="Helvetica"/>
              </a:rPr>
              <a:t>ter</a:t>
            </a:r>
            <a:r>
              <a:rPr sz="2000" spc="-20" dirty="0">
                <a:latin typeface="Helvetica"/>
                <a:cs typeface="Helvetica"/>
              </a:rPr>
              <a:t>n</a:t>
            </a:r>
            <a:r>
              <a:rPr sz="2000" spc="4" dirty="0">
                <a:latin typeface="Helvetica"/>
                <a:cs typeface="Helvetica"/>
              </a:rPr>
              <a:t>at</a:t>
            </a:r>
            <a:r>
              <a:rPr sz="2000" dirty="0">
                <a:latin typeface="Helvetica"/>
                <a:cs typeface="Helvetica"/>
              </a:rPr>
              <a:t>e</a:t>
            </a:r>
            <a:r>
              <a:rPr sz="2000" spc="-14" dirty="0">
                <a:latin typeface="Helvetica"/>
                <a:cs typeface="Helvetica"/>
              </a:rPr>
              <a:t> </a:t>
            </a:r>
            <a:r>
              <a:rPr sz="2000" spc="4" dirty="0">
                <a:latin typeface="Helvetica"/>
                <a:cs typeface="Helvetica"/>
              </a:rPr>
              <a:t>so</a:t>
            </a:r>
            <a:r>
              <a:rPr sz="2000" spc="-20" dirty="0">
                <a:latin typeface="Helvetica"/>
                <a:cs typeface="Helvetica"/>
              </a:rPr>
              <a:t>l</a:t>
            </a:r>
            <a:r>
              <a:rPr sz="2000" spc="4" dirty="0">
                <a:latin typeface="Helvetica"/>
                <a:cs typeface="Helvetica"/>
              </a:rPr>
              <a:t>ut</a:t>
            </a:r>
            <a:r>
              <a:rPr sz="2000" spc="-20" dirty="0">
                <a:latin typeface="Helvetica"/>
                <a:cs typeface="Helvetica"/>
              </a:rPr>
              <a:t>i</a:t>
            </a:r>
            <a:r>
              <a:rPr sz="2000" spc="4" dirty="0">
                <a:latin typeface="Helvetica"/>
                <a:cs typeface="Helvetica"/>
              </a:rPr>
              <a:t>on</a:t>
            </a:r>
            <a:r>
              <a:rPr sz="2000" spc="-14" dirty="0">
                <a:latin typeface="Helvetica"/>
                <a:cs typeface="Helvetica"/>
              </a:rPr>
              <a:t>s</a:t>
            </a:r>
            <a:r>
              <a:rPr sz="2000" dirty="0">
                <a:latin typeface="Helvetica"/>
                <a:cs typeface="Helvetica"/>
              </a:rPr>
              <a:t>.</a:t>
            </a:r>
          </a:p>
          <a:p>
            <a:pPr marL="359960" indent="-231721">
              <a:spcBef>
                <a:spcPts val="455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z="2000" spc="4" dirty="0">
                <a:latin typeface="Helvetica"/>
                <a:cs typeface="Helvetica"/>
              </a:rPr>
              <a:t>Separa</a:t>
            </a:r>
            <a:r>
              <a:rPr sz="2000" spc="-20" dirty="0">
                <a:latin typeface="Helvetica"/>
                <a:cs typeface="Helvetica"/>
              </a:rPr>
              <a:t>t</a:t>
            </a:r>
            <a:r>
              <a:rPr sz="2000" spc="4" dirty="0">
                <a:latin typeface="Helvetica"/>
                <a:cs typeface="Helvetica"/>
              </a:rPr>
              <a:t>io</a:t>
            </a:r>
            <a:r>
              <a:rPr sz="2000" dirty="0">
                <a:latin typeface="Helvetica"/>
                <a:cs typeface="Helvetica"/>
              </a:rPr>
              <a:t>n</a:t>
            </a:r>
            <a:r>
              <a:rPr sz="2000" spc="-14" dirty="0">
                <a:latin typeface="Helvetica"/>
                <a:cs typeface="Helvetica"/>
              </a:rPr>
              <a:t> </a:t>
            </a:r>
            <a:r>
              <a:rPr sz="2000" spc="4" dirty="0">
                <a:latin typeface="Helvetica"/>
                <a:cs typeface="Helvetica"/>
              </a:rPr>
              <a:t>c</a:t>
            </a:r>
            <a:r>
              <a:rPr sz="2000" spc="-20" dirty="0">
                <a:latin typeface="Helvetica"/>
                <a:cs typeface="Helvetica"/>
              </a:rPr>
              <a:t>o</a:t>
            </a:r>
            <a:r>
              <a:rPr sz="2000" spc="4" dirty="0">
                <a:latin typeface="Helvetica"/>
                <a:cs typeface="Helvetica"/>
              </a:rPr>
              <a:t>m</a:t>
            </a:r>
            <a:r>
              <a:rPr sz="2000" spc="-20" dirty="0">
                <a:latin typeface="Helvetica"/>
                <a:cs typeface="Helvetica"/>
              </a:rPr>
              <a:t>p</a:t>
            </a:r>
            <a:r>
              <a:rPr sz="2000" spc="4" dirty="0">
                <a:latin typeface="Helvetica"/>
                <a:cs typeface="Helvetica"/>
              </a:rPr>
              <a:t>ila</a:t>
            </a:r>
            <a:r>
              <a:rPr sz="2000" spc="-20" dirty="0">
                <a:latin typeface="Helvetica"/>
                <a:cs typeface="Helvetica"/>
              </a:rPr>
              <a:t>t</a:t>
            </a:r>
            <a:r>
              <a:rPr sz="2000" spc="4" dirty="0">
                <a:latin typeface="Helvetica"/>
                <a:cs typeface="Helvetica"/>
              </a:rPr>
              <a:t>io</a:t>
            </a:r>
            <a:r>
              <a:rPr sz="2000" spc="-20" dirty="0">
                <a:latin typeface="Helvetica"/>
                <a:cs typeface="Helvetica"/>
              </a:rPr>
              <a:t>n</a:t>
            </a:r>
            <a:r>
              <a:rPr sz="2000" dirty="0">
                <a:latin typeface="Helvetica"/>
                <a:cs typeface="Helvetica"/>
              </a:rPr>
              <a:t>.</a:t>
            </a:r>
          </a:p>
          <a:p>
            <a:pPr marL="359960" indent="-231721">
              <a:spcBef>
                <a:spcPts val="430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z="2000" spc="4" dirty="0">
                <a:latin typeface="Helvetica"/>
                <a:cs typeface="Helvetica"/>
              </a:rPr>
              <a:t>Buil</a:t>
            </a:r>
            <a:r>
              <a:rPr sz="2000" dirty="0">
                <a:latin typeface="Helvetica"/>
                <a:cs typeface="Helvetica"/>
              </a:rPr>
              <a:t>d</a:t>
            </a:r>
            <a:r>
              <a:rPr sz="2000" spc="-14" dirty="0">
                <a:latin typeface="Helvetica"/>
                <a:cs typeface="Helvetica"/>
              </a:rPr>
              <a:t> </a:t>
            </a:r>
            <a:r>
              <a:rPr sz="2000" spc="4" dirty="0">
                <a:latin typeface="Helvetica"/>
                <a:cs typeface="Helvetica"/>
              </a:rPr>
              <a:t>lib</a:t>
            </a:r>
            <a:r>
              <a:rPr sz="2000" spc="-25" dirty="0">
                <a:latin typeface="Helvetica"/>
                <a:cs typeface="Helvetica"/>
              </a:rPr>
              <a:t>r</a:t>
            </a:r>
            <a:r>
              <a:rPr sz="2000" spc="4" dirty="0">
                <a:latin typeface="Helvetica"/>
                <a:cs typeface="Helvetica"/>
              </a:rPr>
              <a:t>ari</a:t>
            </a:r>
            <a:r>
              <a:rPr sz="2000" spc="-20" dirty="0">
                <a:latin typeface="Helvetica"/>
                <a:cs typeface="Helvetica"/>
              </a:rPr>
              <a:t>e</a:t>
            </a:r>
            <a:r>
              <a:rPr sz="2000" spc="10" dirty="0">
                <a:latin typeface="Helvetica"/>
                <a:cs typeface="Helvetica"/>
              </a:rPr>
              <a:t>s</a:t>
            </a:r>
            <a:r>
              <a:rPr sz="2000" dirty="0">
                <a:latin typeface="Helvetica"/>
                <a:cs typeface="Helvetica"/>
              </a:rPr>
              <a:t>.</a:t>
            </a:r>
          </a:p>
          <a:p>
            <a:pPr>
              <a:spcBef>
                <a:spcPts val="38"/>
              </a:spcBef>
              <a:buFont typeface=""/>
              <a:buChar char="■"/>
            </a:pPr>
            <a:endParaRPr sz="2800" dirty="0">
              <a:latin typeface="Times New Roman"/>
              <a:cs typeface="Times New Roman"/>
            </a:endParaRPr>
          </a:p>
          <a:p>
            <a:pPr marL="12697"/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Po</a:t>
            </a:r>
            <a:r>
              <a:rPr sz="2000" spc="-3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erfu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ch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b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ui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g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la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z="2000" spc="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b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str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ct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on.</a:t>
            </a:r>
            <a:endParaRPr sz="2000" dirty="0">
              <a:latin typeface="Helvetica"/>
              <a:cs typeface="Helvetica"/>
            </a:endParaRPr>
          </a:p>
          <a:p>
            <a:pPr marL="359960" indent="-231721">
              <a:spcBef>
                <a:spcPts val="404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z="2000" spc="-4" dirty="0">
                <a:latin typeface="Helvetica"/>
                <a:cs typeface="Helvetica"/>
              </a:rPr>
              <a:t>C</a:t>
            </a:r>
            <a:r>
              <a:rPr sz="2000" spc="4" dirty="0">
                <a:latin typeface="Helvetica"/>
                <a:cs typeface="Helvetica"/>
              </a:rPr>
              <a:t>lien</a:t>
            </a:r>
            <a:r>
              <a:rPr sz="2000" dirty="0">
                <a:latin typeface="Helvetica"/>
                <a:cs typeface="Helvetica"/>
              </a:rPr>
              <a:t>t</a:t>
            </a:r>
            <a:r>
              <a:rPr sz="2000" spc="4" dirty="0">
                <a:latin typeface="Helvetica"/>
                <a:cs typeface="Helvetica"/>
              </a:rPr>
              <a:t> </a:t>
            </a:r>
            <a:r>
              <a:rPr sz="2000" spc="-30" dirty="0">
                <a:latin typeface="Helvetica"/>
                <a:cs typeface="Helvetica"/>
              </a:rPr>
              <a:t>w</a:t>
            </a:r>
            <a:r>
              <a:rPr sz="2000" spc="4" dirty="0">
                <a:latin typeface="Helvetica"/>
                <a:cs typeface="Helvetica"/>
              </a:rPr>
              <a:t>or</a:t>
            </a:r>
            <a:r>
              <a:rPr sz="2000" spc="-14" dirty="0">
                <a:latin typeface="Helvetica"/>
                <a:cs typeface="Helvetica"/>
              </a:rPr>
              <a:t>k</a:t>
            </a:r>
            <a:r>
              <a:rPr sz="2000" dirty="0">
                <a:latin typeface="Helvetica"/>
                <a:cs typeface="Helvetica"/>
              </a:rPr>
              <a:t>s</a:t>
            </a:r>
            <a:r>
              <a:rPr sz="2000" spc="4" dirty="0">
                <a:latin typeface="Helvetica"/>
                <a:cs typeface="Helvetica"/>
              </a:rPr>
              <a:t> a</a:t>
            </a:r>
            <a:r>
              <a:rPr sz="2000" dirty="0">
                <a:latin typeface="Helvetica"/>
                <a:cs typeface="Helvetica"/>
              </a:rPr>
              <a:t>t</a:t>
            </a:r>
            <a:r>
              <a:rPr sz="2000" spc="-14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a</a:t>
            </a:r>
            <a:r>
              <a:rPr sz="2000" spc="4" dirty="0">
                <a:latin typeface="Helvetica"/>
                <a:cs typeface="Helvetica"/>
              </a:rPr>
              <a:t> </a:t>
            </a:r>
            <a:r>
              <a:rPr sz="2000" spc="-20" dirty="0">
                <a:latin typeface="Helvetica"/>
                <a:cs typeface="Helvetica"/>
              </a:rPr>
              <a:t>h</a:t>
            </a:r>
            <a:r>
              <a:rPr sz="2000" spc="4" dirty="0">
                <a:latin typeface="Helvetica"/>
                <a:cs typeface="Helvetica"/>
              </a:rPr>
              <a:t>ig</a:t>
            </a:r>
            <a:r>
              <a:rPr sz="2000" spc="-20" dirty="0">
                <a:latin typeface="Helvetica"/>
                <a:cs typeface="Helvetica"/>
              </a:rPr>
              <a:t>h</a:t>
            </a:r>
            <a:r>
              <a:rPr sz="2000" spc="4" dirty="0">
                <a:latin typeface="Helvetica"/>
                <a:cs typeface="Helvetica"/>
              </a:rPr>
              <a:t>e</a:t>
            </a:r>
            <a:r>
              <a:rPr sz="2000" dirty="0">
                <a:latin typeface="Helvetica"/>
                <a:cs typeface="Helvetica"/>
              </a:rPr>
              <a:t>r</a:t>
            </a:r>
            <a:r>
              <a:rPr sz="2000" spc="4" dirty="0">
                <a:latin typeface="Helvetica"/>
                <a:cs typeface="Helvetica"/>
              </a:rPr>
              <a:t> le</a:t>
            </a:r>
            <a:r>
              <a:rPr sz="2000" spc="-14" dirty="0">
                <a:latin typeface="Helvetica"/>
                <a:cs typeface="Helvetica"/>
              </a:rPr>
              <a:t>v</a:t>
            </a:r>
            <a:r>
              <a:rPr sz="2000" spc="-20" dirty="0">
                <a:latin typeface="Helvetica"/>
                <a:cs typeface="Helvetica"/>
              </a:rPr>
              <a:t>e</a:t>
            </a:r>
            <a:r>
              <a:rPr sz="2000" dirty="0">
                <a:latin typeface="Helvetica"/>
                <a:cs typeface="Helvetica"/>
              </a:rPr>
              <a:t>l</a:t>
            </a:r>
            <a:r>
              <a:rPr sz="2000" spc="4" dirty="0">
                <a:latin typeface="Helvetica"/>
                <a:cs typeface="Helvetica"/>
              </a:rPr>
              <a:t> </a:t>
            </a:r>
            <a:r>
              <a:rPr sz="2000" spc="-20" dirty="0">
                <a:latin typeface="Helvetica"/>
                <a:cs typeface="Helvetica"/>
              </a:rPr>
              <a:t>o</a:t>
            </a:r>
            <a:r>
              <a:rPr sz="2000" dirty="0">
                <a:latin typeface="Helvetica"/>
                <a:cs typeface="Helvetica"/>
              </a:rPr>
              <a:t>f</a:t>
            </a:r>
            <a:r>
              <a:rPr sz="2000" spc="4" dirty="0">
                <a:latin typeface="Helvetica"/>
                <a:cs typeface="Helvetica"/>
              </a:rPr>
              <a:t> ab</a:t>
            </a:r>
            <a:r>
              <a:rPr sz="2000" spc="-14" dirty="0">
                <a:latin typeface="Helvetica"/>
                <a:cs typeface="Helvetica"/>
              </a:rPr>
              <a:t>s</a:t>
            </a:r>
            <a:r>
              <a:rPr sz="2000" spc="4" dirty="0">
                <a:latin typeface="Helvetica"/>
                <a:cs typeface="Helvetica"/>
              </a:rPr>
              <a:t>tra</a:t>
            </a:r>
            <a:r>
              <a:rPr sz="2000" spc="-14" dirty="0">
                <a:latin typeface="Helvetica"/>
                <a:cs typeface="Helvetica"/>
              </a:rPr>
              <a:t>c</a:t>
            </a:r>
            <a:r>
              <a:rPr sz="2000" spc="4" dirty="0">
                <a:latin typeface="Helvetica"/>
                <a:cs typeface="Helvetica"/>
              </a:rPr>
              <a:t>ti</a:t>
            </a:r>
            <a:r>
              <a:rPr sz="2000" spc="-20" dirty="0">
                <a:latin typeface="Helvetica"/>
                <a:cs typeface="Helvetica"/>
              </a:rPr>
              <a:t>o</a:t>
            </a:r>
            <a:r>
              <a:rPr sz="2000" spc="4" dirty="0">
                <a:latin typeface="Helvetica"/>
                <a:cs typeface="Helvetica"/>
              </a:rPr>
              <a:t>n</a:t>
            </a:r>
            <a:r>
              <a:rPr sz="2000" dirty="0">
                <a:latin typeface="Helvetica"/>
                <a:cs typeface="Helvetica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6911"/>
            <a:ext cx="9052560" cy="664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Complex Number Data Type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9227059" y="7110001"/>
            <a:ext cx="3073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68"/>
            <a:fld id="{81D60167-4931-47E6-BA6A-407CBD079E47}" type="slidenum">
              <a:rPr spc="-4" smtClean="0"/>
              <a:pPr marL="70468"/>
              <a:t>7</a:t>
            </a:fld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2512695" y="3131440"/>
            <a:ext cx="2667000" cy="1371600"/>
          </a:xfrm>
          <a:custGeom>
            <a:avLst/>
            <a:gdLst/>
            <a:ahLst/>
            <a:cxnLst/>
            <a:rect l="l" t="t" r="r" b="b"/>
            <a:pathLst>
              <a:path w="2667000" h="1371600">
                <a:moveTo>
                  <a:pt x="2666999" y="170687"/>
                </a:moveTo>
                <a:lnTo>
                  <a:pt x="2661507" y="127458"/>
                </a:lnTo>
                <a:lnTo>
                  <a:pt x="2645994" y="88417"/>
                </a:lnTo>
                <a:lnTo>
                  <a:pt x="2621827" y="54848"/>
                </a:lnTo>
                <a:lnTo>
                  <a:pt x="2590373" y="28117"/>
                </a:lnTo>
                <a:lnTo>
                  <a:pt x="2552996" y="9588"/>
                </a:lnTo>
                <a:lnTo>
                  <a:pt x="2511065" y="628"/>
                </a:lnTo>
                <a:lnTo>
                  <a:pt x="2496416" y="0"/>
                </a:lnTo>
                <a:lnTo>
                  <a:pt x="170583" y="4"/>
                </a:lnTo>
                <a:lnTo>
                  <a:pt x="127444" y="5496"/>
                </a:lnTo>
                <a:lnTo>
                  <a:pt x="88409" y="21009"/>
                </a:lnTo>
                <a:lnTo>
                  <a:pt x="54843" y="45177"/>
                </a:lnTo>
                <a:lnTo>
                  <a:pt x="28113" y="76634"/>
                </a:lnTo>
                <a:lnTo>
                  <a:pt x="9584" y="114017"/>
                </a:lnTo>
                <a:lnTo>
                  <a:pt x="633" y="155832"/>
                </a:lnTo>
                <a:lnTo>
                  <a:pt x="0" y="170583"/>
                </a:lnTo>
                <a:lnTo>
                  <a:pt x="0" y="1200912"/>
                </a:lnTo>
                <a:lnTo>
                  <a:pt x="5492" y="1244140"/>
                </a:lnTo>
                <a:lnTo>
                  <a:pt x="21005" y="1283182"/>
                </a:lnTo>
                <a:lnTo>
                  <a:pt x="45171" y="1316751"/>
                </a:lnTo>
                <a:lnTo>
                  <a:pt x="76626" y="1343482"/>
                </a:lnTo>
                <a:lnTo>
                  <a:pt x="114003" y="1362011"/>
                </a:lnTo>
                <a:lnTo>
                  <a:pt x="155934" y="1370971"/>
                </a:lnTo>
                <a:lnTo>
                  <a:pt x="170583" y="1371599"/>
                </a:lnTo>
                <a:lnTo>
                  <a:pt x="2496416" y="1371595"/>
                </a:lnTo>
                <a:lnTo>
                  <a:pt x="2539555" y="1366103"/>
                </a:lnTo>
                <a:lnTo>
                  <a:pt x="2578590" y="1350590"/>
                </a:lnTo>
                <a:lnTo>
                  <a:pt x="2612156" y="1326422"/>
                </a:lnTo>
                <a:lnTo>
                  <a:pt x="2638886" y="1294965"/>
                </a:lnTo>
                <a:lnTo>
                  <a:pt x="2657415" y="1257582"/>
                </a:lnTo>
                <a:lnTo>
                  <a:pt x="2666366" y="1215767"/>
                </a:lnTo>
                <a:lnTo>
                  <a:pt x="2666999" y="17068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2695" y="3131440"/>
            <a:ext cx="2667000" cy="1371600"/>
          </a:xfrm>
          <a:custGeom>
            <a:avLst/>
            <a:gdLst/>
            <a:ahLst/>
            <a:cxnLst/>
            <a:rect l="l" t="t" r="r" b="b"/>
            <a:pathLst>
              <a:path w="2667000" h="1371600">
                <a:moveTo>
                  <a:pt x="170687" y="0"/>
                </a:moveTo>
                <a:lnTo>
                  <a:pt x="127541" y="5467"/>
                </a:lnTo>
                <a:lnTo>
                  <a:pt x="88495" y="20958"/>
                </a:lnTo>
                <a:lnTo>
                  <a:pt x="54914" y="45106"/>
                </a:lnTo>
                <a:lnTo>
                  <a:pt x="28166" y="76545"/>
                </a:lnTo>
                <a:lnTo>
                  <a:pt x="9617" y="113909"/>
                </a:lnTo>
                <a:lnTo>
                  <a:pt x="633" y="155832"/>
                </a:lnTo>
                <a:lnTo>
                  <a:pt x="0" y="1200912"/>
                </a:lnTo>
                <a:lnTo>
                  <a:pt x="624" y="1215665"/>
                </a:lnTo>
                <a:lnTo>
                  <a:pt x="9584" y="1257596"/>
                </a:lnTo>
                <a:lnTo>
                  <a:pt x="28113" y="1294973"/>
                </a:lnTo>
                <a:lnTo>
                  <a:pt x="54843" y="1326428"/>
                </a:lnTo>
                <a:lnTo>
                  <a:pt x="88409" y="1350594"/>
                </a:lnTo>
                <a:lnTo>
                  <a:pt x="127444" y="1366107"/>
                </a:lnTo>
                <a:lnTo>
                  <a:pt x="170583" y="1371599"/>
                </a:lnTo>
                <a:lnTo>
                  <a:pt x="2496312" y="1371600"/>
                </a:lnTo>
                <a:lnTo>
                  <a:pt x="2511065" y="1370975"/>
                </a:lnTo>
                <a:lnTo>
                  <a:pt x="2552996" y="1362015"/>
                </a:lnTo>
                <a:lnTo>
                  <a:pt x="2590373" y="1343486"/>
                </a:lnTo>
                <a:lnTo>
                  <a:pt x="2621828" y="1316756"/>
                </a:lnTo>
                <a:lnTo>
                  <a:pt x="2645994" y="1283190"/>
                </a:lnTo>
                <a:lnTo>
                  <a:pt x="2661507" y="1244155"/>
                </a:lnTo>
                <a:lnTo>
                  <a:pt x="2666999" y="1201016"/>
                </a:lnTo>
                <a:lnTo>
                  <a:pt x="2667000" y="170687"/>
                </a:lnTo>
                <a:lnTo>
                  <a:pt x="2666375" y="155934"/>
                </a:lnTo>
                <a:lnTo>
                  <a:pt x="2657415" y="114003"/>
                </a:lnTo>
                <a:lnTo>
                  <a:pt x="2638886" y="76626"/>
                </a:lnTo>
                <a:lnTo>
                  <a:pt x="2612156" y="45171"/>
                </a:lnTo>
                <a:lnTo>
                  <a:pt x="2578590" y="21005"/>
                </a:lnTo>
                <a:lnTo>
                  <a:pt x="2539555" y="5492"/>
                </a:lnTo>
                <a:lnTo>
                  <a:pt x="2496416" y="0"/>
                </a:lnTo>
                <a:lnTo>
                  <a:pt x="170687" y="0"/>
                </a:lnTo>
                <a:close/>
              </a:path>
            </a:pathLst>
          </a:custGeom>
          <a:ln w="21336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14602" y="3200400"/>
            <a:ext cx="2819400" cy="1112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18" marR="5080" indent="-274256">
              <a:lnSpc>
                <a:spcPct val="100600"/>
              </a:lnSpc>
              <a:tabLst>
                <a:tab pos="1243673" algn="l"/>
                <a:tab pos="2063267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typedef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str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u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ct{ doub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re; doub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im;</a:t>
            </a:r>
            <a:endParaRPr dirty="0">
              <a:latin typeface="Courier"/>
              <a:cs typeface="Courier"/>
            </a:endParaRPr>
          </a:p>
          <a:p>
            <a:pPr marL="12697">
              <a:tabLst>
                <a:tab pos="286318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	Comp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ex;</a:t>
            </a:r>
            <a:endParaRPr dirty="0"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627" y="1449117"/>
            <a:ext cx="5596256" cy="639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eat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str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u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ctu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rep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en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ple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x</a:t>
            </a:r>
            <a:r>
              <a:rPr spc="-35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num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b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ers.</a:t>
            </a:r>
            <a:endParaRPr dirty="0">
              <a:latin typeface="Helvetica"/>
              <a:cs typeface="Helvetica"/>
            </a:endParaRPr>
          </a:p>
          <a:p>
            <a:pPr marL="359960" indent="-231721">
              <a:spcBef>
                <a:spcPts val="670"/>
              </a:spcBef>
              <a:buSzPct val="33333"/>
              <a:buFont typeface=""/>
              <a:buChar char="■"/>
              <a:tabLst>
                <a:tab pos="360596" algn="l"/>
                <a:tab pos="3070142" algn="l"/>
              </a:tabLst>
            </a:pPr>
            <a:r>
              <a:rPr spc="4" dirty="0">
                <a:latin typeface="Helvetica"/>
                <a:cs typeface="Helvetica"/>
              </a:rPr>
              <a:t>Stor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r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cta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spc="4" dirty="0">
                <a:latin typeface="Helvetica"/>
                <a:cs typeface="Helvetica"/>
              </a:rPr>
              <a:t>gu</a:t>
            </a:r>
            <a:r>
              <a:rPr spc="-20" dirty="0">
                <a:latin typeface="Helvetica"/>
                <a:cs typeface="Helvetica"/>
              </a:rPr>
              <a:t>l</a:t>
            </a:r>
            <a:r>
              <a:rPr spc="4" dirty="0">
                <a:latin typeface="Helvetica"/>
                <a:cs typeface="Helvetica"/>
              </a:rPr>
              <a:t>a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 fo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10" dirty="0">
                <a:latin typeface="Helvetica"/>
                <a:cs typeface="Helvetica"/>
              </a:rPr>
              <a:t>m</a:t>
            </a:r>
            <a:r>
              <a:rPr dirty="0">
                <a:latin typeface="Helvetica"/>
                <a:cs typeface="Helvetica"/>
              </a:rPr>
              <a:t>:	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ea</a:t>
            </a:r>
            <a:r>
              <a:rPr dirty="0">
                <a:latin typeface="Helvetica"/>
                <a:cs typeface="Helvetica"/>
              </a:rPr>
              <a:t>l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an</a:t>
            </a:r>
            <a:r>
              <a:rPr dirty="0">
                <a:latin typeface="Helvetica"/>
                <a:cs typeface="Helvetica"/>
              </a:rPr>
              <a:t>d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im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spc="4" dirty="0">
                <a:latin typeface="Helvetica"/>
                <a:cs typeface="Helvetica"/>
              </a:rPr>
              <a:t>gi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spc="4" dirty="0">
                <a:latin typeface="Helvetica"/>
                <a:cs typeface="Helvetica"/>
              </a:rPr>
              <a:t>ar</a:t>
            </a:r>
            <a:r>
              <a:rPr dirty="0">
                <a:latin typeface="Helvetica"/>
                <a:cs typeface="Helvetica"/>
              </a:rPr>
              <a:t>y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par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10" dirty="0">
                <a:latin typeface="Helvetica"/>
                <a:cs typeface="Helvetica"/>
              </a:rPr>
              <a:t>s</a:t>
            </a:r>
            <a:r>
              <a:rPr dirty="0">
                <a:latin typeface="Helvetica"/>
                <a:cs typeface="Helvetica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531775"/>
            <a:ext cx="9296400" cy="664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Complex Number Data Type</a:t>
            </a:r>
            <a:r>
              <a:rPr lang="en-US"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9227059" y="7110001"/>
            <a:ext cx="3073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68"/>
            <a:fld id="{81D60167-4931-47E6-BA6A-407CBD079E47}" type="slidenum">
              <a:rPr spc="-4" smtClean="0"/>
              <a:pPr marL="70468"/>
              <a:t>8</a:t>
            </a:fld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1826896" y="2439544"/>
            <a:ext cx="5715001" cy="4121150"/>
          </a:xfrm>
          <a:custGeom>
            <a:avLst/>
            <a:gdLst/>
            <a:ahLst/>
            <a:cxnLst/>
            <a:rect l="l" t="t" r="r" b="b"/>
            <a:pathLst>
              <a:path w="5715000" h="4121150">
                <a:moveTo>
                  <a:pt x="0" y="0"/>
                </a:moveTo>
                <a:lnTo>
                  <a:pt x="0" y="4120895"/>
                </a:lnTo>
                <a:lnTo>
                  <a:pt x="5715000" y="4120895"/>
                </a:lnTo>
                <a:lnTo>
                  <a:pt x="5715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6896" y="2064638"/>
            <a:ext cx="5715001" cy="4495800"/>
          </a:xfrm>
          <a:custGeom>
            <a:avLst/>
            <a:gdLst/>
            <a:ahLst/>
            <a:cxnLst/>
            <a:rect l="l" t="t" r="r" b="b"/>
            <a:pathLst>
              <a:path w="5715000" h="4495800">
                <a:moveTo>
                  <a:pt x="5715000" y="0"/>
                </a:moveTo>
                <a:lnTo>
                  <a:pt x="5715000" y="4495800"/>
                </a:lnTo>
                <a:lnTo>
                  <a:pt x="0" y="4495800"/>
                </a:lnTo>
                <a:lnTo>
                  <a:pt x="0" y="0"/>
                </a:lnTo>
                <a:lnTo>
                  <a:pt x="57150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46015" y="5980442"/>
            <a:ext cx="2345690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(d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ouble,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doub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e);</a:t>
            </a:r>
            <a:endParaRPr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6041" y="6254762"/>
            <a:ext cx="3028315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rint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(C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omplex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)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</a:t>
            </a:r>
            <a:endParaRPr>
              <a:latin typeface="Courier"/>
              <a:cs typeface="Courie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6896" y="2064641"/>
            <a:ext cx="5715001" cy="375285"/>
          </a:xfrm>
          <a:custGeom>
            <a:avLst/>
            <a:gdLst/>
            <a:ahLst/>
            <a:cxnLst/>
            <a:rect l="l" t="t" r="r" b="b"/>
            <a:pathLst>
              <a:path w="5715000" h="375285">
                <a:moveTo>
                  <a:pt x="5715000" y="0"/>
                </a:moveTo>
                <a:lnTo>
                  <a:pt x="5715000" y="374904"/>
                </a:lnTo>
                <a:lnTo>
                  <a:pt x="0" y="374904"/>
                </a:lnTo>
                <a:lnTo>
                  <a:pt x="0" y="0"/>
                </a:lnTo>
                <a:lnTo>
                  <a:pt x="571500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6896" y="2064641"/>
            <a:ext cx="5715001" cy="375285"/>
          </a:xfrm>
          <a:custGeom>
            <a:avLst/>
            <a:gdLst/>
            <a:ahLst/>
            <a:cxnLst/>
            <a:rect l="l" t="t" r="r" b="b"/>
            <a:pathLst>
              <a:path w="5715000" h="375285">
                <a:moveTo>
                  <a:pt x="5715000" y="0"/>
                </a:moveTo>
                <a:lnTo>
                  <a:pt x="5715000" y="374904"/>
                </a:lnTo>
                <a:lnTo>
                  <a:pt x="0" y="374904"/>
                </a:lnTo>
                <a:lnTo>
                  <a:pt x="0" y="0"/>
                </a:lnTo>
                <a:lnTo>
                  <a:pt x="57150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3635" y="1595228"/>
            <a:ext cx="5822315" cy="995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Interf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st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al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-3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abl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per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ion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-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mp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x</a:t>
            </a:r>
            <a:r>
              <a:rPr spc="-35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dat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pe.</a:t>
            </a:r>
            <a:endParaRPr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3586912">
              <a:spcBef>
                <a:spcPts val="1213"/>
              </a:spcBef>
            </a:pPr>
            <a:r>
              <a:rPr spc="-10" dirty="0">
                <a:solidFill>
                  <a:srgbClr val="FFFFFF"/>
                </a:solidFill>
                <a:latin typeface="Helvetica"/>
                <a:cs typeface="Helvetica"/>
              </a:rPr>
              <a:t>CO</a:t>
            </a:r>
            <a:r>
              <a:rPr spc="-40" dirty="0">
                <a:solidFill>
                  <a:srgbClr val="FFFFFF"/>
                </a:solidFill>
                <a:latin typeface="Helvetica"/>
                <a:cs typeface="Helvetica"/>
              </a:rPr>
              <a:t>M</a:t>
            </a:r>
            <a:r>
              <a:rPr dirty="0">
                <a:solidFill>
                  <a:srgbClr val="FFFFFF"/>
                </a:solidFill>
                <a:latin typeface="Helvetica"/>
                <a:cs typeface="Helvetica"/>
              </a:rPr>
              <a:t>P</a:t>
            </a:r>
            <a:r>
              <a:rPr spc="4" dirty="0">
                <a:solidFill>
                  <a:srgbClr val="FFFFFF"/>
                </a:solidFill>
                <a:latin typeface="Helvetica"/>
                <a:cs typeface="Helvetica"/>
              </a:rPr>
              <a:t>L</a:t>
            </a:r>
            <a:r>
              <a:rPr spc="20" dirty="0">
                <a:solidFill>
                  <a:srgbClr val="FFFFFF"/>
                </a:solidFill>
                <a:latin typeface="Helvetica"/>
                <a:cs typeface="Helvetica"/>
              </a:rPr>
              <a:t>E</a:t>
            </a:r>
            <a:r>
              <a:rPr spc="-30" dirty="0">
                <a:solidFill>
                  <a:srgbClr val="FFFFFF"/>
                </a:solidFill>
                <a:latin typeface="Helvetica"/>
                <a:cs typeface="Helvetica"/>
              </a:rPr>
              <a:t>X</a:t>
            </a:r>
            <a:r>
              <a:rPr dirty="0">
                <a:solidFill>
                  <a:srgbClr val="FFFFFF"/>
                </a:solidFill>
                <a:latin typeface="Helvetica"/>
                <a:cs typeface="Helvetica"/>
              </a:rPr>
              <a:t>.h</a:t>
            </a:r>
            <a:endParaRPr dirty="0">
              <a:latin typeface="Helvetica"/>
              <a:cs typeface="Helvetic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5001" y="2971803"/>
            <a:ext cx="4260471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953" marR="5080" indent="-274256">
              <a:tabLst>
                <a:tab pos="1243673" algn="l"/>
                <a:tab pos="2063267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typedef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str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u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ct	{ doub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re; doub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im;</a:t>
            </a:r>
            <a:endParaRPr dirty="0">
              <a:latin typeface="Courier"/>
              <a:cs typeface="Courier"/>
            </a:endParaRPr>
          </a:p>
          <a:p>
            <a:pPr marL="12697">
              <a:tabLst>
                <a:tab pos="286318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	Comp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ex;</a:t>
            </a:r>
            <a:endParaRPr dirty="0">
              <a:latin typeface="Courier"/>
              <a:cs typeface="Courie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1732" y="4060204"/>
            <a:ext cx="985519" cy="2511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Complex Complex Complex Complex double double double Complex void</a:t>
            </a:r>
            <a:endParaRPr>
              <a:latin typeface="Courier"/>
              <a:cs typeface="Courie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6041" y="4060202"/>
            <a:ext cx="1528445" cy="2232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dd 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ult 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ow 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c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onj 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od 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r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eal 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i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mag 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i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nit</a:t>
            </a:r>
            <a:endParaRPr>
              <a:latin typeface="Courier"/>
              <a:cs typeface="Courie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6015" y="4060202"/>
            <a:ext cx="1388110" cy="1953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/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(C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omplex, 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(C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omplex, 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(C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omplex, 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(C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omplex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)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 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(C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omplex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)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 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(C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omplex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)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 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(C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omplex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)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</a:t>
            </a:r>
            <a:endParaRPr dirty="0">
              <a:latin typeface="Courier"/>
              <a:cs typeface="Courie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08702" y="4060204"/>
            <a:ext cx="1254125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)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</a:t>
            </a:r>
            <a:endParaRPr>
              <a:latin typeface="Courier"/>
              <a:cs typeface="Courie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08702" y="4334522"/>
            <a:ext cx="1254125" cy="558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)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 int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)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</a:t>
            </a:r>
            <a:endParaRPr>
              <a:latin typeface="Courier"/>
              <a:cs typeface="Courie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53001" y="2057402"/>
            <a:ext cx="2667000" cy="990600"/>
          </a:xfrm>
          <a:custGeom>
            <a:avLst/>
            <a:gdLst/>
            <a:ahLst/>
            <a:cxnLst/>
            <a:rect l="l" t="t" r="r" b="b"/>
            <a:pathLst>
              <a:path w="2667000" h="990600">
                <a:moveTo>
                  <a:pt x="1222247" y="990600"/>
                </a:moveTo>
                <a:lnTo>
                  <a:pt x="1222247" y="426720"/>
                </a:lnTo>
                <a:lnTo>
                  <a:pt x="0" y="426720"/>
                </a:lnTo>
                <a:lnTo>
                  <a:pt x="0" y="990600"/>
                </a:lnTo>
                <a:lnTo>
                  <a:pt x="1222247" y="990600"/>
                </a:lnTo>
                <a:close/>
              </a:path>
              <a:path w="2667000" h="990600">
                <a:moveTo>
                  <a:pt x="1557527" y="198120"/>
                </a:moveTo>
                <a:lnTo>
                  <a:pt x="1331976" y="0"/>
                </a:lnTo>
                <a:lnTo>
                  <a:pt x="1109471" y="198120"/>
                </a:lnTo>
                <a:lnTo>
                  <a:pt x="1222247" y="198120"/>
                </a:lnTo>
                <a:lnTo>
                  <a:pt x="1222247" y="990600"/>
                </a:lnTo>
                <a:lnTo>
                  <a:pt x="1444752" y="990600"/>
                </a:lnTo>
                <a:lnTo>
                  <a:pt x="1444752" y="198120"/>
                </a:lnTo>
                <a:lnTo>
                  <a:pt x="1557527" y="198120"/>
                </a:lnTo>
                <a:close/>
              </a:path>
              <a:path w="2667000" h="990600">
                <a:moveTo>
                  <a:pt x="2667000" y="990600"/>
                </a:moveTo>
                <a:lnTo>
                  <a:pt x="2667000" y="426720"/>
                </a:lnTo>
                <a:lnTo>
                  <a:pt x="1444752" y="426720"/>
                </a:lnTo>
                <a:lnTo>
                  <a:pt x="1444752" y="990600"/>
                </a:lnTo>
                <a:lnTo>
                  <a:pt x="2667000" y="9906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001" y="2057402"/>
            <a:ext cx="2667000" cy="990600"/>
          </a:xfrm>
          <a:custGeom>
            <a:avLst/>
            <a:gdLst/>
            <a:ahLst/>
            <a:cxnLst/>
            <a:rect l="l" t="t" r="r" b="b"/>
            <a:pathLst>
              <a:path w="2667000" h="990600">
                <a:moveTo>
                  <a:pt x="0" y="426720"/>
                </a:moveTo>
                <a:lnTo>
                  <a:pt x="1222247" y="426720"/>
                </a:lnTo>
                <a:lnTo>
                  <a:pt x="1222247" y="198120"/>
                </a:lnTo>
                <a:lnTo>
                  <a:pt x="1109471" y="198120"/>
                </a:lnTo>
                <a:lnTo>
                  <a:pt x="1331976" y="0"/>
                </a:lnTo>
                <a:lnTo>
                  <a:pt x="1557527" y="198120"/>
                </a:lnTo>
                <a:lnTo>
                  <a:pt x="1444752" y="198120"/>
                </a:lnTo>
                <a:lnTo>
                  <a:pt x="1444752" y="426720"/>
                </a:lnTo>
                <a:lnTo>
                  <a:pt x="2667000" y="426720"/>
                </a:lnTo>
                <a:lnTo>
                  <a:pt x="2667000" y="990600"/>
                </a:lnTo>
                <a:lnTo>
                  <a:pt x="0" y="990600"/>
                </a:lnTo>
                <a:lnTo>
                  <a:pt x="0" y="42672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81600" y="2514601"/>
            <a:ext cx="2315210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4" dirty="0">
                <a:latin typeface="Helvetica"/>
                <a:cs typeface="Helvetica"/>
              </a:rPr>
              <a:t>inter</a:t>
            </a:r>
            <a:r>
              <a:rPr spc="-20" dirty="0">
                <a:latin typeface="Helvetica"/>
                <a:cs typeface="Helvetica"/>
              </a:rPr>
              <a:t>f</a:t>
            </a:r>
            <a:r>
              <a:rPr spc="4" dirty="0">
                <a:latin typeface="Helvetica"/>
                <a:cs typeface="Helvetica"/>
              </a:rPr>
              <a:t>ac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g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i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.</a:t>
            </a:r>
            <a:r>
              <a:rPr dirty="0">
                <a:latin typeface="Helvetica"/>
                <a:cs typeface="Helvetica"/>
              </a:rPr>
              <a:t>h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f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4" dirty="0">
                <a:latin typeface="Helvetica"/>
                <a:cs typeface="Helvetica"/>
              </a:rPr>
              <a:t>le</a:t>
            </a:r>
            <a:endParaRPr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2961"/>
            <a:ext cx="9143999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Complex Number Data Type:	Client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9227059" y="7110001"/>
            <a:ext cx="3073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68"/>
            <a:fld id="{81D60167-4931-47E6-BA6A-407CBD079E47}" type="slidenum">
              <a:rPr spc="-4" smtClean="0"/>
              <a:pPr marL="70468"/>
              <a:t>9</a:t>
            </a:fld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2436496" y="2549272"/>
            <a:ext cx="5715001" cy="3020695"/>
          </a:xfrm>
          <a:custGeom>
            <a:avLst/>
            <a:gdLst/>
            <a:ahLst/>
            <a:cxnLst/>
            <a:rect l="l" t="t" r="r" b="b"/>
            <a:pathLst>
              <a:path w="5715000" h="3020695">
                <a:moveTo>
                  <a:pt x="0" y="0"/>
                </a:moveTo>
                <a:lnTo>
                  <a:pt x="0" y="3020568"/>
                </a:lnTo>
                <a:lnTo>
                  <a:pt x="5715000" y="3020567"/>
                </a:lnTo>
                <a:lnTo>
                  <a:pt x="5715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36496" y="2171319"/>
            <a:ext cx="5715001" cy="3398520"/>
          </a:xfrm>
          <a:custGeom>
            <a:avLst/>
            <a:gdLst/>
            <a:ahLst/>
            <a:cxnLst/>
            <a:rect l="l" t="t" r="r" b="b"/>
            <a:pathLst>
              <a:path w="5715000" h="3398520">
                <a:moveTo>
                  <a:pt x="5715000" y="0"/>
                </a:moveTo>
                <a:lnTo>
                  <a:pt x="5715000" y="3398520"/>
                </a:lnTo>
                <a:lnTo>
                  <a:pt x="0" y="3398520"/>
                </a:lnTo>
                <a:lnTo>
                  <a:pt x="0" y="0"/>
                </a:lnTo>
                <a:lnTo>
                  <a:pt x="57150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6496" y="1752602"/>
            <a:ext cx="5715001" cy="797179"/>
          </a:xfrm>
          <a:custGeom>
            <a:avLst/>
            <a:gdLst/>
            <a:ahLst/>
            <a:cxnLst/>
            <a:rect l="l" t="t" r="r" b="b"/>
            <a:pathLst>
              <a:path w="5715000" h="378460">
                <a:moveTo>
                  <a:pt x="5715000" y="0"/>
                </a:moveTo>
                <a:lnTo>
                  <a:pt x="5715000" y="377951"/>
                </a:lnTo>
                <a:lnTo>
                  <a:pt x="0" y="377952"/>
                </a:lnTo>
                <a:lnTo>
                  <a:pt x="0" y="0"/>
                </a:lnTo>
                <a:lnTo>
                  <a:pt x="571500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6496" y="2171321"/>
            <a:ext cx="5715001" cy="378460"/>
          </a:xfrm>
          <a:custGeom>
            <a:avLst/>
            <a:gdLst/>
            <a:ahLst/>
            <a:cxnLst/>
            <a:rect l="l" t="t" r="r" b="b"/>
            <a:pathLst>
              <a:path w="5715000" h="378460">
                <a:moveTo>
                  <a:pt x="5715000" y="0"/>
                </a:moveTo>
                <a:lnTo>
                  <a:pt x="5715000" y="377951"/>
                </a:lnTo>
                <a:lnTo>
                  <a:pt x="0" y="377952"/>
                </a:lnTo>
                <a:lnTo>
                  <a:pt x="0" y="0"/>
                </a:lnTo>
                <a:lnTo>
                  <a:pt x="57150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6800" y="5791200"/>
            <a:ext cx="7924165" cy="1298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400" spc="-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lien</a:t>
            </a:r>
            <a:r>
              <a:rPr sz="240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z="2400"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prog</a:t>
            </a:r>
            <a:r>
              <a:rPr sz="2400"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z="2400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z="2400"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u</a:t>
            </a:r>
            <a:r>
              <a:rPr sz="2400" spc="-14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40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z="2400"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inte</a:t>
            </a:r>
            <a:r>
              <a:rPr sz="2400"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z="2400"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z="2400"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z="240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400"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opera</a:t>
            </a:r>
            <a:r>
              <a:rPr sz="2400"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io</a:t>
            </a:r>
            <a:r>
              <a:rPr sz="2400" spc="-2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z="240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z="2400" spc="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400"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z="240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z="24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400"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al</a:t>
            </a:r>
            <a:r>
              <a:rPr sz="2400"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ul</a:t>
            </a:r>
            <a:r>
              <a:rPr sz="2400"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z="2400" dirty="0">
                <a:solidFill>
                  <a:srgbClr val="003299"/>
                </a:solidFill>
                <a:latin typeface="Helvetica"/>
                <a:cs typeface="Helvetica"/>
              </a:rPr>
              <a:t>te</a:t>
            </a:r>
            <a:r>
              <a:rPr sz="2400"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so</a:t>
            </a:r>
            <a:r>
              <a:rPr sz="2400" spc="-14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et</a:t>
            </a:r>
            <a:r>
              <a:rPr sz="2400" spc="-20" dirty="0">
                <a:solidFill>
                  <a:srgbClr val="003299"/>
                </a:solidFill>
                <a:latin typeface="Helvetica"/>
                <a:cs typeface="Helvetica"/>
              </a:rPr>
              <a:t>h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ing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dirty="0">
              <a:latin typeface="Times New Roman"/>
              <a:cs typeface="Times New Roman"/>
            </a:endParaRPr>
          </a:p>
          <a:p>
            <a:pPr marL="3790698"/>
            <a:r>
              <a:rPr spc="4" dirty="0">
                <a:solidFill>
                  <a:srgbClr val="FFFFFF"/>
                </a:solidFill>
                <a:latin typeface="Helvetica"/>
                <a:cs typeface="Helvetica"/>
              </a:rPr>
              <a:t>cli</a:t>
            </a:r>
            <a:r>
              <a:rPr spc="-20" dirty="0">
                <a:solidFill>
                  <a:srgbClr val="FFFFFF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FFFFFF"/>
                </a:solidFill>
                <a:latin typeface="Helvetica"/>
                <a:cs typeface="Helvetica"/>
              </a:rPr>
              <a:t>nt</a:t>
            </a:r>
            <a:r>
              <a:rPr spc="-20" dirty="0">
                <a:solidFill>
                  <a:srgbClr val="FFFFFF"/>
                </a:solidFill>
                <a:latin typeface="Helvetica"/>
                <a:cs typeface="Helvetica"/>
              </a:rPr>
              <a:t>.</a:t>
            </a:r>
            <a:r>
              <a:rPr dirty="0">
                <a:solidFill>
                  <a:srgbClr val="FFFFFF"/>
                </a:solidFill>
                <a:latin typeface="Helvetica"/>
                <a:cs typeface="Helvetica"/>
              </a:rPr>
              <a:t>c</a:t>
            </a:r>
            <a:endParaRPr dirty="0">
              <a:latin typeface="Helvetica"/>
              <a:cs typeface="Helvetic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1330" y="2792244"/>
            <a:ext cx="2759710" cy="114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tabLst>
                <a:tab pos="1243673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#inclu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d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&lt;s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t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dio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.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h&gt;</a:t>
            </a:r>
            <a:endParaRPr>
              <a:latin typeface="Courier"/>
              <a:cs typeface="Courier"/>
            </a:endParaRPr>
          </a:p>
          <a:p>
            <a:pPr marL="12697">
              <a:spcBef>
                <a:spcPts val="20"/>
              </a:spcBef>
              <a:tabLst>
                <a:tab pos="1243673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#inclu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d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“C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O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MPL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E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X.h”</a:t>
            </a:r>
            <a:endParaRPr>
              <a:latin typeface="Courier"/>
              <a:cs typeface="Courier"/>
            </a:endParaRPr>
          </a:p>
          <a:p>
            <a:pPr>
              <a:spcBef>
                <a:spcPts val="32"/>
              </a:spcBef>
            </a:pPr>
            <a:endParaRPr sz="1900">
              <a:latin typeface="Times New Roman"/>
              <a:cs typeface="Times New Roman"/>
            </a:endParaRPr>
          </a:p>
          <a:p>
            <a:pPr marL="12697">
              <a:tabLst>
                <a:tab pos="560574" algn="l"/>
                <a:tab pos="2063267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int	ma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i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n(vo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i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d)	{</a:t>
            </a:r>
            <a:endParaRPr>
              <a:latin typeface="Courier"/>
              <a:cs typeface="Couri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1330" y="4166884"/>
            <a:ext cx="4533900" cy="1416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18">
              <a:tabLst>
                <a:tab pos="560574" algn="l"/>
                <a:tab pos="834829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.	.	.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your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fa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v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orite</a:t>
            </a:r>
            <a:r>
              <a:rPr b="1" spc="-50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applic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tion</a:t>
            </a:r>
            <a:endParaRPr dirty="0">
              <a:latin typeface="Courier"/>
              <a:cs typeface="Courier"/>
            </a:endParaRPr>
          </a:p>
          <a:p>
            <a:pPr marL="286318">
              <a:tabLst>
                <a:tab pos="560574" algn="l"/>
                <a:tab pos="834829" algn="l"/>
                <a:tab pos="2471477" algn="l"/>
                <a:tab pos="3562787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.	.	.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that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us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e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s	co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	nu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bers</a:t>
            </a:r>
            <a:endParaRPr dirty="0">
              <a:latin typeface="Courier"/>
              <a:cs typeface="Courier"/>
            </a:endParaRPr>
          </a:p>
          <a:p>
            <a:pPr>
              <a:spcBef>
                <a:spcPts val="32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286318">
              <a:tabLst>
                <a:tab pos="1243673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retu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r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n	0;</a:t>
            </a:r>
            <a:endParaRPr dirty="0">
              <a:latin typeface="Courier"/>
              <a:cs typeface="Courier"/>
            </a:endParaRPr>
          </a:p>
          <a:p>
            <a:pPr marL="12697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</a:t>
            </a:r>
            <a:endParaRPr dirty="0">
              <a:latin typeface="Courier"/>
              <a:cs typeface="Courie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84497" y="2902839"/>
            <a:ext cx="3505200" cy="609600"/>
          </a:xfrm>
          <a:custGeom>
            <a:avLst/>
            <a:gdLst/>
            <a:ahLst/>
            <a:cxnLst/>
            <a:rect l="l" t="t" r="r" b="b"/>
            <a:pathLst>
              <a:path w="3505200" h="609600">
                <a:moveTo>
                  <a:pt x="292607" y="472440"/>
                </a:moveTo>
                <a:lnTo>
                  <a:pt x="292607" y="137160"/>
                </a:lnTo>
                <a:lnTo>
                  <a:pt x="0" y="304800"/>
                </a:lnTo>
                <a:lnTo>
                  <a:pt x="292607" y="472440"/>
                </a:lnTo>
                <a:close/>
              </a:path>
              <a:path w="3505200" h="609600">
                <a:moveTo>
                  <a:pt x="713231" y="390144"/>
                </a:moveTo>
                <a:lnTo>
                  <a:pt x="713231" y="219456"/>
                </a:lnTo>
                <a:lnTo>
                  <a:pt x="292607" y="219456"/>
                </a:lnTo>
                <a:lnTo>
                  <a:pt x="292607" y="390144"/>
                </a:lnTo>
                <a:lnTo>
                  <a:pt x="713231" y="390144"/>
                </a:lnTo>
                <a:close/>
              </a:path>
              <a:path w="3505200" h="609600">
                <a:moveTo>
                  <a:pt x="3505200" y="609600"/>
                </a:moveTo>
                <a:lnTo>
                  <a:pt x="3505200" y="0"/>
                </a:lnTo>
                <a:lnTo>
                  <a:pt x="713231" y="0"/>
                </a:lnTo>
                <a:lnTo>
                  <a:pt x="713231" y="609600"/>
                </a:lnTo>
                <a:lnTo>
                  <a:pt x="3505200" y="6096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4497" y="2902839"/>
            <a:ext cx="3505200" cy="609600"/>
          </a:xfrm>
          <a:custGeom>
            <a:avLst/>
            <a:gdLst/>
            <a:ahLst/>
            <a:cxnLst/>
            <a:rect l="l" t="t" r="r" b="b"/>
            <a:pathLst>
              <a:path w="3505200" h="609600">
                <a:moveTo>
                  <a:pt x="3505200" y="0"/>
                </a:moveTo>
                <a:lnTo>
                  <a:pt x="3505200" y="609600"/>
                </a:lnTo>
                <a:lnTo>
                  <a:pt x="713231" y="609600"/>
                </a:lnTo>
                <a:lnTo>
                  <a:pt x="713231" y="390144"/>
                </a:lnTo>
                <a:lnTo>
                  <a:pt x="292607" y="390144"/>
                </a:lnTo>
                <a:lnTo>
                  <a:pt x="292607" y="472440"/>
                </a:lnTo>
                <a:lnTo>
                  <a:pt x="0" y="304800"/>
                </a:lnTo>
                <a:lnTo>
                  <a:pt x="292607" y="137160"/>
                </a:lnTo>
                <a:lnTo>
                  <a:pt x="292607" y="219456"/>
                </a:lnTo>
                <a:lnTo>
                  <a:pt x="713231" y="219456"/>
                </a:lnTo>
                <a:lnTo>
                  <a:pt x="713231" y="0"/>
                </a:lnTo>
                <a:lnTo>
                  <a:pt x="3505200" y="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45986" y="3079807"/>
            <a:ext cx="2371725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4" dirty="0">
                <a:latin typeface="Helvetica"/>
                <a:cs typeface="Helvetica"/>
              </a:rPr>
              <a:t>cli</a:t>
            </a:r>
            <a:r>
              <a:rPr spc="-14"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ca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u</a:t>
            </a:r>
            <a:r>
              <a:rPr spc="-14" dirty="0">
                <a:latin typeface="Helvetica"/>
                <a:cs typeface="Helvetica"/>
              </a:rPr>
              <a:t>s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i</a:t>
            </a:r>
            <a:r>
              <a:rPr spc="-14" dirty="0">
                <a:latin typeface="Helvetica"/>
                <a:cs typeface="Helvetica"/>
              </a:rPr>
              <a:t>n</a:t>
            </a:r>
            <a:r>
              <a:rPr spc="4" dirty="0">
                <a:latin typeface="Helvetica"/>
                <a:cs typeface="Helvetica"/>
              </a:rPr>
              <a:t>terf</a:t>
            </a:r>
            <a:r>
              <a:rPr spc="-14" dirty="0">
                <a:latin typeface="Helvetica"/>
                <a:cs typeface="Helvetica"/>
              </a:rPr>
              <a:t>a</a:t>
            </a:r>
            <a:r>
              <a:rPr spc="10" dirty="0">
                <a:latin typeface="Helvetica"/>
                <a:cs typeface="Helvetica"/>
              </a:rPr>
              <a:t>c</a:t>
            </a:r>
            <a:r>
              <a:rPr dirty="0">
                <a:latin typeface="Helvetica"/>
                <a:cs typeface="Helvetica"/>
              </a:rPr>
              <a:t>e</a:t>
            </a:r>
            <a:endParaRPr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834</Words>
  <Application>Microsoft Macintosh PowerPoint</Application>
  <PresentationFormat>Custom</PresentationFormat>
  <Paragraphs>289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</vt:lpstr>
      <vt:lpstr>Helvetica</vt:lpstr>
      <vt:lpstr>Symbol</vt:lpstr>
      <vt:lpstr>Times New Roman</vt:lpstr>
      <vt:lpstr>Office Theme</vt:lpstr>
      <vt:lpstr>EE 312  Structs, Abstract Data Types Day 7</vt:lpstr>
      <vt:lpstr>3 ways of declaring a struct in C – 1 </vt:lpstr>
      <vt:lpstr>3 ways of declaring a struct in C - 2</vt:lpstr>
      <vt:lpstr>3 ways of declaring a struct in C - 3</vt:lpstr>
      <vt:lpstr>Overview</vt:lpstr>
      <vt:lpstr>Advantages of ADT’s</vt:lpstr>
      <vt:lpstr>Complex Number Data Type</vt:lpstr>
      <vt:lpstr>Complex Number Data Type: Interface</vt:lpstr>
      <vt:lpstr>Complex Number Data Type: Client</vt:lpstr>
      <vt:lpstr>Complex Number Data Type: Implementation</vt:lpstr>
      <vt:lpstr>Complex Number Data Type: Implementation</vt:lpstr>
      <vt:lpstr>Separate Compilation</vt:lpstr>
      <vt:lpstr>Can Change Implementation</vt:lpstr>
      <vt:lpstr>Alternate Interface</vt:lpstr>
      <vt:lpstr>Alternate Implementation</vt:lpstr>
      <vt:lpstr>Alternate Implementation</vt:lpstr>
      <vt:lpstr>Multiple Implementations</vt:lpstr>
      <vt:lpstr>Rational Number Data Type</vt:lpstr>
      <vt:lpstr>Is the Complex data type an Abstract Data Type?</vt:lpstr>
      <vt:lpstr>“Non ADT’s”</vt:lpstr>
      <vt:lpstr>ADT Review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P5adt</dc:title>
  <cp:lastModifiedBy>Microsoft Office User</cp:lastModifiedBy>
  <cp:revision>25</cp:revision>
  <dcterms:created xsi:type="dcterms:W3CDTF">2016-06-16T21:03:08Z</dcterms:created>
  <dcterms:modified xsi:type="dcterms:W3CDTF">2018-02-08T02:49:08Z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2000-01-27T00:00:00Z</vt:filetime>
  </property>
  <property fmtid="{D5CDD505-2E9C-101B-9397-08002B2CF9AE}" pid="3" name="Creator">
    <vt:lpwstr>Windows NT 4.0</vt:lpwstr>
  </property>
  <property fmtid="{D5CDD505-2E9C-101B-9397-08002B2CF9AE}" pid="4" name="LastSaved">
    <vt:filetime>2016-06-17T00:00:00Z</vt:filetime>
  </property>
</Properties>
</file>