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464" r:id="rId2"/>
    <p:sldId id="495" r:id="rId3"/>
    <p:sldId id="298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482" r:id="rId34"/>
    <p:sldId id="5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ilyn Cloude" initials="CC" lastIdx="2" clrIdx="0">
    <p:extLst>
      <p:ext uri="{19B8F6BF-5375-455C-9EA6-DF929625EA0E}">
        <p15:presenceInfo xmlns:p15="http://schemas.microsoft.com/office/powerpoint/2012/main" userId="S::cher-cloude@pluralsight.com::e0b832d9-100f-4be5-baa2-c62e48b715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2" autoAdjust="0"/>
    <p:restoredTop sz="85782" autoAdjust="0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71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0:16:25.090" idx="2">
    <p:pos x="10" y="10"/>
    <p:text>Vary the icon colors from slide to slide so they aren't so repetitive as they are clicking along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0:15:36.025" idx="1">
    <p:pos x="10" y="10"/>
    <p:text>Left icon is pixelated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 learned about JSON and its format’s basic rules,</a:t>
            </a:r>
          </a:p>
          <a:p>
            <a:r>
              <a:rPr lang="en-US" dirty="0"/>
              <a:t>We explore the different functions available at </a:t>
            </a:r>
            <a:r>
              <a:rPr lang="en-US" dirty="0" err="1"/>
              <a:t>SQLServer</a:t>
            </a:r>
            <a:r>
              <a:rPr lang="en-US" dirty="0"/>
              <a:t> to interact with JSON documents,</a:t>
            </a:r>
          </a:p>
          <a:p>
            <a:r>
              <a:rPr lang="en-US" dirty="0"/>
              <a:t>We also converted SELECT result sets into JSON documents using the clauses FOR JSON PATH and FOR JSON AUTO</a:t>
            </a:r>
          </a:p>
          <a:p>
            <a:r>
              <a:rPr lang="en-US" dirty="0"/>
              <a:t>We load JSON documents from files on disk and variables</a:t>
            </a:r>
          </a:p>
          <a:p>
            <a:r>
              <a:rPr lang="en-US" dirty="0"/>
              <a:t>Finally we explore the flexibility of the JSON queries using LAX and STRICT clauses</a:t>
            </a:r>
            <a:endParaRPr lang="es-419" dirty="0"/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8"/>
            <a:ext cx="7156157" cy="291159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@</a:t>
            </a:r>
            <a:r>
              <a:rPr lang="en-US" altLang="en-US" dirty="0" err="1">
                <a:cs typeface="Arial" panose="020B0604020202020204" pitchFamily="34" charset="0"/>
              </a:rPr>
              <a:t>jasonalba</a:t>
            </a:r>
            <a:r>
              <a:rPr lang="en-US" altLang="en-US" dirty="0">
                <a:cs typeface="Arial" panose="020B0604020202020204" pitchFamily="34" charset="0"/>
              </a:rPr>
              <a:t>    </a:t>
            </a:r>
            <a:r>
              <a:rPr lang="en-US" altLang="en-US" dirty="0" err="1">
                <a:cs typeface="Arial" panose="020B0604020202020204" pitchFamily="34" charset="0"/>
              </a:rPr>
              <a:t>www.JibberJobber.com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Jason Alba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3040E3-FD04-468E-BC49-B37EA47086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424" y="4623383"/>
            <a:ext cx="1624735" cy="162763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31827A-F80E-47E7-96D5-FFC703F50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Improve Your Active Listening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2BDE-DAA6-C445-922B-FFCA2878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Their Tone Say?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98115-B8C1-9549-9C2B-462CF2666A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Where are they emotionally (stressed, excited, bored, etc.)?</a:t>
            </a:r>
          </a:p>
          <a:p>
            <a:pPr>
              <a:defRPr/>
            </a:pPr>
            <a:r>
              <a:rPr lang="en-US" altLang="en-US" dirty="0"/>
              <a:t>Do they believe what they are saying?</a:t>
            </a:r>
          </a:p>
          <a:p>
            <a:pPr>
              <a:defRPr/>
            </a:pPr>
            <a:r>
              <a:rPr lang="en-US" altLang="en-US" dirty="0"/>
              <a:t>Is there a sense of urgency?</a:t>
            </a:r>
          </a:p>
          <a:p>
            <a:pPr>
              <a:defRPr/>
            </a:pPr>
            <a:r>
              <a:rPr lang="en-US" altLang="en-US" dirty="0"/>
              <a:t>Will you need to resolve this immediately?</a:t>
            </a:r>
          </a:p>
          <a:p>
            <a:pPr>
              <a:defRPr/>
            </a:pPr>
            <a:r>
              <a:rPr lang="en-US" altLang="en-US" dirty="0"/>
              <a:t>Do they trust you by sharing </a:t>
            </a:r>
            <a:br>
              <a:rPr lang="en-US" altLang="en-US" dirty="0"/>
            </a:br>
            <a:r>
              <a:rPr lang="en-US" altLang="en-US" dirty="0"/>
              <a:t>secret information?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91F81B-5ED4-EE4E-AEDE-D1DDEFE1719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1" y="2195905"/>
            <a:ext cx="2880360" cy="2880360"/>
          </a:xfrm>
        </p:spPr>
      </p:pic>
    </p:spTree>
    <p:extLst>
      <p:ext uri="{BB962C8B-B14F-4D97-AF65-F5344CB8AC3E}">
        <p14:creationId xmlns:p14="http://schemas.microsoft.com/office/powerpoint/2010/main" val="26759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C2CD6-1412-164E-8ADC-3DA48F8ED2A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 believe what </a:t>
            </a:r>
            <a:b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I’m saying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67CA-1F85-C748-8014-B5564E0110E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Scared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015A-5991-E84D-AB3C-08815CA88B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Bored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454D8-1020-C640-9859-48978AF4B0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Excited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7F86-BE9B-EE4F-91E7-DFBABF6115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Stressed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9F407B-6E96-6742-B581-41E3313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 Expressed with Tone</a:t>
            </a:r>
          </a:p>
        </p:txBody>
      </p:sp>
    </p:spTree>
    <p:extLst>
      <p:ext uri="{BB962C8B-B14F-4D97-AF65-F5344CB8AC3E}">
        <p14:creationId xmlns:p14="http://schemas.microsoft.com/office/powerpoint/2010/main" val="10413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C2CD6-1412-164E-8ADC-3DA48F8ED2A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Forced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67CA-1F85-C748-8014-B5564E0110E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don’t trust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015A-5991-E84D-AB3C-08815CA88B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 trust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454D8-1020-C640-9859-48978AF4B0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Sense of urgency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7F86-BE9B-EE4F-91E7-DFBABF6115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 don’t believe what I’m saying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9F407B-6E96-6742-B581-41E3313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 Expressed with Tone</a:t>
            </a:r>
          </a:p>
        </p:txBody>
      </p:sp>
    </p:spTree>
    <p:extLst>
      <p:ext uri="{BB962C8B-B14F-4D97-AF65-F5344CB8AC3E}">
        <p14:creationId xmlns:p14="http://schemas.microsoft.com/office/powerpoint/2010/main" val="7057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67E2-DE85-F349-8C4E-7DA129AF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Responding During the Conversation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5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F424-5AC6-7F49-8375-016E42F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ahoma" panose="020B0604030504040204" pitchFamily="34" charset="0"/>
              </a:rPr>
              <a:t>How to Respond Appropriately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47E9-98E7-CC4E-AD6D-2C5F3EE3C5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Well-timed, appropriate, interested "m-hm"</a:t>
            </a:r>
          </a:p>
          <a:p>
            <a:pPr>
              <a:defRPr/>
            </a:pPr>
            <a:r>
              <a:rPr lang="en-US" altLang="en-US" sz="2000" dirty="0"/>
              <a:t>Nodding or shaking your head</a:t>
            </a:r>
          </a:p>
          <a:p>
            <a:pPr>
              <a:defRPr/>
            </a:pPr>
            <a:r>
              <a:rPr lang="en-US" altLang="en-US" sz="2000" dirty="0"/>
              <a:t>Mirror their emotions and body language</a:t>
            </a:r>
          </a:p>
          <a:p>
            <a:pPr>
              <a:defRPr/>
            </a:pPr>
            <a:r>
              <a:rPr lang="en-US" altLang="en-US" sz="2000" dirty="0"/>
              <a:t>Ask clarifying questions</a:t>
            </a:r>
          </a:p>
          <a:p>
            <a:pPr>
              <a:defRPr/>
            </a:pPr>
            <a:r>
              <a:rPr lang="en-US" altLang="en-US" sz="2000" dirty="0"/>
              <a:t>Respond to (even acknowledge!) their responses</a:t>
            </a:r>
          </a:p>
          <a:p>
            <a:pPr>
              <a:defRPr/>
            </a:pPr>
            <a:r>
              <a:rPr lang="en-US" altLang="en-US" sz="2000" dirty="0"/>
              <a:t>Sum up: “Let me see if I understand you correctly… are you saying [insert your own words here]?”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3FD77E-A223-5341-91AB-B34452C085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2" y="2191894"/>
            <a:ext cx="2861261" cy="2888382"/>
          </a:xfrm>
        </p:spPr>
      </p:pic>
    </p:spTree>
    <p:extLst>
      <p:ext uri="{BB962C8B-B14F-4D97-AF65-F5344CB8AC3E}">
        <p14:creationId xmlns:p14="http://schemas.microsoft.com/office/powerpoint/2010/main" val="65138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F424-5AC6-7F49-8375-016E42F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ahoma" panose="020B0604030504040204" pitchFamily="34" charset="0"/>
              </a:rPr>
              <a:t>Other Ways to Say That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47E9-98E7-CC4E-AD6D-2C5F3EE3C5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“Let me see if I understand you correctly… are you saying [insert your own words here]?”</a:t>
            </a:r>
          </a:p>
          <a:p>
            <a:pPr>
              <a:defRPr/>
            </a:pPr>
            <a:r>
              <a:rPr lang="en-US" altLang="en-US" sz="2000" dirty="0"/>
              <a:t>“Do you mean to say _________?”</a:t>
            </a:r>
          </a:p>
          <a:p>
            <a:pPr>
              <a:defRPr/>
            </a:pPr>
            <a:r>
              <a:rPr lang="en-US" altLang="en-US" sz="2000" dirty="0"/>
              <a:t>“Are you saying that _________?”</a:t>
            </a:r>
          </a:p>
          <a:p>
            <a:pPr>
              <a:defRPr/>
            </a:pPr>
            <a:r>
              <a:rPr lang="en-US" altLang="en-US" sz="2000" dirty="0"/>
              <a:t>“Are you implying _________?”</a:t>
            </a:r>
          </a:p>
          <a:p>
            <a:pPr>
              <a:defRPr/>
            </a:pPr>
            <a:r>
              <a:rPr lang="en-US" altLang="en-US" sz="2000" dirty="0"/>
              <a:t>“Are you telling him that _________?”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3FD77E-A223-5341-91AB-B34452C085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2" y="2191894"/>
            <a:ext cx="2861261" cy="2888382"/>
          </a:xfrm>
        </p:spPr>
      </p:pic>
    </p:spTree>
    <p:extLst>
      <p:ext uri="{BB962C8B-B14F-4D97-AF65-F5344CB8AC3E}">
        <p14:creationId xmlns:p14="http://schemas.microsoft.com/office/powerpoint/2010/main" val="391393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21EA62C-09E1-CE4A-AABE-4535302AFC0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9" y="2008671"/>
            <a:ext cx="1393825" cy="13938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38DD7-A57A-384B-8709-7265AD5AF8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68570" y="3545682"/>
            <a:ext cx="3296065" cy="472978"/>
          </a:xfrm>
        </p:spPr>
        <p:txBody>
          <a:bodyPr/>
          <a:lstStyle/>
          <a:p>
            <a:r>
              <a:rPr lang="en-US" altLang="en-US" sz="1600" dirty="0"/>
              <a:t>Jot down the main points of the conversation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F962804-1DEC-DE46-A594-6B502BB086CE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27" y="4285283"/>
            <a:ext cx="1346308" cy="13938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C8AD7-6741-B84F-A22B-1B8FC7BD8C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37272" y="5822431"/>
            <a:ext cx="3296065" cy="472978"/>
          </a:xfrm>
        </p:spPr>
        <p:txBody>
          <a:bodyPr/>
          <a:lstStyle/>
          <a:p>
            <a:r>
              <a:rPr lang="en-US" altLang="en-US" sz="1600" dirty="0"/>
              <a:t>Create special annotation for follow-up (action items)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A1F9D4D-3151-8F44-84B8-669E8E5D75A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35" y="2008671"/>
            <a:ext cx="1557804" cy="13938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7D35B-0109-1645-9471-6CDD1D889F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974" y="3545682"/>
            <a:ext cx="3296065" cy="472978"/>
          </a:xfrm>
        </p:spPr>
        <p:txBody>
          <a:bodyPr/>
          <a:lstStyle/>
          <a:p>
            <a:r>
              <a:rPr lang="en-US" altLang="en-US" sz="1600" dirty="0"/>
              <a:t>Don’t let your note taking become a distraction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BB26346-0A23-674D-9D02-79F81D9CB49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06" y="2008671"/>
            <a:ext cx="857738" cy="13938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EE3A4B-CA0D-964F-A244-FB633ECF8A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7699" y="3545682"/>
            <a:ext cx="3296065" cy="472978"/>
          </a:xfrm>
        </p:spPr>
        <p:txBody>
          <a:bodyPr/>
          <a:lstStyle/>
          <a:p>
            <a:r>
              <a:rPr lang="en-US" altLang="en-US" sz="1600" dirty="0"/>
              <a:t>Notes on the phone might say "I'm on Facebook, too!"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F0EC132-BB9D-8841-9C63-FAF6B876B5F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90" y="4285283"/>
            <a:ext cx="1479295" cy="139382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6552E9-BA6D-B04A-93F7-681BCE5F24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974" y="5822431"/>
            <a:ext cx="3296065" cy="472978"/>
          </a:xfrm>
        </p:spPr>
        <p:txBody>
          <a:bodyPr/>
          <a:lstStyle/>
          <a:p>
            <a:r>
              <a:rPr lang="en-US" altLang="en-US" sz="1600" dirty="0"/>
              <a:t>Writing everything might mean you miss part of </a:t>
            </a:r>
            <a:br>
              <a:rPr lang="en-US" altLang="en-US" sz="1600" dirty="0"/>
            </a:br>
            <a:r>
              <a:rPr lang="en-US" altLang="en-US" sz="1600" dirty="0"/>
              <a:t>the conversation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355AC1A-AC7C-3E48-BCC2-53C3E18E411D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8" y="4285283"/>
            <a:ext cx="1109775" cy="139382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A0B44A-19CF-3646-BCB4-8B4145C4BF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78997" y="5822431"/>
            <a:ext cx="3296065" cy="472978"/>
          </a:xfrm>
        </p:spPr>
        <p:txBody>
          <a:bodyPr/>
          <a:lstStyle/>
          <a:p>
            <a:r>
              <a:rPr lang="en-US" altLang="en-US" sz="1600" dirty="0"/>
              <a:t>Write more details once the conversation is over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0F60A0C-68EE-B349-9312-6FF6C9AB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D98CA-1AD0-0643-B137-2FD6F9DC019B}"/>
              </a:ext>
            </a:extLst>
          </p:cNvPr>
          <p:cNvSpPr txBox="1"/>
          <p:nvPr/>
        </p:nvSpPr>
        <p:spPr>
          <a:xfrm>
            <a:off x="4402151" y="1341319"/>
            <a:ext cx="3366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What and when to write:</a:t>
            </a:r>
          </a:p>
        </p:txBody>
      </p:sp>
    </p:spTree>
    <p:extLst>
      <p:ext uri="{BB962C8B-B14F-4D97-AF65-F5344CB8AC3E}">
        <p14:creationId xmlns:p14="http://schemas.microsoft.com/office/powerpoint/2010/main" val="14454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7808-A52E-5A4E-9D7F-6736CCDE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Personal Debrief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C75D-C436-A144-BFBE-D006347958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should be written:</a:t>
            </a:r>
          </a:p>
          <a:p>
            <a:pPr lvl="1">
              <a:defRPr/>
            </a:pPr>
            <a:r>
              <a:rPr lang="en-US" altLang="en-US" dirty="0"/>
              <a:t>Summary of conversation</a:t>
            </a:r>
          </a:p>
          <a:p>
            <a:pPr lvl="1">
              <a:defRPr/>
            </a:pPr>
            <a:r>
              <a:rPr lang="en-US" altLang="en-US" dirty="0"/>
              <a:t>What did you learn?</a:t>
            </a:r>
          </a:p>
          <a:p>
            <a:pPr lvl="1">
              <a:defRPr/>
            </a:pPr>
            <a:r>
              <a:rPr lang="en-US" altLang="en-US" dirty="0"/>
              <a:t>What did you think about the conversation and information?</a:t>
            </a:r>
          </a:p>
          <a:p>
            <a:pPr lvl="1">
              <a:defRPr/>
            </a:pPr>
            <a:r>
              <a:rPr lang="en-US" altLang="en-US" dirty="0"/>
              <a:t>How would you do things differently?</a:t>
            </a:r>
          </a:p>
          <a:p>
            <a:pPr lvl="1">
              <a:defRPr/>
            </a:pPr>
            <a:r>
              <a:rPr lang="en-US" altLang="en-US" dirty="0"/>
              <a:t>What do you need to follow-up 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F90BF-90DA-C041-AFF4-09833D62C11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4" y="2416885"/>
            <a:ext cx="2959100" cy="2438400"/>
          </a:xfrm>
        </p:spPr>
      </p:pic>
    </p:spTree>
    <p:extLst>
      <p:ext uri="{BB962C8B-B14F-4D97-AF65-F5344CB8AC3E}">
        <p14:creationId xmlns:p14="http://schemas.microsoft.com/office/powerpoint/2010/main" val="283078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5F5B-85D6-6542-A090-FDA565A6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Biting Your Tongue</a:t>
            </a:r>
          </a:p>
        </p:txBody>
      </p:sp>
    </p:spTree>
    <p:extLst>
      <p:ext uri="{BB962C8B-B14F-4D97-AF65-F5344CB8AC3E}">
        <p14:creationId xmlns:p14="http://schemas.microsoft.com/office/powerpoint/2010/main" val="69654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FA9A7E-579A-4048-B88B-025A533BDE2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81981"/>
            <a:ext cx="2120900" cy="23241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6E32-2B08-4345-988A-C71761F7D2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is not a contest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1C3E-0C03-6241-B3E0-6013DEED1E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Do not focus so much on your response or ideas that you </a:t>
            </a:r>
            <a:br>
              <a:rPr lang="en-US" altLang="en-US" dirty="0"/>
            </a:br>
            <a:r>
              <a:rPr lang="en-US" altLang="en-US" dirty="0"/>
              <a:t>(a) don’t listen, or (b) maybe </a:t>
            </a:r>
            <a:br>
              <a:rPr lang="en-US" altLang="en-US" dirty="0"/>
            </a:br>
            <a:r>
              <a:rPr lang="en-US" altLang="en-US" dirty="0"/>
              <a:t>worse, interrupt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31DA36-8602-7748-BAAF-DD1A652EC08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99" y="1881981"/>
            <a:ext cx="2322576" cy="232257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336DF43-EB60-F643-B8DA-71C214BE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Biting Your Tongue</a:t>
            </a:r>
          </a:p>
        </p:txBody>
      </p:sp>
    </p:spTree>
    <p:extLst>
      <p:ext uri="{BB962C8B-B14F-4D97-AF65-F5344CB8AC3E}">
        <p14:creationId xmlns:p14="http://schemas.microsoft.com/office/powerpoint/2010/main" val="41094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185D1C-FCC8-F246-BE33-F58A116CA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What is active listening?</a:t>
            </a:r>
          </a:p>
          <a:p>
            <a:r>
              <a:rPr lang="en-US" sz="2000" dirty="0"/>
              <a:t>Can you teach someone else?</a:t>
            </a:r>
          </a:p>
          <a:p>
            <a:r>
              <a:rPr lang="en-US" sz="2000" dirty="0"/>
              <a:t>Body language</a:t>
            </a:r>
          </a:p>
          <a:p>
            <a:r>
              <a:rPr lang="en-US" sz="2000" dirty="0"/>
              <a:t>Eye contact</a:t>
            </a:r>
          </a:p>
          <a:p>
            <a:r>
              <a:rPr lang="en-US" sz="2000" dirty="0"/>
              <a:t>Their tone</a:t>
            </a:r>
          </a:p>
          <a:p>
            <a:r>
              <a:rPr lang="en-US" sz="2000" dirty="0"/>
              <a:t>Responding during the conversation</a:t>
            </a:r>
          </a:p>
          <a:p>
            <a:r>
              <a:rPr lang="en-US" sz="2000" dirty="0"/>
              <a:t>Taking notes</a:t>
            </a:r>
          </a:p>
          <a:p>
            <a:r>
              <a:rPr lang="en-US" sz="2000" dirty="0"/>
              <a:t>Your personal debrief</a:t>
            </a:r>
          </a:p>
          <a:p>
            <a:r>
              <a:rPr lang="en-US" sz="2000" dirty="0"/>
              <a:t>Biting your tongue</a:t>
            </a:r>
          </a:p>
          <a:p>
            <a:r>
              <a:rPr lang="en-US" sz="2000" dirty="0"/>
              <a:t>The power of follow-up</a:t>
            </a:r>
          </a:p>
          <a:p>
            <a:r>
              <a:rPr lang="en-US" sz="2000" dirty="0"/>
              <a:t>Pause and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77665-A449-F446-BB34-AB95DDB9D9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917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1A0-9F46-3648-942C-13160BF0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 the Need to Interrupt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43B5-C07C-9041-BFB2-308D72D23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It is not a race</a:t>
            </a:r>
          </a:p>
          <a:p>
            <a:pPr>
              <a:defRPr/>
            </a:pPr>
            <a:r>
              <a:rPr lang="en-US" altLang="en-US" sz="2000" dirty="0"/>
              <a:t>If you forget your thoughts/ideas, figure out </a:t>
            </a:r>
            <a:br>
              <a:rPr lang="en-US" altLang="en-US" sz="2000" dirty="0"/>
            </a:br>
            <a:r>
              <a:rPr lang="en-US" altLang="en-US" sz="2000" dirty="0"/>
              <a:t>a system</a:t>
            </a:r>
          </a:p>
          <a:p>
            <a:pPr lvl="1">
              <a:defRPr/>
            </a:pPr>
            <a:r>
              <a:rPr lang="en-US" altLang="en-US" sz="2000" dirty="0"/>
              <a:t>“I don’t remember what I was going to say,” or</a:t>
            </a:r>
          </a:p>
          <a:p>
            <a:pPr lvl="1">
              <a:defRPr/>
            </a:pPr>
            <a:r>
              <a:rPr lang="en-US" altLang="en-US" sz="2000" dirty="0"/>
              <a:t>Write your points down, so you don’t forget</a:t>
            </a:r>
          </a:p>
          <a:p>
            <a:pPr>
              <a:defRPr/>
            </a:pPr>
            <a:r>
              <a:rPr lang="en-US" altLang="en-US" sz="2000" dirty="0"/>
              <a:t>Interrupting is a big sign of “I don’t care… </a:t>
            </a:r>
            <a:br>
              <a:rPr lang="en-US" altLang="en-US" sz="2000" dirty="0"/>
            </a:br>
            <a:r>
              <a:rPr lang="en-US" altLang="en-US" sz="2000" dirty="0"/>
              <a:t>let me talk”</a:t>
            </a:r>
          </a:p>
          <a:p>
            <a:pPr>
              <a:defRPr/>
            </a:pPr>
            <a:r>
              <a:rPr lang="en-US" altLang="en-US" sz="2000" dirty="0"/>
              <a:t>Be prepared so you can focus more on </a:t>
            </a:r>
            <a:br>
              <a:rPr lang="en-US" altLang="en-US" sz="2000" dirty="0"/>
            </a:br>
            <a:r>
              <a:rPr lang="en-US" altLang="en-US" sz="2000" dirty="0"/>
              <a:t>their message and body language, and </a:t>
            </a:r>
            <a:br>
              <a:rPr lang="en-US" altLang="en-US" sz="2000" dirty="0"/>
            </a:br>
            <a:r>
              <a:rPr lang="en-US" altLang="en-US" sz="2000" dirty="0"/>
              <a:t>respond appropriately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A5706-146B-E24B-94CA-38EAABB5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6" y="2390909"/>
            <a:ext cx="2846077" cy="2495191"/>
          </a:xfrm>
        </p:spPr>
      </p:pic>
    </p:spTree>
    <p:extLst>
      <p:ext uri="{BB962C8B-B14F-4D97-AF65-F5344CB8AC3E}">
        <p14:creationId xmlns:p14="http://schemas.microsoft.com/office/powerpoint/2010/main" val="161760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0C429-8689-6B40-A3A1-5FEB803A49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Avoid the temptation to respond eloquently in your mind while they are still talking (you might miss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C862-8559-E547-806C-CF7830C6DE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Are some of your talking points tangents or distractions to your main objectives?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4A154-6110-294B-A05C-09DF8549D2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Know what your main objectives 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7AAB1-C61C-CF43-91B5-07503E9B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 the Need to Interrupt</a:t>
            </a:r>
          </a:p>
        </p:txBody>
      </p:sp>
    </p:spTree>
    <p:extLst>
      <p:ext uri="{BB962C8B-B14F-4D97-AF65-F5344CB8AC3E}">
        <p14:creationId xmlns:p14="http://schemas.microsoft.com/office/powerpoint/2010/main" val="4553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D52-0E54-0143-ADC0-BFD6112F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 the Need to Interrupt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F845-7FAB-0E49-A538-4FBB87068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Be ready to not get all of your </a:t>
            </a:r>
            <a:br>
              <a:rPr lang="en-US" altLang="en-US" dirty="0"/>
            </a:br>
            <a:r>
              <a:rPr lang="en-US" altLang="en-US" dirty="0"/>
              <a:t>points across</a:t>
            </a:r>
          </a:p>
          <a:p>
            <a:pPr>
              <a:defRPr/>
            </a:pPr>
            <a:r>
              <a:rPr lang="en-US" altLang="en-US" dirty="0"/>
              <a:t>Save them for a later conversation</a:t>
            </a:r>
          </a:p>
          <a:p>
            <a:pPr>
              <a:defRPr/>
            </a:pPr>
            <a:r>
              <a:rPr lang="en-US" altLang="en-US" dirty="0"/>
              <a:t>Email the points later</a:t>
            </a:r>
          </a:p>
          <a:p>
            <a:pPr>
              <a:defRPr/>
            </a:pPr>
            <a:r>
              <a:rPr lang="en-US" altLang="en-US" dirty="0"/>
              <a:t>Maybe they are less relevant as the conversation progresses</a:t>
            </a:r>
          </a:p>
          <a:p>
            <a:pPr>
              <a:defRPr/>
            </a:pPr>
            <a:r>
              <a:rPr lang="en-US" altLang="en-US" dirty="0"/>
              <a:t>It’s not about winning</a:t>
            </a:r>
          </a:p>
          <a:p>
            <a:pPr>
              <a:defRPr/>
            </a:pPr>
            <a:r>
              <a:rPr lang="en-US" altLang="en-US" dirty="0"/>
              <a:t>“He who talks first, loses”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2DC0FE-5770-FF4F-A029-3850B391263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3" y="2289969"/>
            <a:ext cx="2857500" cy="2692400"/>
          </a:xfrm>
        </p:spPr>
      </p:pic>
    </p:spTree>
    <p:extLst>
      <p:ext uri="{BB962C8B-B14F-4D97-AF65-F5344CB8AC3E}">
        <p14:creationId xmlns:p14="http://schemas.microsoft.com/office/powerpoint/2010/main" val="110666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E201-1B21-1141-AF9A-EA8A7787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Follow-up</a:t>
            </a:r>
          </a:p>
        </p:txBody>
      </p:sp>
    </p:spTree>
    <p:extLst>
      <p:ext uri="{BB962C8B-B14F-4D97-AF65-F5344CB8AC3E}">
        <p14:creationId xmlns:p14="http://schemas.microsoft.com/office/powerpoint/2010/main" val="251263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7F5E2-14A9-5F48-9BE5-B814B9DC2E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</a:rPr>
              <a:t>Show they can trust you with more (work, info, contacts, introductions, referrals,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3550-D4F7-6D4A-8695-7861221F63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</a:rPr>
              <a:t>Build more trust in </a:t>
            </a:r>
            <a:br>
              <a:rPr lang="en-US" altLang="en-US" sz="2200" dirty="0">
                <a:solidFill>
                  <a:schemeClr val="bg1"/>
                </a:solidFill>
              </a:rPr>
            </a:br>
            <a:r>
              <a:rPr lang="en-US" altLang="en-US" sz="2200" dirty="0">
                <a:solidFill>
                  <a:schemeClr val="bg1"/>
                </a:solidFill>
              </a:rPr>
              <a:t>the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9675-3338-CD4E-9D2D-6E7E7B992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</a:rPr>
              <a:t>Show your level of commitment on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25A2C-E6CC-E24B-8FB6-1EF2F4444A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</a:rPr>
              <a:t>Show your interest level in </a:t>
            </a:r>
            <a:br>
              <a:rPr lang="en-US" altLang="en-US" sz="2200" dirty="0">
                <a:solidFill>
                  <a:schemeClr val="bg1"/>
                </a:solidFill>
              </a:rPr>
            </a:br>
            <a:r>
              <a:rPr lang="en-US" altLang="en-US" sz="2200" dirty="0">
                <a:solidFill>
                  <a:schemeClr val="bg1"/>
                </a:solidFill>
              </a:rPr>
              <a:t>the topic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9FCA0B-68B1-6A4F-AC10-989B286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Can…</a:t>
            </a:r>
          </a:p>
        </p:txBody>
      </p:sp>
    </p:spTree>
    <p:extLst>
      <p:ext uri="{BB962C8B-B14F-4D97-AF65-F5344CB8AC3E}">
        <p14:creationId xmlns:p14="http://schemas.microsoft.com/office/powerpoint/2010/main" val="26820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E0D-0703-F043-9E05-93504FB4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Can Be…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066A-90B2-AD48-A161-599397B6F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 quick, simple email</a:t>
            </a:r>
          </a:p>
          <a:p>
            <a:pPr>
              <a:defRPr/>
            </a:pPr>
            <a:r>
              <a:rPr lang="en-US" altLang="en-US" dirty="0"/>
              <a:t>A comprehensive summary (email)</a:t>
            </a:r>
          </a:p>
          <a:p>
            <a:pPr>
              <a:defRPr/>
            </a:pPr>
            <a:r>
              <a:rPr lang="en-US" altLang="en-US" dirty="0"/>
              <a:t>A phone call or voice mail</a:t>
            </a:r>
          </a:p>
          <a:p>
            <a:pPr>
              <a:defRPr/>
            </a:pPr>
            <a:r>
              <a:rPr lang="en-US" altLang="en-US" dirty="0"/>
              <a:t>A gift, article, or something else </a:t>
            </a:r>
            <a:br>
              <a:rPr lang="en-US" altLang="en-US" dirty="0"/>
            </a:br>
            <a:r>
              <a:rPr lang="en-US" altLang="en-US" dirty="0"/>
              <a:t>with “thought”</a:t>
            </a:r>
          </a:p>
          <a:p>
            <a:pPr>
              <a:defRPr/>
            </a:pPr>
            <a:r>
              <a:rPr lang="en-US" altLang="en-US" dirty="0"/>
              <a:t>A report back (“return and report”)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4A821-9901-534D-B808-BC9171A79D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4" y="2808821"/>
            <a:ext cx="2918688" cy="1661407"/>
          </a:xfrm>
        </p:spPr>
      </p:pic>
    </p:spTree>
    <p:extLst>
      <p:ext uri="{BB962C8B-B14F-4D97-AF65-F5344CB8AC3E}">
        <p14:creationId xmlns:p14="http://schemas.microsoft.com/office/powerpoint/2010/main" val="120645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38E1-8A86-5542-87BA-8D21C50D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and Plan</a:t>
            </a:r>
          </a:p>
        </p:txBody>
      </p:sp>
    </p:spTree>
    <p:extLst>
      <p:ext uri="{BB962C8B-B14F-4D97-AF65-F5344CB8AC3E}">
        <p14:creationId xmlns:p14="http://schemas.microsoft.com/office/powerpoint/2010/main" val="71238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CB79-4F2E-D54C-A95C-DC157FE0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E431-838A-5145-8428-14FAA5471F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Identify a situation</a:t>
            </a:r>
          </a:p>
          <a:p>
            <a:pPr>
              <a:defRPr/>
            </a:pPr>
            <a:r>
              <a:rPr lang="en-US" altLang="en-US" dirty="0"/>
              <a:t>What will you specifically work on?</a:t>
            </a:r>
          </a:p>
          <a:p>
            <a:pPr lvl="1">
              <a:defRPr/>
            </a:pPr>
            <a:r>
              <a:rPr lang="en-US" altLang="en-US" dirty="0"/>
              <a:t>Removing distractions</a:t>
            </a:r>
          </a:p>
          <a:p>
            <a:pPr lvl="1">
              <a:defRPr/>
            </a:pPr>
            <a:r>
              <a:rPr lang="en-US" altLang="en-US" dirty="0"/>
              <a:t>Reading body language</a:t>
            </a:r>
          </a:p>
          <a:p>
            <a:pPr lvl="1">
              <a:defRPr/>
            </a:pPr>
            <a:r>
              <a:rPr lang="en-US" altLang="en-US" dirty="0"/>
              <a:t>Eye contact</a:t>
            </a:r>
          </a:p>
          <a:p>
            <a:pPr lvl="1">
              <a:defRPr/>
            </a:pPr>
            <a:r>
              <a:rPr lang="en-US" altLang="en-US" dirty="0"/>
              <a:t>Etc.</a:t>
            </a:r>
          </a:p>
          <a:p>
            <a:pPr>
              <a:defRPr/>
            </a:pPr>
            <a:r>
              <a:rPr lang="en-US" altLang="en-US" dirty="0"/>
              <a:t>When will you do this?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9C726F-F986-0944-A9D1-255D0118AA3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" y="2195905"/>
            <a:ext cx="2880360" cy="2880360"/>
          </a:xfrm>
        </p:spPr>
      </p:pic>
    </p:spTree>
    <p:extLst>
      <p:ext uri="{BB962C8B-B14F-4D97-AF65-F5344CB8AC3E}">
        <p14:creationId xmlns:p14="http://schemas.microsoft.com/office/powerpoint/2010/main" val="372514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FED9A3-27E5-974E-B579-E3E45C35F32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7379" y="1828800"/>
            <a:ext cx="2407640" cy="24304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3F78-417E-2445-834D-7528484DD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One-on-one conversation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8C42-D2F6-6C4F-8315-381C918F21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“I will work on watching the person's face and body language, in a </a:t>
            </a:r>
            <a:br>
              <a:rPr lang="en-US" altLang="en-US" dirty="0"/>
            </a:br>
            <a:r>
              <a:rPr lang="en-US" altLang="en-US" dirty="0"/>
              <a:t>non-creepy way.”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4F05F1-B642-E444-8BE5-3082450591B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41" y="2289651"/>
            <a:ext cx="2643290" cy="158597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B8297B-4A55-F240-AD2A-877221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</p:spTree>
    <p:extLst>
      <p:ext uri="{BB962C8B-B14F-4D97-AF65-F5344CB8AC3E}">
        <p14:creationId xmlns:p14="http://schemas.microsoft.com/office/powerpoint/2010/main" val="14834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FED9A3-27E5-974E-B579-E3E45C35F32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577" y="1828800"/>
            <a:ext cx="2385244" cy="243046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3F78-417E-2445-834D-7528484DD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Information meeting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8C42-D2F6-6C4F-8315-381C918F21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“I</a:t>
            </a:r>
            <a:r>
              <a:rPr lang="en-US" dirty="0"/>
              <a:t>’m going to summarize the main points, list my action items, and then repeat to a colleague what the meeting was about and what I </a:t>
            </a:r>
            <a:br>
              <a:rPr lang="en-US" dirty="0"/>
            </a:br>
            <a:r>
              <a:rPr lang="en-US" dirty="0"/>
              <a:t>got out of it.”</a:t>
            </a:r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4F05F1-B642-E444-8BE5-3082450591B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376" y="1826958"/>
            <a:ext cx="1936621" cy="243230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B8297B-4A55-F240-AD2A-877221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</p:spTree>
    <p:extLst>
      <p:ext uri="{BB962C8B-B14F-4D97-AF65-F5344CB8AC3E}">
        <p14:creationId xmlns:p14="http://schemas.microsoft.com/office/powerpoint/2010/main" val="12913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Active listening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Body language is engaged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Eye contact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Periodic responses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Clarifying questions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Relevant questions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Patience (not a contest to talk)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Passive listening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Distractions (TV, email, smart phone)</a:t>
            </a:r>
          </a:p>
          <a:p>
            <a:r>
              <a:rPr lang="en-US" dirty="0"/>
              <a:t>Looking over the shoulder</a:t>
            </a:r>
          </a:p>
          <a:p>
            <a:r>
              <a:rPr lang="en-US" dirty="0"/>
              <a:t>Repeatedly asking to repeat </a:t>
            </a:r>
          </a:p>
          <a:p>
            <a:r>
              <a:rPr lang="en-US" dirty="0"/>
              <a:t>Disinterested feedback (um-hm)</a:t>
            </a:r>
          </a:p>
          <a:p>
            <a:r>
              <a:rPr lang="en-US" dirty="0"/>
              <a:t>Wrong answers or poor questions</a:t>
            </a:r>
          </a:p>
          <a:p>
            <a:r>
              <a:rPr lang="en-US" dirty="0"/>
              <a:t>Anxious to interrupt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Active Listening?</a:t>
            </a:r>
          </a:p>
        </p:txBody>
      </p:sp>
    </p:spTree>
    <p:extLst>
      <p:ext uri="{BB962C8B-B14F-4D97-AF65-F5344CB8AC3E}">
        <p14:creationId xmlns:p14="http://schemas.microsoft.com/office/powerpoint/2010/main" val="3622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3F78-417E-2445-834D-7528484DD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Weekly planning meeting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8C42-D2F6-6C4F-8315-381C918F21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”I will list who talks, what their main projects are, issues or suggestions brought up, and what appropriate follow-up should be.”</a:t>
            </a:r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4F05F1-B642-E444-8BE5-3082450591B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0513" y="2133601"/>
            <a:ext cx="2302347" cy="182126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B8297B-4A55-F240-AD2A-877221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A280DE-C12E-844B-AD83-6A5ADB4E4EF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5072" y="1907304"/>
            <a:ext cx="2297176" cy="22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3F78-417E-2445-834D-7528484DD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When talking with someone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8C42-D2F6-6C4F-8315-381C918F21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“I will repeat and clarify what </a:t>
            </a:r>
            <a:br>
              <a:rPr lang="en-US" altLang="en-US" dirty="0"/>
            </a:br>
            <a:r>
              <a:rPr lang="en-US" altLang="en-US" dirty="0"/>
              <a:t>they say.”</a:t>
            </a:r>
          </a:p>
          <a:p>
            <a:pPr>
              <a:defRPr/>
            </a:pPr>
            <a:r>
              <a:rPr lang="en-US" altLang="en-US" dirty="0"/>
              <a:t>(This will seem uncomfortable, but try this five times this week: “do you mean to say…” or “are you saying…” or “is there anything I missed?”)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4F05F1-B642-E444-8BE5-3082450591B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376" y="2040462"/>
            <a:ext cx="1936621" cy="200529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B8297B-4A55-F240-AD2A-877221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26E89E-762F-CD45-8321-38B09D2E25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5072" y="1960885"/>
            <a:ext cx="2297176" cy="2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3F78-417E-2445-834D-7528484DD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Watching another </a:t>
            </a:r>
            <a:br>
              <a:rPr lang="en-US" altLang="en-US" dirty="0"/>
            </a:br>
            <a:r>
              <a:rPr lang="en-US" altLang="en-US" dirty="0"/>
              <a:t>Pluralsight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8C42-D2F6-6C4F-8315-381C918F21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“I will remove all distractions, take meaningful notes, and leave a comment in the discussion box with one or two things I have learned, and how that will help me.”</a:t>
            </a:r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4F05F1-B642-E444-8BE5-3082450591B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1704" y="2046274"/>
            <a:ext cx="1879964" cy="200529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B8297B-4A55-F240-AD2A-877221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You Practice This?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26E89E-762F-CD45-8321-38B09D2E25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5926" y="2046274"/>
            <a:ext cx="2576256" cy="19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8B026F-966D-4357-B79A-C790E57009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Active Listening Skills</a:t>
            </a:r>
            <a:endParaRPr lang="en-US" altLang="en-US" u="sng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Active vs. passive listening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Taking notes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Communication during a conversation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Eye contact and body language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Tone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Follow-up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DF37-F333-438D-9976-A6B13E4DE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9424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0245-E827-214A-8F23-8A03E662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up:</a:t>
            </a:r>
            <a:br>
              <a:rPr lang="en-US" dirty="0"/>
            </a:br>
            <a:r>
              <a:rPr lang="en-US" altLang="en-US" sz="4800" dirty="0">
                <a:cs typeface="Arial" panose="020B0604020202020204" pitchFamily="34" charset="0"/>
              </a:rPr>
              <a:t>Additional systems </a:t>
            </a:r>
            <a:br>
              <a:rPr lang="en-US" altLang="en-US" sz="4800" dirty="0">
                <a:cs typeface="Arial" panose="020B0604020202020204" pitchFamily="34" charset="0"/>
              </a:rPr>
            </a:br>
            <a:r>
              <a:rPr lang="en-US" altLang="en-US" sz="4800" dirty="0">
                <a:cs typeface="Arial" panose="020B0604020202020204" pitchFamily="34" charset="0"/>
              </a:rPr>
              <a:t>and tips to improve </a:t>
            </a:r>
            <a:br>
              <a:rPr lang="en-US" altLang="en-US" sz="4800" dirty="0">
                <a:cs typeface="Arial" panose="020B0604020202020204" pitchFamily="34" charset="0"/>
              </a:rPr>
            </a:br>
            <a:r>
              <a:rPr lang="en-US" altLang="en-US" sz="4800" dirty="0">
                <a:cs typeface="Arial" panose="020B0604020202020204" pitchFamily="34" charset="0"/>
              </a:rPr>
              <a:t>our listening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B2385-0C8D-DC4B-B9D2-951A0F5D9A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7330" y="4194869"/>
            <a:ext cx="5257800" cy="161887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Gotham Medium" panose="02000604030000020004" pitchFamily="2" charset="0"/>
              </a:rPr>
              <a:t>Try it: </a:t>
            </a:r>
            <a:r>
              <a:rPr lang="en-US" altLang="en-US" sz="2200" dirty="0">
                <a:solidFill>
                  <a:schemeClr val="bg1"/>
                </a:solidFill>
                <a:latin typeface="Gotham Book" panose="02000604040000020004" pitchFamily="2" charset="0"/>
              </a:rPr>
              <a:t>ask a participant what the most important things were from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BFB8-F9D6-E94B-B98D-A424C6BC39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336" y="4194869"/>
            <a:ext cx="5257800" cy="161887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Gotham Medium" panose="02000604030000020004" pitchFamily="2" charset="0"/>
              </a:rPr>
              <a:t>Try it: </a:t>
            </a:r>
            <a:r>
              <a:rPr lang="en-US" altLang="en-US" sz="2200" dirty="0">
                <a:solidFill>
                  <a:schemeClr val="bg1"/>
                </a:solidFill>
                <a:latin typeface="Gotham Book" panose="02000604040000020004" pitchFamily="2" charset="0"/>
              </a:rPr>
              <a:t>tell someone about a conversation you had with someone else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C50CD-749A-0941-9547-E7F7ABE090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330" y="2300077"/>
            <a:ext cx="5257800" cy="161887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Gotham Book" panose="02000604040000020004" pitchFamily="2" charset="0"/>
              </a:rPr>
              <a:t>You should retain more, understand deeper, and be a better, more engaged listener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8A3D-7D92-B14D-B4EE-E1DA3AB6A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1336" y="2300077"/>
            <a:ext cx="5257800" cy="161887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Gotham Book" panose="02000604040000020004" pitchFamily="2" charset="0"/>
              </a:rPr>
              <a:t>If you listen well, you should be able to teach others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D61DBB-0A82-3A45-9E42-24CBE365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Teach Someone Else?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64195-5F83-8F4E-A69D-F42426AE3A97}"/>
              </a:ext>
            </a:extLst>
          </p:cNvPr>
          <p:cNvSpPr txBox="1"/>
          <p:nvPr/>
        </p:nvSpPr>
        <p:spPr>
          <a:xfrm>
            <a:off x="4205931" y="1447356"/>
            <a:ext cx="3780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Whether you can or not…</a:t>
            </a:r>
          </a:p>
        </p:txBody>
      </p:sp>
    </p:spTree>
    <p:extLst>
      <p:ext uri="{BB962C8B-B14F-4D97-AF65-F5344CB8AC3E}">
        <p14:creationId xmlns:p14="http://schemas.microsoft.com/office/powerpoint/2010/main" val="20241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53B5-B232-E04C-A686-416B3F70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Language</a:t>
            </a:r>
          </a:p>
        </p:txBody>
      </p:sp>
    </p:spTree>
    <p:extLst>
      <p:ext uri="{BB962C8B-B14F-4D97-AF65-F5344CB8AC3E}">
        <p14:creationId xmlns:p14="http://schemas.microsoft.com/office/powerpoint/2010/main" val="2637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DD98-1289-5D4D-BCAE-C6972A86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with Your Eyes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FC3D-D506-2E41-BF40-F2689504E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100" dirty="0"/>
              <a:t>Watch their mannerisms</a:t>
            </a:r>
          </a:p>
          <a:p>
            <a:pPr>
              <a:defRPr/>
            </a:pPr>
            <a:r>
              <a:rPr lang="en-US" altLang="en-US" sz="2100" dirty="0"/>
              <a:t>What do they do with their hands </a:t>
            </a:r>
            <a:br>
              <a:rPr lang="en-US" altLang="en-US" sz="2100" dirty="0"/>
            </a:br>
            <a:r>
              <a:rPr lang="en-US" altLang="en-US" sz="2100" dirty="0"/>
              <a:t>(excitement level)?</a:t>
            </a:r>
          </a:p>
          <a:p>
            <a:pPr>
              <a:defRPr/>
            </a:pPr>
            <a:r>
              <a:rPr lang="en-US" altLang="en-US" sz="2100" dirty="0"/>
              <a:t>Where are they looking (deception, lack </a:t>
            </a:r>
            <a:br>
              <a:rPr lang="en-US" altLang="en-US" sz="2100" dirty="0"/>
            </a:br>
            <a:r>
              <a:rPr lang="en-US" altLang="en-US" sz="2100" dirty="0"/>
              <a:t>of clarity)?</a:t>
            </a:r>
          </a:p>
          <a:p>
            <a:pPr>
              <a:defRPr/>
            </a:pPr>
            <a:r>
              <a:rPr lang="en-US" altLang="en-US" sz="2100" dirty="0"/>
              <a:t>How are their arms (crossed can mean </a:t>
            </a:r>
            <a:br>
              <a:rPr lang="en-US" altLang="en-US" sz="2100" dirty="0"/>
            </a:br>
            <a:r>
              <a:rPr lang="en-US" altLang="en-US" sz="2100" dirty="0"/>
              <a:t>being closed)?</a:t>
            </a:r>
          </a:p>
          <a:p>
            <a:pPr>
              <a:defRPr/>
            </a:pPr>
            <a:r>
              <a:rPr lang="en-US" altLang="en-US" sz="2100" dirty="0"/>
              <a:t>Are they dancing around (nervous)?</a:t>
            </a:r>
          </a:p>
          <a:p>
            <a:pPr>
              <a:defRPr/>
            </a:pPr>
            <a:r>
              <a:rPr lang="en-US" altLang="en-US" sz="2100" dirty="0"/>
              <a:t>And… what is your body language saying?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B9100-F0B1-AD4D-B9AD-A8D4FF564D3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82" y="2775387"/>
            <a:ext cx="2868992" cy="1721395"/>
          </a:xfrm>
        </p:spPr>
      </p:pic>
    </p:spTree>
    <p:extLst>
      <p:ext uri="{BB962C8B-B14F-4D97-AF65-F5344CB8AC3E}">
        <p14:creationId xmlns:p14="http://schemas.microsoft.com/office/powerpoint/2010/main" val="6625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DD98-1289-5D4D-BCAE-C6972A86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with Your Eyes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FC3D-D506-2E41-BF40-F2689504E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Engage them with eye contact – will keep them looking at you (unless they are lying, feel guilty, </a:t>
            </a:r>
            <a:br>
              <a:rPr lang="en-US" altLang="en-US" sz="2000" dirty="0"/>
            </a:br>
            <a:r>
              <a:rPr lang="en-US" altLang="en-US" sz="2000" dirty="0"/>
              <a:t>are ashamed, etc.) </a:t>
            </a:r>
          </a:p>
          <a:p>
            <a:pPr>
              <a:defRPr/>
            </a:pPr>
            <a:r>
              <a:rPr lang="en-US" altLang="en-US" sz="2000" dirty="0"/>
              <a:t>NOTE: that is a generalization! Don’t call someone out on that… maybe that is their personality!</a:t>
            </a:r>
          </a:p>
          <a:p>
            <a:pPr>
              <a:defRPr/>
            </a:pPr>
            <a:r>
              <a:rPr lang="en-US" altLang="en-US" sz="2000" dirty="0"/>
              <a:t>Don’t drill a hole through them with your eyes</a:t>
            </a:r>
          </a:p>
          <a:p>
            <a:pPr>
              <a:defRPr/>
            </a:pPr>
            <a:r>
              <a:rPr lang="en-US" altLang="en-US" sz="2000" dirty="0"/>
              <a:t>Don’t make them feel like they are </a:t>
            </a:r>
            <a:br>
              <a:rPr lang="en-US" altLang="en-US" sz="2000" dirty="0"/>
            </a:br>
            <a:r>
              <a:rPr lang="en-US" altLang="en-US" sz="2000" dirty="0"/>
              <a:t>being interrogated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B9100-F0B1-AD4D-B9AD-A8D4FF564D3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82" y="2775387"/>
            <a:ext cx="2868992" cy="1721395"/>
          </a:xfrm>
        </p:spPr>
      </p:pic>
    </p:spTree>
    <p:extLst>
      <p:ext uri="{BB962C8B-B14F-4D97-AF65-F5344CB8AC3E}">
        <p14:creationId xmlns:p14="http://schemas.microsoft.com/office/powerpoint/2010/main" val="321930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B2385-0C8D-DC4B-B9D2-951A0F5D9A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7330" y="4194869"/>
            <a:ext cx="5257800" cy="1618875"/>
          </a:xfrm>
          <a:solidFill>
            <a:schemeClr val="accent4"/>
          </a:solidFill>
        </p:spPr>
        <p:txBody>
          <a:bodyPr>
            <a:normAutofit fontScale="92500"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Don’t follow distractions (other people, any part of their clothes, body, the TV, your watch or phone, etc.)</a:t>
            </a:r>
            <a:endParaRPr lang="en-US" altLang="en-US" sz="22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BFB8-F9D6-E94B-B98D-A424C6BC39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336" y="4194869"/>
            <a:ext cx="5257800" cy="161887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900" dirty="0">
                <a:solidFill>
                  <a:schemeClr val="bg1"/>
                </a:solidFill>
              </a:rPr>
              <a:t>Definitely not too little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C50CD-749A-0941-9547-E7F7ABE090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330" y="2300077"/>
            <a:ext cx="5257800" cy="161887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900" dirty="0">
                <a:solidFill>
                  <a:schemeClr val="bg1"/>
                </a:solidFill>
              </a:rPr>
              <a:t>Not too much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8A3D-7D92-B14D-B4EE-E1DA3AB6A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1336" y="2300077"/>
            <a:ext cx="5257800" cy="161887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900" dirty="0">
                <a:solidFill>
                  <a:schemeClr val="bg1"/>
                </a:solidFill>
              </a:rPr>
              <a:t>Not creepy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D61DBB-0A82-3A45-9E42-24CBE365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Contact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64195-5F83-8F4E-A69D-F42426AE3A97}"/>
              </a:ext>
            </a:extLst>
          </p:cNvPr>
          <p:cNvSpPr txBox="1"/>
          <p:nvPr/>
        </p:nvSpPr>
        <p:spPr>
          <a:xfrm>
            <a:off x="4205931" y="1447356"/>
            <a:ext cx="356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400" dirty="0">
                <a:cs typeface="Tahoma" panose="020B0604030504040204" pitchFamily="34" charset="0"/>
              </a:rPr>
              <a:t>Hello! Are you there?</a:t>
            </a:r>
          </a:p>
        </p:txBody>
      </p:sp>
    </p:spTree>
    <p:extLst>
      <p:ext uri="{BB962C8B-B14F-4D97-AF65-F5344CB8AC3E}">
        <p14:creationId xmlns:p14="http://schemas.microsoft.com/office/powerpoint/2010/main" val="2446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516-6018-CE43-8C16-23AD24A4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Tone</a:t>
            </a:r>
          </a:p>
        </p:txBody>
      </p:sp>
    </p:spTree>
    <p:extLst>
      <p:ext uri="{BB962C8B-B14F-4D97-AF65-F5344CB8AC3E}">
        <p14:creationId xmlns:p14="http://schemas.microsoft.com/office/powerpoint/2010/main" val="2024253942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tsql-dml</Template>
  <TotalTime>0</TotalTime>
  <Words>1309</Words>
  <Application>Microsoft Macintosh PowerPoint</Application>
  <PresentationFormat>Widescreen</PresentationFormat>
  <Paragraphs>179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Improve Your Active Listening Skills</vt:lpstr>
      <vt:lpstr>PowerPoint Presentation</vt:lpstr>
      <vt:lpstr>What is Active Listening?</vt:lpstr>
      <vt:lpstr>Can You Teach Someone Else?</vt:lpstr>
      <vt:lpstr>Body Language</vt:lpstr>
      <vt:lpstr>Listen with Your Eyes</vt:lpstr>
      <vt:lpstr>Listen with Your Eyes</vt:lpstr>
      <vt:lpstr>Eye Contact</vt:lpstr>
      <vt:lpstr>Their Tone</vt:lpstr>
      <vt:lpstr>What Does Their Tone Say?</vt:lpstr>
      <vt:lpstr>Emotions Expressed with Tone</vt:lpstr>
      <vt:lpstr>Emotions Expressed with Tone</vt:lpstr>
      <vt:lpstr>Responding During the Conversation</vt:lpstr>
      <vt:lpstr>How to Respond Appropriately</vt:lpstr>
      <vt:lpstr>Other Ways to Say That</vt:lpstr>
      <vt:lpstr>Taking Notes</vt:lpstr>
      <vt:lpstr>Your Personal Debrief</vt:lpstr>
      <vt:lpstr>Biting Your Tongue</vt:lpstr>
      <vt:lpstr>Biting Your Tongue</vt:lpstr>
      <vt:lpstr>Resist the Need to Interrupt</vt:lpstr>
      <vt:lpstr>Resist the Need to Interrupt</vt:lpstr>
      <vt:lpstr>Resist the Need to Interrupt</vt:lpstr>
      <vt:lpstr>The Power of Follow-up</vt:lpstr>
      <vt:lpstr>Follow-up Can…</vt:lpstr>
      <vt:lpstr>Follow-up Can Be…</vt:lpstr>
      <vt:lpstr>Pause and Plan</vt:lpstr>
      <vt:lpstr>When Will You Practice This?</vt:lpstr>
      <vt:lpstr>When Will You Practice This?</vt:lpstr>
      <vt:lpstr>When Will You Practice This?</vt:lpstr>
      <vt:lpstr>When Will You Practice This?</vt:lpstr>
      <vt:lpstr>When Will You Practice This?</vt:lpstr>
      <vt:lpstr>When Will You Practice This?</vt:lpstr>
      <vt:lpstr>PowerPoint Presentation</vt:lpstr>
      <vt:lpstr>Next up: Additional systems  and tips to improve  our listening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2019-09-12T01:33:12Z</dcterms:created>
  <dcterms:modified xsi:type="dcterms:W3CDTF">2019-11-08T00:45:15Z</dcterms:modified>
</cp:coreProperties>
</file>