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80" r:id="rId4"/>
    <p:sldId id="258" r:id="rId5"/>
    <p:sldId id="260" r:id="rId6"/>
    <p:sldId id="261" r:id="rId7"/>
    <p:sldId id="262" r:id="rId8"/>
    <p:sldId id="263" r:id="rId9"/>
    <p:sldId id="264" r:id="rId10"/>
    <p:sldId id="276" r:id="rId11"/>
    <p:sldId id="268" r:id="rId12"/>
    <p:sldId id="282" r:id="rId13"/>
    <p:sldId id="267" r:id="rId14"/>
    <p:sldId id="269" r:id="rId15"/>
    <p:sldId id="270" r:id="rId16"/>
    <p:sldId id="271" r:id="rId17"/>
    <p:sldId id="272" r:id="rId18"/>
    <p:sldId id="273" r:id="rId19"/>
    <p:sldId id="279" r:id="rId20"/>
    <p:sldId id="274" r:id="rId21"/>
    <p:sldId id="277" r:id="rId22"/>
    <p:sldId id="275"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01" autoAdjust="0"/>
  </p:normalViewPr>
  <p:slideViewPr>
    <p:cSldViewPr>
      <p:cViewPr>
        <p:scale>
          <a:sx n="75" d="100"/>
          <a:sy n="75" d="100"/>
        </p:scale>
        <p:origin x="-726" y="-2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C2200B-4DF5-4B43-97DF-553A509DFD1B}" type="datetimeFigureOut">
              <a:rPr lang="en-US" smtClean="0"/>
              <a:pPr/>
              <a:t>5/29/2009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7F1BE-5EC6-4322-A622-CE658C80A5A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SLOW DOWN BIG GUY</a:t>
            </a:r>
          </a:p>
          <a:p>
            <a:endParaRPr lang="en-US" dirty="0" smtClean="0"/>
          </a:p>
          <a:p>
            <a:r>
              <a:rPr lang="en-US" dirty="0" smtClean="0"/>
              <a:t>About me</a:t>
            </a:r>
          </a:p>
          <a:p>
            <a:r>
              <a:rPr lang="en-US" dirty="0" smtClean="0"/>
              <a:t>mhinze.com</a:t>
            </a:r>
          </a:p>
          <a:p>
            <a:r>
              <a:rPr lang="en-US" dirty="0" smtClean="0"/>
              <a:t>Why</a:t>
            </a:r>
            <a:r>
              <a:rPr lang="en-US" baseline="0" dirty="0" smtClean="0"/>
              <a:t> I am giving this talk</a:t>
            </a:r>
          </a:p>
        </p:txBody>
      </p:sp>
      <p:sp>
        <p:nvSpPr>
          <p:cNvPr id="4" name="Slide Number Placeholder 3"/>
          <p:cNvSpPr>
            <a:spLocks noGrp="1"/>
          </p:cNvSpPr>
          <p:nvPr>
            <p:ph type="sldNum" sz="quarter" idx="10"/>
          </p:nvPr>
        </p:nvSpPr>
        <p:spPr/>
        <p:txBody>
          <a:bodyPr/>
          <a:lstStyle/>
          <a:p>
            <a:fld id="{F437F1BE-5EC6-4322-A622-CE658C80A5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 not worrying about the details of </a:t>
            </a:r>
            <a:r>
              <a:rPr lang="en-US" dirty="0" err="1" smtClean="0"/>
              <a:t>EmailSender</a:t>
            </a:r>
            <a:r>
              <a:rPr lang="en-US" baseline="0" dirty="0" smtClean="0"/>
              <a:t> when you are writing </a:t>
            </a:r>
            <a:r>
              <a:rPr lang="en-US" baseline="0" dirty="0" err="1" smtClean="0"/>
              <a:t>WorkflowStepper</a:t>
            </a:r>
            <a:r>
              <a:rPr lang="en-US" baseline="0" dirty="0"/>
              <a:t> </a:t>
            </a:r>
            <a:r>
              <a:rPr lang="en-US" baseline="0" dirty="0" smtClean="0"/>
              <a:t>or </a:t>
            </a:r>
            <a:r>
              <a:rPr lang="en-US" baseline="0" dirty="0" err="1" smtClean="0"/>
              <a:t>AlertRegistry</a:t>
            </a:r>
            <a:r>
              <a:rPr lang="en-US" baseline="0" dirty="0" smtClean="0"/>
              <a:t>…</a:t>
            </a:r>
          </a:p>
        </p:txBody>
      </p:sp>
      <p:sp>
        <p:nvSpPr>
          <p:cNvPr id="4" name="Slide Number Placeholder 3"/>
          <p:cNvSpPr>
            <a:spLocks noGrp="1"/>
          </p:cNvSpPr>
          <p:nvPr>
            <p:ph type="sldNum" sz="quarter" idx="10"/>
          </p:nvPr>
        </p:nvSpPr>
        <p:spPr/>
        <p:txBody>
          <a:bodyPr/>
          <a:lstStyle/>
          <a:p>
            <a:fld id="{F437F1BE-5EC6-4322-A622-CE658C80A5A4}"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just worry about the concern you are working with.</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Imagine this whole graph (tree) of objects and dependencies gets wired up at RUN TIME, so that when you do this:</a:t>
            </a:r>
            <a:r>
              <a:rPr lang="en-US" dirty="0" smtClean="0"/>
              <a:t> </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sz="1200" b="0" i="0" kern="1200" dirty="0" smtClean="0">
                <a:solidFill>
                  <a:schemeClr val="tx1"/>
                </a:solidFill>
                <a:latin typeface="+mn-lt"/>
                <a:ea typeface="+mn-ea"/>
                <a:cs typeface="+mn-cs"/>
              </a:rPr>
              <a:t>you get a real deal </a:t>
            </a:r>
            <a:r>
              <a:rPr lang="en-US" sz="1200" b="0" i="0" kern="1200" dirty="0" err="1" smtClean="0">
                <a:solidFill>
                  <a:schemeClr val="tx1"/>
                </a:solidFill>
                <a:latin typeface="+mn-lt"/>
                <a:ea typeface="+mn-ea"/>
                <a:cs typeface="+mn-cs"/>
              </a:rPr>
              <a:t>WorkflowStepper</a:t>
            </a:r>
            <a:r>
              <a:rPr lang="en-US" sz="1200" b="0" i="0" kern="1200" dirty="0" smtClean="0">
                <a:solidFill>
                  <a:schemeClr val="tx1"/>
                </a:solidFill>
                <a:latin typeface="+mn-lt"/>
                <a:ea typeface="+mn-ea"/>
                <a:cs typeface="+mn-cs"/>
              </a:rPr>
              <a:t> with all the dependencies automatically filled in where you need them.</a:t>
            </a:r>
            <a:r>
              <a:rPr lang="en-US" dirty="0" smtClean="0"/>
              <a:t> </a:t>
            </a:r>
          </a:p>
          <a:p>
            <a:endParaRPr lang="en-US" baseline="0" dirty="0" smtClean="0"/>
          </a:p>
          <a:p>
            <a:r>
              <a:rPr lang="en-US" baseline="0" dirty="0" smtClean="0"/>
              <a:t>Service Locator pattern</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red arrow is the entry point</a:t>
            </a:r>
          </a:p>
          <a:p>
            <a:r>
              <a:rPr lang="en-US" dirty="0" smtClean="0"/>
              <a:t>The components</a:t>
            </a:r>
            <a:r>
              <a:rPr lang="en-US" baseline="0" dirty="0" smtClean="0"/>
              <a:t> </a:t>
            </a:r>
            <a:r>
              <a:rPr lang="en-US" baseline="0" dirty="0" smtClean="0"/>
              <a:t>live inside the IOC tool</a:t>
            </a:r>
          </a:p>
          <a:p>
            <a:endParaRPr lang="en-US" baseline="0" dirty="0" smtClean="0"/>
          </a:p>
          <a:p>
            <a:r>
              <a:rPr lang="en-US" baseline="0" dirty="0" smtClean="0"/>
              <a:t>The IOC tool manages the application</a:t>
            </a:r>
          </a:p>
        </p:txBody>
      </p:sp>
      <p:sp>
        <p:nvSpPr>
          <p:cNvPr id="4" name="Slide Number Placeholder 3"/>
          <p:cNvSpPr>
            <a:spLocks noGrp="1"/>
          </p:cNvSpPr>
          <p:nvPr>
            <p:ph type="sldNum" sz="quarter" idx="10"/>
          </p:nvPr>
        </p:nvSpPr>
        <p:spPr/>
        <p:txBody>
          <a:bodyPr/>
          <a:lstStyle/>
          <a:p>
            <a:fld id="{F437F1BE-5EC6-4322-A622-CE658C80A5A4}"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Finish demo here.</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Makes it easy to isolate classes under test and to test interactions between classes by allowing the tester to provide a special implementation.</a:t>
            </a:r>
          </a:p>
          <a:p>
            <a:r>
              <a:rPr lang="en-US" dirty="0" smtClean="0"/>
              <a:t>Enables code reuse and prevents duplication by enabling the sharing of functional parts.</a:t>
            </a:r>
          </a:p>
          <a:p>
            <a:r>
              <a:rPr lang="en-US" dirty="0" smtClean="0"/>
              <a:t>Since each component</a:t>
            </a:r>
            <a:r>
              <a:rPr lang="en-US" baseline="0" dirty="0" smtClean="0"/>
              <a:t> is only concerned with its responsibility, it can focus on that simple job.</a:t>
            </a:r>
          </a:p>
          <a:p>
            <a:r>
              <a:rPr lang="en-US" baseline="0" dirty="0" smtClean="0"/>
              <a:t>Construction speed is quickened because of the above things.  That’s what we’re here for, right?</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This talk is about the reasons for IOC and the ways it can benefit you</a:t>
            </a:r>
          </a:p>
          <a:p>
            <a:r>
              <a:rPr lang="en-US" baseline="0" dirty="0" smtClean="0"/>
              <a:t>Tooling options</a:t>
            </a:r>
          </a:p>
          <a:p>
            <a:r>
              <a:rPr lang="en-US" baseline="0" dirty="0" smtClean="0"/>
              <a:t>Principles vs. practicalities</a:t>
            </a:r>
          </a:p>
          <a:p>
            <a:r>
              <a:rPr lang="en-US" baseline="0" dirty="0" smtClean="0"/>
              <a:t>* Showing some of the ways we use it rather than specific configurations *</a:t>
            </a:r>
          </a:p>
        </p:txBody>
      </p:sp>
      <p:sp>
        <p:nvSpPr>
          <p:cNvPr id="4" name="Slide Number Placeholder 3"/>
          <p:cNvSpPr>
            <a:spLocks noGrp="1"/>
          </p:cNvSpPr>
          <p:nvPr>
            <p:ph type="sldNum" sz="quarter" idx="10"/>
          </p:nvPr>
        </p:nvSpPr>
        <p:spPr/>
        <p:txBody>
          <a:bodyPr/>
          <a:lstStyle/>
          <a:p>
            <a:fld id="{F437F1BE-5EC6-4322-A622-CE658C80A5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an</a:t>
            </a:r>
            <a:r>
              <a:rPr lang="en-US" baseline="0" dirty="0" smtClean="0"/>
              <a:t> IOC tool?</a:t>
            </a:r>
          </a:p>
          <a:p>
            <a:endParaRPr lang="en-US" baseline="0" dirty="0" smtClean="0"/>
          </a:p>
          <a:p>
            <a:r>
              <a:rPr lang="en-US" baseline="0" dirty="0" smtClean="0"/>
              <a:t>Delivers objects with pre-built and pre-wired dependencies right in there.  An entire object graph created via configuration and reflection rather than the new operator.</a:t>
            </a:r>
          </a:p>
          <a:p>
            <a:endParaRPr lang="en-US" baseline="0" dirty="0" smtClean="0"/>
          </a:p>
          <a:p>
            <a:r>
              <a:rPr lang="en-US" baseline="0" dirty="0" smtClean="0"/>
              <a:t>Imagine you have an email sending class.. Let’s call it.. </a:t>
            </a:r>
            <a:endParaRPr lang="en-US" dirty="0" smtClean="0"/>
          </a:p>
        </p:txBody>
      </p:sp>
      <p:sp>
        <p:nvSpPr>
          <p:cNvPr id="4" name="Slide Number Placeholder 3"/>
          <p:cNvSpPr>
            <a:spLocks noGrp="1"/>
          </p:cNvSpPr>
          <p:nvPr>
            <p:ph type="sldNum" sz="quarter" idx="10"/>
          </p:nvPr>
        </p:nvSpPr>
        <p:spPr/>
        <p:txBody>
          <a:bodyPr/>
          <a:lstStyle/>
          <a:p>
            <a:fld id="{F437F1BE-5EC6-4322-A622-CE658C80A5A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this</a:t>
            </a:r>
            <a:r>
              <a:rPr lang="en-US" baseline="0" dirty="0" smtClean="0"/>
              <a:t> – the use of the ‘new’ keyword – creates a tight coupling that is hard to change.</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Between</a:t>
            </a:r>
            <a:r>
              <a:rPr lang="en-US" baseline="0" dirty="0" smtClean="0"/>
              <a:t> objects, but also between the other dependencies of those objects.  Think UI vs. Data access!</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Sometimes</a:t>
            </a:r>
            <a:r>
              <a:rPr lang="en-US" baseline="0" dirty="0" smtClean="0"/>
              <a:t> it’s difficult or impossible to instantiate a class.</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dependency injection</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dependency</a:t>
            </a:r>
            <a:r>
              <a:rPr lang="en-US" baseline="0" dirty="0" smtClean="0"/>
              <a:t> injection in action. </a:t>
            </a:r>
          </a:p>
          <a:p>
            <a:endParaRPr lang="en-US" baseline="0" dirty="0" smtClean="0"/>
          </a:p>
          <a:p>
            <a:r>
              <a:rPr lang="en-US" baseline="0" dirty="0" smtClean="0">
                <a:solidFill>
                  <a:srgbClr val="FF0000"/>
                </a:solidFill>
              </a:rPr>
              <a:t>Demo without service locator.</a:t>
            </a:r>
          </a:p>
          <a:p>
            <a:endParaRPr lang="en-US" baseline="0" dirty="0" smtClean="0"/>
          </a:p>
          <a:p>
            <a:r>
              <a:rPr lang="en-US" baseline="0" dirty="0" smtClean="0"/>
              <a:t>But imagine a number of classes, a number of dependencies, a million components, each with one job, one responsibility, one easily-tested role to play, all composed together to form an application:</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a</a:t>
            </a:r>
            <a:r>
              <a:rPr lang="en-US" baseline="0" dirty="0" smtClean="0"/>
              <a:t> service must take a dependency, the clearest way is through a constructor function parameter.  Imagine an entire application composed of small, focused classes.</a:t>
            </a:r>
          </a:p>
          <a:p>
            <a:endParaRPr lang="en-US" baseline="0" dirty="0" smtClean="0"/>
          </a:p>
          <a:p>
            <a:r>
              <a:rPr lang="en-US" baseline="0" dirty="0" smtClean="0"/>
              <a:t>This is cool, because you can write classes that just do one thing.  Sure they may need another class, but the interface provides the contract, but they are not responsible for choosing an implementation or instantiating the dependency.  THIS is inversion of control.</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5/29/2009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5/29/2009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5/29/2009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5/29/2009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6B3CBC-F280-4D94-89D0-81AF5A06EAD7}" type="datetimeFigureOut">
              <a:rPr lang="en-US" smtClean="0"/>
              <a:pPr/>
              <a:t>5/29/2009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6B3CBC-F280-4D94-89D0-81AF5A06EAD7}" type="datetimeFigureOut">
              <a:rPr lang="en-US" smtClean="0"/>
              <a:pPr/>
              <a:t>5/29/2009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6B3CBC-F280-4D94-89D0-81AF5A06EAD7}" type="datetimeFigureOut">
              <a:rPr lang="en-US" smtClean="0"/>
              <a:pPr/>
              <a:t>5/29/2009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6B3CBC-F280-4D94-89D0-81AF5A06EAD7}" type="datetimeFigureOut">
              <a:rPr lang="en-US" smtClean="0"/>
              <a:pPr/>
              <a:t>5/29/2009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B3CBC-F280-4D94-89D0-81AF5A06EAD7}" type="datetimeFigureOut">
              <a:rPr lang="en-US" smtClean="0"/>
              <a:pPr/>
              <a:t>5/29/2009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B3CBC-F280-4D94-89D0-81AF5A06EAD7}" type="datetimeFigureOut">
              <a:rPr lang="en-US" smtClean="0"/>
              <a:pPr/>
              <a:t>5/29/2009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B3CBC-F280-4D94-89D0-81AF5A06EAD7}" type="datetimeFigureOut">
              <a:rPr lang="en-US" smtClean="0"/>
              <a:pPr/>
              <a:t>5/29/2009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B3CBC-F280-4D94-89D0-81AF5A06EAD7}" type="datetimeFigureOut">
              <a:rPr lang="en-US" smtClean="0"/>
              <a:pPr/>
              <a:t>5/29/2009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3E7B6-15AB-4742-8E08-E77FF56AA4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solidFill>
                  <a:schemeClr val="bg1"/>
                </a:solidFill>
              </a:rPr>
              <a:t>Practical Inversion Of Control</a:t>
            </a:r>
            <a:endParaRPr lang="en-US" sz="4800" dirty="0">
              <a:solidFill>
                <a:schemeClr val="bg1"/>
              </a:solidFill>
            </a:endParaRPr>
          </a:p>
        </p:txBody>
      </p:sp>
      <p:sp>
        <p:nvSpPr>
          <p:cNvPr id="3" name="Subtitle 2"/>
          <p:cNvSpPr>
            <a:spLocks noGrp="1"/>
          </p:cNvSpPr>
          <p:nvPr>
            <p:ph type="subTitle" idx="1"/>
          </p:nvPr>
        </p:nvSpPr>
        <p:spPr/>
        <p:txBody>
          <a:bodyPr>
            <a:normAutofit/>
          </a:bodyPr>
          <a:lstStyle/>
          <a:p>
            <a:r>
              <a:rPr lang="en-US" dirty="0" smtClean="0"/>
              <a:t>Matt Hinze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3319"/>
            <a:ext cx="8229600" cy="2011362"/>
          </a:xfrm>
        </p:spPr>
        <p:txBody>
          <a:bodyPr>
            <a:noAutofit/>
          </a:bodyPr>
          <a:lstStyle/>
          <a:p>
            <a:r>
              <a:rPr lang="en-US" sz="6600" dirty="0" smtClean="0">
                <a:latin typeface="Consolas" pitchFamily="49" charset="0"/>
              </a:rPr>
              <a:t>new</a:t>
            </a:r>
            <a:r>
              <a:rPr lang="en-US" sz="6600" dirty="0" smtClean="0"/>
              <a:t> isn’t always viable.</a:t>
            </a:r>
            <a:endParaRPr lang="en-US" sz="6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938213" y="2938463"/>
            <a:ext cx="7267575" cy="9810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368668" y="2328863"/>
            <a:ext cx="8406665" cy="2200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304800"/>
            <a:ext cx="9161877"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47625" y="809625"/>
            <a:ext cx="9048750" cy="523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457200" y="2205534"/>
            <a:ext cx="8229600" cy="24469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srcRect/>
          <a:stretch>
            <a:fillRect/>
          </a:stretch>
        </p:blipFill>
        <p:spPr bwMode="auto">
          <a:xfrm>
            <a:off x="490538" y="1866900"/>
            <a:ext cx="8162925" cy="31242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490538" y="1866900"/>
            <a:ext cx="8162925"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srcRect/>
          <a:stretch>
            <a:fillRect/>
          </a:stretch>
        </p:blipFill>
        <p:spPr bwMode="auto">
          <a:xfrm>
            <a:off x="1500188" y="514350"/>
            <a:ext cx="6143625" cy="582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srcRect/>
          <a:stretch>
            <a:fillRect/>
          </a:stretch>
        </p:blipFill>
        <p:spPr bwMode="auto">
          <a:xfrm>
            <a:off x="1943100" y="466725"/>
            <a:ext cx="5257800" cy="5924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0" y="3190876"/>
            <a:ext cx="9144000" cy="4694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srcRect/>
          <a:stretch>
            <a:fillRect/>
          </a:stretch>
        </p:blipFill>
        <p:spPr bwMode="auto">
          <a:xfrm>
            <a:off x="776288" y="766763"/>
            <a:ext cx="7591425" cy="532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this talk about</a:t>
            </a:r>
          </a:p>
          <a:p>
            <a:r>
              <a:rPr lang="en-US" dirty="0" smtClean="0"/>
              <a:t>The what and why of IOC</a:t>
            </a:r>
          </a:p>
          <a:p>
            <a:r>
              <a:rPr lang="en-US" dirty="0" smtClean="0"/>
              <a:t>How to do it</a:t>
            </a:r>
          </a:p>
          <a:p>
            <a:r>
              <a:rPr lang="en-US" dirty="0" smtClean="0"/>
              <a:t>Usage scenarios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Autofit/>
          </a:bodyPr>
          <a:lstStyle/>
          <a:p>
            <a:r>
              <a:rPr lang="en-US" sz="8800" dirty="0" smtClean="0">
                <a:solidFill>
                  <a:schemeClr val="bg1"/>
                </a:solidFill>
              </a:rPr>
              <a:t>There is no </a:t>
            </a:r>
            <a:r>
              <a:rPr lang="en-US" sz="8800" dirty="0" smtClean="0">
                <a:solidFill>
                  <a:schemeClr val="bg1"/>
                </a:solidFill>
                <a:latin typeface="Consolas" pitchFamily="49" charset="0"/>
              </a:rPr>
              <a:t>new</a:t>
            </a:r>
            <a:endParaRPr lang="en-US" sz="4000" dirty="0">
              <a:solidFill>
                <a:schemeClr val="bg1"/>
              </a:solidFill>
              <a:latin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Benefits Enumerated</a:t>
            </a:r>
            <a:endParaRPr lang="en-US" dirty="0"/>
          </a:p>
        </p:txBody>
      </p:sp>
      <p:sp>
        <p:nvSpPr>
          <p:cNvPr id="3" name="Content Placeholder 2"/>
          <p:cNvSpPr>
            <a:spLocks noGrp="1"/>
          </p:cNvSpPr>
          <p:nvPr>
            <p:ph idx="1"/>
          </p:nvPr>
        </p:nvSpPr>
        <p:spPr/>
        <p:txBody>
          <a:bodyPr/>
          <a:lstStyle/>
          <a:p>
            <a:r>
              <a:rPr lang="en-US" dirty="0" smtClean="0"/>
              <a:t>Testing</a:t>
            </a:r>
          </a:p>
          <a:p>
            <a:r>
              <a:rPr lang="en-US" dirty="0" smtClean="0"/>
              <a:t>Reuse</a:t>
            </a:r>
          </a:p>
          <a:p>
            <a:r>
              <a:rPr lang="en-US" dirty="0" smtClean="0"/>
              <a:t>Simplicity</a:t>
            </a:r>
          </a:p>
          <a:p>
            <a:r>
              <a:rPr lang="en-US" dirty="0" smtClean="0"/>
              <a:t>Construction velocity</a:t>
            </a:r>
          </a:p>
          <a:p>
            <a:r>
              <a:rPr lang="en-US" dirty="0" smtClean="0"/>
              <a:t>Fun</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Don’t use the tool where you don’t need it, in </a:t>
            </a:r>
            <a:r>
              <a:rPr lang="en-US" dirty="0" smtClean="0"/>
              <a:t>unit tests </a:t>
            </a:r>
            <a:r>
              <a:rPr lang="en-US" dirty="0" smtClean="0"/>
              <a:t>for example.</a:t>
            </a:r>
          </a:p>
          <a:p>
            <a:pPr>
              <a:buNone/>
            </a:pPr>
            <a:endParaRPr lang="en-US" dirty="0" smtClean="0"/>
          </a:p>
          <a:p>
            <a:r>
              <a:rPr lang="en-US" dirty="0" smtClean="0"/>
              <a:t>Think of the tool as a “composer” instead of a “container”; minimize entry points.</a:t>
            </a:r>
          </a:p>
          <a:p>
            <a:pPr>
              <a:buNone/>
            </a:pPr>
            <a:endParaRPr lang="en-US" dirty="0" smtClean="0"/>
          </a:p>
          <a:p>
            <a:r>
              <a:rPr lang="en-US" dirty="0" smtClean="0"/>
              <a:t>Prefer constructor injection.</a:t>
            </a:r>
          </a:p>
          <a:p>
            <a:endParaRPr lang="en-US" dirty="0" smtClean="0"/>
          </a:p>
          <a:p>
            <a:r>
              <a:rPr lang="en-US" dirty="0" smtClean="0"/>
              <a:t>Avoid magic </a:t>
            </a:r>
            <a:r>
              <a:rPr lang="en-US" dirty="0" smtClean="0"/>
              <a:t>strings; favor convention over configuration.</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Resources</a:t>
            </a:r>
            <a:endParaRPr lang="en-US" dirty="0"/>
          </a:p>
        </p:txBody>
      </p:sp>
      <p:sp>
        <p:nvSpPr>
          <p:cNvPr id="3" name="Content Placeholder 2"/>
          <p:cNvSpPr>
            <a:spLocks noGrp="1"/>
          </p:cNvSpPr>
          <p:nvPr>
            <p:ph idx="1"/>
          </p:nvPr>
        </p:nvSpPr>
        <p:spPr/>
        <p:txBody>
          <a:bodyPr/>
          <a:lstStyle/>
          <a:p>
            <a:r>
              <a:rPr lang="en-US" dirty="0" smtClean="0"/>
              <a:t>StructureMap documentation</a:t>
            </a:r>
          </a:p>
          <a:p>
            <a:r>
              <a:rPr lang="en-US" dirty="0" smtClean="0"/>
              <a:t>Autofac documentation</a:t>
            </a:r>
          </a:p>
          <a:p>
            <a:r>
              <a:rPr lang="en-US" dirty="0" smtClean="0"/>
              <a:t>Jeremy </a:t>
            </a:r>
            <a:r>
              <a:rPr lang="en-US" dirty="0" smtClean="0"/>
              <a:t>Miller</a:t>
            </a:r>
          </a:p>
          <a:p>
            <a:r>
              <a:rPr lang="en-US" dirty="0" smtClean="0"/>
              <a:t>Tool-specific mailing lists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0" y="0"/>
            <a:ext cx="2667000" cy="6858000"/>
          </a:xfrm>
        </p:spPr>
        <p:txBody>
          <a:bodyPr>
            <a:noAutofit/>
          </a:bodyPr>
          <a:lstStyle/>
          <a:p>
            <a:pPr>
              <a:buNone/>
            </a:pP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Autofit/>
          </a:bodyPr>
          <a:lstStyle/>
          <a:p>
            <a:r>
              <a:rPr lang="en-US" sz="9600" dirty="0" smtClean="0">
                <a:solidFill>
                  <a:srgbClr val="002060"/>
                </a:solidFill>
                <a:latin typeface="Consolas" pitchFamily="49" charset="0"/>
              </a:rPr>
              <a:t>EmailSender</a:t>
            </a:r>
            <a:endParaRPr lang="en-US" sz="9600" dirty="0">
              <a:solidFill>
                <a:srgbClr val="002060"/>
              </a:solidFill>
              <a:latin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Autofit/>
          </a:bodyPr>
          <a:lstStyle/>
          <a:p>
            <a:r>
              <a:rPr lang="en-US" sz="7200" dirty="0" smtClean="0">
                <a:solidFill>
                  <a:srgbClr val="002060"/>
                </a:solidFill>
                <a:latin typeface="Consolas" pitchFamily="49" charset="0"/>
              </a:rPr>
              <a:t>WorkflowStepper</a:t>
            </a:r>
            <a:endParaRPr lang="en-US" sz="7200" dirty="0">
              <a:solidFill>
                <a:srgbClr val="002060"/>
              </a:solidFill>
              <a:latin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914400" y="1440326"/>
            <a:ext cx="7315200" cy="39773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14400" y="1679185"/>
            <a:ext cx="7315200" cy="34996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rmAutofit fontScale="90000"/>
          </a:bodyPr>
          <a:lstStyle/>
          <a:p>
            <a:r>
              <a:rPr lang="en-US" sz="28800" dirty="0" smtClean="0">
                <a:solidFill>
                  <a:srgbClr val="0033CC"/>
                </a:solidFill>
                <a:latin typeface="Consolas" pitchFamily="49" charset="0"/>
              </a:rPr>
              <a:t>new</a:t>
            </a:r>
            <a:endParaRPr lang="en-US" sz="20000" dirty="0">
              <a:solidFill>
                <a:srgbClr val="0033CC"/>
              </a:solidFill>
              <a:latin typeface="Consolas"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3319"/>
            <a:ext cx="8229600" cy="2011362"/>
          </a:xfrm>
        </p:spPr>
        <p:txBody>
          <a:bodyPr>
            <a:noAutofit/>
          </a:bodyPr>
          <a:lstStyle/>
          <a:p>
            <a:r>
              <a:rPr lang="en-US" sz="8000" dirty="0" smtClean="0"/>
              <a:t>Relationship is </a:t>
            </a:r>
            <a:r>
              <a:rPr lang="en-US" sz="8000" u="sng" dirty="0" smtClean="0"/>
              <a:t>set</a:t>
            </a:r>
            <a:r>
              <a:rPr lang="en-US" sz="8000" dirty="0" smtClean="0"/>
              <a:t/>
            </a:r>
            <a:br>
              <a:rPr lang="en-US" sz="8000" dirty="0" smtClean="0"/>
            </a:br>
            <a:r>
              <a:rPr lang="en-US" sz="8000" dirty="0" smtClean="0"/>
              <a:t>at compile time.</a:t>
            </a:r>
            <a:endParaRPr lang="en-US" sz="8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1996</TotalTime>
  <Words>572</Words>
  <Application>Microsoft Office PowerPoint</Application>
  <PresentationFormat>On-screen Show (4:3)</PresentationFormat>
  <Paragraphs>93</Paragraphs>
  <Slides>23</Slides>
  <Notes>16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Practical Inversion Of Control</vt:lpstr>
      <vt:lpstr>Agenda</vt:lpstr>
      <vt:lpstr>Slide 3</vt:lpstr>
      <vt:lpstr>EmailSender</vt:lpstr>
      <vt:lpstr>WorkflowStepper</vt:lpstr>
      <vt:lpstr>Slide 6</vt:lpstr>
      <vt:lpstr>Slide 7</vt:lpstr>
      <vt:lpstr>new</vt:lpstr>
      <vt:lpstr>Relationship is set at compile time.</vt:lpstr>
      <vt:lpstr>new isn’t always viable.</vt:lpstr>
      <vt:lpstr>Slide 11</vt:lpstr>
      <vt:lpstr>Slide 12</vt:lpstr>
      <vt:lpstr>Slide 13</vt:lpstr>
      <vt:lpstr>Slide 14</vt:lpstr>
      <vt:lpstr>Slide 15</vt:lpstr>
      <vt:lpstr>Slide 16</vt:lpstr>
      <vt:lpstr>Slide 17</vt:lpstr>
      <vt:lpstr>Slide 18</vt:lpstr>
      <vt:lpstr>Slide 19</vt:lpstr>
      <vt:lpstr>There is no new</vt:lpstr>
      <vt:lpstr>Some Benefits Enumerated</vt:lpstr>
      <vt:lpstr>Slide 22</vt:lpstr>
      <vt:lpstr>Useful 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Inversion Of Control</dc:title>
  <dc:creator>mhinze</dc:creator>
  <cp:lastModifiedBy>mhinze</cp:lastModifiedBy>
  <cp:revision>213</cp:revision>
  <dcterms:created xsi:type="dcterms:W3CDTF">2009-02-06T11:12:07Z</dcterms:created>
  <dcterms:modified xsi:type="dcterms:W3CDTF">2009-05-29T20:38:47Z</dcterms:modified>
</cp:coreProperties>
</file>