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7"/>
  </p:notesMasterIdLst>
  <p:sldIdLst>
    <p:sldId id="256" r:id="rId2"/>
    <p:sldId id="257" r:id="rId3"/>
    <p:sldId id="286" r:id="rId4"/>
    <p:sldId id="284" r:id="rId5"/>
    <p:sldId id="287" r:id="rId6"/>
    <p:sldId id="258" r:id="rId7"/>
    <p:sldId id="259" r:id="rId8"/>
    <p:sldId id="261" r:id="rId9"/>
    <p:sldId id="260" r:id="rId10"/>
    <p:sldId id="262" r:id="rId11"/>
    <p:sldId id="285" r:id="rId12"/>
    <p:sldId id="263" r:id="rId13"/>
    <p:sldId id="264" r:id="rId14"/>
    <p:sldId id="265" r:id="rId15"/>
    <p:sldId id="268" r:id="rId16"/>
    <p:sldId id="273" r:id="rId17"/>
    <p:sldId id="267" r:id="rId18"/>
    <p:sldId id="275" r:id="rId19"/>
    <p:sldId id="288" r:id="rId20"/>
    <p:sldId id="277" r:id="rId21"/>
    <p:sldId id="281" r:id="rId22"/>
    <p:sldId id="280" r:id="rId23"/>
    <p:sldId id="282" r:id="rId24"/>
    <p:sldId id="283" r:id="rId25"/>
    <p:sldId id="278" r:id="rId26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060" autoAdjust="0"/>
  </p:normalViewPr>
  <p:slideViewPr>
    <p:cSldViewPr>
      <p:cViewPr>
        <p:scale>
          <a:sx n="100" d="100"/>
          <a:sy n="100" d="100"/>
        </p:scale>
        <p:origin x="-1098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8B873-35BD-4C0A-B7AE-90152B4EA7D6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448175"/>
            <a:ext cx="5661025" cy="4213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175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893175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7A0D3-B9DA-4347-934E-8C6942BC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64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How</a:t>
            </a:r>
            <a:r>
              <a:rPr lang="en-US" baseline="0" dirty="0" smtClean="0"/>
              <a:t> do we increase a post’s vote and express it here in this CF?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it a good idea to use a single row?  What if we have a 100 node cluster – how many nodes are used to service this row?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7A0D3-B9DA-4347-934E-8C6942BC9D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85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10/15/2013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10/15/2013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10/15/2013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10/15/2013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10/15/2013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10/15/2013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disney.com/Data-Solutions/bloggie-blo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Cassandra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B. Todd Burruss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5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Consistency is “eventual” </a:t>
            </a:r>
            <a:r>
              <a:rPr lang="en-US" dirty="0" smtClean="0"/>
              <a:t>and “tunable” in </a:t>
            </a:r>
            <a:r>
              <a:rPr lang="en-US" dirty="0"/>
              <a:t>Cassandra – it will always work to create </a:t>
            </a:r>
            <a:r>
              <a:rPr lang="en-US" dirty="0" smtClean="0"/>
              <a:t>N (or RF) </a:t>
            </a:r>
            <a:r>
              <a:rPr lang="en-US" dirty="0"/>
              <a:t>replicas</a:t>
            </a:r>
          </a:p>
          <a:p>
            <a:r>
              <a:rPr lang="en-US" dirty="0"/>
              <a:t>Write Consistency (W) defines how many replicas </a:t>
            </a:r>
            <a:r>
              <a:rPr lang="en-US" dirty="0" smtClean="0"/>
              <a:t>must respond with “success” per </a:t>
            </a:r>
            <a:r>
              <a:rPr lang="en-US" dirty="0"/>
              <a:t>“put” request</a:t>
            </a:r>
          </a:p>
          <a:p>
            <a:r>
              <a:rPr lang="en-US" dirty="0"/>
              <a:t>Read Consistency (R) defines how many replicas are consulted before responding</a:t>
            </a:r>
          </a:p>
          <a:p>
            <a:r>
              <a:rPr lang="en-US" dirty="0"/>
              <a:t>W and R are tunable per request, therefore consistency </a:t>
            </a:r>
            <a:r>
              <a:rPr lang="en-US" dirty="0" smtClean="0"/>
              <a:t>to read what is written is tunable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7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7253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Until Cassandra 2.0 there wer</a:t>
            </a:r>
            <a:r>
              <a:rPr lang="en-US" dirty="0" smtClean="0"/>
              <a:t>e no transactions – 2.0 gives “create if” or “update if” type transactions (at the cost of performance – </a:t>
            </a:r>
            <a:r>
              <a:rPr lang="en-US" dirty="0" err="1" smtClean="0"/>
              <a:t>Paxos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Until 1.1 there was only row level atomicity, but no isolation.  Now we have both, but only at the row level</a:t>
            </a:r>
            <a:endParaRPr lang="en-US" dirty="0" smtClean="0"/>
          </a:p>
          <a:p>
            <a:r>
              <a:rPr lang="en-US" dirty="0" smtClean="0"/>
              <a:t>Keys are not sorted (such as </a:t>
            </a:r>
            <a:r>
              <a:rPr lang="en-US" dirty="0" err="1" smtClean="0"/>
              <a:t>hbase</a:t>
            </a:r>
            <a:r>
              <a:rPr lang="en-US" dirty="0" smtClean="0"/>
              <a:t> does or the primary key in RDBMS)</a:t>
            </a:r>
          </a:p>
          <a:p>
            <a:r>
              <a:rPr lang="en-US" dirty="0" smtClean="0"/>
              <a:t>Very little in terms of built in indexing by column value</a:t>
            </a:r>
          </a:p>
          <a:p>
            <a:r>
              <a:rPr lang="en-US" dirty="0" smtClean="0"/>
              <a:t>No joining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Cassandra is *NOT*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5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Modeling 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Blogging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8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Bloggie</a:t>
            </a:r>
            <a:r>
              <a:rPr lang="en-US" dirty="0" smtClean="0"/>
              <a:t> Blog”</a:t>
            </a:r>
            <a:br>
              <a:rPr lang="en-US" dirty="0" smtClean="0"/>
            </a:b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users, posts, and comments</a:t>
            </a:r>
          </a:p>
          <a:p>
            <a:r>
              <a:rPr lang="en-US" dirty="0" smtClean="0"/>
              <a:t>Retrieve all posts for a user</a:t>
            </a:r>
          </a:p>
          <a:p>
            <a:r>
              <a:rPr lang="en-US" dirty="0"/>
              <a:t>Retrieve posts by time range</a:t>
            </a:r>
          </a:p>
          <a:p>
            <a:r>
              <a:rPr lang="en-US" dirty="0" smtClean="0"/>
              <a:t>Retrieve all comments for a user</a:t>
            </a:r>
          </a:p>
          <a:p>
            <a:r>
              <a:rPr lang="en-US" dirty="0" smtClean="0"/>
              <a:t>Retrieve all comments for a post, sorted by vote</a:t>
            </a:r>
          </a:p>
          <a:p>
            <a:r>
              <a:rPr lang="en-US" dirty="0" smtClean="0"/>
              <a:t>Retrieve the top N posts by vote over last 30 days</a:t>
            </a:r>
          </a:p>
          <a:p>
            <a:r>
              <a:rPr lang="en-US" dirty="0"/>
              <a:t>User can </a:t>
            </a:r>
            <a:r>
              <a:rPr lang="en-US" dirty="0" smtClean="0"/>
              <a:t>only vote </a:t>
            </a:r>
            <a:r>
              <a:rPr lang="en-US" dirty="0"/>
              <a:t>*once* on </a:t>
            </a:r>
            <a:r>
              <a:rPr lang="en-US" dirty="0" smtClean="0"/>
              <a:t>a post or comment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1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362200"/>
            <a:ext cx="8381999" cy="41909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opt/apache-cassandra-1.2.10/bin/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cassandra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-cli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keyspace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blog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placement_strategy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'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org.apache.cassandra.locator.SimpleStrategy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strategy_options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{replication_factor:1};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cs typeface="Courier New" pitchFamily="49" charset="0"/>
              </a:rPr>
              <a:t>Creates a single </a:t>
            </a:r>
            <a:r>
              <a:rPr lang="en-US" sz="2000" dirty="0" err="1" smtClean="0">
                <a:cs typeface="Courier New" pitchFamily="49" charset="0"/>
              </a:rPr>
              <a:t>keyspace</a:t>
            </a:r>
            <a:r>
              <a:rPr lang="en-US" sz="2000" dirty="0" smtClean="0">
                <a:cs typeface="Courier New" pitchFamily="49" charset="0"/>
              </a:rPr>
              <a:t>, blog.</a:t>
            </a:r>
          </a:p>
          <a:p>
            <a:r>
              <a:rPr lang="en-US" sz="2000" dirty="0" smtClean="0">
                <a:cs typeface="Courier New" pitchFamily="49" charset="0"/>
              </a:rPr>
              <a:t>Will hold all of our </a:t>
            </a:r>
            <a:r>
              <a:rPr lang="en-US" sz="2000" dirty="0" err="1" smtClean="0">
                <a:cs typeface="Courier New" pitchFamily="49" charset="0"/>
              </a:rPr>
              <a:t>ColumnFamily’s</a:t>
            </a:r>
            <a:r>
              <a:rPr lang="en-US" sz="2000" dirty="0" smtClean="0">
                <a:cs typeface="Courier New" pitchFamily="49" charset="0"/>
              </a:rPr>
              <a:t> (or Tables)</a:t>
            </a:r>
          </a:p>
          <a:p>
            <a:pPr marL="0" indent="0">
              <a:buNone/>
            </a:pPr>
            <a:endParaRPr lang="en-US" sz="2000" dirty="0"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</a:t>
            </a:r>
            <a:r>
              <a:rPr lang="en-US" dirty="0" err="1" smtClean="0"/>
              <a:t>keyspace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362200"/>
            <a:ext cx="8381999" cy="41909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getters/setters removed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class User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private String email;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private String password;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private String 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0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Entities (User, Post, Comment)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Naturally, can map simple entity properties to columns – however more meta-data overhead (Column Names and other meta-data consume space)</a:t>
            </a:r>
          </a:p>
          <a:p>
            <a:r>
              <a:rPr lang="en-US" dirty="0" smtClean="0"/>
              <a:t>Could serialize object to a single column value – if the object is JSON, makes sense – but this isn’t fun ;)</a:t>
            </a:r>
          </a:p>
          <a:p>
            <a:r>
              <a:rPr lang="en-US" dirty="0" smtClean="0"/>
              <a:t>When defining the schema, make sure to define “key validator” and “column comparator”.  By doing this you can browse your data easier using the 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8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362200"/>
            <a:ext cx="8381999" cy="419099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use blog;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column family users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with comment = 'Define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user attributes'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and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key_validation_class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'UTF8Type'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and comparator = 'UTF8Type'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and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default_validation_class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'UTF8Type'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UTF8 is *the* string type</a:t>
            </a:r>
          </a:p>
          <a:p>
            <a:r>
              <a:rPr lang="en-US" dirty="0" smtClean="0">
                <a:cs typeface="Courier New" pitchFamily="49" charset="0"/>
              </a:rPr>
              <a:t>Comparator compares column names</a:t>
            </a:r>
          </a:p>
          <a:p>
            <a:r>
              <a:rPr lang="en-US" dirty="0" smtClean="0">
                <a:cs typeface="Courier New" pitchFamily="49" charset="0"/>
              </a:rPr>
              <a:t>Validators validate </a:t>
            </a:r>
            <a:r>
              <a:rPr lang="en-US" dirty="0" smtClean="0">
                <a:cs typeface="Courier New" pitchFamily="49" charset="0"/>
              </a:rPr>
              <a:t>values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</a:t>
            </a:r>
            <a:r>
              <a:rPr lang="en-US" dirty="0" err="1" smtClean="0"/>
              <a:t>ColumnFamily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1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what Posts a User Owns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answer the question – what Posts have been made by a user?</a:t>
            </a:r>
          </a:p>
          <a:p>
            <a:r>
              <a:rPr lang="en-US" dirty="0" smtClean="0"/>
              <a:t>Can’t do joins in Cassandra – </a:t>
            </a:r>
            <a:r>
              <a:rPr lang="en-US" dirty="0" err="1" smtClean="0"/>
              <a:t>booooo</a:t>
            </a:r>
            <a:r>
              <a:rPr lang="en-US" dirty="0"/>
              <a:t>!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4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Relationships</a:t>
            </a:r>
            <a:br>
              <a:rPr lang="en-US" dirty="0" smtClean="0"/>
            </a:br>
            <a:r>
              <a:rPr lang="en-US" dirty="0" smtClean="0"/>
              <a:t>(Posts a User owns)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Since Cassandra does not perform joins, need a new </a:t>
            </a:r>
            <a:r>
              <a:rPr lang="en-US" dirty="0" err="1" smtClean="0"/>
              <a:t>ColumnFamily</a:t>
            </a:r>
            <a:r>
              <a:rPr lang="en-US" dirty="0" smtClean="0"/>
              <a:t> to create the connection between entities</a:t>
            </a:r>
          </a:p>
          <a:p>
            <a:r>
              <a:rPr lang="en-US" dirty="0" smtClean="0"/>
              <a:t>What is stored in the “connection” can be minimal (just the row keys) or duplicated data for performance</a:t>
            </a:r>
          </a:p>
          <a:p>
            <a:r>
              <a:rPr lang="en-US" dirty="0" err="1" smtClean="0"/>
              <a:t>Denormalization</a:t>
            </a:r>
            <a:r>
              <a:rPr lang="en-US" dirty="0" smtClean="0"/>
              <a:t> is common in Cassandra</a:t>
            </a:r>
          </a:p>
          <a:p>
            <a:r>
              <a:rPr lang="en-US" dirty="0" smtClean="0"/>
              <a:t>Need a new </a:t>
            </a:r>
            <a:r>
              <a:rPr lang="en-US" dirty="0" err="1" smtClean="0"/>
              <a:t>ColumnFamily</a:t>
            </a:r>
            <a:r>
              <a:rPr lang="en-US" dirty="0" smtClean="0"/>
              <a:t> to connect Posts to a User (key = user email, column names = Post IDs, column values are empty)</a:t>
            </a:r>
          </a:p>
          <a:p>
            <a:r>
              <a:rPr lang="en-US" dirty="0" smtClean="0"/>
              <a:t>Could store the Post’s Title in the connection so a user could quickly find all its Posts, and have the Title without extra calls to Cassandra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0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persistent database, but not an </a:t>
            </a:r>
            <a:r>
              <a:rPr lang="en-US" dirty="0" smtClean="0"/>
              <a:t>RDBMS</a:t>
            </a:r>
            <a:endParaRPr lang="en-US" dirty="0"/>
          </a:p>
          <a:p>
            <a:r>
              <a:rPr lang="en-US" dirty="0"/>
              <a:t>It can run as a single instance or </a:t>
            </a:r>
            <a:r>
              <a:rPr lang="en-US" dirty="0" smtClean="0"/>
              <a:t>part </a:t>
            </a:r>
            <a:r>
              <a:rPr lang="en-US" dirty="0"/>
              <a:t>of a </a:t>
            </a:r>
            <a:r>
              <a:rPr lang="en-US" dirty="0" smtClean="0"/>
              <a:t>cluster</a:t>
            </a:r>
            <a:endParaRPr lang="en-US" dirty="0"/>
          </a:p>
          <a:p>
            <a:r>
              <a:rPr lang="en-US" dirty="0"/>
              <a:t>All nodes are equal – no master, no slaves</a:t>
            </a:r>
          </a:p>
          <a:p>
            <a:r>
              <a:rPr lang="en-US" dirty="0" smtClean="0"/>
              <a:t>The </a:t>
            </a:r>
            <a:r>
              <a:rPr lang="en-US" dirty="0"/>
              <a:t>cluster can be distributed within a single DC or across multiple </a:t>
            </a:r>
            <a:r>
              <a:rPr lang="en-US" dirty="0" smtClean="0"/>
              <a:t>DCs</a:t>
            </a:r>
            <a:endParaRPr lang="en-US" dirty="0"/>
          </a:p>
          <a:p>
            <a:r>
              <a:rPr lang="en-US" dirty="0" smtClean="0"/>
              <a:t>Multiple </a:t>
            </a:r>
            <a:r>
              <a:rPr lang="en-US" dirty="0"/>
              <a:t>DCs can be Active-Active for performance or Active-Passive for </a:t>
            </a:r>
            <a:r>
              <a:rPr lang="en-US" dirty="0" smtClean="0"/>
              <a:t>DR – each can have different size</a:t>
            </a:r>
          </a:p>
          <a:p>
            <a:r>
              <a:rPr lang="en-US" dirty="0" smtClean="0"/>
              <a:t>Built to be highly available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Cassandra?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362200"/>
            <a:ext cx="8458200" cy="41909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use blog;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create column family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user_posts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with comment 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‘User posts'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and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key_validation_class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'UTF8Type'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and comparator = '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TimeUUIDType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(reversed=true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cs typeface="Courier New" pitchFamily="49" charset="0"/>
              </a:rPr>
              <a:t>TimeUUIDType</a:t>
            </a:r>
            <a:r>
              <a:rPr lang="en-US" dirty="0" smtClean="0">
                <a:cs typeface="Courier New" pitchFamily="49" charset="0"/>
              </a:rPr>
              <a:t> orders the column names by time, but also guarantees uniqueness</a:t>
            </a:r>
          </a:p>
          <a:p>
            <a:r>
              <a:rPr lang="en-US" dirty="0" smtClean="0">
                <a:cs typeface="Courier New" pitchFamily="49" charset="0"/>
              </a:rPr>
              <a:t>“reversed” will put the newest Posts in the first </a:t>
            </a:r>
            <a:r>
              <a:rPr lang="en-US" dirty="0" smtClean="0">
                <a:cs typeface="Courier New" pitchFamily="49" charset="0"/>
              </a:rPr>
              <a:t>columns</a:t>
            </a:r>
          </a:p>
          <a:p>
            <a:r>
              <a:rPr lang="en-US" dirty="0" smtClean="0">
                <a:cs typeface="Courier New" pitchFamily="49" charset="0"/>
              </a:rPr>
              <a:t>Column value not used, but could be!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the User -&gt; Posts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2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an Index</a:t>
            </a:r>
            <a:br>
              <a:rPr lang="en-US" dirty="0" smtClean="0"/>
            </a:br>
            <a:r>
              <a:rPr lang="en-US" dirty="0" smtClean="0"/>
              <a:t>(Posts sorted by time or vote)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Cassandra has indexing capabilities, but limited – must always have an “equals” clause</a:t>
            </a:r>
          </a:p>
          <a:p>
            <a:r>
              <a:rPr lang="en-US" dirty="0" smtClean="0"/>
              <a:t>We need to query for Posts over time range, so we won’t have an “equals”</a:t>
            </a:r>
          </a:p>
          <a:p>
            <a:r>
              <a:rPr lang="en-US" dirty="0" smtClean="0"/>
              <a:t>Every “index” requires an extra mutation</a:t>
            </a:r>
          </a:p>
          <a:p>
            <a:r>
              <a:rPr lang="en-US" dirty="0" smtClean="0"/>
              <a:t>This is fine for Cassandra </a:t>
            </a:r>
            <a:r>
              <a:rPr lang="en-US" dirty="0" err="1" smtClean="0"/>
              <a:t>cuz</a:t>
            </a:r>
            <a:r>
              <a:rPr lang="en-US" dirty="0" smtClean="0"/>
              <a:t> mutations are super </a:t>
            </a:r>
            <a:r>
              <a:rPr lang="en-US" dirty="0" err="1" smtClean="0"/>
              <a:t>super</a:t>
            </a:r>
            <a:r>
              <a:rPr lang="en-US" dirty="0" smtClean="0"/>
              <a:t> </a:t>
            </a:r>
            <a:r>
              <a:rPr lang="en-US" dirty="0" err="1" smtClean="0"/>
              <a:t>super</a:t>
            </a:r>
            <a:r>
              <a:rPr lang="en-US" dirty="0" smtClean="0"/>
              <a:t> </a:t>
            </a:r>
            <a:r>
              <a:rPr lang="en-US" dirty="0" err="1" smtClean="0"/>
              <a:t>super</a:t>
            </a:r>
            <a:r>
              <a:rPr lang="en-US" dirty="0" smtClean="0"/>
              <a:t> fast!</a:t>
            </a:r>
          </a:p>
          <a:p>
            <a:r>
              <a:rPr lang="en-US" dirty="0" smtClean="0"/>
              <a:t>Really not doing anything different than the typical </a:t>
            </a:r>
            <a:r>
              <a:rPr lang="en-US" dirty="0" smtClean="0"/>
              <a:t>RDBMS</a:t>
            </a:r>
            <a:r>
              <a:rPr lang="en-US" dirty="0" smtClean="0"/>
              <a:t>, except we must manage our own indices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84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362200"/>
            <a:ext cx="8381999" cy="41909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use blog;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create column family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posts_sorted_by_vote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with comment = 'Index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 posts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by vote'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and comparator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 '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CompositeType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LongType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(reversed=true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TimeUUIDType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Single row – good idea?</a:t>
            </a:r>
          </a:p>
          <a:p>
            <a:r>
              <a:rPr lang="en-US" dirty="0" smtClean="0">
                <a:cs typeface="Courier New" pitchFamily="49" charset="0"/>
              </a:rPr>
              <a:t>Composite </a:t>
            </a:r>
            <a:r>
              <a:rPr lang="en-US" dirty="0" smtClean="0">
                <a:cs typeface="Courier New" pitchFamily="49" charset="0"/>
              </a:rPr>
              <a:t>column names allow us to use multiple properties to form the column name, and sort by each component</a:t>
            </a:r>
          </a:p>
          <a:p>
            <a:r>
              <a:rPr lang="en-US" dirty="0" smtClean="0">
                <a:cs typeface="Courier New" pitchFamily="49" charset="0"/>
              </a:rPr>
              <a:t>Can only use “reversed” on first component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an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1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Cassandra does not have a way to read-update-write safely (no transactions)</a:t>
            </a:r>
          </a:p>
          <a:p>
            <a:r>
              <a:rPr lang="en-US" dirty="0" smtClean="0"/>
              <a:t>Distributed counters were added to handle the specific case of incrementing integers</a:t>
            </a:r>
          </a:p>
          <a:p>
            <a:r>
              <a:rPr lang="en-US" dirty="0" smtClean="0"/>
              <a:t>However, they are not to be used for “sequence” generators – you tell Cassandra to update, but don’t know the value after update</a:t>
            </a:r>
          </a:p>
          <a:p>
            <a:r>
              <a:rPr lang="en-US" dirty="0" smtClean="0"/>
              <a:t>Counters can handle outages, network partitions, delays in replication</a:t>
            </a:r>
          </a:p>
          <a:p>
            <a:r>
              <a:rPr lang="en-US" dirty="0" smtClean="0"/>
              <a:t>… But, the only time they will accurately reflect reality is if the system is “at rest”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Count – Really!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89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362200"/>
            <a:ext cx="8381999" cy="41909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use blog;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create column family votes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with comment 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‘Voting counters'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and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key_validation_class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'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TimeUUIDType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and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default_validation_class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CounterColumnType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and comparator = 'UTF8Type'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;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Special validator signals counter column family</a:t>
            </a:r>
          </a:p>
          <a:p>
            <a:r>
              <a:rPr lang="en-US" dirty="0" smtClean="0">
                <a:cs typeface="Courier New" pitchFamily="49" charset="0"/>
              </a:rPr>
              <a:t>Can’t mix other column types with counter columns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11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github.disney.com/Data-Solutions/bloggie-blog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87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Keyspace</a:t>
            </a:r>
            <a:r>
              <a:rPr lang="en-US" dirty="0" smtClean="0"/>
              <a:t> – a set of column families</a:t>
            </a:r>
          </a:p>
          <a:p>
            <a:r>
              <a:rPr lang="en-US" dirty="0" err="1" smtClean="0"/>
              <a:t>ColumnFamily</a:t>
            </a:r>
            <a:r>
              <a:rPr lang="en-US" dirty="0" smtClean="0"/>
              <a:t> – a set of related columns, accessible by row key</a:t>
            </a:r>
          </a:p>
          <a:p>
            <a:r>
              <a:rPr lang="en-US" dirty="0" smtClean="0"/>
              <a:t>Row – a set of columns – can span multiple column families</a:t>
            </a:r>
          </a:p>
          <a:p>
            <a:r>
              <a:rPr lang="en-US" dirty="0" smtClean="0"/>
              <a:t>Index – a way to retrieve a sorted list of rows by a column’s value (not suitable for most needs because of performance)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Data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5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Every row is defined by a single key and a sorted set of columns – A key is simply an array of bytes</a:t>
            </a:r>
          </a:p>
          <a:p>
            <a:r>
              <a:rPr lang="en-US" dirty="0" smtClean="0"/>
              <a:t>Each row has a set of columns</a:t>
            </a:r>
          </a:p>
          <a:p>
            <a:r>
              <a:rPr lang="en-US" dirty="0" smtClean="0"/>
              <a:t>there is no “schema” like an RDBMS so each row can have a different set of columns</a:t>
            </a:r>
          </a:p>
          <a:p>
            <a:r>
              <a:rPr lang="en-US" dirty="0" smtClean="0"/>
              <a:t>A column has a name, value, timestamp, and an optional TTL</a:t>
            </a:r>
          </a:p>
          <a:p>
            <a:r>
              <a:rPr lang="en-US" dirty="0" smtClean="0"/>
              <a:t>Columns are sorted within a row by the column name</a:t>
            </a:r>
          </a:p>
          <a:p>
            <a:r>
              <a:rPr lang="en-US" dirty="0" smtClean="0"/>
              <a:t>Very powerful – think of using timestamps as names!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7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8200" y="4114800"/>
            <a:ext cx="7429500" cy="2514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 smtClean="0"/>
              <a:t>Keyspace</a:t>
            </a:r>
            <a:r>
              <a:rPr lang="en-US" dirty="0" smtClean="0"/>
              <a:t> = Users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219700" y="4648200"/>
            <a:ext cx="2819400" cy="17526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CF = </a:t>
            </a:r>
            <a:r>
              <a:rPr lang="en-US" dirty="0" err="1" smtClean="0"/>
              <a:t>UserProfile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71700" y="4648200"/>
            <a:ext cx="2743200" cy="17526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CF = </a:t>
            </a:r>
            <a:r>
              <a:rPr lang="en-US" dirty="0" err="1" smtClean="0"/>
              <a:t>UserActionHistory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47750" y="5486400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Key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324100" y="5361117"/>
            <a:ext cx="563880" cy="6198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TS1</a:t>
            </a:r>
          </a:p>
          <a:p>
            <a:pPr algn="ctr"/>
            <a:r>
              <a:rPr lang="en-US" sz="1400" dirty="0" smtClean="0"/>
              <a:t>A1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247900" y="5257800"/>
            <a:ext cx="5638800" cy="826532"/>
          </a:xfrm>
          <a:prstGeom prst="rect">
            <a:avLst/>
          </a:prstGeom>
          <a:noFill/>
          <a:effectLst>
            <a:glow rad="127000">
              <a:schemeClr val="bg1">
                <a:alpha val="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5386730" y="5361117"/>
            <a:ext cx="563880" cy="6198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P1</a:t>
            </a:r>
          </a:p>
          <a:p>
            <a:pPr algn="ctr"/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5" name="Rounded Rectangle 44"/>
          <p:cNvSpPr/>
          <p:nvPr/>
        </p:nvSpPr>
        <p:spPr>
          <a:xfrm>
            <a:off x="2948940" y="5361117"/>
            <a:ext cx="563880" cy="6198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TS2</a:t>
            </a:r>
          </a:p>
          <a:p>
            <a:pPr algn="ctr"/>
            <a:r>
              <a:rPr lang="en-US" sz="1400" dirty="0" smtClean="0"/>
              <a:t>A6</a:t>
            </a:r>
            <a:endParaRPr lang="en-US" sz="1400" dirty="0"/>
          </a:p>
        </p:txBody>
      </p:sp>
      <p:sp>
        <p:nvSpPr>
          <p:cNvPr id="46" name="Rounded Rectangle 45"/>
          <p:cNvSpPr/>
          <p:nvPr/>
        </p:nvSpPr>
        <p:spPr>
          <a:xfrm>
            <a:off x="3573780" y="5361117"/>
            <a:ext cx="563880" cy="6198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TS3</a:t>
            </a:r>
          </a:p>
          <a:p>
            <a:pPr algn="ctr"/>
            <a:r>
              <a:rPr lang="en-US" sz="1400" dirty="0" smtClean="0"/>
              <a:t>A1</a:t>
            </a:r>
            <a:endParaRPr lang="en-US" sz="1400" dirty="0"/>
          </a:p>
        </p:txBody>
      </p:sp>
      <p:sp>
        <p:nvSpPr>
          <p:cNvPr id="47" name="Rounded Rectangle 46"/>
          <p:cNvSpPr/>
          <p:nvPr/>
        </p:nvSpPr>
        <p:spPr>
          <a:xfrm>
            <a:off x="4198620" y="5361117"/>
            <a:ext cx="563880" cy="6198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TS4</a:t>
            </a:r>
          </a:p>
          <a:p>
            <a:pPr algn="ctr"/>
            <a:r>
              <a:rPr lang="en-US" sz="1400" dirty="0" smtClean="0"/>
              <a:t>A4</a:t>
            </a:r>
            <a:endParaRPr lang="en-US" sz="1400" dirty="0"/>
          </a:p>
        </p:txBody>
      </p:sp>
      <p:sp>
        <p:nvSpPr>
          <p:cNvPr id="49" name="Rounded Rectangle 48"/>
          <p:cNvSpPr/>
          <p:nvPr/>
        </p:nvSpPr>
        <p:spPr>
          <a:xfrm>
            <a:off x="6023458" y="5361117"/>
            <a:ext cx="563880" cy="6198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P3</a:t>
            </a:r>
          </a:p>
          <a:p>
            <a:pPr algn="ctr"/>
            <a:r>
              <a:rPr lang="en-US" sz="1400" dirty="0"/>
              <a:t>V</a:t>
            </a:r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6648298" y="5361117"/>
            <a:ext cx="563880" cy="6198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P4</a:t>
            </a:r>
          </a:p>
          <a:p>
            <a:pPr algn="ctr"/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7273138" y="5361117"/>
            <a:ext cx="563880" cy="6198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P6</a:t>
            </a:r>
          </a:p>
          <a:p>
            <a:pPr algn="ctr"/>
            <a:r>
              <a:rPr lang="en-US" sz="1400" dirty="0"/>
              <a:t>V</a:t>
            </a:r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5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/>
          <a:lstStyle/>
          <a:p>
            <a:r>
              <a:rPr lang="en-US" dirty="0" smtClean="0"/>
              <a:t>Conceptual Row Layout</a:t>
            </a:r>
            <a:endParaRPr lang="en-US" dirty="0"/>
          </a:p>
        </p:txBody>
      </p:sp>
      <p:sp>
        <p:nvSpPr>
          <p:cNvPr id="54" name="Content Placeholder 1"/>
          <p:cNvSpPr>
            <a:spLocks noGrp="1"/>
          </p:cNvSpPr>
          <p:nvPr>
            <p:ph idx="1"/>
          </p:nvPr>
        </p:nvSpPr>
        <p:spPr>
          <a:xfrm>
            <a:off x="381000" y="2286001"/>
            <a:ext cx="8458201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Single row key can access some or all columns from a column family</a:t>
            </a:r>
          </a:p>
          <a:p>
            <a:r>
              <a:rPr lang="en-US" dirty="0" smtClean="0"/>
              <a:t>Requires two (or more) gets to retrieve columns from more than one column family – batching saves wire time</a:t>
            </a:r>
          </a:p>
          <a:p>
            <a:r>
              <a:rPr lang="en-US" dirty="0" smtClean="0"/>
              <a:t>A Batch of writes across CFs for a single key is atomic (but not isolated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5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Get and mutate – by </a:t>
            </a:r>
            <a:r>
              <a:rPr lang="en-US" dirty="0" smtClean="0"/>
              <a:t>key and column name</a:t>
            </a:r>
            <a:endParaRPr lang="en-US" dirty="0"/>
          </a:p>
          <a:p>
            <a:r>
              <a:rPr lang="en-US" dirty="0"/>
              <a:t>Batch </a:t>
            </a:r>
            <a:r>
              <a:rPr lang="en-US" dirty="0" smtClean="0"/>
              <a:t>get and mutate – </a:t>
            </a:r>
            <a:r>
              <a:rPr lang="en-US" dirty="0"/>
              <a:t>save wire </a:t>
            </a:r>
            <a:r>
              <a:rPr lang="en-US" dirty="0" smtClean="0"/>
              <a:t>time and gain some atomicity for mutates</a:t>
            </a:r>
            <a:endParaRPr lang="en-US" dirty="0"/>
          </a:p>
          <a:p>
            <a:r>
              <a:rPr lang="en-US" dirty="0"/>
              <a:t>Range queries (iterate over </a:t>
            </a:r>
            <a:r>
              <a:rPr lang="en-US" dirty="0" smtClean="0"/>
              <a:t>the </a:t>
            </a:r>
            <a:r>
              <a:rPr lang="en-US" dirty="0" err="1" smtClean="0"/>
              <a:t>keyspace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Get and mutate </a:t>
            </a:r>
            <a:r>
              <a:rPr lang="en-US" dirty="0" smtClean="0"/>
              <a:t>can target specific columns or entire </a:t>
            </a:r>
            <a:r>
              <a:rPr lang="en-US" dirty="0" smtClean="0"/>
              <a:t>rows</a:t>
            </a:r>
          </a:p>
          <a:p>
            <a:r>
              <a:rPr lang="en-US" dirty="0" smtClean="0"/>
              <a:t>CQL is emerging and in a usable state – SQL like syntax, </a:t>
            </a:r>
            <a:r>
              <a:rPr lang="en-US" dirty="0"/>
              <a:t>new wire protocol (http://</a:t>
            </a:r>
            <a:r>
              <a:rPr lang="en-US" dirty="0" smtClean="0"/>
              <a:t>www.datastax.com/download/clientdrivers)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42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Conceptually all nodes in a cluster are on a ring of hash values, “tokens”</a:t>
            </a:r>
          </a:p>
          <a:p>
            <a:r>
              <a:rPr lang="en-US" dirty="0"/>
              <a:t>Each node is assigned a token range on the ring</a:t>
            </a:r>
          </a:p>
          <a:p>
            <a:r>
              <a:rPr lang="en-US" dirty="0"/>
              <a:t>A key's hash (token) places it on the ring, within a specific node's token range</a:t>
            </a:r>
          </a:p>
          <a:p>
            <a:r>
              <a:rPr lang="en-US" dirty="0"/>
              <a:t>The hash is consistent, meaning the location of data is consistent and </a:t>
            </a:r>
            <a:r>
              <a:rPr lang="en-US" dirty="0" smtClean="0"/>
              <a:t>predictable</a:t>
            </a:r>
          </a:p>
          <a:p>
            <a:r>
              <a:rPr lang="en-US" dirty="0" smtClean="0"/>
              <a:t>No lookups required to determine where data is located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Hash </a:t>
            </a:r>
            <a:r>
              <a:rPr lang="en-US" dirty="0" smtClean="0"/>
              <a:t>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5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Replication Factor (</a:t>
            </a:r>
            <a:r>
              <a:rPr lang="en-US" dirty="0" smtClean="0"/>
              <a:t>N or RF) </a:t>
            </a:r>
            <a:r>
              <a:rPr lang="en-US" dirty="0"/>
              <a:t>determines how many replicas exist for each key</a:t>
            </a:r>
          </a:p>
          <a:p>
            <a:r>
              <a:rPr lang="en-US" dirty="0"/>
              <a:t>Location of replicas is determined by consistent hash ring and the “</a:t>
            </a:r>
            <a:r>
              <a:rPr lang="en-US" dirty="0" err="1"/>
              <a:t>partitioner</a:t>
            </a:r>
            <a:r>
              <a:rPr lang="en-US" dirty="0"/>
              <a:t>”</a:t>
            </a:r>
          </a:p>
          <a:p>
            <a:r>
              <a:rPr lang="en-US" dirty="0"/>
              <a:t>Generally, N=3 means data will be placed on node N, N+1, N+2 on the ring (This can vary based on placement strategy, but is </a:t>
            </a:r>
            <a:r>
              <a:rPr lang="en-US" dirty="0" smtClean="0"/>
              <a:t>always predictable</a:t>
            </a:r>
            <a:r>
              <a:rPr lang="en-US" dirty="0"/>
              <a:t>)</a:t>
            </a:r>
          </a:p>
          <a:p>
            <a:r>
              <a:rPr lang="en-US" dirty="0"/>
              <a:t>Powerful because no query required to find the node(s) containing a key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1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67467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0 =&gt; 2</a:t>
            </a:r>
            <a:r>
              <a:rPr lang="pt-BR" baseline="30000" dirty="0"/>
              <a:t>127</a:t>
            </a:r>
            <a:r>
              <a:rPr lang="pt-BR" dirty="0"/>
              <a:t> (Random Partitoner)</a:t>
            </a:r>
          </a:p>
          <a:p>
            <a:r>
              <a:rPr lang="pt-BR" dirty="0"/>
              <a:t>K1 =&gt; H1 (token)</a:t>
            </a:r>
          </a:p>
          <a:p>
            <a:r>
              <a:rPr lang="pt-BR" dirty="0"/>
              <a:t>H1 =&gt; R4 (primary = N4)</a:t>
            </a:r>
          </a:p>
          <a:p>
            <a:r>
              <a:rPr lang="pt-BR" dirty="0"/>
              <a:t>N = 3</a:t>
            </a:r>
          </a:p>
          <a:p>
            <a:r>
              <a:rPr lang="pt-BR" dirty="0"/>
              <a:t>RS = N4, N5, N6</a:t>
            </a:r>
          </a:p>
          <a:p>
            <a:endParaRPr lang="pt-BR" dirty="0"/>
          </a:p>
        </p:txBody>
      </p:sp>
      <p:sp>
        <p:nvSpPr>
          <p:cNvPr id="5" name="CustomShape 1"/>
          <p:cNvSpPr/>
          <p:nvPr/>
        </p:nvSpPr>
        <p:spPr>
          <a:xfrm>
            <a:off x="3111709" y="2435758"/>
            <a:ext cx="4114800" cy="4043880"/>
          </a:xfrm>
          <a:prstGeom prst="ellipse">
            <a:avLst/>
          </a:prstGeom>
          <a:ln>
            <a:solidFill>
              <a:srgbClr val="000000"/>
            </a:solidFill>
          </a:ln>
        </p:spPr>
      </p:sp>
      <p:sp>
        <p:nvSpPr>
          <p:cNvPr id="6" name="CustomShape 2"/>
          <p:cNvSpPr/>
          <p:nvPr/>
        </p:nvSpPr>
        <p:spPr>
          <a:xfrm>
            <a:off x="5397709" y="2286000"/>
            <a:ext cx="457200" cy="449280"/>
          </a:xfrm>
          <a:prstGeom prst="ellips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wrap="none" lIns="89973" tIns="44986" rIns="89973" bIns="44986" anchor="ctr"/>
          <a:lstStyle/>
          <a:p>
            <a:pPr algn="ctr"/>
            <a:r>
              <a:rPr lang="en-US" dirty="0"/>
              <a:t>N1</a:t>
            </a:r>
            <a:endParaRPr dirty="0"/>
          </a:p>
        </p:txBody>
      </p:sp>
      <p:sp>
        <p:nvSpPr>
          <p:cNvPr id="7" name="CustomShape 3"/>
          <p:cNvSpPr/>
          <p:nvPr/>
        </p:nvSpPr>
        <p:spPr>
          <a:xfrm>
            <a:off x="6769309" y="3334320"/>
            <a:ext cx="457200" cy="449280"/>
          </a:xfrm>
          <a:prstGeom prst="ellips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wrap="none" lIns="89973" tIns="44986" rIns="89973" bIns="44986" anchor="ctr"/>
          <a:lstStyle/>
          <a:p>
            <a:pPr algn="ctr"/>
            <a:r>
              <a:rPr lang="en-US"/>
              <a:t>N2</a:t>
            </a:r>
            <a:endParaRPr/>
          </a:p>
        </p:txBody>
      </p:sp>
      <p:sp>
        <p:nvSpPr>
          <p:cNvPr id="8" name="CustomShape 4"/>
          <p:cNvSpPr/>
          <p:nvPr/>
        </p:nvSpPr>
        <p:spPr>
          <a:xfrm>
            <a:off x="5397709" y="6180120"/>
            <a:ext cx="457200" cy="449280"/>
          </a:xfrm>
          <a:prstGeom prst="ellipse">
            <a:avLst/>
          </a:prstGeom>
          <a:solidFill>
            <a:srgbClr val="94BD5E"/>
          </a:solidFill>
          <a:ln>
            <a:solidFill>
              <a:srgbClr val="000000"/>
            </a:solidFill>
          </a:ln>
        </p:spPr>
        <p:txBody>
          <a:bodyPr wrap="none" lIns="89973" tIns="44986" rIns="89973" bIns="44986" anchor="ctr"/>
          <a:lstStyle/>
          <a:p>
            <a:pPr algn="ctr"/>
            <a:r>
              <a:rPr lang="en-US"/>
              <a:t>N4</a:t>
            </a:r>
            <a:endParaRPr/>
          </a:p>
        </p:txBody>
      </p:sp>
      <p:sp>
        <p:nvSpPr>
          <p:cNvPr id="9" name="CustomShape 5"/>
          <p:cNvSpPr/>
          <p:nvPr/>
        </p:nvSpPr>
        <p:spPr>
          <a:xfrm>
            <a:off x="3111712" y="3200397"/>
            <a:ext cx="457560" cy="449280"/>
          </a:xfrm>
          <a:prstGeom prst="ellips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wrap="none" lIns="89973" tIns="44986" rIns="89973" bIns="44986" anchor="ctr"/>
          <a:lstStyle/>
          <a:p>
            <a:pPr algn="ctr"/>
            <a:r>
              <a:rPr lang="en-US"/>
              <a:t>N7</a:t>
            </a:r>
            <a:endParaRPr/>
          </a:p>
        </p:txBody>
      </p:sp>
      <p:sp>
        <p:nvSpPr>
          <p:cNvPr id="10" name="CustomShape 6"/>
          <p:cNvSpPr/>
          <p:nvPr/>
        </p:nvSpPr>
        <p:spPr>
          <a:xfrm>
            <a:off x="3111709" y="5131797"/>
            <a:ext cx="457200" cy="449280"/>
          </a:xfrm>
          <a:prstGeom prst="ellipse">
            <a:avLst/>
          </a:prstGeom>
          <a:solidFill>
            <a:srgbClr val="94BD5E"/>
          </a:solidFill>
          <a:ln>
            <a:solidFill>
              <a:srgbClr val="000000"/>
            </a:solidFill>
          </a:ln>
        </p:spPr>
        <p:txBody>
          <a:bodyPr wrap="none" lIns="89973" tIns="44986" rIns="89973" bIns="44986" anchor="ctr"/>
          <a:lstStyle/>
          <a:p>
            <a:pPr algn="ctr"/>
            <a:r>
              <a:rPr lang="en-US"/>
              <a:t>N6</a:t>
            </a:r>
            <a:endParaRPr/>
          </a:p>
        </p:txBody>
      </p:sp>
      <p:sp>
        <p:nvSpPr>
          <p:cNvPr id="11" name="CustomShape 7"/>
          <p:cNvSpPr/>
          <p:nvPr/>
        </p:nvSpPr>
        <p:spPr>
          <a:xfrm>
            <a:off x="4026109" y="6030357"/>
            <a:ext cx="457200" cy="449280"/>
          </a:xfrm>
          <a:prstGeom prst="ellipse">
            <a:avLst/>
          </a:prstGeom>
          <a:solidFill>
            <a:srgbClr val="94BD5E"/>
          </a:solidFill>
          <a:ln>
            <a:solidFill>
              <a:srgbClr val="000000"/>
            </a:solidFill>
          </a:ln>
        </p:spPr>
        <p:txBody>
          <a:bodyPr wrap="none" lIns="89973" tIns="44986" rIns="89973" bIns="44986" anchor="ctr"/>
          <a:lstStyle/>
          <a:p>
            <a:pPr algn="ctr"/>
            <a:r>
              <a:rPr lang="en-US"/>
              <a:t>N5</a:t>
            </a:r>
            <a:endParaRPr/>
          </a:p>
        </p:txBody>
      </p:sp>
      <p:sp>
        <p:nvSpPr>
          <p:cNvPr id="12" name="CustomShape 8"/>
          <p:cNvSpPr/>
          <p:nvPr/>
        </p:nvSpPr>
        <p:spPr>
          <a:xfrm>
            <a:off x="3797509" y="2522519"/>
            <a:ext cx="456840" cy="449280"/>
          </a:xfrm>
          <a:prstGeom prst="ellips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wrap="none" lIns="89973" tIns="44986" rIns="89973" bIns="44986" anchor="ctr"/>
          <a:lstStyle/>
          <a:p>
            <a:pPr algn="ctr"/>
            <a:r>
              <a:rPr lang="en-US"/>
              <a:t>N8</a:t>
            </a:r>
            <a:endParaRPr/>
          </a:p>
        </p:txBody>
      </p:sp>
      <p:sp>
        <p:nvSpPr>
          <p:cNvPr id="13" name="CustomShape 9"/>
          <p:cNvSpPr/>
          <p:nvPr/>
        </p:nvSpPr>
        <p:spPr>
          <a:xfrm>
            <a:off x="6769309" y="5131797"/>
            <a:ext cx="457200" cy="449280"/>
          </a:xfrm>
          <a:prstGeom prst="ellips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wrap="none" lIns="89973" tIns="44986" rIns="89973" bIns="44986" anchor="ctr"/>
          <a:lstStyle/>
          <a:p>
            <a:pPr algn="ctr"/>
            <a:r>
              <a:rPr lang="en-US"/>
              <a:t>N3</a:t>
            </a:r>
            <a:endParaRPr/>
          </a:p>
        </p:txBody>
      </p:sp>
      <p:sp>
        <p:nvSpPr>
          <p:cNvPr id="14" name="TextShape 10"/>
          <p:cNvSpPr txBox="1"/>
          <p:nvPr/>
        </p:nvSpPr>
        <p:spPr>
          <a:xfrm>
            <a:off x="4605349" y="2535477"/>
            <a:ext cx="685800" cy="373680"/>
          </a:xfrm>
          <a:prstGeom prst="rect">
            <a:avLst/>
          </a:prstGeom>
        </p:spPr>
        <p:txBody>
          <a:bodyPr wrap="none" lIns="89973" tIns="44986" rIns="89973" bIns="44986"/>
          <a:lstStyle/>
          <a:p>
            <a:r>
              <a:rPr lang="en-US"/>
              <a:t>R1</a:t>
            </a:r>
            <a:endParaRPr/>
          </a:p>
        </p:txBody>
      </p:sp>
      <p:sp>
        <p:nvSpPr>
          <p:cNvPr id="15" name="TextShape 11"/>
          <p:cNvSpPr txBox="1"/>
          <p:nvPr/>
        </p:nvSpPr>
        <p:spPr>
          <a:xfrm>
            <a:off x="6769309" y="4343397"/>
            <a:ext cx="685800" cy="373680"/>
          </a:xfrm>
          <a:prstGeom prst="rect">
            <a:avLst/>
          </a:prstGeom>
        </p:spPr>
        <p:txBody>
          <a:bodyPr wrap="none" lIns="89973" tIns="44986" rIns="89973" bIns="44986"/>
          <a:lstStyle/>
          <a:p>
            <a:r>
              <a:rPr lang="en-US"/>
              <a:t>R3</a:t>
            </a:r>
            <a:endParaRPr/>
          </a:p>
        </p:txBody>
      </p:sp>
      <p:sp>
        <p:nvSpPr>
          <p:cNvPr id="16" name="TextShape 12"/>
          <p:cNvSpPr txBox="1"/>
          <p:nvPr/>
        </p:nvSpPr>
        <p:spPr>
          <a:xfrm>
            <a:off x="6227508" y="5606997"/>
            <a:ext cx="685800" cy="373680"/>
          </a:xfrm>
          <a:prstGeom prst="rect">
            <a:avLst/>
          </a:prstGeom>
        </p:spPr>
        <p:txBody>
          <a:bodyPr wrap="none" lIns="89973" tIns="44986" rIns="89973" bIns="44986"/>
          <a:lstStyle/>
          <a:p>
            <a:r>
              <a:rPr lang="en-US"/>
              <a:t>R4</a:t>
            </a:r>
            <a:endParaRPr/>
          </a:p>
        </p:txBody>
      </p:sp>
      <p:sp>
        <p:nvSpPr>
          <p:cNvPr id="17" name="TextShape 13"/>
          <p:cNvSpPr txBox="1"/>
          <p:nvPr/>
        </p:nvSpPr>
        <p:spPr>
          <a:xfrm>
            <a:off x="6083509" y="2854077"/>
            <a:ext cx="685800" cy="373680"/>
          </a:xfrm>
          <a:prstGeom prst="rect">
            <a:avLst/>
          </a:prstGeom>
        </p:spPr>
        <p:txBody>
          <a:bodyPr wrap="none" lIns="89973" tIns="44986" rIns="89973" bIns="44986"/>
          <a:lstStyle/>
          <a:p>
            <a:r>
              <a:rPr lang="en-US"/>
              <a:t>R2</a:t>
            </a:r>
            <a:endParaRPr/>
          </a:p>
        </p:txBody>
      </p:sp>
      <p:sp>
        <p:nvSpPr>
          <p:cNvPr id="18" name="TextShape 14"/>
          <p:cNvSpPr txBox="1"/>
          <p:nvPr/>
        </p:nvSpPr>
        <p:spPr>
          <a:xfrm>
            <a:off x="4754749" y="6118918"/>
            <a:ext cx="685800" cy="373680"/>
          </a:xfrm>
          <a:prstGeom prst="rect">
            <a:avLst/>
          </a:prstGeom>
        </p:spPr>
        <p:txBody>
          <a:bodyPr wrap="none" lIns="89973" tIns="44986" rIns="89973" bIns="44986"/>
          <a:lstStyle/>
          <a:p>
            <a:r>
              <a:rPr lang="en-US"/>
              <a:t>R5</a:t>
            </a:r>
            <a:endParaRPr/>
          </a:p>
        </p:txBody>
      </p:sp>
      <p:sp>
        <p:nvSpPr>
          <p:cNvPr id="19" name="TextShape 15"/>
          <p:cNvSpPr txBox="1"/>
          <p:nvPr/>
        </p:nvSpPr>
        <p:spPr>
          <a:xfrm>
            <a:off x="3640909" y="5597277"/>
            <a:ext cx="685800" cy="373680"/>
          </a:xfrm>
          <a:prstGeom prst="rect">
            <a:avLst/>
          </a:prstGeom>
        </p:spPr>
        <p:txBody>
          <a:bodyPr wrap="none" lIns="89973" tIns="44986" rIns="89973" bIns="44986"/>
          <a:lstStyle/>
          <a:p>
            <a:r>
              <a:rPr lang="en-US"/>
              <a:t>R6</a:t>
            </a:r>
            <a:endParaRPr/>
          </a:p>
        </p:txBody>
      </p:sp>
      <p:sp>
        <p:nvSpPr>
          <p:cNvPr id="20" name="TextShape 16"/>
          <p:cNvSpPr txBox="1"/>
          <p:nvPr/>
        </p:nvSpPr>
        <p:spPr>
          <a:xfrm>
            <a:off x="3111709" y="4225678"/>
            <a:ext cx="685800" cy="373680"/>
          </a:xfrm>
          <a:prstGeom prst="rect">
            <a:avLst/>
          </a:prstGeom>
        </p:spPr>
        <p:txBody>
          <a:bodyPr wrap="none" lIns="89973" tIns="44986" rIns="89973" bIns="44986"/>
          <a:lstStyle/>
          <a:p>
            <a:r>
              <a:rPr lang="en-US"/>
              <a:t>R7</a:t>
            </a:r>
            <a:endParaRPr/>
          </a:p>
        </p:txBody>
      </p:sp>
      <p:sp>
        <p:nvSpPr>
          <p:cNvPr id="21" name="TextShape 17"/>
          <p:cNvSpPr txBox="1"/>
          <p:nvPr/>
        </p:nvSpPr>
        <p:spPr>
          <a:xfrm>
            <a:off x="3604909" y="3007797"/>
            <a:ext cx="685800" cy="373680"/>
          </a:xfrm>
          <a:prstGeom prst="rect">
            <a:avLst/>
          </a:prstGeom>
        </p:spPr>
        <p:txBody>
          <a:bodyPr wrap="none" lIns="89973" tIns="44986" rIns="89973" bIns="44986"/>
          <a:lstStyle/>
          <a:p>
            <a:r>
              <a:rPr lang="en-US"/>
              <a:t>R8</a:t>
            </a:r>
            <a:endParaRPr/>
          </a:p>
        </p:txBody>
      </p:sp>
      <p:sp>
        <p:nvSpPr>
          <p:cNvPr id="22" name="Line 19"/>
          <p:cNvSpPr/>
          <p:nvPr/>
        </p:nvSpPr>
        <p:spPr>
          <a:xfrm>
            <a:off x="5169109" y="1371600"/>
            <a:ext cx="0" cy="137160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23" name="TextShape 20"/>
          <p:cNvSpPr txBox="1"/>
          <p:nvPr/>
        </p:nvSpPr>
        <p:spPr>
          <a:xfrm>
            <a:off x="4459909" y="1450800"/>
            <a:ext cx="1286999" cy="378000"/>
          </a:xfrm>
          <a:prstGeom prst="rect">
            <a:avLst/>
          </a:prstGeom>
        </p:spPr>
        <p:txBody>
          <a:bodyPr wrap="none" lIns="89973" tIns="44986" rIns="89973" bIns="44986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127</a:t>
            </a:r>
            <a:r>
              <a:rPr lang="en-US" dirty="0"/>
              <a:t>      0</a:t>
            </a:r>
            <a:endParaRPr dirty="0"/>
          </a:p>
        </p:txBody>
      </p:sp>
      <p:sp>
        <p:nvSpPr>
          <p:cNvPr id="24" name="Line 21"/>
          <p:cNvSpPr/>
          <p:nvPr/>
        </p:nvSpPr>
        <p:spPr>
          <a:xfrm>
            <a:off x="6159832" y="6041877"/>
            <a:ext cx="290880" cy="43776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5" name="TextShape 22"/>
          <p:cNvSpPr txBox="1"/>
          <p:nvPr/>
        </p:nvSpPr>
        <p:spPr>
          <a:xfrm>
            <a:off x="6384109" y="6452277"/>
            <a:ext cx="685800" cy="441720"/>
          </a:xfrm>
          <a:prstGeom prst="rect">
            <a:avLst/>
          </a:prstGeom>
        </p:spPr>
        <p:txBody>
          <a:bodyPr wrap="none" lIns="89973" tIns="44986" rIns="89973" bIns="44986"/>
          <a:lstStyle/>
          <a:p>
            <a:r>
              <a:rPr lang="en-US"/>
              <a:t>H1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450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5600</TotalTime>
  <Words>1523</Words>
  <Application>Microsoft Office PowerPoint</Application>
  <PresentationFormat>On-screen Show (4:3)</PresentationFormat>
  <Paragraphs>195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Waveform</vt:lpstr>
      <vt:lpstr>Cassandra Training</vt:lpstr>
      <vt:lpstr>What is Cassandra?</vt:lpstr>
      <vt:lpstr>Cassandra Data Model</vt:lpstr>
      <vt:lpstr>What is a Row?</vt:lpstr>
      <vt:lpstr>Conceptual Row Layout</vt:lpstr>
      <vt:lpstr>Simple API</vt:lpstr>
      <vt:lpstr>Consistent Hash Ring</vt:lpstr>
      <vt:lpstr>Replication</vt:lpstr>
      <vt:lpstr>The Ring</vt:lpstr>
      <vt:lpstr>Consistency</vt:lpstr>
      <vt:lpstr>What Cassandra is *NOT*</vt:lpstr>
      <vt:lpstr>Data Modeling Example</vt:lpstr>
      <vt:lpstr>“Bloggie Blog” Requirements</vt:lpstr>
      <vt:lpstr>We need a keyspace</vt:lpstr>
      <vt:lpstr>User Object</vt:lpstr>
      <vt:lpstr>Modeling Entities (User, Post, Comment)</vt:lpstr>
      <vt:lpstr>We need a ColumnFamily</vt:lpstr>
      <vt:lpstr>Modeling what Posts a User Owns</vt:lpstr>
      <vt:lpstr>Modeling Relationships (Posts a User owns)</vt:lpstr>
      <vt:lpstr>Create the User -&gt; Posts Relationship</vt:lpstr>
      <vt:lpstr>Modeling an Index (Posts sorted by time or vote)</vt:lpstr>
      <vt:lpstr>Creating an Index</vt:lpstr>
      <vt:lpstr>How to Count – Really!</vt:lpstr>
      <vt:lpstr>Creating a Counter</vt:lpstr>
      <vt:lpstr>The Code</vt:lpstr>
    </vt:vector>
  </TitlesOfParts>
  <Company>DCAT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Cassandra Training</dc:title>
  <dc:creator>Todd Burruss</dc:creator>
  <cp:lastModifiedBy>Todd Burruss</cp:lastModifiedBy>
  <cp:revision>60</cp:revision>
  <cp:lastPrinted>2013-07-16T17:44:57Z</cp:lastPrinted>
  <dcterms:created xsi:type="dcterms:W3CDTF">2013-07-08T23:44:43Z</dcterms:created>
  <dcterms:modified xsi:type="dcterms:W3CDTF">2013-10-17T05:53:42Z</dcterms:modified>
</cp:coreProperties>
</file>