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64" r:id="rId2"/>
  </p:sldIdLst>
  <p:sldSz cx="43891200" cy="32918400"/>
  <p:notesSz cx="9236075" cy="7010400"/>
  <p:defaultTextStyle>
    <a:defPPr>
      <a:defRPr lang="en-US"/>
    </a:defPPr>
    <a:lvl1pPr marL="0" algn="l" defTabSz="4503081" rtl="0" eaLnBrk="1" latinLnBrk="0" hangingPunct="1">
      <a:defRPr sz="8654" kern="1200">
        <a:solidFill>
          <a:schemeClr val="tx1"/>
        </a:solidFill>
        <a:latin typeface="+mn-lt"/>
        <a:ea typeface="+mn-ea"/>
        <a:cs typeface="+mn-cs"/>
      </a:defRPr>
    </a:lvl1pPr>
    <a:lvl2pPr marL="2251539" algn="l" defTabSz="4503081" rtl="0" eaLnBrk="1" latinLnBrk="0" hangingPunct="1">
      <a:defRPr sz="8654" kern="1200">
        <a:solidFill>
          <a:schemeClr val="tx1"/>
        </a:solidFill>
        <a:latin typeface="+mn-lt"/>
        <a:ea typeface="+mn-ea"/>
        <a:cs typeface="+mn-cs"/>
      </a:defRPr>
    </a:lvl2pPr>
    <a:lvl3pPr marL="4503081" algn="l" defTabSz="4503081" rtl="0" eaLnBrk="1" latinLnBrk="0" hangingPunct="1">
      <a:defRPr sz="8654" kern="1200">
        <a:solidFill>
          <a:schemeClr val="tx1"/>
        </a:solidFill>
        <a:latin typeface="+mn-lt"/>
        <a:ea typeface="+mn-ea"/>
        <a:cs typeface="+mn-cs"/>
      </a:defRPr>
    </a:lvl3pPr>
    <a:lvl4pPr marL="6754619" algn="l" defTabSz="4503081" rtl="0" eaLnBrk="1" latinLnBrk="0" hangingPunct="1">
      <a:defRPr sz="8654" kern="1200">
        <a:solidFill>
          <a:schemeClr val="tx1"/>
        </a:solidFill>
        <a:latin typeface="+mn-lt"/>
        <a:ea typeface="+mn-ea"/>
        <a:cs typeface="+mn-cs"/>
      </a:defRPr>
    </a:lvl4pPr>
    <a:lvl5pPr marL="9006157" algn="l" defTabSz="4503081" rtl="0" eaLnBrk="1" latinLnBrk="0" hangingPunct="1">
      <a:defRPr sz="8654" kern="1200">
        <a:solidFill>
          <a:schemeClr val="tx1"/>
        </a:solidFill>
        <a:latin typeface="+mn-lt"/>
        <a:ea typeface="+mn-ea"/>
        <a:cs typeface="+mn-cs"/>
      </a:defRPr>
    </a:lvl5pPr>
    <a:lvl6pPr marL="11257700" algn="l" defTabSz="4503081" rtl="0" eaLnBrk="1" latinLnBrk="0" hangingPunct="1">
      <a:defRPr sz="8654" kern="1200">
        <a:solidFill>
          <a:schemeClr val="tx1"/>
        </a:solidFill>
        <a:latin typeface="+mn-lt"/>
        <a:ea typeface="+mn-ea"/>
        <a:cs typeface="+mn-cs"/>
      </a:defRPr>
    </a:lvl6pPr>
    <a:lvl7pPr marL="13509237" algn="l" defTabSz="4503081" rtl="0" eaLnBrk="1" latinLnBrk="0" hangingPunct="1">
      <a:defRPr sz="8654" kern="1200">
        <a:solidFill>
          <a:schemeClr val="tx1"/>
        </a:solidFill>
        <a:latin typeface="+mn-lt"/>
        <a:ea typeface="+mn-ea"/>
        <a:cs typeface="+mn-cs"/>
      </a:defRPr>
    </a:lvl7pPr>
    <a:lvl8pPr marL="15760781" algn="l" defTabSz="4503081" rtl="0" eaLnBrk="1" latinLnBrk="0" hangingPunct="1">
      <a:defRPr sz="8654" kern="1200">
        <a:solidFill>
          <a:schemeClr val="tx1"/>
        </a:solidFill>
        <a:latin typeface="+mn-lt"/>
        <a:ea typeface="+mn-ea"/>
        <a:cs typeface="+mn-cs"/>
      </a:defRPr>
    </a:lvl8pPr>
    <a:lvl9pPr marL="18012317" algn="l" defTabSz="4503081" rtl="0" eaLnBrk="1" latinLnBrk="0" hangingPunct="1">
      <a:defRPr sz="86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92" userDrawn="1">
          <p15:clr>
            <a:srgbClr val="A4A3A4"/>
          </p15:clr>
        </p15:guide>
        <p15:guide id="2" pos="16704" userDrawn="1">
          <p15:clr>
            <a:srgbClr val="A4A3A4"/>
          </p15:clr>
        </p15:guide>
        <p15:guide id="3" orient="horz" pos="2120" userDrawn="1">
          <p15:clr>
            <a:srgbClr val="A4A3A4"/>
          </p15:clr>
        </p15:guide>
        <p15:guide id="4" pos="11082" userDrawn="1">
          <p15:clr>
            <a:srgbClr val="F26B43"/>
          </p15:clr>
        </p15:guide>
        <p15:guide id="5" pos="4631" userDrawn="1">
          <p15:clr>
            <a:srgbClr val="F26B43"/>
          </p15:clr>
        </p15:guide>
        <p15:guide id="6" pos="7281" userDrawn="1">
          <p15:clr>
            <a:srgbClr val="A4A3A4"/>
          </p15:clr>
        </p15:guide>
        <p15:guide id="7" pos="23155" userDrawn="1">
          <p15:clr>
            <a:srgbClr val="A4A3A4"/>
          </p15:clr>
        </p15:guide>
        <p15:guide id="8" pos="18570" userDrawn="1">
          <p15:clr>
            <a:srgbClr val="A4A3A4"/>
          </p15:clr>
        </p15:guide>
        <p15:guide id="9" orient="horz" pos="10468" userDrawn="1">
          <p15:clr>
            <a:srgbClr val="A4A3A4"/>
          </p15:clr>
        </p15:guide>
        <p15:guide id="10" pos="13924" userDrawn="1">
          <p15:clr>
            <a:srgbClr val="A4A3A4"/>
          </p15:clr>
        </p15:guide>
        <p15:guide id="11" pos="1958" userDrawn="1">
          <p15:clr>
            <a:srgbClr val="A4A3A4"/>
          </p15:clr>
        </p15:guide>
        <p15:guide id="12" orient="horz" pos="16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lleen Parks" initials="CP" lastIdx="60" clrIdx="0"/>
  <p:cmAuthor id="1" name="Human Memory Lab" initials="HML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8"/>
    <a:srgbClr val="A82F88"/>
    <a:srgbClr val="BC3EB3"/>
    <a:srgbClr val="5D1F58"/>
    <a:srgbClr val="DEE3EE"/>
    <a:srgbClr val="C5CEE1"/>
    <a:srgbClr val="6D84B4"/>
    <a:srgbClr val="CACEE0"/>
    <a:srgbClr val="3C4466"/>
    <a:srgbClr val="8CA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81" autoAdjust="0"/>
    <p:restoredTop sz="96433" autoAdjust="0"/>
  </p:normalViewPr>
  <p:slideViewPr>
    <p:cSldViewPr>
      <p:cViewPr varScale="1">
        <p:scale>
          <a:sx n="23" d="100"/>
          <a:sy n="23" d="100"/>
        </p:scale>
        <p:origin x="1134" y="66"/>
      </p:cViewPr>
      <p:guideLst>
        <p:guide orient="horz" pos="19492"/>
        <p:guide pos="16704"/>
        <p:guide orient="horz" pos="2120"/>
        <p:guide pos="11082"/>
        <p:guide pos="4631"/>
        <p:guide pos="7281"/>
        <p:guide pos="23155"/>
        <p:guide pos="18570"/>
        <p:guide orient="horz" pos="10468"/>
        <p:guide pos="13924"/>
        <p:guide pos="1958"/>
        <p:guide orient="horz" pos="16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gridSpacing cx="36576" cy="3657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2400" y="0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C1E28-0CB3-4CA4-99DD-78483901C94F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1650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373438"/>
            <a:ext cx="7388225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02088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2400" y="6659563"/>
            <a:ext cx="4002088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02F08-B977-4267-9E91-3B7EAB2C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9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0607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1pPr>
    <a:lvl2pPr marL="505303" algn="l" defTabSz="1010607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2pPr>
    <a:lvl3pPr marL="1010607" algn="l" defTabSz="1010607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3pPr>
    <a:lvl4pPr marL="1515909" algn="l" defTabSz="1010607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4pPr>
    <a:lvl5pPr marL="2021213" algn="l" defTabSz="1010607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5pPr>
    <a:lvl6pPr marL="2526516" algn="l" defTabSz="1010607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6pPr>
    <a:lvl7pPr marL="3031820" algn="l" defTabSz="1010607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7pPr>
    <a:lvl8pPr marL="3537122" algn="l" defTabSz="1010607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8pPr>
    <a:lvl9pPr marL="4042426" algn="l" defTabSz="1010607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2F08-B977-4267-9E91-3B7EAB2CB0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4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65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31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96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6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2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93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58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5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B671-89AC-4045-834E-E181B66B8C7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BBA0-60E1-48CD-8A3A-2BC30AD842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B671-89AC-4045-834E-E181B66B8C7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BBA0-60E1-48CD-8A3A-2BC30AD842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7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284480" y="6324600"/>
            <a:ext cx="39502080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78240" y="6324600"/>
            <a:ext cx="11777472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B671-89AC-4045-834E-E181B66B8C7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BBA0-60E1-48CD-8A3A-2BC30AD842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0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B671-89AC-4045-834E-E181B66B8C7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BBA0-60E1-48CD-8A3A-2BC30AD842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8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812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9"/>
            <a:ext cx="37307520" cy="7200898"/>
          </a:xfrm>
        </p:spPr>
        <p:txBody>
          <a:bodyPr anchor="b"/>
          <a:lstStyle>
            <a:lvl1pPr marL="0" indent="0">
              <a:buNone/>
              <a:defRPr sz="9120">
                <a:solidFill>
                  <a:schemeClr val="tx1">
                    <a:tint val="75000"/>
                  </a:schemeClr>
                </a:solidFill>
              </a:defRPr>
            </a:lvl1pPr>
            <a:lvl2pPr marL="2065523" indent="0">
              <a:buNone/>
              <a:defRPr sz="8160">
                <a:solidFill>
                  <a:schemeClr val="tx1">
                    <a:tint val="75000"/>
                  </a:schemeClr>
                </a:solidFill>
              </a:defRPr>
            </a:lvl2pPr>
            <a:lvl3pPr marL="41310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96540" indent="0">
              <a:buNone/>
              <a:defRPr sz="6360">
                <a:solidFill>
                  <a:schemeClr val="tx1">
                    <a:tint val="75000"/>
                  </a:schemeClr>
                </a:solidFill>
              </a:defRPr>
            </a:lvl4pPr>
            <a:lvl5pPr marL="8262052" indent="0">
              <a:buNone/>
              <a:defRPr sz="6360">
                <a:solidFill>
                  <a:schemeClr val="tx1">
                    <a:tint val="75000"/>
                  </a:schemeClr>
                </a:solidFill>
              </a:defRPr>
            </a:lvl5pPr>
            <a:lvl6pPr marL="10327565" indent="0">
              <a:buNone/>
              <a:defRPr sz="6360">
                <a:solidFill>
                  <a:schemeClr val="tx1">
                    <a:tint val="75000"/>
                  </a:schemeClr>
                </a:solidFill>
              </a:defRPr>
            </a:lvl6pPr>
            <a:lvl7pPr marL="12393083" indent="0">
              <a:buNone/>
              <a:defRPr sz="6360">
                <a:solidFill>
                  <a:schemeClr val="tx1">
                    <a:tint val="75000"/>
                  </a:schemeClr>
                </a:solidFill>
              </a:defRPr>
            </a:lvl7pPr>
            <a:lvl8pPr marL="14458591" indent="0">
              <a:buNone/>
              <a:defRPr sz="6360">
                <a:solidFill>
                  <a:schemeClr val="tx1">
                    <a:tint val="75000"/>
                  </a:schemeClr>
                </a:solidFill>
              </a:defRPr>
            </a:lvl8pPr>
            <a:lvl9pPr marL="16524104" indent="0">
              <a:buNone/>
              <a:defRPr sz="6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B671-89AC-4045-834E-E181B66B8C7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BBA0-60E1-48CD-8A3A-2BC30AD842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4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8240" y="36865560"/>
            <a:ext cx="78638400" cy="104279702"/>
          </a:xfrm>
        </p:spPr>
        <p:txBody>
          <a:bodyPr/>
          <a:lstStyle>
            <a:lvl1pPr>
              <a:defRPr sz="12720"/>
            </a:lvl1pPr>
            <a:lvl2pPr>
              <a:defRPr sz="10800"/>
            </a:lvl2pPr>
            <a:lvl3pPr>
              <a:defRPr sz="9120"/>
            </a:lvl3pPr>
            <a:lvl4pPr>
              <a:defRPr sz="8160"/>
            </a:lvl4pPr>
            <a:lvl5pPr>
              <a:defRPr sz="8160"/>
            </a:lvl5pPr>
            <a:lvl6pPr>
              <a:defRPr sz="8160"/>
            </a:lvl6pPr>
            <a:lvl7pPr>
              <a:defRPr sz="8160"/>
            </a:lvl7pPr>
            <a:lvl8pPr>
              <a:defRPr sz="8160"/>
            </a:lvl8pPr>
            <a:lvl9pPr>
              <a:defRPr sz="8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48160" y="36865560"/>
            <a:ext cx="78638400" cy="104279702"/>
          </a:xfrm>
        </p:spPr>
        <p:txBody>
          <a:bodyPr/>
          <a:lstStyle>
            <a:lvl1pPr>
              <a:defRPr sz="12720"/>
            </a:lvl1pPr>
            <a:lvl2pPr>
              <a:defRPr sz="10800"/>
            </a:lvl2pPr>
            <a:lvl3pPr>
              <a:defRPr sz="9120"/>
            </a:lvl3pPr>
            <a:lvl4pPr>
              <a:defRPr sz="8160"/>
            </a:lvl4pPr>
            <a:lvl5pPr>
              <a:defRPr sz="8160"/>
            </a:lvl5pPr>
            <a:lvl6pPr>
              <a:defRPr sz="8160"/>
            </a:lvl6pPr>
            <a:lvl7pPr>
              <a:defRPr sz="8160"/>
            </a:lvl7pPr>
            <a:lvl8pPr>
              <a:defRPr sz="8160"/>
            </a:lvl8pPr>
            <a:lvl9pPr>
              <a:defRPr sz="8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B671-89AC-4045-834E-E181B66B8C7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BBA0-60E1-48CD-8A3A-2BC30AD842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1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2"/>
            <a:ext cx="19392903" cy="3070858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65523" indent="0">
              <a:buNone/>
              <a:defRPr sz="9120" b="1"/>
            </a:lvl2pPr>
            <a:lvl3pPr marL="4131026" indent="0">
              <a:buNone/>
              <a:defRPr sz="8160" b="1"/>
            </a:lvl3pPr>
            <a:lvl4pPr marL="6196540" indent="0">
              <a:buNone/>
              <a:defRPr sz="7200" b="1"/>
            </a:lvl4pPr>
            <a:lvl5pPr marL="8262052" indent="0">
              <a:buNone/>
              <a:defRPr sz="7200" b="1"/>
            </a:lvl5pPr>
            <a:lvl6pPr marL="10327565" indent="0">
              <a:buNone/>
              <a:defRPr sz="7200" b="1"/>
            </a:lvl6pPr>
            <a:lvl7pPr marL="12393083" indent="0">
              <a:buNone/>
              <a:defRPr sz="7200" b="1"/>
            </a:lvl7pPr>
            <a:lvl8pPr marL="14458591" indent="0">
              <a:buNone/>
              <a:defRPr sz="7200" b="1"/>
            </a:lvl8pPr>
            <a:lvl9pPr marL="16524104" indent="0">
              <a:buNone/>
              <a:defRPr sz="7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2"/>
          </a:xfrm>
        </p:spPr>
        <p:txBody>
          <a:bodyPr/>
          <a:lstStyle>
            <a:lvl1pPr>
              <a:defRPr sz="10800"/>
            </a:lvl1pPr>
            <a:lvl2pPr>
              <a:defRPr sz="9120"/>
            </a:lvl2pPr>
            <a:lvl3pPr>
              <a:defRPr sz="816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51" y="7368542"/>
            <a:ext cx="19400520" cy="3070858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65523" indent="0">
              <a:buNone/>
              <a:defRPr sz="9120" b="1"/>
            </a:lvl2pPr>
            <a:lvl3pPr marL="4131026" indent="0">
              <a:buNone/>
              <a:defRPr sz="8160" b="1"/>
            </a:lvl3pPr>
            <a:lvl4pPr marL="6196540" indent="0">
              <a:buNone/>
              <a:defRPr sz="7200" b="1"/>
            </a:lvl4pPr>
            <a:lvl5pPr marL="8262052" indent="0">
              <a:buNone/>
              <a:defRPr sz="7200" b="1"/>
            </a:lvl5pPr>
            <a:lvl6pPr marL="10327565" indent="0">
              <a:buNone/>
              <a:defRPr sz="7200" b="1"/>
            </a:lvl6pPr>
            <a:lvl7pPr marL="12393083" indent="0">
              <a:buNone/>
              <a:defRPr sz="7200" b="1"/>
            </a:lvl7pPr>
            <a:lvl8pPr marL="14458591" indent="0">
              <a:buNone/>
              <a:defRPr sz="7200" b="1"/>
            </a:lvl8pPr>
            <a:lvl9pPr marL="16524104" indent="0">
              <a:buNone/>
              <a:defRPr sz="7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51" y="10439400"/>
            <a:ext cx="19400520" cy="18966182"/>
          </a:xfrm>
        </p:spPr>
        <p:txBody>
          <a:bodyPr/>
          <a:lstStyle>
            <a:lvl1pPr>
              <a:defRPr sz="10800"/>
            </a:lvl1pPr>
            <a:lvl2pPr>
              <a:defRPr sz="9120"/>
            </a:lvl2pPr>
            <a:lvl3pPr>
              <a:defRPr sz="816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B671-89AC-4045-834E-E181B66B8C7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BBA0-60E1-48CD-8A3A-2BC30AD842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0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B671-89AC-4045-834E-E181B66B8C7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BBA0-60E1-48CD-8A3A-2BC30AD842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5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B671-89AC-4045-834E-E181B66B8C7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BBA0-60E1-48CD-8A3A-2BC30AD842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1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91" y="1310640"/>
            <a:ext cx="14439903" cy="5577840"/>
          </a:xfrm>
        </p:spPr>
        <p:txBody>
          <a:bodyPr anchor="b"/>
          <a:lstStyle>
            <a:lvl1pPr algn="l">
              <a:defRPr sz="912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4520"/>
            </a:lvl1pPr>
            <a:lvl2pPr>
              <a:defRPr sz="12720"/>
            </a:lvl2pPr>
            <a:lvl3pPr>
              <a:defRPr sz="10800"/>
            </a:lvl3pPr>
            <a:lvl4pPr>
              <a:defRPr sz="9120"/>
            </a:lvl4pPr>
            <a:lvl5pPr>
              <a:defRPr sz="9120"/>
            </a:lvl5pPr>
            <a:lvl6pPr>
              <a:defRPr sz="9120"/>
            </a:lvl6pPr>
            <a:lvl7pPr>
              <a:defRPr sz="9120"/>
            </a:lvl7pPr>
            <a:lvl8pPr>
              <a:defRPr sz="9120"/>
            </a:lvl8pPr>
            <a:lvl9pPr>
              <a:defRPr sz="91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91" y="6888487"/>
            <a:ext cx="14439903" cy="22517102"/>
          </a:xfrm>
        </p:spPr>
        <p:txBody>
          <a:bodyPr/>
          <a:lstStyle>
            <a:lvl1pPr marL="0" indent="0">
              <a:buNone/>
              <a:defRPr sz="6360"/>
            </a:lvl1pPr>
            <a:lvl2pPr marL="2065523" indent="0">
              <a:buNone/>
              <a:defRPr sz="5400"/>
            </a:lvl2pPr>
            <a:lvl3pPr marL="4131026" indent="0">
              <a:buNone/>
              <a:defRPr sz="4440"/>
            </a:lvl3pPr>
            <a:lvl4pPr marL="6196540" indent="0">
              <a:buNone/>
              <a:defRPr sz="4080"/>
            </a:lvl4pPr>
            <a:lvl5pPr marL="8262052" indent="0">
              <a:buNone/>
              <a:defRPr sz="4080"/>
            </a:lvl5pPr>
            <a:lvl6pPr marL="10327565" indent="0">
              <a:buNone/>
              <a:defRPr sz="4080"/>
            </a:lvl6pPr>
            <a:lvl7pPr marL="12393083" indent="0">
              <a:buNone/>
              <a:defRPr sz="4080"/>
            </a:lvl7pPr>
            <a:lvl8pPr marL="14458591" indent="0">
              <a:buNone/>
              <a:defRPr sz="4080"/>
            </a:lvl8pPr>
            <a:lvl9pPr marL="16524104" indent="0">
              <a:buNone/>
              <a:defRPr sz="4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B671-89AC-4045-834E-E181B66B8C7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BBA0-60E1-48CD-8A3A-2BC30AD842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5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2"/>
          </a:xfrm>
        </p:spPr>
        <p:txBody>
          <a:bodyPr anchor="b"/>
          <a:lstStyle>
            <a:lvl1pPr algn="l">
              <a:defRPr sz="912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4520"/>
            </a:lvl1pPr>
            <a:lvl2pPr marL="2065523" indent="0">
              <a:buNone/>
              <a:defRPr sz="12720"/>
            </a:lvl2pPr>
            <a:lvl3pPr marL="4131026" indent="0">
              <a:buNone/>
              <a:defRPr sz="10800"/>
            </a:lvl3pPr>
            <a:lvl4pPr marL="6196540" indent="0">
              <a:buNone/>
              <a:defRPr sz="9120"/>
            </a:lvl4pPr>
            <a:lvl5pPr marL="8262052" indent="0">
              <a:buNone/>
              <a:defRPr sz="9120"/>
            </a:lvl5pPr>
            <a:lvl6pPr marL="10327565" indent="0">
              <a:buNone/>
              <a:defRPr sz="9120"/>
            </a:lvl6pPr>
            <a:lvl7pPr marL="12393083" indent="0">
              <a:buNone/>
              <a:defRPr sz="9120"/>
            </a:lvl7pPr>
            <a:lvl8pPr marL="14458591" indent="0">
              <a:buNone/>
              <a:defRPr sz="9120"/>
            </a:lvl8pPr>
            <a:lvl9pPr marL="16524104" indent="0">
              <a:buNone/>
              <a:defRPr sz="912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2"/>
            <a:ext cx="26334720" cy="3863338"/>
          </a:xfrm>
        </p:spPr>
        <p:txBody>
          <a:bodyPr/>
          <a:lstStyle>
            <a:lvl1pPr marL="0" indent="0">
              <a:buNone/>
              <a:defRPr sz="6360"/>
            </a:lvl1pPr>
            <a:lvl2pPr marL="2065523" indent="0">
              <a:buNone/>
              <a:defRPr sz="5400"/>
            </a:lvl2pPr>
            <a:lvl3pPr marL="4131026" indent="0">
              <a:buNone/>
              <a:defRPr sz="4440"/>
            </a:lvl3pPr>
            <a:lvl4pPr marL="6196540" indent="0">
              <a:buNone/>
              <a:defRPr sz="4080"/>
            </a:lvl4pPr>
            <a:lvl5pPr marL="8262052" indent="0">
              <a:buNone/>
              <a:defRPr sz="4080"/>
            </a:lvl5pPr>
            <a:lvl6pPr marL="10327565" indent="0">
              <a:buNone/>
              <a:defRPr sz="4080"/>
            </a:lvl6pPr>
            <a:lvl7pPr marL="12393083" indent="0">
              <a:buNone/>
              <a:defRPr sz="4080"/>
            </a:lvl7pPr>
            <a:lvl8pPr marL="14458591" indent="0">
              <a:buNone/>
              <a:defRPr sz="4080"/>
            </a:lvl8pPr>
            <a:lvl9pPr marL="16524104" indent="0">
              <a:buNone/>
              <a:defRPr sz="4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B671-89AC-4045-834E-E181B66B8C7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BBA0-60E1-48CD-8A3A-2BC30AD842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7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44258" tIns="172129" rIns="344258" bIns="1721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344258" tIns="172129" rIns="344258" bIns="1721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344258" tIns="172129" rIns="344258" bIns="172129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8B671-89AC-4045-834E-E181B66B8C7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344258" tIns="172129" rIns="344258" bIns="172129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344258" tIns="172129" rIns="344258" bIns="172129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5BBA0-60E1-48CD-8A3A-2BC30AD842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7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131026" rtl="0" eaLnBrk="1" latinLnBrk="0" hangingPunct="1">
        <a:spcBef>
          <a:spcPct val="0"/>
        </a:spcBef>
        <a:buNone/>
        <a:defRPr sz="19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9121" indent="-1549121" algn="l" defTabSz="4131026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20" kern="1200">
          <a:solidFill>
            <a:schemeClr val="tx1"/>
          </a:solidFill>
          <a:latin typeface="+mn-lt"/>
          <a:ea typeface="+mn-ea"/>
          <a:cs typeface="+mn-cs"/>
        </a:defRPr>
      </a:lvl1pPr>
      <a:lvl2pPr marL="3356466" indent="-1290948" algn="l" defTabSz="4131026" rtl="0" eaLnBrk="1" latinLnBrk="0" hangingPunct="1">
        <a:spcBef>
          <a:spcPct val="20000"/>
        </a:spcBef>
        <a:buFont typeface="Arial" panose="020B0604020202020204" pitchFamily="34" charset="0"/>
        <a:buChar char="–"/>
        <a:defRPr sz="12720" kern="1200">
          <a:solidFill>
            <a:schemeClr val="tx1"/>
          </a:solidFill>
          <a:latin typeface="+mn-lt"/>
          <a:ea typeface="+mn-ea"/>
          <a:cs typeface="+mn-cs"/>
        </a:defRPr>
      </a:lvl2pPr>
      <a:lvl3pPr marL="5163787" indent="-1032748" algn="l" defTabSz="4131026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29296" indent="-1032748" algn="l" defTabSz="4131026" rtl="0" eaLnBrk="1" latinLnBrk="0" hangingPunct="1">
        <a:spcBef>
          <a:spcPct val="20000"/>
        </a:spcBef>
        <a:buFont typeface="Arial" panose="020B0604020202020204" pitchFamily="34" charset="0"/>
        <a:buChar char="–"/>
        <a:defRPr sz="9120" kern="1200">
          <a:solidFill>
            <a:schemeClr val="tx1"/>
          </a:solidFill>
          <a:latin typeface="+mn-lt"/>
          <a:ea typeface="+mn-ea"/>
          <a:cs typeface="+mn-cs"/>
        </a:defRPr>
      </a:lvl4pPr>
      <a:lvl5pPr marL="9294812" indent="-1032748" algn="l" defTabSz="4131026" rtl="0" eaLnBrk="1" latinLnBrk="0" hangingPunct="1">
        <a:spcBef>
          <a:spcPct val="20000"/>
        </a:spcBef>
        <a:buFont typeface="Arial" panose="020B0604020202020204" pitchFamily="34" charset="0"/>
        <a:buChar char="»"/>
        <a:defRPr sz="9120" kern="1200">
          <a:solidFill>
            <a:schemeClr val="tx1"/>
          </a:solidFill>
          <a:latin typeface="+mn-lt"/>
          <a:ea typeface="+mn-ea"/>
          <a:cs typeface="+mn-cs"/>
        </a:defRPr>
      </a:lvl5pPr>
      <a:lvl6pPr marL="11360322" indent="-1032748" algn="l" defTabSz="4131026" rtl="0" eaLnBrk="1" latinLnBrk="0" hangingPunct="1">
        <a:spcBef>
          <a:spcPct val="20000"/>
        </a:spcBef>
        <a:buFont typeface="Arial" panose="020B0604020202020204" pitchFamily="34" charset="0"/>
        <a:buChar char="•"/>
        <a:defRPr sz="9120" kern="1200">
          <a:solidFill>
            <a:schemeClr val="tx1"/>
          </a:solidFill>
          <a:latin typeface="+mn-lt"/>
          <a:ea typeface="+mn-ea"/>
          <a:cs typeface="+mn-cs"/>
        </a:defRPr>
      </a:lvl6pPr>
      <a:lvl7pPr marL="13425840" indent="-1032748" algn="l" defTabSz="4131026" rtl="0" eaLnBrk="1" latinLnBrk="0" hangingPunct="1">
        <a:spcBef>
          <a:spcPct val="20000"/>
        </a:spcBef>
        <a:buFont typeface="Arial" panose="020B0604020202020204" pitchFamily="34" charset="0"/>
        <a:buChar char="•"/>
        <a:defRPr sz="9120" kern="1200">
          <a:solidFill>
            <a:schemeClr val="tx1"/>
          </a:solidFill>
          <a:latin typeface="+mn-lt"/>
          <a:ea typeface="+mn-ea"/>
          <a:cs typeface="+mn-cs"/>
        </a:defRPr>
      </a:lvl7pPr>
      <a:lvl8pPr marL="15491347" indent="-1032748" algn="l" defTabSz="4131026" rtl="0" eaLnBrk="1" latinLnBrk="0" hangingPunct="1">
        <a:spcBef>
          <a:spcPct val="20000"/>
        </a:spcBef>
        <a:buFont typeface="Arial" panose="020B0604020202020204" pitchFamily="34" charset="0"/>
        <a:buChar char="•"/>
        <a:defRPr sz="912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866" indent="-1032748" algn="l" defTabSz="4131026" rtl="0" eaLnBrk="1" latinLnBrk="0" hangingPunct="1">
        <a:spcBef>
          <a:spcPct val="20000"/>
        </a:spcBef>
        <a:buFont typeface="Arial" panose="020B0604020202020204" pitchFamily="34" charset="0"/>
        <a:buChar char="•"/>
        <a:defRPr sz="9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31026" rtl="0" eaLnBrk="1" latinLnBrk="0" hangingPunct="1">
        <a:defRPr sz="8160" kern="1200">
          <a:solidFill>
            <a:schemeClr val="tx1"/>
          </a:solidFill>
          <a:latin typeface="+mn-lt"/>
          <a:ea typeface="+mn-ea"/>
          <a:cs typeface="+mn-cs"/>
        </a:defRPr>
      </a:lvl1pPr>
      <a:lvl2pPr marL="2065523" algn="l" defTabSz="4131026" rtl="0" eaLnBrk="1" latinLnBrk="0" hangingPunct="1">
        <a:defRPr sz="8160" kern="1200">
          <a:solidFill>
            <a:schemeClr val="tx1"/>
          </a:solidFill>
          <a:latin typeface="+mn-lt"/>
          <a:ea typeface="+mn-ea"/>
          <a:cs typeface="+mn-cs"/>
        </a:defRPr>
      </a:lvl2pPr>
      <a:lvl3pPr marL="4131026" algn="l" defTabSz="4131026" rtl="0" eaLnBrk="1" latinLnBrk="0" hangingPunct="1">
        <a:defRPr sz="8160" kern="1200">
          <a:solidFill>
            <a:schemeClr val="tx1"/>
          </a:solidFill>
          <a:latin typeface="+mn-lt"/>
          <a:ea typeface="+mn-ea"/>
          <a:cs typeface="+mn-cs"/>
        </a:defRPr>
      </a:lvl3pPr>
      <a:lvl4pPr marL="6196540" algn="l" defTabSz="4131026" rtl="0" eaLnBrk="1" latinLnBrk="0" hangingPunct="1">
        <a:defRPr sz="8160" kern="1200">
          <a:solidFill>
            <a:schemeClr val="tx1"/>
          </a:solidFill>
          <a:latin typeface="+mn-lt"/>
          <a:ea typeface="+mn-ea"/>
          <a:cs typeface="+mn-cs"/>
        </a:defRPr>
      </a:lvl4pPr>
      <a:lvl5pPr marL="8262052" algn="l" defTabSz="4131026" rtl="0" eaLnBrk="1" latinLnBrk="0" hangingPunct="1">
        <a:defRPr sz="8160" kern="1200">
          <a:solidFill>
            <a:schemeClr val="tx1"/>
          </a:solidFill>
          <a:latin typeface="+mn-lt"/>
          <a:ea typeface="+mn-ea"/>
          <a:cs typeface="+mn-cs"/>
        </a:defRPr>
      </a:lvl5pPr>
      <a:lvl6pPr marL="10327565" algn="l" defTabSz="4131026" rtl="0" eaLnBrk="1" latinLnBrk="0" hangingPunct="1">
        <a:defRPr sz="8160" kern="1200">
          <a:solidFill>
            <a:schemeClr val="tx1"/>
          </a:solidFill>
          <a:latin typeface="+mn-lt"/>
          <a:ea typeface="+mn-ea"/>
          <a:cs typeface="+mn-cs"/>
        </a:defRPr>
      </a:lvl6pPr>
      <a:lvl7pPr marL="12393083" algn="l" defTabSz="4131026" rtl="0" eaLnBrk="1" latinLnBrk="0" hangingPunct="1">
        <a:defRPr sz="8160" kern="1200">
          <a:solidFill>
            <a:schemeClr val="tx1"/>
          </a:solidFill>
          <a:latin typeface="+mn-lt"/>
          <a:ea typeface="+mn-ea"/>
          <a:cs typeface="+mn-cs"/>
        </a:defRPr>
      </a:lvl7pPr>
      <a:lvl8pPr marL="14458591" algn="l" defTabSz="4131026" rtl="0" eaLnBrk="1" latinLnBrk="0" hangingPunct="1">
        <a:defRPr sz="8160" kern="1200">
          <a:solidFill>
            <a:schemeClr val="tx1"/>
          </a:solidFill>
          <a:latin typeface="+mn-lt"/>
          <a:ea typeface="+mn-ea"/>
          <a:cs typeface="+mn-cs"/>
        </a:defRPr>
      </a:lvl8pPr>
      <a:lvl9pPr marL="16524104" algn="l" defTabSz="4131026" rtl="0" eaLnBrk="1" latinLnBrk="0" hangingPunct="1">
        <a:defRPr sz="8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000">
              <a:srgbClr val="3C4466"/>
            </a:gs>
            <a:gs pos="0">
              <a:schemeClr val="accent1">
                <a:lumMod val="5000"/>
                <a:lumOff val="95000"/>
              </a:schemeClr>
            </a:gs>
            <a:gs pos="92000">
              <a:srgbClr val="3C4466"/>
            </a:gs>
            <a:gs pos="100000">
              <a:srgbClr val="3C44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06624"/>
            <a:ext cx="43908773" cy="2312186"/>
          </a:xfrm>
          <a:prstGeom prst="rect">
            <a:avLst/>
          </a:prstGeom>
          <a:noFill/>
          <a:ln>
            <a:noFill/>
          </a:ln>
        </p:spPr>
        <p:txBody>
          <a:bodyPr wrap="square" lIns="95258" tIns="47632" rIns="95258" bIns="47632" rtlCol="0">
            <a:spAutoFit/>
          </a:bodyPr>
          <a:lstStyle/>
          <a:p>
            <a:pPr algn="ctr"/>
            <a:r>
              <a:rPr lang="en-US" sz="7200" dirty="0"/>
              <a:t>Caleb J. Picker </a:t>
            </a:r>
            <a:r>
              <a:rPr lang="en-US" sz="7200" dirty="0" smtClean="0"/>
              <a:t>&amp; Colleen </a:t>
            </a:r>
            <a:r>
              <a:rPr lang="en-US" sz="7200" dirty="0"/>
              <a:t>M. </a:t>
            </a:r>
            <a:r>
              <a:rPr lang="en-US" sz="7200" dirty="0" smtClean="0"/>
              <a:t>Parks</a:t>
            </a:r>
          </a:p>
          <a:p>
            <a:pPr algn="ctr"/>
            <a:r>
              <a:rPr lang="en-US" sz="7200" spc="-158" dirty="0" smtClean="0">
                <a:cs typeface="Tahoma" panose="020B0604030504040204" pitchFamily="34" charset="0"/>
              </a:rPr>
              <a:t>University of Nevada, Las Vegas</a:t>
            </a:r>
            <a:endParaRPr lang="en-US" sz="7200" spc="-158" dirty="0">
              <a:cs typeface="Tahoma" panose="020B060403050404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8039040" y="1843290"/>
            <a:ext cx="5226583" cy="3204198"/>
            <a:chOff x="38039040" y="1563624"/>
            <a:chExt cx="5226583" cy="320419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42879" y="1563624"/>
              <a:ext cx="3658433" cy="2707241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8039040" y="4059936"/>
              <a:ext cx="52265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latin typeface="Century Gothic" panose="020B0502020202020204" pitchFamily="34" charset="0"/>
                </a:rPr>
                <a:t>Human Memory Lab</a:t>
              </a:r>
              <a:endParaRPr lang="en-US" sz="4000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128" y="1901951"/>
            <a:ext cx="5927679" cy="173775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9946599" y="19048199"/>
            <a:ext cx="13642848" cy="8395108"/>
          </a:xfrm>
          <a:prstGeom prst="rect">
            <a:avLst/>
          </a:prstGeom>
          <a:solidFill>
            <a:schemeClr val="bg1"/>
          </a:solidFill>
        </p:spPr>
        <p:txBody>
          <a:bodyPr wrap="square" lIns="182880" rtlCol="0">
            <a:noAutofit/>
          </a:bodyPr>
          <a:lstStyle/>
          <a:p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timing of the interfering task affected recollection in Experiment 1; delaying the task for 20 minutes increased recollection.  This pattern is consistent with the consolidation hypothesis (e.g., </a:t>
            </a:r>
            <a:r>
              <a:rPr lang="en-US" sz="3600" dirty="0" err="1" smtClean="0"/>
              <a:t>Wixted</a:t>
            </a:r>
            <a:r>
              <a:rPr lang="en-US" sz="3600" dirty="0" smtClean="0"/>
              <a:t>, 2004), mental effort had no effect (see also, Dewar et al., 2009).  Familiarity was not affected by either manipulation.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Neither mental effort nor similarity affected performance in Experiment 2.</a:t>
            </a:r>
            <a:endParaRPr lang="en-US" sz="1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null effect of mental effort was surprising.  Of several potential explanations is the possibility that m</a:t>
            </a:r>
            <a:r>
              <a:rPr lang="en-US" sz="3600" i="1" dirty="0" smtClean="0"/>
              <a:t>ental effort</a:t>
            </a:r>
            <a:r>
              <a:rPr lang="en-US" sz="3600" dirty="0" smtClean="0"/>
              <a:t> is a misnomer; the effects of routinely effortful activities on prior learning may be </a:t>
            </a:r>
            <a:r>
              <a:rPr lang="en-US" sz="3600" dirty="0"/>
              <a:t>due </a:t>
            </a:r>
            <a:r>
              <a:rPr lang="en-US" sz="3600" dirty="0" smtClean="0"/>
              <a:t>to competition between old and new memories for hippocampal resources (</a:t>
            </a:r>
            <a:r>
              <a:rPr lang="en-US" sz="3600" dirty="0" err="1" smtClean="0"/>
              <a:t>Wixted</a:t>
            </a:r>
            <a:r>
              <a:rPr lang="en-US" sz="3600" dirty="0" smtClean="0"/>
              <a:t>, 2004), and some mentally effortful tasks may not recruit hippocampal resources.  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29946600" y="6400800"/>
            <a:ext cx="13638113" cy="11265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5252193" y="5739905"/>
            <a:ext cx="13638113" cy="11926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5252192" y="19477911"/>
            <a:ext cx="13638113" cy="12343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2064" y="19495008"/>
            <a:ext cx="13638113" cy="12289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48640" y="5739905"/>
            <a:ext cx="13638113" cy="11926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8800" y="0"/>
            <a:ext cx="40270176" cy="2558407"/>
          </a:xfrm>
          <a:prstGeom prst="rect">
            <a:avLst/>
          </a:prstGeom>
          <a:noFill/>
          <a:ln>
            <a:noFill/>
          </a:ln>
        </p:spPr>
        <p:txBody>
          <a:bodyPr wrap="square" lIns="95258" tIns="47632" rIns="95258" bIns="47632" rtlCol="0">
            <a:spAutoFit/>
          </a:bodyPr>
          <a:lstStyle/>
          <a:p>
            <a:pPr algn="ctr"/>
            <a:r>
              <a:rPr lang="en-US" sz="8000" b="1" spc="-158" dirty="0" smtClean="0">
                <a:cs typeface="Tahoma" panose="020B0604030504040204" pitchFamily="34" charset="0"/>
              </a:rPr>
              <a:t>Retroactive Interference in Recognition Memory: Effects of Mental Effort and Similarity on Recollection and Familiarity</a:t>
            </a:r>
            <a:endParaRPr lang="en-US" sz="8000" b="1" spc="-158" dirty="0"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" y="18324576"/>
            <a:ext cx="13638113" cy="1172959"/>
          </a:xfrm>
          <a:prstGeom prst="rect">
            <a:avLst/>
          </a:prstGeom>
          <a:solidFill>
            <a:srgbClr val="A82F8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5258" tIns="47632" rIns="95258" bIns="47632" rtlCol="0" anchor="ctr"/>
          <a:lstStyle/>
          <a:p>
            <a:pPr algn="ctr"/>
            <a:r>
              <a:rPr lang="en-US" sz="70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Experiment 1 Method</a:t>
            </a:r>
            <a:endParaRPr lang="en-US" sz="7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946599" y="18324576"/>
            <a:ext cx="13642848" cy="1172959"/>
          </a:xfrm>
          <a:prstGeom prst="rect">
            <a:avLst/>
          </a:prstGeom>
          <a:solidFill>
            <a:srgbClr val="A82F88"/>
          </a:solidFill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5258" tIns="47632" rIns="95258" bIns="47632" rtlCol="0" anchor="ctr"/>
          <a:lstStyle/>
          <a:p>
            <a:pPr algn="ctr"/>
            <a:r>
              <a:rPr lang="en-US" sz="70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Discussion</a:t>
            </a:r>
            <a:endParaRPr lang="en-US" sz="7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" y="13643705"/>
            <a:ext cx="13638113" cy="3693319"/>
          </a:xfrm>
          <a:prstGeom prst="rect">
            <a:avLst/>
          </a:prstGeom>
          <a:noFill/>
        </p:spPr>
        <p:txBody>
          <a:bodyPr wrap="square" lIns="137160" rIns="73152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 expected that the degree of mental effort and the timing of the effortful task would affect recollection, and that the effort effect would depend on the timing of the interference.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 expected that increasing the similarity between studied and interfering material would increase the RI effect, which might depend on the effort expended on the interfering material.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5315" y="6876288"/>
            <a:ext cx="13641438" cy="4808492"/>
          </a:xfrm>
          <a:prstGeom prst="rect">
            <a:avLst/>
          </a:prstGeom>
          <a:noFill/>
          <a:ln w="76200">
            <a:noFill/>
          </a:ln>
          <a:effectLst>
            <a:softEdge rad="0"/>
          </a:effectLst>
        </p:spPr>
        <p:txBody>
          <a:bodyPr wrap="square" lIns="137160" tIns="47644" rIns="73152" bIns="47644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Retroactive interference (RI) occurs when new material interferes with memory of previously learned material. Early theories of forgetting posited that mental effort was a cause of RI (and thus forgetting), but later work focused on response competition.</a:t>
            </a:r>
          </a:p>
          <a:p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Wixted</a:t>
            </a:r>
            <a:r>
              <a:rPr lang="en-US" sz="3600" dirty="0" smtClean="0"/>
              <a:t> (2004) proposed that both mental effort and response competition can cause forgetting, and that mental effort is the more common cause (see also Dewar et al., 2007).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8835" y="5669280"/>
            <a:ext cx="13637918" cy="1172959"/>
          </a:xfrm>
          <a:prstGeom prst="rect">
            <a:avLst/>
          </a:prstGeom>
          <a:solidFill>
            <a:srgbClr val="A82F8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5258" tIns="47632" rIns="95258" bIns="47632" rtlCol="0" anchor="ctr"/>
          <a:lstStyle/>
          <a:p>
            <a:pPr algn="ctr"/>
            <a:r>
              <a:rPr lang="en-US" sz="70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</a:t>
            </a:r>
            <a:endParaRPr lang="en-US" sz="7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44" y="11704320"/>
            <a:ext cx="13246490" cy="1236802"/>
          </a:xfrm>
          <a:prstGeom prst="rect">
            <a:avLst/>
          </a:prstGeom>
          <a:ln>
            <a:noFill/>
          </a:ln>
        </p:spPr>
      </p:pic>
      <p:sp>
        <p:nvSpPr>
          <p:cNvPr id="40" name="TextBox 39"/>
          <p:cNvSpPr txBox="1"/>
          <p:nvPr/>
        </p:nvSpPr>
        <p:spPr>
          <a:xfrm>
            <a:off x="10021824" y="27450288"/>
            <a:ext cx="3114938" cy="707886"/>
          </a:xfrm>
          <a:prstGeom prst="rect">
            <a:avLst/>
          </a:prstGeom>
          <a:solidFill>
            <a:srgbClr val="E7E7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Mental Effort</a:t>
            </a:r>
            <a:endParaRPr lang="en-US" sz="4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463040" y="27447736"/>
            <a:ext cx="3328416" cy="707886"/>
          </a:xfrm>
          <a:prstGeom prst="rect">
            <a:avLst/>
          </a:prstGeom>
          <a:solidFill>
            <a:srgbClr val="E7E7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Math Accuracy</a:t>
            </a:r>
            <a:endParaRPr lang="en-US" sz="4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5544800" y="27450288"/>
            <a:ext cx="4121413" cy="707886"/>
          </a:xfrm>
          <a:prstGeom prst="rect">
            <a:avLst/>
          </a:prstGeom>
          <a:solidFill>
            <a:srgbClr val="E7E7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Anagram Accuracy</a:t>
            </a:r>
            <a:endParaRPr lang="en-US" sz="4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4975430" y="27450288"/>
            <a:ext cx="3114938" cy="707886"/>
          </a:xfrm>
          <a:prstGeom prst="rect">
            <a:avLst/>
          </a:prstGeom>
          <a:solidFill>
            <a:srgbClr val="E7E7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Mental Effort</a:t>
            </a:r>
            <a:endParaRPr lang="en-US" sz="4000" b="1" dirty="0"/>
          </a:p>
        </p:txBody>
      </p:sp>
      <p:sp>
        <p:nvSpPr>
          <p:cNvPr id="65" name="Rectangle 64"/>
          <p:cNvSpPr/>
          <p:nvPr/>
        </p:nvSpPr>
        <p:spPr>
          <a:xfrm>
            <a:off x="15278693" y="5669280"/>
            <a:ext cx="13637918" cy="1172959"/>
          </a:xfrm>
          <a:prstGeom prst="rect">
            <a:avLst/>
          </a:prstGeom>
          <a:solidFill>
            <a:srgbClr val="A82F8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5258" tIns="47632" rIns="95258" bIns="47632" rtlCol="0" anchor="ctr"/>
          <a:lstStyle/>
          <a:p>
            <a:pPr algn="ctr"/>
            <a:r>
              <a:rPr lang="en-US" sz="70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Experiment 1 Results</a:t>
            </a:r>
            <a:endParaRPr lang="en-US" sz="7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5252192" y="18324576"/>
            <a:ext cx="13638113" cy="1172959"/>
          </a:xfrm>
          <a:prstGeom prst="rect">
            <a:avLst/>
          </a:prstGeom>
          <a:solidFill>
            <a:srgbClr val="A82F8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5258" tIns="47632" rIns="95258" bIns="47632" rtlCol="0" anchor="ctr"/>
          <a:lstStyle/>
          <a:p>
            <a:pPr algn="ctr"/>
            <a:r>
              <a:rPr lang="en-US" sz="70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Experiment 2 Method</a:t>
            </a:r>
            <a:endParaRPr lang="en-US" sz="7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9942651" y="5669280"/>
            <a:ext cx="13638113" cy="1026339"/>
          </a:xfrm>
          <a:prstGeom prst="rect">
            <a:avLst/>
          </a:prstGeom>
          <a:solidFill>
            <a:srgbClr val="A82F8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5258" tIns="47632" rIns="95258" bIns="47632" rtlCol="0" anchor="ctr"/>
          <a:lstStyle/>
          <a:p>
            <a:pPr algn="ctr"/>
            <a:r>
              <a:rPr lang="en-US" sz="70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Experiment 2 Results</a:t>
            </a:r>
            <a:endParaRPr lang="en-US" sz="7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9946599" y="28090368"/>
            <a:ext cx="13642848" cy="1172959"/>
          </a:xfrm>
          <a:prstGeom prst="rect">
            <a:avLst/>
          </a:prstGeom>
          <a:solidFill>
            <a:srgbClr val="A82F88"/>
          </a:solidFill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5258" tIns="47632" rIns="95258" bIns="47632" rtlCol="0" anchor="ctr"/>
          <a:lstStyle/>
          <a:p>
            <a:pPr algn="ctr"/>
            <a:r>
              <a:rPr lang="en-US" sz="70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References</a:t>
            </a:r>
            <a:endParaRPr lang="en-US" sz="7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946599" y="29260800"/>
            <a:ext cx="13642848" cy="2560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2100" dirty="0" smtClean="0"/>
              <a:t>Dewar</a:t>
            </a:r>
            <a:r>
              <a:rPr lang="en-US" sz="2100" dirty="0"/>
              <a:t>, M., Cowan, N., &amp; Della Sala, S. (2007). Forgetting due to retroactive interference: A fusion of Müller and </a:t>
            </a:r>
            <a:r>
              <a:rPr lang="en-US" sz="2100" dirty="0" err="1"/>
              <a:t>Pilzecker’s</a:t>
            </a:r>
            <a:r>
              <a:rPr lang="en-US" sz="2100" dirty="0"/>
              <a:t> (1900) early insights into everyday forgetting and recent research on anterograde amnesia. </a:t>
            </a:r>
            <a:r>
              <a:rPr lang="en-US" sz="2100" i="1" dirty="0"/>
              <a:t>Cortex</a:t>
            </a:r>
            <a:r>
              <a:rPr lang="en-US" sz="2100" dirty="0"/>
              <a:t>, </a:t>
            </a:r>
            <a:r>
              <a:rPr lang="en-US" sz="2100" dirty="0" smtClean="0"/>
              <a:t>43, 616 – 634.</a:t>
            </a:r>
          </a:p>
          <a:p>
            <a:endParaRPr lang="en-US" sz="2100" dirty="0" smtClean="0"/>
          </a:p>
          <a:p>
            <a:r>
              <a:rPr lang="en-US" sz="2100" dirty="0"/>
              <a:t>Dewar, M., Garcia, Y. F., Cowan, N., &amp; Della Sala, S. (2009). Delaying interference enhances memory consolidation in amnesic patients. </a:t>
            </a:r>
            <a:r>
              <a:rPr lang="en-US" sz="2100" i="1" dirty="0"/>
              <a:t>Neuropsychology</a:t>
            </a:r>
            <a:r>
              <a:rPr lang="en-US" sz="2100" dirty="0"/>
              <a:t>, </a:t>
            </a:r>
            <a:r>
              <a:rPr lang="en-US" sz="2100" i="1" dirty="0" smtClean="0"/>
              <a:t>23</a:t>
            </a:r>
            <a:r>
              <a:rPr lang="en-US" sz="2100" dirty="0" smtClean="0"/>
              <a:t>, 627 – 634.</a:t>
            </a:r>
          </a:p>
          <a:p>
            <a:endParaRPr lang="en-US" sz="2100" dirty="0" smtClean="0"/>
          </a:p>
          <a:p>
            <a:r>
              <a:rPr lang="en-US" sz="2100" dirty="0" err="1" smtClean="0"/>
              <a:t>Wixted</a:t>
            </a:r>
            <a:r>
              <a:rPr lang="en-US" sz="2100" dirty="0"/>
              <a:t>, J. T. (2004b). The psychology and neuroscience of forgetting. </a:t>
            </a:r>
            <a:r>
              <a:rPr lang="en-US" sz="2100" i="1" dirty="0"/>
              <a:t>Annual Review of Psychology</a:t>
            </a:r>
            <a:r>
              <a:rPr lang="en-US" sz="2100" dirty="0"/>
              <a:t>, </a:t>
            </a:r>
            <a:r>
              <a:rPr lang="en-US" sz="2100" i="1" dirty="0"/>
              <a:t>55</a:t>
            </a:r>
            <a:r>
              <a:rPr lang="en-US" sz="2100" dirty="0"/>
              <a:t>, </a:t>
            </a:r>
            <a:r>
              <a:rPr lang="en-US" sz="2100" dirty="0" smtClean="0"/>
              <a:t>235 –269</a:t>
            </a:r>
            <a:r>
              <a:rPr lang="en-US" sz="2100" dirty="0"/>
              <a:t>.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0032" y="28200096"/>
            <a:ext cx="4326516" cy="360296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118" y="28176149"/>
            <a:ext cx="4688289" cy="3610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37440" y="28639008"/>
            <a:ext cx="2490003" cy="25694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88664" y="28281015"/>
            <a:ext cx="3662159" cy="34303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31584" y="17227296"/>
            <a:ext cx="4808586" cy="4178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321504" y="7059168"/>
            <a:ext cx="13028548" cy="1008399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49920" y="17227296"/>
            <a:ext cx="4808586" cy="417808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3576768" y="17227296"/>
            <a:ext cx="1499616" cy="333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24253" y="19666077"/>
            <a:ext cx="10667619" cy="747864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57498" y="19666076"/>
            <a:ext cx="11130534" cy="75300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809976" y="7059168"/>
            <a:ext cx="12504896" cy="1006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5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21868</TotalTime>
  <Words>447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Tahoma</vt:lpstr>
      <vt:lpstr>Office Theme</vt:lpstr>
      <vt:lpstr>PowerPoint Presentation</vt:lpstr>
    </vt:vector>
  </TitlesOfParts>
  <Company>University of Nevada, Las Vegas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Human Memory Lab</dc:creator>
  <cp:lastModifiedBy>Colleen Parks</cp:lastModifiedBy>
  <cp:revision>1141</cp:revision>
  <cp:lastPrinted>2014-04-19T18:03:12Z</cp:lastPrinted>
  <dcterms:created xsi:type="dcterms:W3CDTF">2011-10-10T17:07:11Z</dcterms:created>
  <dcterms:modified xsi:type="dcterms:W3CDTF">2015-04-28T16:43:27Z</dcterms:modified>
</cp:coreProperties>
</file>