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5" r:id="rId10"/>
    <p:sldId id="264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1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1"/>
    <p:restoredTop sz="94872"/>
  </p:normalViewPr>
  <p:slideViewPr>
    <p:cSldViewPr snapToGrid="0" snapToObjects="1">
      <p:cViewPr>
        <p:scale>
          <a:sx n="90" d="100"/>
          <a:sy n="90" d="100"/>
        </p:scale>
        <p:origin x="144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1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B8FB-AFC0-D049-997D-C441CDA4E92C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3953-DEDE-3844-A0D9-12A6EC1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8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A3953-DEDE-3844-A0D9-12A6EC1D42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8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7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1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0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7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3808-BD0A-F646-BDC4-41F1FA14A5FF}" type="datetimeFigureOut">
              <a:rPr lang="en-US" smtClean="0"/>
              <a:t>11/28/16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ECAA-8DE1-2144-8C08-1EBCE454A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Imaging Gene Expression Dynamics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Lareau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728662"/>
            <a:ext cx="5730280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13" y="1252537"/>
            <a:ext cx="3949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43" y="2459832"/>
            <a:ext cx="5232400" cy="2882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63" y="1471612"/>
            <a:ext cx="5730280" cy="41052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800601" y="2971800"/>
            <a:ext cx="3014662" cy="2571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21350" y="4157267"/>
            <a:ext cx="1905793" cy="5718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13872" y="3901283"/>
            <a:ext cx="4201616" cy="5419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/>
          <a:stretch/>
        </p:blipFill>
        <p:spPr>
          <a:xfrm>
            <a:off x="4642843" y="1612108"/>
            <a:ext cx="6616700" cy="5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8" y="668337"/>
            <a:ext cx="7683500" cy="245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5" y="3625850"/>
            <a:ext cx="51435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95083"/>
            <a:ext cx="10258425" cy="1067697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6900863" y="2243138"/>
            <a:ext cx="2600325" cy="14287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6"/>
          <a:stretch/>
        </p:blipFill>
        <p:spPr>
          <a:xfrm>
            <a:off x="1889125" y="3614738"/>
            <a:ext cx="8483600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GATA1/PU.1 Inferences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Bulk Cell populations</a:t>
            </a:r>
          </a:p>
          <a:p>
            <a:pPr lvl="1"/>
            <a:r>
              <a:rPr lang="en-US" dirty="0" smtClean="0"/>
              <a:t>Averages</a:t>
            </a:r>
          </a:p>
          <a:p>
            <a:r>
              <a:rPr lang="en-US" dirty="0" smtClean="0"/>
              <a:t>Cells may be dead</a:t>
            </a:r>
          </a:p>
          <a:p>
            <a:pPr lvl="1"/>
            <a:r>
              <a:rPr lang="en-US" dirty="0" smtClean="0"/>
              <a:t>How valid are the protein dynamics?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study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29"/>
          <a:stretch/>
        </p:blipFill>
        <p:spPr>
          <a:xfrm>
            <a:off x="250825" y="5756275"/>
            <a:ext cx="11620500" cy="636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5" y="1243013"/>
            <a:ext cx="6818313" cy="42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427037"/>
            <a:ext cx="11620500" cy="284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125"/>
            <a:ext cx="12192000" cy="26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15600" cy="220906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3014663"/>
            <a:ext cx="116078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1	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 fusion knock-ins don’t alter normal cell proportions</a:t>
            </a:r>
          </a:p>
          <a:p>
            <a:r>
              <a:rPr lang="en-US" dirty="0" smtClean="0"/>
              <a:t>Gene fusion knock-ins don’t alter normal TF expression</a:t>
            </a:r>
          </a:p>
          <a:p>
            <a:r>
              <a:rPr lang="en-US" dirty="0" smtClean="0"/>
              <a:t>Fluorescence (via </a:t>
            </a:r>
            <a:r>
              <a:rPr lang="en-US" dirty="0" err="1" smtClean="0"/>
              <a:t>mCherry</a:t>
            </a:r>
            <a:r>
              <a:rPr lang="en-US" dirty="0" smtClean="0"/>
              <a:t>/YFP) are good surrogates for protein expression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282575"/>
            <a:ext cx="10515600" cy="4351338"/>
          </a:xfrm>
        </p:spPr>
        <p:txBody>
          <a:bodyPr/>
          <a:lstStyle/>
          <a:p>
            <a:r>
              <a:rPr lang="en-US" dirty="0" smtClean="0"/>
              <a:t>Fluorescence activated cell sorting</a:t>
            </a:r>
            <a:endParaRPr lang="en-US" dirty="0"/>
          </a:p>
        </p:txBody>
      </p:sp>
      <p:pic>
        <p:nvPicPr>
          <p:cNvPr id="1026" name="Picture 2" descr="https://upload.wikimedia.org/wikipedia/commons/thumb/3/32/Fluorescence_Assisted_Cell_Sorting_%28FACS%29_B.jpg/1280px-Fluorescence_Assisted_Cell_Sorting_%28FACS%29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580" y="957263"/>
            <a:ext cx="6752839" cy="53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2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</a:p>
          <a:p>
            <a:r>
              <a:rPr lang="en-US" dirty="0" smtClean="0"/>
              <a:t>Hematopoietic lineage</a:t>
            </a:r>
          </a:p>
          <a:p>
            <a:pPr lvl="1"/>
            <a:r>
              <a:rPr lang="en-US" dirty="0" smtClean="0"/>
              <a:t>PU1/GATA1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Hoppe </a:t>
            </a:r>
            <a:r>
              <a:rPr lang="en-US" i="1" dirty="0" smtClean="0"/>
              <a:t>et al.</a:t>
            </a:r>
            <a:endParaRPr lang="en-US" dirty="0" smtClean="0"/>
          </a:p>
          <a:p>
            <a:r>
              <a:rPr lang="en-US" dirty="0" smtClean="0"/>
              <a:t>Discussion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8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1675"/>
            <a:ext cx="12192000" cy="341942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Figure 2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Reporter mouse construct works for delineating cell types</a:t>
            </a:r>
          </a:p>
          <a:p>
            <a:r>
              <a:rPr lang="en-US" dirty="0" smtClean="0"/>
              <a:t>CMPs are just a mixture of MEPs and GMPs with different cell surface markers</a:t>
            </a:r>
          </a:p>
          <a:p>
            <a:r>
              <a:rPr lang="en-US" dirty="0" smtClean="0"/>
              <a:t>Taken at a single </a:t>
            </a:r>
            <a:r>
              <a:rPr lang="en-US" dirty="0" err="1" smtClean="0"/>
              <a:t>timepoint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1300"/>
            <a:ext cx="12192000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 from Figure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Fluorescence intensity of </a:t>
            </a:r>
            <a:r>
              <a:rPr lang="en-US" dirty="0" err="1" smtClean="0"/>
              <a:t>mCherry</a:t>
            </a:r>
            <a:r>
              <a:rPr lang="en-US" dirty="0" smtClean="0"/>
              <a:t> (GATA1) and </a:t>
            </a:r>
            <a:r>
              <a:rPr lang="en-US" dirty="0" err="1" smtClean="0"/>
              <a:t>eYFP</a:t>
            </a:r>
            <a:r>
              <a:rPr lang="en-US" dirty="0" smtClean="0"/>
              <a:t> (PU.1) are roughly the same as flow cytometry values</a:t>
            </a:r>
          </a:p>
          <a:p>
            <a:r>
              <a:rPr lang="en-US" dirty="0" smtClean="0"/>
              <a:t>Better sensitivity in imaging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8"/>
            <a:ext cx="121920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977900"/>
            <a:ext cx="6921500" cy="4902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86100" y="528638"/>
            <a:ext cx="646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GM                                                   </a:t>
            </a:r>
            <a:r>
              <a:rPr lang="en-US" dirty="0" err="1" smtClean="0"/>
              <a:t>MegE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Evidence Presented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 1 verifies mouse knock-in model </a:t>
            </a:r>
          </a:p>
          <a:p>
            <a:r>
              <a:rPr lang="en-US" dirty="0" smtClean="0"/>
              <a:t>Figure 2 verifies flow cytometry/knock-in protein expression in different cell types</a:t>
            </a:r>
          </a:p>
          <a:p>
            <a:r>
              <a:rPr lang="en-US" dirty="0" smtClean="0"/>
              <a:t>Figure 3 verifies flow cytometry = fluorescence imaging</a:t>
            </a:r>
          </a:p>
          <a:p>
            <a:r>
              <a:rPr lang="en-US" dirty="0" smtClean="0"/>
              <a:t>Figure 4 shows single cell trajectory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88" y="4895850"/>
            <a:ext cx="567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alternative was true?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9" y="1576388"/>
            <a:ext cx="5295900" cy="130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4490"/>
            <a:ext cx="12192000" cy="34194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872288" y="5043488"/>
            <a:ext cx="285750" cy="300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7113" y="5043488"/>
            <a:ext cx="285750" cy="3000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315325" y="2230438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Would want 50%/50%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29101" y="2742129"/>
            <a:ext cx="4829174" cy="2189689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158038" y="2797964"/>
            <a:ext cx="2474911" cy="2133854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142537" y="2775972"/>
            <a:ext cx="422277" cy="753041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77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36" y="1825625"/>
            <a:ext cx="6143728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8651" y="5000625"/>
            <a:ext cx="172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Higher levels of GATA1 earlier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if the alternative was true?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8651" y="3401129"/>
            <a:ext cx="172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Equivalent ratios early; one line starts to dominate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50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387"/>
            <a:ext cx="12192000" cy="5997039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7486650" y="3929060"/>
            <a:ext cx="385762" cy="285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6096000" y="3971924"/>
            <a:ext cx="328613" cy="2857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9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89" y="2204580"/>
            <a:ext cx="10356972" cy="20504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3343275"/>
            <a:ext cx="1557338" cy="2143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8586" y="3924300"/>
            <a:ext cx="3090863" cy="21907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34" y="414866"/>
            <a:ext cx="9867900" cy="273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6" y="3177767"/>
            <a:ext cx="8661399" cy="34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435100"/>
            <a:ext cx="92075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0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647700"/>
            <a:ext cx="73660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762000"/>
            <a:ext cx="78359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599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599703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15025" y="2957513"/>
            <a:ext cx="2000250" cy="3157537"/>
          </a:xfrm>
          <a:prstGeom prst="rect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206</Words>
  <Application>Microsoft Macintosh PowerPoint</Application>
  <PresentationFormat>Widescreen</PresentationFormat>
  <Paragraphs>41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Calibri Light</vt:lpstr>
      <vt:lpstr>Arial</vt:lpstr>
      <vt:lpstr>Office Theme</vt:lpstr>
      <vt:lpstr>Live Imaging Gene Expression Dynamics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Previous GATA1/PU.1 Inferences</vt:lpstr>
      <vt:lpstr>This study</vt:lpstr>
      <vt:lpstr>PowerPoint Presentation</vt:lpstr>
      <vt:lpstr>PowerPoint Presentation</vt:lpstr>
      <vt:lpstr>Figure 1 Takeaways</vt:lpstr>
      <vt:lpstr>PowerPoint Presentation</vt:lpstr>
      <vt:lpstr>Figure 2</vt:lpstr>
      <vt:lpstr>Takeaways from Figure 2 </vt:lpstr>
      <vt:lpstr>PowerPoint Presentation</vt:lpstr>
      <vt:lpstr>Takeaways from Figure 3</vt:lpstr>
      <vt:lpstr>PowerPoint Presentation</vt:lpstr>
      <vt:lpstr>PowerPoint Presentation</vt:lpstr>
      <vt:lpstr>Evidence Presented</vt:lpstr>
      <vt:lpstr>What if the alternative was true?</vt:lpstr>
      <vt:lpstr>What if the alternative was true?</vt:lpstr>
      <vt:lpstr>PowerPoint Presentation</vt:lpstr>
      <vt:lpstr>Thanks!!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Imaging Gene Expression Dynamics </dc:title>
  <dc:creator>Lareau, Caleb</dc:creator>
  <cp:lastModifiedBy>Lareau, Caleb</cp:lastModifiedBy>
  <cp:revision>18</cp:revision>
  <dcterms:created xsi:type="dcterms:W3CDTF">2016-11-23T19:07:56Z</dcterms:created>
  <dcterms:modified xsi:type="dcterms:W3CDTF">2016-11-28T22:23:35Z</dcterms:modified>
</cp:coreProperties>
</file>