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BB66-3416-4F7C-88A3-77226FD9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6D05-1A58-466E-BCEE-C66BD904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AB47-6AC9-4FEE-81C3-4EBF1D4E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21E0-86C1-4B22-ACF2-64333B80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B211-D79B-4F56-BB62-10641165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66D-370A-4E9F-9A07-94B5F75B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B7FF4-825E-4053-9949-0FF701A2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6CAF-7FBD-4DDA-BA2A-F5E35F9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1B1A-1E7A-466F-BE74-0B6611A4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6D62-1DEA-4596-B37C-042D1D39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A1402-9794-40C7-B9D8-48BC3156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E06B-258B-47C7-9F45-646F02C2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6DF1-4C50-403D-8228-12F8BAD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8DC5D-2400-4444-B0E5-F07BDA8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C3B4-B993-4B91-B59D-601242B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42B2-859F-4104-8F0F-8F12F637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CC2A-1D4B-47EB-8E50-E08BE530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3650-A96E-4837-ADA7-F9E76D1C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905D-B204-43BD-8369-FC78411F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F6C2-C45A-40BE-B7A9-A199120D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E27E-E3CF-4244-A7F5-C896C1D8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202F-1319-4225-8052-AC70E89B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83DC-4610-406A-986F-8601ED8F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7331-6D07-4F0D-B5C1-547ED70E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6324-0124-4FFE-9B9D-9BB04E4B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957-40E1-43B4-9B6F-BB6EF75F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B6FF-EE0E-43BA-BD4D-15374E41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44B8-F017-4F89-9411-134608FE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83F1-9973-425B-B735-7EEA090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B49C-7587-4B23-AB85-3346741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BD99-6E55-4EED-95B4-FB28DB75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4C3-3B96-48BA-83DB-5D133446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23E6-9AD8-4764-BB3D-B50E14A3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19F4-6694-48F2-BC14-40F69B6F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195D7-CA39-4A4C-9701-112ACF5B0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EF86C-4FE0-48A7-8485-9883D48F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4242-2AC6-48B8-9DD3-85A89EDD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92AE5-F361-4EE3-8FF2-02F4629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8F8E4-D031-4EDC-A319-A713126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8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EE75-956E-454B-A7A4-DC62935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48CDB-D67F-46F0-ABCD-6C860F46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A2A25-785C-41D7-826B-DB4E8109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FAA5A-44FC-4ACB-BD6F-F2E7B8F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7DD06-BF2B-4E8C-A74E-01C126C0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CF771-B270-45FD-BDB1-E2EC0488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D3DB-0B8C-49A6-94E9-F9A5E5B7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2BF2-EB9A-49D2-85D2-C14AB605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10F3-BBF4-440C-B6AA-94A71D59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D7400-2485-4189-8501-91CE37EC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827C-76E8-4405-9B51-E67CFE17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EDEF-B1F2-4A83-BA07-BCC74DE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5F5E-81FE-44C6-A416-FC0E4B4F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5B8-A021-4A27-BDFE-CAE70C9B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7EEF7-9CA9-4814-B66C-076032DA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4B8EB-190B-4042-A43C-132C3342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FAA4-C940-4C6F-94BB-FA5AB057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12578-3B21-4D70-BF72-31094A51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5BFC-FA30-494A-9197-8A15B1CD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53EF3-1E4A-46B3-8F88-74121F2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F616-556F-4FA0-808D-B8517683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A648-2A07-41C4-A262-1DFFBCAE4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7B2C-0013-4A04-B8AA-7578D45396D5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BF35-E43D-474A-9793-10A81FBDB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8E75-FC8C-4ECA-BAC4-6D319F563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E47B-FFBE-456F-AED0-54D53A08F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C89C-6FE9-42EA-8662-CD9E1996E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CS561 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2D151-0B13-4DF6-8C36-8E8F58F7B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Elliott</a:t>
            </a:r>
          </a:p>
        </p:txBody>
      </p:sp>
    </p:spTree>
    <p:extLst>
      <p:ext uri="{BB962C8B-B14F-4D97-AF65-F5344CB8AC3E}">
        <p14:creationId xmlns:p14="http://schemas.microsoft.com/office/powerpoint/2010/main" val="6612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A2A12-7EC6-42A4-A04D-3FA8BFCB5645}"/>
              </a:ext>
            </a:extLst>
          </p:cNvPr>
          <p:cNvSpPr txBox="1"/>
          <p:nvPr/>
        </p:nvSpPr>
        <p:spPr>
          <a:xfrm>
            <a:off x="94376" y="681037"/>
            <a:ext cx="12296163" cy="415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airport_code,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name, city, state)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airline, weekdays)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FLIGHT_LEG(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flight_number, leg_number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scheduled_departure_time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scheduled_arrival_time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LEG_INSTANCE(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flight_number, leg_number, 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number_of_available_seats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airplane_id,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departure_airportcode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arrival_time)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FARES(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amount, restrictions)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AIRPLANE_TYPE(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max_seats, company)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CAN_LAND(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airplane_type_name, airport_code)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total_number_of_seats, airplane_type)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SEAT_RESERVATION(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flight_number, leg_number, date, seat_number,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customer_name, customer_phone) </a:t>
            </a:r>
          </a:p>
        </p:txBody>
      </p:sp>
    </p:spTree>
    <p:extLst>
      <p:ext uri="{BB962C8B-B14F-4D97-AF65-F5344CB8AC3E}">
        <p14:creationId xmlns:p14="http://schemas.microsoft.com/office/powerpoint/2010/main" val="357039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DFB08D-369E-4D02-92E9-CE4DBC0983D4}"/>
              </a:ext>
            </a:extLst>
          </p:cNvPr>
          <p:cNvSpPr txBox="1"/>
          <p:nvPr/>
        </p:nvSpPr>
        <p:spPr>
          <a:xfrm>
            <a:off x="119543" y="1663597"/>
            <a:ext cx="6094602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Number: number of a flight corresponding to company and days operated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Airline: name of company that offers the flight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Weekdays: days of the week in which flight is offered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8E3F0-5EB6-47CF-8824-4D6B47792FAD}"/>
              </a:ext>
            </a:extLst>
          </p:cNvPr>
          <p:cNvSpPr txBox="1"/>
          <p:nvPr/>
        </p:nvSpPr>
        <p:spPr>
          <a:xfrm>
            <a:off x="119543" y="0"/>
            <a:ext cx="6094602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Airport_code: unique letter code assigned by FAA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formal name of the airport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name of city in which airport resides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State: name of state in which airport resides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CD263-BD9A-4D99-A33C-383A3DA3C190}"/>
              </a:ext>
            </a:extLst>
          </p:cNvPr>
          <p:cNvSpPr txBox="1"/>
          <p:nvPr/>
        </p:nvSpPr>
        <p:spPr>
          <a:xfrm>
            <a:off x="1398" y="3252409"/>
            <a:ext cx="6094602" cy="3738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flight_leg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Flight_number: number of a flight corresponding to company and days operated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Leg_number: number identifying a specific leg route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FAA identifier from which the given flight departs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scheduled_departure_time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time at which the flight is planned to depart 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FAA identifier to which the given flight arrives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scheduled_arrival_time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time at which the flight is planned to arrive 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70B6D-6D92-49E9-B697-1F6138E8AE78}"/>
              </a:ext>
            </a:extLst>
          </p:cNvPr>
          <p:cNvSpPr txBox="1"/>
          <p:nvPr/>
        </p:nvSpPr>
        <p:spPr>
          <a:xfrm>
            <a:off x="6096000" y="0"/>
            <a:ext cx="6119768" cy="462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leg_instance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 flight corresponding to company and days operated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leg_number: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identifying a specific leg route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date of given flight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number_of_available_seats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seats available on flight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airplane_id: unique id of a given airplane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departure_airportcode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FAA identifier from which the given flight departs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time at which the flight is planned to depart 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arrival_airport_code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FAA identifier to which the given flight arrives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arrival_time: time at which the flight is planned to arrive 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01269-A824-4802-83FC-59D78030974F}"/>
              </a:ext>
            </a:extLst>
          </p:cNvPr>
          <p:cNvSpPr txBox="1"/>
          <p:nvPr/>
        </p:nvSpPr>
        <p:spPr>
          <a:xfrm>
            <a:off x="6096000" y="4981255"/>
            <a:ext cx="6170102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flight for which the fare is for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code for fares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amount: the cost in dollars of reservation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restrictions: bag and upgrade restrictions</a:t>
            </a:r>
          </a:p>
        </p:txBody>
      </p:sp>
    </p:spTree>
    <p:extLst>
      <p:ext uri="{BB962C8B-B14F-4D97-AF65-F5344CB8AC3E}">
        <p14:creationId xmlns:p14="http://schemas.microsoft.com/office/powerpoint/2010/main" val="19457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976C3-9D2E-412E-929F-4645D6E7BCBD}"/>
              </a:ext>
            </a:extLst>
          </p:cNvPr>
          <p:cNvSpPr txBox="1"/>
          <p:nvPr/>
        </p:nvSpPr>
        <p:spPr>
          <a:xfrm>
            <a:off x="1398" y="0"/>
            <a:ext cx="6094602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Model name of aircraft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max_seats: Number of seats on aircraft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company: company that manufactured aircraft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08041-A557-44B2-8EA7-7DD24ADB71B3}"/>
              </a:ext>
            </a:extLst>
          </p:cNvPr>
          <p:cNvSpPr txBox="1"/>
          <p:nvPr/>
        </p:nvSpPr>
        <p:spPr>
          <a:xfrm>
            <a:off x="0" y="1367234"/>
            <a:ext cx="611976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can_land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airplane_type_name: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name of aircraft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airport_code: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FAA identifier of airport where the given model of aircraft can land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6EB54-EED8-4DA7-B04F-FEB7E6B7CBF4}"/>
              </a:ext>
            </a:extLst>
          </p:cNvPr>
          <p:cNvSpPr txBox="1"/>
          <p:nvPr/>
        </p:nvSpPr>
        <p:spPr>
          <a:xfrm>
            <a:off x="0" y="2734468"/>
            <a:ext cx="611976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 for an aircraft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total_number_of_seats: number of seats on the aircraft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airplane_type: Model name of aircraft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A0E11-AFF8-4B25-A8E2-CB48C39AF30B}"/>
              </a:ext>
            </a:extLst>
          </p:cNvPr>
          <p:cNvSpPr txBox="1"/>
          <p:nvPr/>
        </p:nvSpPr>
        <p:spPr>
          <a:xfrm>
            <a:off x="0" y="4101702"/>
            <a:ext cx="6119768" cy="25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seat_reservation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will hold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flight_number: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for which the reservation is for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leg_number: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identifying a specific leg route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date of the flight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seat_number: seat number on the aircraft where customer will sit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customer_name: name of customer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customer_phone: phone number of customer</a:t>
            </a:r>
          </a:p>
        </p:txBody>
      </p:sp>
    </p:spTree>
    <p:extLst>
      <p:ext uri="{BB962C8B-B14F-4D97-AF65-F5344CB8AC3E}">
        <p14:creationId xmlns:p14="http://schemas.microsoft.com/office/powerpoint/2010/main" val="1644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7611-F768-40A2-9AA0-C55CFCF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1"/>
            <a:ext cx="10515600" cy="1325563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A3E4E48-3EEC-4622-AC1B-6D0071860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84052"/>
              </p:ext>
            </p:extLst>
          </p:nvPr>
        </p:nvGraphicFramePr>
        <p:xfrm>
          <a:off x="1948105" y="1005625"/>
          <a:ext cx="793109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19">
                  <a:extLst>
                    <a:ext uri="{9D8B030D-6E8A-4147-A177-3AD203B41FA5}">
                      <a16:colId xmlns:a16="http://schemas.microsoft.com/office/drawing/2014/main" val="3883236131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2475900533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4231397272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2200751931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515421610"/>
                    </a:ext>
                  </a:extLst>
                </a:gridCol>
              </a:tblGrid>
              <a:tr h="173792">
                <a:tc>
                  <a:txBody>
                    <a:bodyPr/>
                    <a:lstStyle/>
                    <a:p>
                      <a:r>
                        <a:rPr lang="en-US" sz="11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</a:rPr>
                        <a:t>airport_code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</a:rPr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8838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F5394AB-D159-4FE3-9A64-80F69EBD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63068"/>
              </p:ext>
            </p:extLst>
          </p:nvPr>
        </p:nvGraphicFramePr>
        <p:xfrm>
          <a:off x="1948105" y="1553851"/>
          <a:ext cx="812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639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9211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9335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286861"/>
                    </a:ext>
                  </a:extLst>
                </a:gridCol>
              </a:tblGrid>
              <a:tr h="193750">
                <a:tc>
                  <a:txBody>
                    <a:bodyPr/>
                    <a:lstStyle/>
                    <a:p>
                      <a:r>
                        <a:rPr lang="en-US" sz="11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5937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2F5470-3041-4C46-824D-D14D68FF1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5043"/>
              </p:ext>
            </p:extLst>
          </p:nvPr>
        </p:nvGraphicFramePr>
        <p:xfrm>
          <a:off x="1948104" y="2174768"/>
          <a:ext cx="8898862" cy="31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266">
                  <a:extLst>
                    <a:ext uri="{9D8B030D-6E8A-4147-A177-3AD203B41FA5}">
                      <a16:colId xmlns:a16="http://schemas.microsoft.com/office/drawing/2014/main" val="2009032501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761494594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3271746698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1467673036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2398786728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969940956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1842584609"/>
                    </a:ext>
                  </a:extLst>
                </a:gridCol>
              </a:tblGrid>
              <a:tr h="313059">
                <a:tc>
                  <a:txBody>
                    <a:bodyPr/>
                    <a:lstStyle/>
                    <a:p>
                      <a:r>
                        <a:rPr lang="en-US" sz="1100" dirty="0"/>
                        <a:t>FLIGHT_LEG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schld_dprt_time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arvl_airpt_code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schld_arrival_time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3319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3D05710-2867-4545-9C97-A0A4D1467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62554"/>
              </p:ext>
            </p:extLst>
          </p:nvPr>
        </p:nvGraphicFramePr>
        <p:xfrm>
          <a:off x="159390" y="2843812"/>
          <a:ext cx="12032610" cy="2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1">
                  <a:extLst>
                    <a:ext uri="{9D8B030D-6E8A-4147-A177-3AD203B41FA5}">
                      <a16:colId xmlns:a16="http://schemas.microsoft.com/office/drawing/2014/main" val="235905842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580119327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097290529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460405042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486416941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14553085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103335518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184226124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3434585543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252149255"/>
                    </a:ext>
                  </a:extLst>
                </a:gridCol>
              </a:tblGrid>
              <a:tr h="283152">
                <a:tc>
                  <a:txBody>
                    <a:bodyPr/>
                    <a:lstStyle/>
                    <a:p>
                      <a:r>
                        <a:rPr lang="en-US" sz="1100" dirty="0"/>
                        <a:t>LEG_INSTANCE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num_avle_seats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arvl_airpt_code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arrival_time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87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E4C4739-6E03-41FC-A0DA-DB7F38D71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77055"/>
              </p:ext>
            </p:extLst>
          </p:nvPr>
        </p:nvGraphicFramePr>
        <p:xfrm>
          <a:off x="1948105" y="4067550"/>
          <a:ext cx="812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72715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7575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3576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6503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AIRPLANE_TYPE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9580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F432C77-CF6B-43A9-ABA0-1F64849F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8593"/>
              </p:ext>
            </p:extLst>
          </p:nvPr>
        </p:nvGraphicFramePr>
        <p:xfrm>
          <a:off x="1948105" y="4561549"/>
          <a:ext cx="812799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550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569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5490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CAN_LAND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airplane_type_name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airport_code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0538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BBF61AF-FD6D-492E-AD4E-F31236D6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43870"/>
              </p:ext>
            </p:extLst>
          </p:nvPr>
        </p:nvGraphicFramePr>
        <p:xfrm>
          <a:off x="1948104" y="5221860"/>
          <a:ext cx="812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6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4886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419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1934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airplane_id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total_number_of_seats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airplane_type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25569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E27DC28-F7C8-4284-B7C9-0E5CAFF1A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89086"/>
              </p:ext>
            </p:extLst>
          </p:nvPr>
        </p:nvGraphicFramePr>
        <p:xfrm>
          <a:off x="1148241" y="6037332"/>
          <a:ext cx="953082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46">
                  <a:extLst>
                    <a:ext uri="{9D8B030D-6E8A-4147-A177-3AD203B41FA5}">
                      <a16:colId xmlns:a16="http://schemas.microsoft.com/office/drawing/2014/main" val="3268084678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199937780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698725944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01143945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3241842575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14882712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674455489"/>
                    </a:ext>
                  </a:extLst>
                </a:gridCol>
              </a:tblGrid>
              <a:tr h="203117">
                <a:tc>
                  <a:txBody>
                    <a:bodyPr/>
                    <a:lstStyle/>
                    <a:p>
                      <a:r>
                        <a:rPr lang="en-US" sz="1050" dirty="0"/>
                        <a:t>SEAT_RESERVATION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customer_phone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41377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D8EA7D33-EAB7-446E-91AB-B547260D7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2513"/>
              </p:ext>
            </p:extLst>
          </p:nvPr>
        </p:nvGraphicFramePr>
        <p:xfrm>
          <a:off x="1948105" y="3571240"/>
          <a:ext cx="812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7985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5355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247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635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38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fare_code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1653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04B23A-F7AE-4F8B-86B1-B972447508A5}"/>
              </a:ext>
            </a:extLst>
          </p:cNvPr>
          <p:cNvCxnSpPr>
            <a:cxnSpLocks/>
          </p:cNvCxnSpPr>
          <p:nvPr/>
        </p:nvCxnSpPr>
        <p:spPr>
          <a:xfrm flipV="1">
            <a:off x="3783435" y="1812931"/>
            <a:ext cx="503339" cy="3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3DB87E-444B-4069-89F1-AD456B92427E}"/>
              </a:ext>
            </a:extLst>
          </p:cNvPr>
          <p:cNvCxnSpPr/>
          <p:nvPr/>
        </p:nvCxnSpPr>
        <p:spPr>
          <a:xfrm flipH="1" flipV="1">
            <a:off x="4186106" y="1261734"/>
            <a:ext cx="2072081" cy="9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6CFD6-50C1-4504-BAF6-0C677D8CFDD6}"/>
              </a:ext>
            </a:extLst>
          </p:cNvPr>
          <p:cNvCxnSpPr/>
          <p:nvPr/>
        </p:nvCxnSpPr>
        <p:spPr>
          <a:xfrm flipH="1" flipV="1">
            <a:off x="4177717" y="1258729"/>
            <a:ext cx="4622334" cy="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11C17A-4E8A-4A22-BA85-7B18EC9ED84F}"/>
              </a:ext>
            </a:extLst>
          </p:cNvPr>
          <p:cNvCxnSpPr/>
          <p:nvPr/>
        </p:nvCxnSpPr>
        <p:spPr>
          <a:xfrm flipV="1">
            <a:off x="3020037" y="2480765"/>
            <a:ext cx="1912690" cy="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3FB9E-C659-4D86-91CA-9CEC27908100}"/>
              </a:ext>
            </a:extLst>
          </p:cNvPr>
          <p:cNvCxnSpPr/>
          <p:nvPr/>
        </p:nvCxnSpPr>
        <p:spPr>
          <a:xfrm flipV="1">
            <a:off x="1862356" y="1279538"/>
            <a:ext cx="2323750" cy="15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45F03A-5DC9-45A9-8135-AFC8C3B5218B}"/>
              </a:ext>
            </a:extLst>
          </p:cNvPr>
          <p:cNvCxnSpPr/>
          <p:nvPr/>
        </p:nvCxnSpPr>
        <p:spPr>
          <a:xfrm flipH="1">
            <a:off x="4613945" y="3126964"/>
            <a:ext cx="2046914" cy="209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1FAD61-B1FC-4BC1-934D-C48706F883FF}"/>
              </a:ext>
            </a:extLst>
          </p:cNvPr>
          <p:cNvCxnSpPr/>
          <p:nvPr/>
        </p:nvCxnSpPr>
        <p:spPr>
          <a:xfrm flipH="1" flipV="1">
            <a:off x="4186106" y="1294137"/>
            <a:ext cx="3640822" cy="15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3C9FF9-4B18-4BEE-B7C1-125AA793B394}"/>
              </a:ext>
            </a:extLst>
          </p:cNvPr>
          <p:cNvCxnSpPr/>
          <p:nvPr/>
        </p:nvCxnSpPr>
        <p:spPr>
          <a:xfrm flipH="1" flipV="1">
            <a:off x="4186106" y="1279538"/>
            <a:ext cx="6057789" cy="15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5D387F-C055-436B-ACF4-691B0FAED48C}"/>
              </a:ext>
            </a:extLst>
          </p:cNvPr>
          <p:cNvCxnSpPr/>
          <p:nvPr/>
        </p:nvCxnSpPr>
        <p:spPr>
          <a:xfrm flipV="1">
            <a:off x="4186106" y="1812931"/>
            <a:ext cx="100668" cy="1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6BEC16-B628-4A0D-B0D9-81A1AB5C12E5}"/>
              </a:ext>
            </a:extLst>
          </p:cNvPr>
          <p:cNvCxnSpPr/>
          <p:nvPr/>
        </p:nvCxnSpPr>
        <p:spPr>
          <a:xfrm flipH="1" flipV="1">
            <a:off x="4675346" y="4308635"/>
            <a:ext cx="832026" cy="24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56DC3B-F1A6-4188-9356-76FF0E706BE4}"/>
              </a:ext>
            </a:extLst>
          </p:cNvPr>
          <p:cNvCxnSpPr/>
          <p:nvPr/>
        </p:nvCxnSpPr>
        <p:spPr>
          <a:xfrm flipH="1" flipV="1">
            <a:off x="4177717" y="1294771"/>
            <a:ext cx="3976382" cy="32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F1C88-BC27-407E-BC75-894F45B36076}"/>
              </a:ext>
            </a:extLst>
          </p:cNvPr>
          <p:cNvCxnSpPr/>
          <p:nvPr/>
        </p:nvCxnSpPr>
        <p:spPr>
          <a:xfrm flipH="1" flipV="1">
            <a:off x="4675346" y="4302469"/>
            <a:ext cx="4133094" cy="91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BBE6D3-AC3A-4C96-B958-5DD2EE74E646}"/>
              </a:ext>
            </a:extLst>
          </p:cNvPr>
          <p:cNvCxnSpPr/>
          <p:nvPr/>
        </p:nvCxnSpPr>
        <p:spPr>
          <a:xfrm flipV="1">
            <a:off x="2835479" y="1860538"/>
            <a:ext cx="1426128" cy="417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304349-31FE-411D-BFCA-D9B13DB5146D}"/>
              </a:ext>
            </a:extLst>
          </p:cNvPr>
          <p:cNvCxnSpPr>
            <a:cxnSpLocks/>
          </p:cNvCxnSpPr>
          <p:nvPr/>
        </p:nvCxnSpPr>
        <p:spPr>
          <a:xfrm flipV="1">
            <a:off x="4286774" y="2487827"/>
            <a:ext cx="675313" cy="354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3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10F4B6A-F1FA-4CF2-BD4D-58C37C765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716605"/>
              </p:ext>
            </p:extLst>
          </p:nvPr>
        </p:nvGraphicFramePr>
        <p:xfrm>
          <a:off x="2015217" y="126179"/>
          <a:ext cx="793109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19">
                  <a:extLst>
                    <a:ext uri="{9D8B030D-6E8A-4147-A177-3AD203B41FA5}">
                      <a16:colId xmlns:a16="http://schemas.microsoft.com/office/drawing/2014/main" val="3883236131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2475900533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4231397272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2200751931"/>
                    </a:ext>
                  </a:extLst>
                </a:gridCol>
                <a:gridCol w="1586219">
                  <a:extLst>
                    <a:ext uri="{9D8B030D-6E8A-4147-A177-3AD203B41FA5}">
                      <a16:colId xmlns:a16="http://schemas.microsoft.com/office/drawing/2014/main" val="515421610"/>
                    </a:ext>
                  </a:extLst>
                </a:gridCol>
              </a:tblGrid>
              <a:tr h="173792">
                <a:tc>
                  <a:txBody>
                    <a:bodyPr/>
                    <a:lstStyle/>
                    <a:p>
                      <a:r>
                        <a:rPr lang="en-US" sz="11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</a:rPr>
                        <a:t>airport_code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</a:rPr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88389"/>
                  </a:ext>
                </a:extLst>
              </a:tr>
              <a:tr h="1737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Dallas Fort Worth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7702"/>
                  </a:ext>
                </a:extLst>
              </a:tr>
              <a:tr h="1737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 F. Kennedy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56202"/>
                  </a:ext>
                </a:extLst>
              </a:tr>
              <a:tr h="1737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Chicago O'Hare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Illinois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88034"/>
                  </a:ext>
                </a:extLst>
              </a:tr>
              <a:tr h="1737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Chicago Midway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Illinpos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16239"/>
                  </a:ext>
                </a:extLst>
              </a:tr>
              <a:tr h="17379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Indianapolis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Indianapolis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5653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22EF3827-BD2C-40F2-ABFE-298B812F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47127"/>
              </p:ext>
            </p:extLst>
          </p:nvPr>
        </p:nvGraphicFramePr>
        <p:xfrm>
          <a:off x="2015217" y="2651760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639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9211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9335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286861"/>
                    </a:ext>
                  </a:extLst>
                </a:gridCol>
              </a:tblGrid>
              <a:tr h="187249">
                <a:tc>
                  <a:txBody>
                    <a:bodyPr/>
                    <a:lstStyle/>
                    <a:p>
                      <a:r>
                        <a:rPr lang="en-US" sz="11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59372"/>
                  </a:ext>
                </a:extLst>
              </a:tr>
              <a:tr h="19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T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76499"/>
                  </a:ext>
                </a:extLst>
              </a:tr>
              <a:tr h="19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 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92416"/>
                  </a:ext>
                </a:extLst>
              </a:tr>
              <a:tr h="19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 T W 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44586"/>
                  </a:ext>
                </a:extLst>
              </a:tr>
              <a:tr h="19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70370"/>
                  </a:ext>
                </a:extLst>
              </a:tr>
              <a:tr h="1937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8073"/>
                  </a:ext>
                </a:extLst>
              </a:tr>
            </a:tbl>
          </a:graphicData>
        </a:graphic>
      </p:graphicFrame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9C15FA1-0327-426A-A638-AE9EAED9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2139"/>
              </p:ext>
            </p:extLst>
          </p:nvPr>
        </p:nvGraphicFramePr>
        <p:xfrm>
          <a:off x="1646569" y="4339141"/>
          <a:ext cx="889886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266">
                  <a:extLst>
                    <a:ext uri="{9D8B030D-6E8A-4147-A177-3AD203B41FA5}">
                      <a16:colId xmlns:a16="http://schemas.microsoft.com/office/drawing/2014/main" val="2009032501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761494594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3271746698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1467673036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2398786728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969940956"/>
                    </a:ext>
                  </a:extLst>
                </a:gridCol>
                <a:gridCol w="1271266">
                  <a:extLst>
                    <a:ext uri="{9D8B030D-6E8A-4147-A177-3AD203B41FA5}">
                      <a16:colId xmlns:a16="http://schemas.microsoft.com/office/drawing/2014/main" val="1842584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FLIGHT_LEG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schld_dprt_time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arvl_airpt_code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schld_arrival_time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33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9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6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5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9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0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0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3A7A89AD-39B0-43EE-B512-1CF9B3BED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35945"/>
              </p:ext>
            </p:extLst>
          </p:nvPr>
        </p:nvGraphicFramePr>
        <p:xfrm>
          <a:off x="159390" y="335504"/>
          <a:ext cx="12032610" cy="169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1">
                  <a:extLst>
                    <a:ext uri="{9D8B030D-6E8A-4147-A177-3AD203B41FA5}">
                      <a16:colId xmlns:a16="http://schemas.microsoft.com/office/drawing/2014/main" val="235905842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580119327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097290529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460405042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486416941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14553085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1033355180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184226124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3434585543"/>
                    </a:ext>
                  </a:extLst>
                </a:gridCol>
                <a:gridCol w="1203261">
                  <a:extLst>
                    <a:ext uri="{9D8B030D-6E8A-4147-A177-3AD203B41FA5}">
                      <a16:colId xmlns:a16="http://schemas.microsoft.com/office/drawing/2014/main" val="2252149255"/>
                    </a:ext>
                  </a:extLst>
                </a:gridCol>
              </a:tblGrid>
              <a:tr h="283152">
                <a:tc>
                  <a:txBody>
                    <a:bodyPr/>
                    <a:lstStyle/>
                    <a:p>
                      <a:r>
                        <a:rPr lang="en-US" sz="1100" dirty="0"/>
                        <a:t>LEG_INSTANCE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num_avle_seats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dptre_time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arvl_airpt_code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arrival_time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8707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86283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1691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1052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1452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70270"/>
                  </a:ext>
                </a:extLst>
              </a:tr>
            </a:tbl>
          </a:graphicData>
        </a:graphic>
      </p:graphicFrame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38E5A252-7756-4F1D-BD84-DC6660779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74315"/>
              </p:ext>
            </p:extLst>
          </p:nvPr>
        </p:nvGraphicFramePr>
        <p:xfrm>
          <a:off x="2032000" y="2270947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7985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5355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247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635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386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fare_code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1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6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5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8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bag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 bag, upgrade eligible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298"/>
                  </a:ext>
                </a:extLst>
              </a:tr>
            </a:tbl>
          </a:graphicData>
        </a:graphic>
      </p:graphicFrame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B35E50E8-2A70-4798-ABC2-AFCEF12A3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25210"/>
              </p:ext>
            </p:extLst>
          </p:nvPr>
        </p:nvGraphicFramePr>
        <p:xfrm>
          <a:off x="1964883" y="4061958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72715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7575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3576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6503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AIRPLANE_TYPE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9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Boeing 737 MAX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5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9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Airbus A318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7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Airbus A220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Airbus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2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7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29BA5BC3-3B2A-4698-86E1-2CB6C46F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32578"/>
              </p:ext>
            </p:extLst>
          </p:nvPr>
        </p:nvGraphicFramePr>
        <p:xfrm>
          <a:off x="2032000" y="308331"/>
          <a:ext cx="81279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550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569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5490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CAN_LAND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airplane_type_name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airport_code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0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Airbus A220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2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Airbus A220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0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6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35739"/>
                  </a:ext>
                </a:extLst>
              </a:tr>
            </a:tbl>
          </a:graphicData>
        </a:graphic>
      </p:graphicFrame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3CEC9B2F-159C-46C5-95FC-2ECDAC8A8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17663"/>
              </p:ext>
            </p:extLst>
          </p:nvPr>
        </p:nvGraphicFramePr>
        <p:xfrm>
          <a:off x="2032000" y="2059211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6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4886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419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1934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airplane_id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total_number_of_seats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airplane_type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2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3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Airbus A220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8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Boeing 737 MAX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7260"/>
                  </a:ext>
                </a:extLst>
              </a:tr>
            </a:tbl>
          </a:graphicData>
        </a:graphic>
      </p:graphicFrame>
      <p:graphicFrame>
        <p:nvGraphicFramePr>
          <p:cNvPr id="8" name="Table 20">
            <a:extLst>
              <a:ext uri="{FF2B5EF4-FFF2-40B4-BE49-F238E27FC236}">
                <a16:creationId xmlns:a16="http://schemas.microsoft.com/office/drawing/2014/main" id="{8AB2B0E5-4EA4-4A33-922A-E82BA30A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47126"/>
              </p:ext>
            </p:extLst>
          </p:nvPr>
        </p:nvGraphicFramePr>
        <p:xfrm>
          <a:off x="1330588" y="3810091"/>
          <a:ext cx="953082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46">
                  <a:extLst>
                    <a:ext uri="{9D8B030D-6E8A-4147-A177-3AD203B41FA5}">
                      <a16:colId xmlns:a16="http://schemas.microsoft.com/office/drawing/2014/main" val="3268084678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199937780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698725944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01143945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3241842575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148827129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2674455489"/>
                    </a:ext>
                  </a:extLst>
                </a:gridCol>
              </a:tblGrid>
              <a:tr h="203117">
                <a:tc>
                  <a:txBody>
                    <a:bodyPr/>
                    <a:lstStyle/>
                    <a:p>
                      <a:r>
                        <a:rPr lang="en-US" sz="1050" dirty="0"/>
                        <a:t>SEAT_RESERVATION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seat_number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customer_phone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41377"/>
                  </a:ext>
                </a:extLst>
              </a:tr>
              <a:tr h="20311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555-555-5555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99160"/>
                  </a:ext>
                </a:extLst>
              </a:tr>
              <a:tr h="20311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555-666-6666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36135"/>
                  </a:ext>
                </a:extLst>
              </a:tr>
              <a:tr h="20311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555-555-5555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6689"/>
                  </a:ext>
                </a:extLst>
              </a:tr>
              <a:tr h="20311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777-777-7777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39928"/>
                  </a:ext>
                </a:extLst>
              </a:tr>
              <a:tr h="20311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555-666-6666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9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1247</Words>
  <Application>Microsoft Office PowerPoint</Application>
  <PresentationFormat>Widescreen</PresentationFormat>
  <Paragraphs>354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CS561 HW1</vt:lpstr>
      <vt:lpstr>PowerPoint Presentation</vt:lpstr>
      <vt:lpstr>PowerPoint Presentation</vt:lpstr>
      <vt:lpstr>PowerPoint Presentation</vt:lpstr>
      <vt:lpstr>Schema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Elliott</dc:creator>
  <cp:lastModifiedBy>Caleb Elliott</cp:lastModifiedBy>
  <cp:revision>17</cp:revision>
  <dcterms:created xsi:type="dcterms:W3CDTF">2021-02-07T16:36:55Z</dcterms:created>
  <dcterms:modified xsi:type="dcterms:W3CDTF">2021-02-07T19:46:50Z</dcterms:modified>
</cp:coreProperties>
</file>