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ontserrat" panose="020B0604020202020204" charset="0"/>
      <p:regular r:id="rId16"/>
      <p:bold r:id="rId17"/>
      <p:italic r:id="rId18"/>
      <p:boldItalic r:id="rId19"/>
    </p:embeddedFont>
    <p:embeddedFont>
      <p:font typeface="La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21762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97055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742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22638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6580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2764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We decided</a:t>
            </a:r>
            <a:r>
              <a:rPr lang="en-US" baseline="0" dirty="0" smtClean="0"/>
              <a:t> to do our analysis on the correlation between average SAT scores from New York City high schools and crime rates in the various boroughs in NYC. There is often thought to be a significant correlation between crime and education, so we wanted to see if we could see this correlation in these datasets that we found. If such a correlation exists, it can be used to provide motivation for students to work harder in the classroom and also provide a way for governments to try to control crime rates.</a:t>
            </a:r>
            <a:endParaRPr dirty="0"/>
          </a:p>
        </p:txBody>
      </p:sp>
    </p:spTree>
    <p:extLst>
      <p:ext uri="{BB962C8B-B14F-4D97-AF65-F5344CB8AC3E}">
        <p14:creationId xmlns:p14="http://schemas.microsoft.com/office/powerpoint/2010/main" val="16903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We were able to find three</a:t>
            </a:r>
            <a:r>
              <a:rPr lang="en-US" baseline="0" dirty="0" smtClean="0"/>
              <a:t> datasets we intended to use. The first set came from data.gov, and contains the average reading, writing, and math scores for each high school in New York city along with the DBN, the number of test takers, and the name of the high school. The second dataset came from NYC open data, and contained other </a:t>
            </a:r>
            <a:endParaRPr dirty="0"/>
          </a:p>
        </p:txBody>
      </p:sp>
    </p:spTree>
    <p:extLst>
      <p:ext uri="{BB962C8B-B14F-4D97-AF65-F5344CB8AC3E}">
        <p14:creationId xmlns:p14="http://schemas.microsoft.com/office/powerpoint/2010/main" val="315867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067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8035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83474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1134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550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1788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SAT Scores and Crime</a:t>
            </a:r>
            <a:endParaRPr/>
          </a:p>
        </p:txBody>
      </p:sp>
      <p:sp>
        <p:nvSpPr>
          <p:cNvPr id="135" name="Shape 135"/>
          <p:cNvSpPr txBox="1">
            <a:spLocks noGrp="1"/>
          </p:cNvSpPr>
          <p:nvPr>
            <p:ph type="subTitle" idx="1"/>
          </p:nvPr>
        </p:nvSpPr>
        <p:spPr>
          <a:xfrm>
            <a:off x="3656350" y="3924925"/>
            <a:ext cx="4685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Caleb Ralphs, Vital Tavares and David Larson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297500" y="259575"/>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Computational Limitations	</a:t>
            </a:r>
            <a:endParaRPr sz="3000"/>
          </a:p>
        </p:txBody>
      </p:sp>
      <p:sp>
        <p:nvSpPr>
          <p:cNvPr id="201" name="Shape 201"/>
          <p:cNvSpPr txBox="1">
            <a:spLocks noGrp="1"/>
          </p:cNvSpPr>
          <p:nvPr>
            <p:ph type="body" idx="1"/>
          </p:nvPr>
        </p:nvSpPr>
        <p:spPr>
          <a:xfrm>
            <a:off x="1297500" y="871775"/>
            <a:ext cx="7038900" cy="2911200"/>
          </a:xfrm>
          <a:prstGeom prst="rect">
            <a:avLst/>
          </a:prstGeom>
        </p:spPr>
        <p:txBody>
          <a:bodyPr spcFirstLastPara="1" wrap="square" lIns="91425" tIns="91425" rIns="91425" bIns="91425" anchor="t" anchorCtr="0">
            <a:noAutofit/>
          </a:bodyPr>
          <a:lstStyle/>
          <a:p>
            <a:pPr marL="457200" lvl="0" indent="-349250" rtl="0">
              <a:spcBef>
                <a:spcPts val="0"/>
              </a:spcBef>
              <a:spcAft>
                <a:spcPts val="0"/>
              </a:spcAft>
              <a:buSzPts val="1900"/>
              <a:buChar char="●"/>
            </a:pPr>
            <a:r>
              <a:rPr lang="en" sz="1900"/>
              <a:t>Intent was to correlate SAT scores with entirety of crime dataset</a:t>
            </a:r>
            <a:endParaRPr sz="1900"/>
          </a:p>
          <a:p>
            <a:pPr marL="914400" lvl="1" indent="-349250" rtl="0">
              <a:spcBef>
                <a:spcPts val="0"/>
              </a:spcBef>
              <a:spcAft>
                <a:spcPts val="0"/>
              </a:spcAft>
              <a:buSzPts val="1900"/>
              <a:buChar char="○"/>
            </a:pPr>
            <a:r>
              <a:rPr lang="en" sz="1900"/>
              <a:t>Euclidean distance algorithm on millions of data points - extremely inefficient</a:t>
            </a:r>
            <a:endParaRPr sz="1900"/>
          </a:p>
          <a:p>
            <a:pPr marL="457200" lvl="0" indent="-349250" rtl="0">
              <a:spcBef>
                <a:spcPts val="0"/>
              </a:spcBef>
              <a:spcAft>
                <a:spcPts val="0"/>
              </a:spcAft>
              <a:buSzPts val="1900"/>
              <a:buChar char="●"/>
            </a:pPr>
            <a:r>
              <a:rPr lang="en" sz="1900"/>
              <a:t>Time complexity O(n^2)</a:t>
            </a:r>
            <a:endParaRPr sz="1900"/>
          </a:p>
          <a:p>
            <a:pPr marL="457200" lvl="0" indent="-349250" rtl="0">
              <a:spcBef>
                <a:spcPts val="0"/>
              </a:spcBef>
              <a:spcAft>
                <a:spcPts val="0"/>
              </a:spcAft>
              <a:buSzPts val="1900"/>
              <a:buChar char="●"/>
            </a:pPr>
            <a:r>
              <a:rPr lang="en" sz="1900"/>
              <a:t>Decided to take samples of crime data set in groups of 50,000</a:t>
            </a:r>
            <a:endParaRPr sz="1900"/>
          </a:p>
          <a:p>
            <a:pPr marL="914400" lvl="1" indent="-349250" rtl="0">
              <a:spcBef>
                <a:spcPts val="0"/>
              </a:spcBef>
              <a:spcAft>
                <a:spcPts val="0"/>
              </a:spcAft>
              <a:buSzPts val="1900"/>
              <a:buChar char="○"/>
            </a:pPr>
            <a:r>
              <a:rPr lang="en" sz="1900"/>
              <a:t>Generated uniformly distributed random numbers to sample data</a:t>
            </a:r>
            <a:endParaRPr sz="1900"/>
          </a:p>
          <a:p>
            <a:pPr marL="914400" lvl="1" indent="-349250" rtl="0">
              <a:spcBef>
                <a:spcPts val="0"/>
              </a:spcBef>
              <a:spcAft>
                <a:spcPts val="0"/>
              </a:spcAft>
              <a:buSzPts val="1900"/>
              <a:buChar char="○"/>
            </a:pPr>
            <a:r>
              <a:rPr lang="en" sz="1900"/>
              <a:t>Each sample took approximately an hour to compute</a:t>
            </a:r>
            <a:endParaRPr sz="1900"/>
          </a:p>
          <a:p>
            <a:pPr marL="457200" lvl="0" indent="-349250" rtl="0">
              <a:spcBef>
                <a:spcPts val="0"/>
              </a:spcBef>
              <a:spcAft>
                <a:spcPts val="0"/>
              </a:spcAft>
              <a:buSzPts val="1900"/>
              <a:buChar char="●"/>
            </a:pPr>
            <a:r>
              <a:rPr lang="en" sz="1900"/>
              <a:t>Set aside a set of 50,000 as testing data</a:t>
            </a:r>
            <a:endParaRPr sz="1900"/>
          </a:p>
          <a:p>
            <a:pPr marL="457200" lvl="0" indent="-349250" rtl="0">
              <a:spcBef>
                <a:spcPts val="0"/>
              </a:spcBef>
              <a:spcAft>
                <a:spcPts val="0"/>
              </a:spcAft>
              <a:buSzPts val="1900"/>
              <a:buChar char="●"/>
            </a:pPr>
            <a:r>
              <a:rPr lang="en" sz="1900"/>
              <a:t>Used 4 sets of 50,000 as training data</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Regression Model</a:t>
            </a:r>
            <a:endParaRPr/>
          </a:p>
        </p:txBody>
      </p:sp>
      <p:pic>
        <p:nvPicPr>
          <p:cNvPr id="207" name="Shape 207"/>
          <p:cNvPicPr preferRelativeResize="0"/>
          <p:nvPr/>
        </p:nvPicPr>
        <p:blipFill>
          <a:blip r:embed="rId3">
            <a:alphaModFix/>
          </a:blip>
          <a:stretch>
            <a:fillRect/>
          </a:stretch>
        </p:blipFill>
        <p:spPr>
          <a:xfrm>
            <a:off x="1365176" y="1026678"/>
            <a:ext cx="6160001" cy="372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Regression Model</a:t>
            </a:r>
            <a:endParaRPr sz="3000"/>
          </a:p>
        </p:txBody>
      </p:sp>
      <p:sp>
        <p:nvSpPr>
          <p:cNvPr id="213" name="Shape 213"/>
          <p:cNvSpPr txBox="1">
            <a:spLocks noGrp="1"/>
          </p:cNvSpPr>
          <p:nvPr>
            <p:ph type="body" idx="1"/>
          </p:nvPr>
        </p:nvSpPr>
        <p:spPr>
          <a:xfrm>
            <a:off x="369425" y="1511650"/>
            <a:ext cx="4941900" cy="2911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dirty="0"/>
              <a:t>Training data extremely similar to test data</a:t>
            </a:r>
            <a:endParaRPr sz="1800" dirty="0"/>
          </a:p>
          <a:p>
            <a:pPr marL="914400" lvl="1" indent="-342900" rtl="0">
              <a:spcBef>
                <a:spcPts val="0"/>
              </a:spcBef>
              <a:spcAft>
                <a:spcPts val="0"/>
              </a:spcAft>
              <a:buSzPts val="1800"/>
              <a:buChar char="○"/>
            </a:pPr>
            <a:r>
              <a:rPr lang="en" sz="1800" dirty="0"/>
              <a:t>Due to sampling method</a:t>
            </a:r>
            <a:endParaRPr sz="1800" dirty="0"/>
          </a:p>
          <a:p>
            <a:pPr marL="914400" lvl="1" indent="-342900" rtl="0">
              <a:spcBef>
                <a:spcPts val="0"/>
              </a:spcBef>
              <a:spcAft>
                <a:spcPts val="0"/>
              </a:spcAft>
              <a:buSzPts val="1800"/>
              <a:buChar char="○"/>
            </a:pPr>
            <a:r>
              <a:rPr lang="en" sz="1800" dirty="0"/>
              <a:t>When we predict the testing data, we </a:t>
            </a:r>
            <a:r>
              <a:rPr lang="en" sz="1800" dirty="0" smtClean="0"/>
              <a:t>will experience </a:t>
            </a:r>
            <a:r>
              <a:rPr lang="en" sz="1800" dirty="0"/>
              <a:t>a low mean squared error</a:t>
            </a:r>
            <a:endParaRPr sz="1800" dirty="0"/>
          </a:p>
          <a:p>
            <a:pPr marL="457200" lvl="0" indent="-342900" rtl="0">
              <a:spcBef>
                <a:spcPts val="0"/>
              </a:spcBef>
              <a:spcAft>
                <a:spcPts val="0"/>
              </a:spcAft>
              <a:buSzPts val="1800"/>
              <a:buChar char="●"/>
            </a:pPr>
            <a:r>
              <a:rPr lang="en" sz="1800" dirty="0"/>
              <a:t>Testing </a:t>
            </a:r>
            <a:r>
              <a:rPr lang="en" sz="1800" dirty="0" smtClean="0"/>
              <a:t>Error Metrics</a:t>
            </a:r>
          </a:p>
          <a:p>
            <a:pPr lvl="1" indent="-342900">
              <a:spcBef>
                <a:spcPts val="0"/>
              </a:spcBef>
              <a:buSzPts val="1800"/>
              <a:buChar char="●"/>
            </a:pPr>
            <a:r>
              <a:rPr lang="en" sz="1600" dirty="0" smtClean="0"/>
              <a:t>Mean error: 152.70</a:t>
            </a:r>
          </a:p>
          <a:p>
            <a:pPr lvl="1" indent="-342900">
              <a:spcBef>
                <a:spcPts val="0"/>
              </a:spcBef>
              <a:buSzPts val="1800"/>
              <a:buChar char="●"/>
            </a:pPr>
            <a:r>
              <a:rPr lang="en" sz="1600" dirty="0" smtClean="0"/>
              <a:t>Mean Percentage Error: 11.71%</a:t>
            </a:r>
          </a:p>
          <a:p>
            <a:pPr lvl="1" indent="-342900">
              <a:spcBef>
                <a:spcPts val="0"/>
              </a:spcBef>
              <a:buSzPts val="1800"/>
              <a:buChar char="●"/>
            </a:pPr>
            <a:r>
              <a:rPr lang="en" sz="1600" dirty="0" smtClean="0"/>
              <a:t>Mean Squared Error: 45598.07</a:t>
            </a:r>
          </a:p>
        </p:txBody>
      </p:sp>
      <p:pic>
        <p:nvPicPr>
          <p:cNvPr id="214" name="Shape 214"/>
          <p:cNvPicPr preferRelativeResize="0"/>
          <p:nvPr/>
        </p:nvPicPr>
        <p:blipFill>
          <a:blip r:embed="rId3">
            <a:alphaModFix/>
          </a:blip>
          <a:stretch>
            <a:fillRect/>
          </a:stretch>
        </p:blipFill>
        <p:spPr>
          <a:xfrm>
            <a:off x="5508325" y="1013375"/>
            <a:ext cx="3257550" cy="325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Conclusions</a:t>
            </a:r>
            <a:endParaRPr sz="3000"/>
          </a:p>
        </p:txBody>
      </p:sp>
      <p:sp>
        <p:nvSpPr>
          <p:cNvPr id="220" name="Shape 220"/>
          <p:cNvSpPr txBox="1">
            <a:spLocks noGrp="1"/>
          </p:cNvSpPr>
          <p:nvPr>
            <p:ph type="body" idx="1"/>
          </p:nvPr>
        </p:nvSpPr>
        <p:spPr>
          <a:xfrm>
            <a:off x="1297500" y="1026700"/>
            <a:ext cx="7038900" cy="2911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R-squared errors were non ideal</a:t>
            </a:r>
            <a:endParaRPr sz="1800"/>
          </a:p>
          <a:p>
            <a:pPr marL="457200" lvl="0" indent="-342900" rtl="0">
              <a:spcBef>
                <a:spcPts val="0"/>
              </a:spcBef>
              <a:spcAft>
                <a:spcPts val="0"/>
              </a:spcAft>
              <a:buSzPts val="1800"/>
              <a:buChar char="●"/>
            </a:pPr>
            <a:r>
              <a:rPr lang="en" sz="1800"/>
              <a:t>Probably due to the following reasons</a:t>
            </a:r>
            <a:endParaRPr sz="1800"/>
          </a:p>
          <a:p>
            <a:pPr marL="914400" lvl="1" indent="-342900" rtl="0">
              <a:spcBef>
                <a:spcPts val="0"/>
              </a:spcBef>
              <a:spcAft>
                <a:spcPts val="0"/>
              </a:spcAft>
              <a:buSzPts val="1800"/>
              <a:buChar char="○"/>
            </a:pPr>
            <a:r>
              <a:rPr lang="en" sz="1800"/>
              <a:t>Crime can be attributed to many factors</a:t>
            </a:r>
            <a:endParaRPr sz="1800"/>
          </a:p>
          <a:p>
            <a:pPr marL="1371600" lvl="2" indent="-342900" rtl="0">
              <a:spcBef>
                <a:spcPts val="0"/>
              </a:spcBef>
              <a:spcAft>
                <a:spcPts val="0"/>
              </a:spcAft>
              <a:buSzPts val="1800"/>
              <a:buChar char="■"/>
            </a:pPr>
            <a:r>
              <a:rPr lang="en" sz="1800"/>
              <a:t>Real estate speculation, income, unemployment, population density, poverty rate…</a:t>
            </a:r>
            <a:endParaRPr sz="1800"/>
          </a:p>
          <a:p>
            <a:pPr marL="914400" lvl="1" indent="-342900" rtl="0">
              <a:spcBef>
                <a:spcPts val="0"/>
              </a:spcBef>
              <a:spcAft>
                <a:spcPts val="0"/>
              </a:spcAft>
              <a:buSzPts val="1800"/>
              <a:buChar char="○"/>
            </a:pPr>
            <a:r>
              <a:rPr lang="en" sz="1800"/>
              <a:t>Education is probably one of these predictors</a:t>
            </a:r>
            <a:endParaRPr sz="1800"/>
          </a:p>
          <a:p>
            <a:pPr marL="1371600" lvl="2" indent="-342900" rtl="0">
              <a:spcBef>
                <a:spcPts val="0"/>
              </a:spcBef>
              <a:spcAft>
                <a:spcPts val="0"/>
              </a:spcAft>
              <a:buSzPts val="1800"/>
              <a:buChar char="■"/>
            </a:pPr>
            <a:r>
              <a:rPr lang="en" sz="1800"/>
              <a:t>SAT scores represent only a small slice of the actual education of a region</a:t>
            </a:r>
            <a:endParaRPr sz="1800"/>
          </a:p>
          <a:p>
            <a:pPr marL="457200" lvl="0" indent="-342900" rtl="0">
              <a:spcBef>
                <a:spcPts val="0"/>
              </a:spcBef>
              <a:spcAft>
                <a:spcPts val="0"/>
              </a:spcAft>
              <a:buSzPts val="1800"/>
              <a:buChar char="●"/>
            </a:pPr>
            <a:r>
              <a:rPr lang="en" sz="1800"/>
              <a:t>Cannot confidently report a correlation between SAT scores and crime rates in a given district in NYC</a:t>
            </a:r>
            <a:endParaRPr sz="1800"/>
          </a:p>
          <a:p>
            <a:pPr marL="457200" lvl="0" indent="-342900" rtl="0">
              <a:spcBef>
                <a:spcPts val="0"/>
              </a:spcBef>
              <a:spcAft>
                <a:spcPts val="0"/>
              </a:spcAft>
              <a:buSzPts val="1800"/>
              <a:buChar char="●"/>
            </a:pPr>
            <a:r>
              <a:rPr lang="en" sz="1800"/>
              <a:t>Failed to find a correlation, but we experienced the most successful possible failure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Introduction</a:t>
            </a:r>
            <a:endParaRPr sz="3000"/>
          </a:p>
        </p:txBody>
      </p:sp>
      <p:sp>
        <p:nvSpPr>
          <p:cNvPr id="141" name="Shape 1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Evaluate correlation between standardized test scores and crime rates in New York City</a:t>
            </a:r>
            <a:endParaRPr sz="1800"/>
          </a:p>
          <a:p>
            <a:pPr marL="0" lvl="0" indent="0" rtl="0">
              <a:spcBef>
                <a:spcPts val="0"/>
              </a:spcBef>
              <a:spcAft>
                <a:spcPts val="0"/>
              </a:spcAft>
              <a:buNone/>
            </a:pPr>
            <a:endParaRPr sz="1800"/>
          </a:p>
          <a:p>
            <a:pPr marL="457200" lvl="0" indent="-342900" rtl="0">
              <a:spcBef>
                <a:spcPts val="0"/>
              </a:spcBef>
              <a:spcAft>
                <a:spcPts val="0"/>
              </a:spcAft>
              <a:buSzPts val="1800"/>
              <a:buChar char="●"/>
            </a:pPr>
            <a:r>
              <a:rPr lang="en" sz="1800"/>
              <a:t>Heavily laden with social implications</a:t>
            </a:r>
            <a:endParaRPr sz="1800"/>
          </a:p>
          <a:p>
            <a:pPr marL="914400" lvl="1" indent="-342900" rtl="0">
              <a:spcBef>
                <a:spcPts val="0"/>
              </a:spcBef>
              <a:spcAft>
                <a:spcPts val="0"/>
              </a:spcAft>
              <a:buSzPts val="1800"/>
              <a:buChar char="○"/>
            </a:pPr>
            <a:r>
              <a:rPr lang="en" sz="1800"/>
              <a:t>Correlation can provide diagnosis for public security issues</a:t>
            </a:r>
            <a:endParaRPr sz="1800"/>
          </a:p>
          <a:p>
            <a:pPr marL="914400" lvl="1" indent="-342900" rtl="0">
              <a:spcBef>
                <a:spcPts val="0"/>
              </a:spcBef>
              <a:spcAft>
                <a:spcPts val="0"/>
              </a:spcAft>
              <a:buSzPts val="1800"/>
              <a:buChar char="○"/>
            </a:pPr>
            <a:r>
              <a:rPr lang="en" sz="1800"/>
              <a:t>Provide scholarly motivation for kids based on their futures</a:t>
            </a:r>
            <a:endParaRPr sz="1800"/>
          </a:p>
          <a:p>
            <a:pPr marL="0" lvl="0" indent="0"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520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The Data</a:t>
            </a:r>
            <a:endParaRPr sz="3000"/>
          </a:p>
        </p:txBody>
      </p:sp>
      <p:sp>
        <p:nvSpPr>
          <p:cNvPr id="147" name="Shape 147"/>
          <p:cNvSpPr txBox="1">
            <a:spLocks noGrp="1"/>
          </p:cNvSpPr>
          <p:nvPr>
            <p:ph type="body" idx="1"/>
          </p:nvPr>
        </p:nvSpPr>
        <p:spPr>
          <a:xfrm>
            <a:off x="1052550" y="1149375"/>
            <a:ext cx="7038900" cy="35643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SAT scores from 2012 and 2014</a:t>
            </a:r>
            <a:endParaRPr sz="2000"/>
          </a:p>
          <a:p>
            <a:pPr marL="914400" lvl="1" indent="-355600" rtl="0">
              <a:spcBef>
                <a:spcPts val="0"/>
              </a:spcBef>
              <a:spcAft>
                <a:spcPts val="0"/>
              </a:spcAft>
              <a:buSzPts val="2000"/>
              <a:buChar char="○"/>
            </a:pPr>
            <a:r>
              <a:rPr lang="en" sz="2000"/>
              <a:t>Scores from each section</a:t>
            </a:r>
            <a:endParaRPr sz="2000"/>
          </a:p>
          <a:p>
            <a:pPr marL="914400" lvl="1" indent="-355600" rtl="0">
              <a:spcBef>
                <a:spcPts val="0"/>
              </a:spcBef>
              <a:spcAft>
                <a:spcPts val="0"/>
              </a:spcAft>
              <a:buSzPts val="2000"/>
              <a:buChar char="○"/>
            </a:pPr>
            <a:r>
              <a:rPr lang="en" sz="2000"/>
              <a:t>DBN (District Borough Number) for each school</a:t>
            </a:r>
            <a:endParaRPr sz="2000"/>
          </a:p>
          <a:p>
            <a:pPr marL="914400" lvl="1" indent="-355600" rtl="0">
              <a:spcBef>
                <a:spcPts val="0"/>
              </a:spcBef>
              <a:spcAft>
                <a:spcPts val="0"/>
              </a:spcAft>
              <a:buSzPts val="2000"/>
              <a:buChar char="○"/>
            </a:pPr>
            <a:r>
              <a:rPr lang="en" sz="2000"/>
              <a:t>Longitude and Latitude</a:t>
            </a:r>
            <a:endParaRPr sz="2000"/>
          </a:p>
          <a:p>
            <a:pPr marL="457200" lvl="0" indent="-355600" rtl="0">
              <a:spcBef>
                <a:spcPts val="0"/>
              </a:spcBef>
              <a:spcAft>
                <a:spcPts val="0"/>
              </a:spcAft>
              <a:buSzPts val="2000"/>
              <a:buChar char="●"/>
            </a:pPr>
            <a:r>
              <a:rPr lang="en" sz="2000"/>
              <a:t>NYPD Complaint Data</a:t>
            </a:r>
            <a:endParaRPr sz="2000"/>
          </a:p>
          <a:p>
            <a:pPr marL="914400" lvl="1" indent="-355600" rtl="0">
              <a:spcBef>
                <a:spcPts val="0"/>
              </a:spcBef>
              <a:spcAft>
                <a:spcPts val="0"/>
              </a:spcAft>
              <a:buSzPts val="2000"/>
              <a:buChar char="○"/>
            </a:pPr>
            <a:r>
              <a:rPr lang="en" sz="2000"/>
              <a:t>Contains all complaints filed to the NYPD between 2006-2015</a:t>
            </a:r>
            <a:endParaRPr sz="2000"/>
          </a:p>
          <a:p>
            <a:pPr marL="914400" lvl="1" indent="-355600" rtl="0">
              <a:spcBef>
                <a:spcPts val="0"/>
              </a:spcBef>
              <a:spcAft>
                <a:spcPts val="0"/>
              </a:spcAft>
              <a:buSzPts val="2000"/>
              <a:buChar char="○"/>
            </a:pPr>
            <a:r>
              <a:rPr lang="en" sz="2000"/>
              <a:t>Type of crime, date, time, latitude and longitude</a:t>
            </a:r>
            <a:endParaRPr sz="2000"/>
          </a:p>
          <a:p>
            <a:pPr marL="0" lvl="0" indent="0">
              <a:spcBef>
                <a:spcPts val="1600"/>
              </a:spcBef>
              <a:spcAft>
                <a:spcPts val="1600"/>
              </a:spcAft>
              <a:buNone/>
            </a:pPr>
            <a:endParaRPr/>
          </a:p>
        </p:txBody>
      </p:sp>
      <p:pic>
        <p:nvPicPr>
          <p:cNvPr id="148" name="Shape 148"/>
          <p:cNvPicPr preferRelativeResize="0"/>
          <p:nvPr/>
        </p:nvPicPr>
        <p:blipFill rotWithShape="1">
          <a:blip r:embed="rId3">
            <a:alphaModFix/>
          </a:blip>
          <a:srcRect t="42788" r="71598" b="37171"/>
          <a:stretch/>
        </p:blipFill>
        <p:spPr>
          <a:xfrm>
            <a:off x="5809000" y="648963"/>
            <a:ext cx="2739850" cy="108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Crime and SAT Data vs. Time</a:t>
            </a:r>
            <a:endParaRPr/>
          </a:p>
        </p:txBody>
      </p:sp>
      <p:pic>
        <p:nvPicPr>
          <p:cNvPr id="154" name="Shape 154"/>
          <p:cNvPicPr preferRelativeResize="0"/>
          <p:nvPr/>
        </p:nvPicPr>
        <p:blipFill>
          <a:blip r:embed="rId3">
            <a:alphaModFix/>
          </a:blip>
          <a:stretch>
            <a:fillRect/>
          </a:stretch>
        </p:blipFill>
        <p:spPr>
          <a:xfrm>
            <a:off x="5287251" y="1152475"/>
            <a:ext cx="3287884" cy="3416400"/>
          </a:xfrm>
          <a:prstGeom prst="rect">
            <a:avLst/>
          </a:prstGeom>
          <a:noFill/>
          <a:ln>
            <a:noFill/>
          </a:ln>
        </p:spPr>
      </p:pic>
      <p:pic>
        <p:nvPicPr>
          <p:cNvPr id="155" name="Shape 155"/>
          <p:cNvPicPr preferRelativeResize="0"/>
          <p:nvPr/>
        </p:nvPicPr>
        <p:blipFill>
          <a:blip r:embed="rId4">
            <a:alphaModFix/>
          </a:blip>
          <a:stretch>
            <a:fillRect/>
          </a:stretch>
        </p:blipFill>
        <p:spPr>
          <a:xfrm>
            <a:off x="1415900" y="1152488"/>
            <a:ext cx="3287875" cy="3416370"/>
          </a:xfrm>
          <a:prstGeom prst="rect">
            <a:avLst/>
          </a:prstGeom>
          <a:noFill/>
          <a:ln>
            <a:noFill/>
          </a:ln>
        </p:spPr>
      </p:pic>
      <p:sp>
        <p:nvSpPr>
          <p:cNvPr id="156" name="Shape 156"/>
          <p:cNvSpPr txBox="1"/>
          <p:nvPr/>
        </p:nvSpPr>
        <p:spPr>
          <a:xfrm>
            <a:off x="2202775" y="1820350"/>
            <a:ext cx="805200" cy="380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484602</a:t>
            </a:r>
            <a:endParaRPr>
              <a:solidFill>
                <a:srgbClr val="FFFFFF"/>
              </a:solidFill>
            </a:endParaRPr>
          </a:p>
        </p:txBody>
      </p:sp>
      <p:sp>
        <p:nvSpPr>
          <p:cNvPr id="157" name="Shape 157"/>
          <p:cNvSpPr txBox="1"/>
          <p:nvPr/>
        </p:nvSpPr>
        <p:spPr>
          <a:xfrm>
            <a:off x="3406250" y="1916850"/>
            <a:ext cx="805200" cy="38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471642</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SAT Subject Score Correlation</a:t>
            </a:r>
            <a:endParaRPr/>
          </a:p>
        </p:txBody>
      </p:sp>
      <p:pic>
        <p:nvPicPr>
          <p:cNvPr id="163" name="Shape 163"/>
          <p:cNvPicPr preferRelativeResize="0"/>
          <p:nvPr/>
        </p:nvPicPr>
        <p:blipFill>
          <a:blip r:embed="rId3">
            <a:alphaModFix/>
          </a:blip>
          <a:stretch>
            <a:fillRect/>
          </a:stretch>
        </p:blipFill>
        <p:spPr>
          <a:xfrm>
            <a:off x="294702" y="1567550"/>
            <a:ext cx="4277301" cy="2584075"/>
          </a:xfrm>
          <a:prstGeom prst="rect">
            <a:avLst/>
          </a:prstGeom>
          <a:noFill/>
          <a:ln>
            <a:noFill/>
          </a:ln>
        </p:spPr>
      </p:pic>
      <p:pic>
        <p:nvPicPr>
          <p:cNvPr id="164" name="Shape 164"/>
          <p:cNvPicPr preferRelativeResize="0"/>
          <p:nvPr/>
        </p:nvPicPr>
        <p:blipFill>
          <a:blip r:embed="rId4">
            <a:alphaModFix/>
          </a:blip>
          <a:stretch>
            <a:fillRect/>
          </a:stretch>
        </p:blipFill>
        <p:spPr>
          <a:xfrm>
            <a:off x="4572000" y="1567564"/>
            <a:ext cx="4277301" cy="2584062"/>
          </a:xfrm>
          <a:prstGeom prst="rect">
            <a:avLst/>
          </a:prstGeom>
          <a:noFill/>
          <a:ln>
            <a:noFill/>
          </a:ln>
        </p:spPr>
      </p:pic>
      <p:sp>
        <p:nvSpPr>
          <p:cNvPr id="165" name="Shape 165"/>
          <p:cNvSpPr txBox="1"/>
          <p:nvPr/>
        </p:nvSpPr>
        <p:spPr>
          <a:xfrm>
            <a:off x="1622750" y="1017150"/>
            <a:ext cx="1621200" cy="478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a:solidFill>
                  <a:srgbClr val="FFFFFF"/>
                </a:solidFill>
              </a:rPr>
              <a:t>2012</a:t>
            </a:r>
            <a:endParaRPr sz="2400">
              <a:solidFill>
                <a:srgbClr val="FFFFFF"/>
              </a:solidFill>
            </a:endParaRPr>
          </a:p>
        </p:txBody>
      </p:sp>
      <p:sp>
        <p:nvSpPr>
          <p:cNvPr id="166" name="Shape 166"/>
          <p:cNvSpPr txBox="1"/>
          <p:nvPr/>
        </p:nvSpPr>
        <p:spPr>
          <a:xfrm>
            <a:off x="5900050" y="1017150"/>
            <a:ext cx="1621200" cy="4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2014</a:t>
            </a:r>
            <a:endParaRPr sz="2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297500" y="393750"/>
            <a:ext cx="72675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Feature Engineering - Data Cleaning</a:t>
            </a:r>
            <a:endParaRPr sz="3000"/>
          </a:p>
        </p:txBody>
      </p:sp>
      <p:sp>
        <p:nvSpPr>
          <p:cNvPr id="172" name="Shape 172"/>
          <p:cNvSpPr txBox="1">
            <a:spLocks noGrp="1"/>
          </p:cNvSpPr>
          <p:nvPr>
            <p:ph type="body" idx="1"/>
          </p:nvPr>
        </p:nvSpPr>
        <p:spPr>
          <a:xfrm>
            <a:off x="1006800" y="1186025"/>
            <a:ext cx="7038900" cy="2911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2012 SAT Scores Dataset</a:t>
            </a:r>
            <a:endParaRPr sz="1800"/>
          </a:p>
          <a:p>
            <a:pPr marL="914400" lvl="1" indent="-342900" rtl="0">
              <a:spcBef>
                <a:spcPts val="0"/>
              </a:spcBef>
              <a:spcAft>
                <a:spcPts val="0"/>
              </a:spcAft>
              <a:buSzPts val="1800"/>
              <a:buChar char="○"/>
            </a:pPr>
            <a:r>
              <a:rPr lang="en" sz="1800"/>
              <a:t>Used ‘s’ to represent null values</a:t>
            </a:r>
            <a:endParaRPr sz="1800"/>
          </a:p>
          <a:p>
            <a:pPr marL="914400" lvl="1" indent="-342900" rtl="0">
              <a:spcBef>
                <a:spcPts val="0"/>
              </a:spcBef>
              <a:spcAft>
                <a:spcPts val="0"/>
              </a:spcAft>
              <a:buSzPts val="1800"/>
              <a:buChar char="○"/>
            </a:pPr>
            <a:r>
              <a:rPr lang="en" sz="1800"/>
              <a:t>Data omitted for &lt; 5 test takers</a:t>
            </a:r>
            <a:endParaRPr sz="1800"/>
          </a:p>
          <a:p>
            <a:pPr marL="457200" lvl="0" indent="-342900" rtl="0">
              <a:spcBef>
                <a:spcPts val="0"/>
              </a:spcBef>
              <a:spcAft>
                <a:spcPts val="0"/>
              </a:spcAft>
              <a:buSzPts val="1800"/>
              <a:buChar char="●"/>
            </a:pPr>
            <a:r>
              <a:rPr lang="en" sz="1800"/>
              <a:t>2014 SAT Scores</a:t>
            </a:r>
            <a:endParaRPr sz="1800"/>
          </a:p>
          <a:p>
            <a:pPr marL="914400" lvl="1" indent="-342900" rtl="0">
              <a:spcBef>
                <a:spcPts val="0"/>
              </a:spcBef>
              <a:spcAft>
                <a:spcPts val="0"/>
              </a:spcAft>
              <a:buSzPts val="1800"/>
              <a:buChar char="○"/>
            </a:pPr>
            <a:r>
              <a:rPr lang="en" sz="1800"/>
              <a:t>Simply left data empty for null</a:t>
            </a:r>
            <a:endParaRPr sz="1800"/>
          </a:p>
          <a:p>
            <a:pPr marL="457200" lvl="0" indent="-342900" rtl="0">
              <a:spcBef>
                <a:spcPts val="0"/>
              </a:spcBef>
              <a:spcAft>
                <a:spcPts val="0"/>
              </a:spcAft>
              <a:buSzPts val="1800"/>
              <a:buChar char="●"/>
            </a:pPr>
            <a:r>
              <a:rPr lang="en" sz="1800"/>
              <a:t>NYPD Complaint Dataset</a:t>
            </a:r>
            <a:endParaRPr sz="1800"/>
          </a:p>
          <a:p>
            <a:pPr marL="914400" lvl="1" indent="-342900" rtl="0">
              <a:spcBef>
                <a:spcPts val="0"/>
              </a:spcBef>
              <a:spcAft>
                <a:spcPts val="0"/>
              </a:spcAft>
              <a:buSzPts val="1800"/>
              <a:buChar char="○"/>
            </a:pPr>
            <a:r>
              <a:rPr lang="en" sz="1800"/>
              <a:t>Has data from 2006-2015, only need from </a:t>
            </a:r>
            <a:endParaRPr sz="1800"/>
          </a:p>
          <a:p>
            <a:pPr marL="457200" lvl="0" indent="457200" rtl="0">
              <a:spcBef>
                <a:spcPts val="0"/>
              </a:spcBef>
              <a:spcAft>
                <a:spcPts val="0"/>
              </a:spcAft>
              <a:buNone/>
            </a:pPr>
            <a:r>
              <a:rPr lang="en" sz="1800"/>
              <a:t>2012 and 2014</a:t>
            </a:r>
            <a:endParaRPr sz="1800"/>
          </a:p>
          <a:p>
            <a:pPr marL="914400" lvl="1" indent="-342900" rtl="0">
              <a:spcBef>
                <a:spcPts val="0"/>
              </a:spcBef>
              <a:spcAft>
                <a:spcPts val="0"/>
              </a:spcAft>
              <a:buSzPts val="1800"/>
              <a:buChar char="○"/>
            </a:pPr>
            <a:r>
              <a:rPr lang="en" sz="1800"/>
              <a:t>Can’t use data with no date or latitude/longitude</a:t>
            </a:r>
            <a:endParaRPr sz="1800"/>
          </a:p>
        </p:txBody>
      </p:sp>
      <p:pic>
        <p:nvPicPr>
          <p:cNvPr id="173" name="Shape 173"/>
          <p:cNvPicPr preferRelativeResize="0"/>
          <p:nvPr/>
        </p:nvPicPr>
        <p:blipFill rotWithShape="1">
          <a:blip r:embed="rId3">
            <a:alphaModFix/>
          </a:blip>
          <a:srcRect t="49469" r="71598" b="37170"/>
          <a:stretch/>
        </p:blipFill>
        <p:spPr>
          <a:xfrm>
            <a:off x="6274300" y="1610925"/>
            <a:ext cx="2597021" cy="687150"/>
          </a:xfrm>
          <a:prstGeom prst="rect">
            <a:avLst/>
          </a:prstGeom>
          <a:noFill/>
          <a:ln>
            <a:noFill/>
          </a:ln>
        </p:spPr>
      </p:pic>
      <p:sp>
        <p:nvSpPr>
          <p:cNvPr id="174" name="Shape 174"/>
          <p:cNvSpPr/>
          <p:nvPr/>
        </p:nvSpPr>
        <p:spPr>
          <a:xfrm rot="5400000">
            <a:off x="7416213" y="2496000"/>
            <a:ext cx="313200" cy="151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75" name="Shape 175"/>
          <p:cNvPicPr preferRelativeResize="0"/>
          <p:nvPr/>
        </p:nvPicPr>
        <p:blipFill rotWithShape="1">
          <a:blip r:embed="rId4">
            <a:alphaModFix/>
          </a:blip>
          <a:srcRect t="56329" r="80218" b="30311"/>
          <a:stretch/>
        </p:blipFill>
        <p:spPr>
          <a:xfrm>
            <a:off x="6668375" y="2773800"/>
            <a:ext cx="1808870" cy="68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Feature Engineering</a:t>
            </a:r>
            <a:endParaRPr sz="3000"/>
          </a:p>
        </p:txBody>
      </p:sp>
      <p:sp>
        <p:nvSpPr>
          <p:cNvPr id="181" name="Shape 181"/>
          <p:cNvSpPr txBox="1">
            <a:spLocks noGrp="1"/>
          </p:cNvSpPr>
          <p:nvPr>
            <p:ph type="body" idx="1"/>
          </p:nvPr>
        </p:nvSpPr>
        <p:spPr>
          <a:xfrm>
            <a:off x="447700" y="1401663"/>
            <a:ext cx="7038900" cy="2911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SAT scores by school -&gt; crime by coordinates</a:t>
            </a:r>
            <a:endParaRPr sz="1800"/>
          </a:p>
          <a:p>
            <a:pPr marL="0" lvl="0" indent="0" rtl="0">
              <a:spcBef>
                <a:spcPts val="0"/>
              </a:spcBef>
              <a:spcAft>
                <a:spcPts val="0"/>
              </a:spcAft>
              <a:buNone/>
            </a:pPr>
            <a:endParaRPr sz="1800"/>
          </a:p>
          <a:p>
            <a:pPr marL="457200" lvl="0" indent="-342900" rtl="0">
              <a:spcBef>
                <a:spcPts val="0"/>
              </a:spcBef>
              <a:spcAft>
                <a:spcPts val="0"/>
              </a:spcAft>
              <a:buSzPts val="1800"/>
              <a:buChar char="●"/>
            </a:pPr>
            <a:r>
              <a:rPr lang="en" sz="1800"/>
              <a:t>Devised “districts” using Voronoi diagram</a:t>
            </a:r>
            <a:endParaRPr sz="1800"/>
          </a:p>
          <a:p>
            <a:pPr marL="0" lvl="0" indent="0" rtl="0">
              <a:spcBef>
                <a:spcPts val="0"/>
              </a:spcBef>
              <a:spcAft>
                <a:spcPts val="0"/>
              </a:spcAft>
              <a:buNone/>
            </a:pPr>
            <a:endParaRPr sz="1800"/>
          </a:p>
          <a:p>
            <a:pPr marL="457200" lvl="0" indent="-342900" rtl="0">
              <a:spcBef>
                <a:spcPts val="0"/>
              </a:spcBef>
              <a:spcAft>
                <a:spcPts val="0"/>
              </a:spcAft>
              <a:buSzPts val="1800"/>
              <a:buChar char="●"/>
            </a:pPr>
            <a:r>
              <a:rPr lang="en" sz="1800"/>
              <a:t>Region represents a district containing one school</a:t>
            </a:r>
            <a:endParaRPr sz="1800"/>
          </a:p>
          <a:p>
            <a:pPr marL="914400" lvl="1" indent="-342900" rtl="0">
              <a:spcBef>
                <a:spcPts val="0"/>
              </a:spcBef>
              <a:spcAft>
                <a:spcPts val="0"/>
              </a:spcAft>
              <a:buSzPts val="1800"/>
              <a:buChar char="○"/>
            </a:pPr>
            <a:r>
              <a:rPr lang="en" sz="1800"/>
              <a:t>All points in region are closest to that school</a:t>
            </a:r>
            <a:endParaRPr sz="1800"/>
          </a:p>
          <a:p>
            <a:pPr marL="0" lvl="0" indent="0" rtl="0">
              <a:spcBef>
                <a:spcPts val="0"/>
              </a:spcBef>
              <a:spcAft>
                <a:spcPts val="0"/>
              </a:spcAft>
              <a:buNone/>
            </a:pPr>
            <a:endParaRPr sz="1800"/>
          </a:p>
          <a:p>
            <a:pPr marL="457200" lvl="0" indent="-342900" rtl="0">
              <a:spcBef>
                <a:spcPts val="0"/>
              </a:spcBef>
              <a:spcAft>
                <a:spcPts val="0"/>
              </a:spcAft>
              <a:buSzPts val="1800"/>
              <a:buChar char="●"/>
            </a:pPr>
            <a:r>
              <a:rPr lang="en" sz="1800"/>
              <a:t>Allows for relation of schools to coordinate</a:t>
            </a:r>
            <a:endParaRPr sz="1800"/>
          </a:p>
        </p:txBody>
      </p:sp>
      <p:pic>
        <p:nvPicPr>
          <p:cNvPr id="182" name="Shape 182"/>
          <p:cNvPicPr preferRelativeResize="0"/>
          <p:nvPr/>
        </p:nvPicPr>
        <p:blipFill rotWithShape="1">
          <a:blip r:embed="rId3">
            <a:alphaModFix/>
          </a:blip>
          <a:srcRect l="7484" t="11483" r="8517" b="8606"/>
          <a:stretch/>
        </p:blipFill>
        <p:spPr>
          <a:xfrm>
            <a:off x="6083275" y="1431975"/>
            <a:ext cx="2996125" cy="285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Feature Engineering cont.</a:t>
            </a:r>
            <a:endParaRPr/>
          </a:p>
        </p:txBody>
      </p:sp>
      <p:sp>
        <p:nvSpPr>
          <p:cNvPr id="188" name="Shape 18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 </a:t>
            </a:r>
            <a:endParaRPr/>
          </a:p>
        </p:txBody>
      </p:sp>
      <p:pic>
        <p:nvPicPr>
          <p:cNvPr id="189" name="Shape 189"/>
          <p:cNvPicPr preferRelativeResize="0"/>
          <p:nvPr/>
        </p:nvPicPr>
        <p:blipFill>
          <a:blip r:embed="rId3">
            <a:alphaModFix/>
          </a:blip>
          <a:stretch>
            <a:fillRect/>
          </a:stretch>
        </p:blipFill>
        <p:spPr>
          <a:xfrm>
            <a:off x="2464650" y="1028375"/>
            <a:ext cx="3830550" cy="383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Feature Engineering - Unforeseen Roadblock</a:t>
            </a:r>
            <a:endParaRPr sz="3000"/>
          </a:p>
        </p:txBody>
      </p:sp>
      <p:sp>
        <p:nvSpPr>
          <p:cNvPr id="195" name="Shape 19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Created two dictionaries in python:</a:t>
            </a:r>
            <a:endParaRPr sz="2000"/>
          </a:p>
          <a:p>
            <a:pPr marL="914400" lvl="1" indent="-355600" rtl="0">
              <a:spcBef>
                <a:spcPts val="0"/>
              </a:spcBef>
              <a:spcAft>
                <a:spcPts val="0"/>
              </a:spcAft>
              <a:buSzPts val="2000"/>
              <a:buChar char="○"/>
            </a:pPr>
            <a:r>
              <a:rPr lang="en" sz="2000"/>
              <a:t>DBN -&gt; polygon, crime frequency</a:t>
            </a:r>
            <a:endParaRPr sz="2000"/>
          </a:p>
          <a:p>
            <a:pPr marL="914400" lvl="1" indent="-355600" rtl="0">
              <a:spcBef>
                <a:spcPts val="0"/>
              </a:spcBef>
              <a:spcAft>
                <a:spcPts val="0"/>
              </a:spcAft>
              <a:buSzPts val="2000"/>
              <a:buChar char="○"/>
            </a:pPr>
            <a:r>
              <a:rPr lang="en" sz="2000"/>
              <a:t>Polygon -&gt; DBN (Faulty)</a:t>
            </a:r>
            <a:endParaRPr sz="2000"/>
          </a:p>
          <a:p>
            <a:pPr marL="457200" lvl="0" indent="-355600" rtl="0">
              <a:spcBef>
                <a:spcPts val="0"/>
              </a:spcBef>
              <a:spcAft>
                <a:spcPts val="0"/>
              </a:spcAft>
              <a:buSzPts val="2000"/>
              <a:buChar char="●"/>
            </a:pPr>
            <a:r>
              <a:rPr lang="en" sz="2000"/>
              <a:t>Had a problem mapping polygon to DBN</a:t>
            </a:r>
            <a:endParaRPr sz="2000"/>
          </a:p>
          <a:p>
            <a:pPr marL="457200" lvl="0" indent="-355600" rtl="0">
              <a:spcBef>
                <a:spcPts val="0"/>
              </a:spcBef>
              <a:spcAft>
                <a:spcPts val="0"/>
              </a:spcAft>
              <a:buSzPts val="2000"/>
              <a:buChar char="●"/>
            </a:pPr>
            <a:r>
              <a:rPr lang="en" sz="2000"/>
              <a:t>Implemented an algorithm that chose the appropriate DBN based on the coordinates in a similar manner</a:t>
            </a:r>
            <a:endParaRPr sz="2000"/>
          </a:p>
          <a:p>
            <a:pPr marL="0" lvl="0" indent="0"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On-screen Show (16:9)</PresentationFormat>
  <Paragraphs>78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Montserrat</vt:lpstr>
      <vt:lpstr>Lato</vt:lpstr>
      <vt:lpstr>Arial</vt:lpstr>
      <vt:lpstr>Focus</vt:lpstr>
      <vt:lpstr>Analysis of SAT Scores and Crime</vt:lpstr>
      <vt:lpstr>Introduction</vt:lpstr>
      <vt:lpstr>The Data</vt:lpstr>
      <vt:lpstr>Crime and SAT Data vs. Time</vt:lpstr>
      <vt:lpstr>SAT Subject Score Correlation</vt:lpstr>
      <vt:lpstr>Feature Engineering - Data Cleaning</vt:lpstr>
      <vt:lpstr>Feature Engineering</vt:lpstr>
      <vt:lpstr>Feature Engineering cont.</vt:lpstr>
      <vt:lpstr>Feature Engineering - Unforeseen Roadblock</vt:lpstr>
      <vt:lpstr>Computational Limitations </vt:lpstr>
      <vt:lpstr>Regression Model</vt:lpstr>
      <vt:lpstr>Regression Model</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SAT Scores and Crime</dc:title>
  <cp:lastModifiedBy>David Larson</cp:lastModifiedBy>
  <cp:revision>1</cp:revision>
  <dcterms:modified xsi:type="dcterms:W3CDTF">2018-04-26T12:10:30Z</dcterms:modified>
</cp:coreProperties>
</file>