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9" r:id="rId4"/>
    <p:sldId id="264" r:id="rId5"/>
    <p:sldId id="265" r:id="rId6"/>
    <p:sldId id="266" r:id="rId7"/>
    <p:sldId id="261" r:id="rId8"/>
    <p:sldId id="262" r:id="rId9"/>
    <p:sldId id="267" r:id="rId10"/>
    <p:sldId id="269" r:id="rId11"/>
    <p:sldId id="270" r:id="rId12"/>
    <p:sldId id="271" r:id="rId13"/>
    <p:sldId id="268" r:id="rId14"/>
    <p:sldId id="272" r:id="rId15"/>
    <p:sldId id="260" r:id="rId16"/>
    <p:sldId id="258" r:id="rId17"/>
    <p:sldId id="263"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104" y="-3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smtClean="0"/>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32F157A4-8531-4E44-BD8F-8124D0AAB688}" type="datetimeFigureOut">
              <a:rPr lang="en-US" smtClean="0"/>
              <a:t>2/5/13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188751-AA4D-0D4E-84C1-2DC2D0DEA54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32F157A4-8531-4E44-BD8F-8124D0AAB688}" type="datetimeFigureOut">
              <a:rPr lang="en-US" smtClean="0"/>
              <a:t>2/5/13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188751-AA4D-0D4E-84C1-2DC2D0DEA54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32F157A4-8531-4E44-BD8F-8124D0AAB688}" type="datetimeFigureOut">
              <a:rPr lang="en-US" smtClean="0"/>
              <a:t>2/5/13</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6580094" y="188259"/>
            <a:ext cx="2133600" cy="365125"/>
          </a:xfrm>
        </p:spPr>
        <p:txBody>
          <a:bodyPr/>
          <a:lstStyle/>
          <a:p>
            <a:fld id="{32F157A4-8531-4E44-BD8F-8124D0AAB688}" type="datetimeFigureOut">
              <a:rPr lang="en-US" smtClean="0"/>
              <a:t>2/5/13</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32F157A4-8531-4E44-BD8F-8124D0AAB688}" type="datetimeFigureOut">
              <a:rPr lang="en-US" smtClean="0"/>
              <a:t>2/5/13</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Drag picture to placeholder or click icon to add</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32F157A4-8531-4E44-BD8F-8124D0AAB688}" type="datetimeFigureOut">
              <a:rPr lang="en-US" smtClean="0"/>
              <a:t>2/5/13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188751-AA4D-0D4E-84C1-2DC2D0DEA544}"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32F157A4-8531-4E44-BD8F-8124D0AAB688}" type="datetimeFigureOut">
              <a:rPr lang="en-US" smtClean="0"/>
              <a:t>2/5/13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188751-AA4D-0D4E-84C1-2DC2D0DEA54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32F157A4-8531-4E44-BD8F-8124D0AAB688}" type="datetimeFigureOut">
              <a:rPr lang="en-US" smtClean="0"/>
              <a:t>2/5/13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188751-AA4D-0D4E-84C1-2DC2D0DEA54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32F157A4-8531-4E44-BD8F-8124D0AAB688}" type="datetimeFigureOut">
              <a:rPr lang="en-US" smtClean="0"/>
              <a:t>2/5/13</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F157A4-8531-4E44-BD8F-8124D0AAB688}" type="datetimeFigureOut">
              <a:rPr lang="en-US" smtClean="0"/>
              <a:t>2/5/13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188751-AA4D-0D4E-84C1-2DC2D0DEA54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6580094" y="188259"/>
            <a:ext cx="2133600" cy="365125"/>
          </a:xfrm>
        </p:spPr>
        <p:txBody>
          <a:bodyPr/>
          <a:lstStyle/>
          <a:p>
            <a:fld id="{32F157A4-8531-4E44-BD8F-8124D0AAB688}" type="datetimeFigureOut">
              <a:rPr lang="en-US" smtClean="0"/>
              <a:t>2/5/13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188751-AA4D-0D4E-84C1-2DC2D0DEA54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6580094" y="188259"/>
            <a:ext cx="2133600" cy="365125"/>
          </a:xfrm>
        </p:spPr>
        <p:txBody>
          <a:bodyPr/>
          <a:lstStyle/>
          <a:p>
            <a:fld id="{32F157A4-8531-4E44-BD8F-8124D0AAB688}" type="datetimeFigureOut">
              <a:rPr lang="en-US" smtClean="0"/>
              <a:t>2/5/13</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43188751-AA4D-0D4E-84C1-2DC2D0DEA544}" type="slidenum">
              <a:rPr lang="en-US" smtClean="0"/>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32F157A4-8531-4E44-BD8F-8124D0AAB688}" type="datetimeFigureOut">
              <a:rPr lang="en-US" smtClean="0"/>
              <a:t>2/5/13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188751-AA4D-0D4E-84C1-2DC2D0DEA54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F157A4-8531-4E44-BD8F-8124D0AAB688}" type="datetimeFigureOut">
              <a:rPr lang="en-US" smtClean="0"/>
              <a:t>2/5/13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188751-AA4D-0D4E-84C1-2DC2D0DEA54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32F157A4-8531-4E44-BD8F-8124D0AAB688}" type="datetimeFigureOut">
              <a:rPr lang="en-US" smtClean="0"/>
              <a:t>2/5/13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188751-AA4D-0D4E-84C1-2DC2D0DEA54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pPr lvl="0"/>
            <a:r>
              <a:rPr lang="en-US" dirty="0" smtClean="0"/>
              <a:t>Click to edit Master text styles</a:t>
            </a:r>
            <a:br>
              <a:rPr lang="en-US" dirty="0" smtClean="0"/>
            </a:br>
            <a:r>
              <a:rPr lang="en-US" dirty="0" smtClean="0"/>
              <a:t>Second level</a:t>
            </a:r>
            <a:br>
              <a:rPr lang="en-US" dirty="0" smtClean="0"/>
            </a:br>
            <a:r>
              <a:rPr lang="en-US" dirty="0" smtClean="0"/>
              <a:t>Third level</a:t>
            </a:r>
            <a:br>
              <a:rPr lang="en-US" dirty="0" smtClean="0"/>
            </a:br>
            <a:r>
              <a:rPr lang="en-US" dirty="0" smtClean="0"/>
              <a:t>Fourth level</a:t>
            </a:r>
            <a:br>
              <a:rPr lang="en-US" dirty="0" smtClean="0"/>
            </a:br>
            <a:r>
              <a:rPr lang="en-US" dirty="0" smtClean="0"/>
              <a:t>Fifth level</a:t>
            </a:r>
            <a:br>
              <a:rPr lang="en-US" dirty="0" smtClean="0"/>
            </a:br>
            <a:r>
              <a:rPr lang="en-US" dirty="0" smtClean="0"/>
              <a:t>Click to edit Master title style</a:t>
            </a:r>
            <a:endParaRPr dirty="0"/>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32F157A4-8531-4E44-BD8F-8124D0AAB688}" type="datetimeFigureOut">
              <a:rPr lang="en-US" smtClean="0"/>
              <a:t>2/5/13</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43188751-AA4D-0D4E-84C1-2DC2D0DEA544}" type="slidenum">
              <a:rPr lang="en-US" smtClean="0"/>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Problem Solving through </a:t>
            </a:r>
            <a:br>
              <a:rPr lang="en-US" dirty="0" smtClean="0"/>
            </a:br>
            <a:r>
              <a:rPr lang="en-US" dirty="0" smtClean="0"/>
              <a:t>Data Modeling	</a:t>
            </a:r>
            <a:endParaRPr lang="en-US" dirty="0"/>
          </a:p>
        </p:txBody>
      </p:sp>
      <p:sp>
        <p:nvSpPr>
          <p:cNvPr id="3" name="Subtitle 2"/>
          <p:cNvSpPr>
            <a:spLocks noGrp="1"/>
          </p:cNvSpPr>
          <p:nvPr>
            <p:ph type="subTitle" idx="1"/>
          </p:nvPr>
        </p:nvSpPr>
        <p:spPr/>
        <p:txBody>
          <a:bodyPr/>
          <a:lstStyle/>
          <a:p>
            <a:r>
              <a:rPr lang="en-US" dirty="0" smtClean="0"/>
              <a:t>How do we understand a problem to solve it?</a:t>
            </a:r>
            <a:endParaRPr lang="en-US" dirty="0"/>
          </a:p>
        </p:txBody>
      </p:sp>
      <p:sp>
        <p:nvSpPr>
          <p:cNvPr id="4" name="Rectangle 3"/>
          <p:cNvSpPr/>
          <p:nvPr/>
        </p:nvSpPr>
        <p:spPr>
          <a:xfrm>
            <a:off x="914400" y="391998"/>
            <a:ext cx="8011289" cy="830997"/>
          </a:xfrm>
          <a:prstGeom prst="rect">
            <a:avLst/>
          </a:prstGeom>
        </p:spPr>
        <p:txBody>
          <a:bodyPr wrap="square">
            <a:spAutoFit/>
          </a:bodyPr>
          <a:lstStyle/>
          <a:p>
            <a:r>
              <a:rPr lang="en-US" sz="2400" dirty="0" smtClean="0"/>
              <a:t>“In the ‘real world’ there are no model answers, no completely right or wrong solutions.”</a:t>
            </a:r>
            <a:endParaRPr lang="en-US" sz="2400" dirty="0"/>
          </a:p>
        </p:txBody>
      </p:sp>
    </p:spTree>
    <p:extLst>
      <p:ext uri="{BB962C8B-B14F-4D97-AF65-F5344CB8AC3E}">
        <p14:creationId xmlns:p14="http://schemas.microsoft.com/office/powerpoint/2010/main" val="1095563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Keys and Foreign Keys</a:t>
            </a:r>
            <a:endParaRPr lang="en-US" dirty="0"/>
          </a:p>
        </p:txBody>
      </p:sp>
      <p:sp>
        <p:nvSpPr>
          <p:cNvPr id="4" name="Text Placeholder 3"/>
          <p:cNvSpPr>
            <a:spLocks noGrp="1"/>
          </p:cNvSpPr>
          <p:nvPr>
            <p:ph type="body" idx="1"/>
          </p:nvPr>
        </p:nvSpPr>
        <p:spPr/>
        <p:txBody>
          <a:bodyPr/>
          <a:lstStyle/>
          <a:p>
            <a:r>
              <a:rPr lang="en-US" dirty="0" smtClean="0"/>
              <a:t>Primary Key	</a:t>
            </a:r>
            <a:endParaRPr lang="en-US" dirty="0"/>
          </a:p>
        </p:txBody>
      </p:sp>
      <p:sp>
        <p:nvSpPr>
          <p:cNvPr id="5" name="Content Placeholder 4"/>
          <p:cNvSpPr>
            <a:spLocks noGrp="1"/>
          </p:cNvSpPr>
          <p:nvPr>
            <p:ph sz="half" idx="2"/>
          </p:nvPr>
        </p:nvSpPr>
        <p:spPr/>
        <p:txBody>
          <a:bodyPr/>
          <a:lstStyle/>
          <a:p>
            <a:r>
              <a:rPr lang="en-US" dirty="0" smtClean="0"/>
              <a:t>An ID to relate and definitely call the particular record or row</a:t>
            </a:r>
            <a:endParaRPr lang="en-US" dirty="0"/>
          </a:p>
        </p:txBody>
      </p:sp>
      <p:sp>
        <p:nvSpPr>
          <p:cNvPr id="6" name="Text Placeholder 5"/>
          <p:cNvSpPr>
            <a:spLocks noGrp="1"/>
          </p:cNvSpPr>
          <p:nvPr>
            <p:ph type="body" sz="quarter" idx="3"/>
          </p:nvPr>
        </p:nvSpPr>
        <p:spPr/>
        <p:txBody>
          <a:bodyPr/>
          <a:lstStyle/>
          <a:p>
            <a:r>
              <a:rPr lang="en-US" dirty="0" smtClean="0"/>
              <a:t>Foreign Key</a:t>
            </a:r>
            <a:endParaRPr lang="en-US" dirty="0"/>
          </a:p>
        </p:txBody>
      </p:sp>
      <p:sp>
        <p:nvSpPr>
          <p:cNvPr id="7" name="Content Placeholder 6"/>
          <p:cNvSpPr>
            <a:spLocks noGrp="1"/>
          </p:cNvSpPr>
          <p:nvPr>
            <p:ph sz="quarter" idx="4"/>
          </p:nvPr>
        </p:nvSpPr>
        <p:spPr/>
        <p:txBody>
          <a:bodyPr/>
          <a:lstStyle/>
          <a:p>
            <a:r>
              <a:rPr lang="en-US" dirty="0" smtClean="0"/>
              <a:t>Storage of a Primary Key from another table. Shows the relationship.</a:t>
            </a:r>
            <a:endParaRPr lang="en-US" dirty="0"/>
          </a:p>
        </p:txBody>
      </p:sp>
    </p:spTree>
    <p:extLst>
      <p:ext uri="{BB962C8B-B14F-4D97-AF65-F5344CB8AC3E}">
        <p14:creationId xmlns:p14="http://schemas.microsoft.com/office/powerpoint/2010/main" val="3964160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a:t>
            </a:r>
            <a:endParaRPr lang="en-US" dirty="0"/>
          </a:p>
        </p:txBody>
      </p:sp>
      <p:sp>
        <p:nvSpPr>
          <p:cNvPr id="3" name="Text Placeholder 2"/>
          <p:cNvSpPr>
            <a:spLocks noGrp="1"/>
          </p:cNvSpPr>
          <p:nvPr>
            <p:ph type="body" idx="1"/>
          </p:nvPr>
        </p:nvSpPr>
        <p:spPr/>
        <p:txBody>
          <a:bodyPr/>
          <a:lstStyle/>
          <a:p>
            <a:r>
              <a:rPr lang="en-US" dirty="0" smtClean="0"/>
              <a:t>1:1</a:t>
            </a:r>
            <a:endParaRPr lang="en-US" dirty="0"/>
          </a:p>
        </p:txBody>
      </p:sp>
      <p:sp>
        <p:nvSpPr>
          <p:cNvPr id="4" name="Content Placeholder 3"/>
          <p:cNvSpPr>
            <a:spLocks noGrp="1"/>
          </p:cNvSpPr>
          <p:nvPr>
            <p:ph sz="half" idx="2"/>
          </p:nvPr>
        </p:nvSpPr>
        <p:spPr/>
        <p:txBody>
          <a:bodyPr/>
          <a:lstStyle/>
          <a:p>
            <a:r>
              <a:rPr lang="en-US" dirty="0" smtClean="0"/>
              <a:t>One entity can be related to one other entity</a:t>
            </a:r>
          </a:p>
          <a:p>
            <a:r>
              <a:rPr lang="en-US" dirty="0" smtClean="0"/>
              <a:t>One row can be related to one row on another table</a:t>
            </a:r>
          </a:p>
          <a:p>
            <a:r>
              <a:rPr lang="en-US" dirty="0" smtClean="0"/>
              <a:t>Cars can have one driver</a:t>
            </a:r>
          </a:p>
          <a:p>
            <a:r>
              <a:rPr lang="en-US" dirty="0" smtClean="0"/>
              <a:t>Car 1:1 Driver</a:t>
            </a:r>
            <a:endParaRPr lang="en-US" dirty="0"/>
          </a:p>
        </p:txBody>
      </p:sp>
      <p:sp>
        <p:nvSpPr>
          <p:cNvPr id="5" name="Text Placeholder 4"/>
          <p:cNvSpPr>
            <a:spLocks noGrp="1"/>
          </p:cNvSpPr>
          <p:nvPr>
            <p:ph type="body" sz="quarter" idx="3"/>
          </p:nvPr>
        </p:nvSpPr>
        <p:spPr/>
        <p:txBody>
          <a:bodyPr/>
          <a:lstStyle/>
          <a:p>
            <a:r>
              <a:rPr lang="en-US" dirty="0" smtClean="0"/>
              <a:t>1:M</a:t>
            </a:r>
            <a:endParaRPr lang="en-US" dirty="0"/>
          </a:p>
        </p:txBody>
      </p:sp>
      <p:sp>
        <p:nvSpPr>
          <p:cNvPr id="6" name="Content Placeholder 5"/>
          <p:cNvSpPr>
            <a:spLocks noGrp="1"/>
          </p:cNvSpPr>
          <p:nvPr>
            <p:ph sz="quarter" idx="4"/>
          </p:nvPr>
        </p:nvSpPr>
        <p:spPr/>
        <p:txBody>
          <a:bodyPr/>
          <a:lstStyle/>
          <a:p>
            <a:r>
              <a:rPr lang="en-US" dirty="0" smtClean="0"/>
              <a:t>One entity can be related to many other rows on another table</a:t>
            </a:r>
          </a:p>
          <a:p>
            <a:r>
              <a:rPr lang="en-US" dirty="0" smtClean="0"/>
              <a:t>Father has many children but a child only has one father</a:t>
            </a:r>
          </a:p>
          <a:p>
            <a:r>
              <a:rPr lang="en-US" dirty="0" smtClean="0"/>
              <a:t>Father 1:M Children</a:t>
            </a:r>
            <a:endParaRPr lang="en-US" dirty="0"/>
          </a:p>
        </p:txBody>
      </p:sp>
    </p:spTree>
    <p:extLst>
      <p:ext uri="{BB962C8B-B14F-4D97-AF65-F5344CB8AC3E}">
        <p14:creationId xmlns:p14="http://schemas.microsoft.com/office/powerpoint/2010/main" val="1115763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a:t>
            </a:r>
            <a:endParaRPr lang="en-US" dirty="0"/>
          </a:p>
        </p:txBody>
      </p:sp>
      <p:sp>
        <p:nvSpPr>
          <p:cNvPr id="3" name="Text Placeholder 2"/>
          <p:cNvSpPr>
            <a:spLocks noGrp="1"/>
          </p:cNvSpPr>
          <p:nvPr>
            <p:ph type="body" idx="1"/>
          </p:nvPr>
        </p:nvSpPr>
        <p:spPr/>
        <p:txBody>
          <a:bodyPr/>
          <a:lstStyle/>
          <a:p>
            <a:r>
              <a:rPr lang="en-US" dirty="0" smtClean="0"/>
              <a:t>Many to Many</a:t>
            </a:r>
            <a:endParaRPr lang="en-US" dirty="0"/>
          </a:p>
        </p:txBody>
      </p:sp>
      <p:sp>
        <p:nvSpPr>
          <p:cNvPr id="4" name="Content Placeholder 3"/>
          <p:cNvSpPr>
            <a:spLocks noGrp="1"/>
          </p:cNvSpPr>
          <p:nvPr>
            <p:ph sz="half" idx="2"/>
          </p:nvPr>
        </p:nvSpPr>
        <p:spPr/>
        <p:txBody>
          <a:bodyPr/>
          <a:lstStyle/>
          <a:p>
            <a:r>
              <a:rPr lang="en-US" dirty="0" smtClean="0"/>
              <a:t>Many Entities can have many rows and vice versa.</a:t>
            </a:r>
          </a:p>
          <a:p>
            <a:r>
              <a:rPr lang="en-US" dirty="0" smtClean="0"/>
              <a:t>Classes have many students. Students have many classes</a:t>
            </a:r>
          </a:p>
          <a:p>
            <a:r>
              <a:rPr lang="en-US" dirty="0" smtClean="0"/>
              <a:t>Classes M:M Students</a:t>
            </a:r>
            <a:endParaRPr lang="en-US" dirty="0"/>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1673514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a:t>
            </a:r>
            <a:endParaRPr lang="en-US" dirty="0"/>
          </a:p>
        </p:txBody>
      </p:sp>
      <p:sp>
        <p:nvSpPr>
          <p:cNvPr id="3" name="Content Placeholder 2"/>
          <p:cNvSpPr>
            <a:spLocks noGrp="1"/>
          </p:cNvSpPr>
          <p:nvPr>
            <p:ph idx="1"/>
          </p:nvPr>
        </p:nvSpPr>
        <p:spPr/>
        <p:txBody>
          <a:bodyPr/>
          <a:lstStyle/>
          <a:p>
            <a:r>
              <a:rPr lang="en-US" dirty="0" smtClean="0"/>
              <a:t>Simple Outline for Entities and Attributes</a:t>
            </a:r>
          </a:p>
          <a:p>
            <a:r>
              <a:rPr lang="en-US" dirty="0" smtClean="0"/>
              <a:t>Use () Foreign Key</a:t>
            </a:r>
          </a:p>
          <a:p>
            <a:pPr lvl="1"/>
            <a:r>
              <a:rPr lang="en-US" dirty="0" smtClean="0"/>
              <a:t>(1:1) One to One</a:t>
            </a:r>
          </a:p>
          <a:p>
            <a:pPr lvl="1"/>
            <a:r>
              <a:rPr lang="en-US" dirty="0" smtClean="0"/>
              <a:t>(1:M) One to Many</a:t>
            </a:r>
          </a:p>
          <a:p>
            <a:pPr lvl="1"/>
            <a:r>
              <a:rPr lang="en-US" dirty="0" smtClean="0"/>
              <a:t>(M:M) Many to Many</a:t>
            </a:r>
            <a:endParaRPr lang="en-US" dirty="0"/>
          </a:p>
        </p:txBody>
      </p:sp>
    </p:spTree>
    <p:extLst>
      <p:ext uri="{BB962C8B-B14F-4D97-AF65-F5344CB8AC3E}">
        <p14:creationId xmlns:p14="http://schemas.microsoft.com/office/powerpoint/2010/main" val="698387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Example notation</a:t>
            </a:r>
            <a:endParaRPr lang="en-US"/>
          </a:p>
        </p:txBody>
      </p:sp>
      <p:sp>
        <p:nvSpPr>
          <p:cNvPr id="7" name="Content Placeholder 6"/>
          <p:cNvSpPr>
            <a:spLocks noGrp="1"/>
          </p:cNvSpPr>
          <p:nvPr>
            <p:ph idx="1"/>
          </p:nvPr>
        </p:nvSpPr>
        <p:spPr/>
        <p:txBody>
          <a:bodyPr/>
          <a:lstStyle/>
          <a:p>
            <a:r>
              <a:rPr lang="en-US" dirty="0" smtClean="0"/>
              <a:t>Car</a:t>
            </a:r>
          </a:p>
          <a:p>
            <a:pPr lvl="1"/>
            <a:r>
              <a:rPr lang="en-US" dirty="0"/>
              <a:t>Driver </a:t>
            </a:r>
            <a:r>
              <a:rPr lang="en-US" dirty="0" smtClean="0"/>
              <a:t>(1:1)</a:t>
            </a:r>
            <a:endParaRPr lang="en-US" dirty="0"/>
          </a:p>
          <a:p>
            <a:pPr lvl="1"/>
            <a:r>
              <a:rPr lang="en-US" dirty="0"/>
              <a:t>Color</a:t>
            </a:r>
          </a:p>
          <a:p>
            <a:pPr lvl="1"/>
            <a:r>
              <a:rPr lang="en-US" dirty="0"/>
              <a:t>Make</a:t>
            </a:r>
          </a:p>
          <a:p>
            <a:pPr lvl="1"/>
            <a:r>
              <a:rPr lang="en-US" dirty="0"/>
              <a:t>Model</a:t>
            </a:r>
          </a:p>
          <a:p>
            <a:endParaRPr lang="en-US" dirty="0" smtClean="0"/>
          </a:p>
          <a:p>
            <a:r>
              <a:rPr lang="en-US" dirty="0" smtClean="0"/>
              <a:t>Driver</a:t>
            </a:r>
          </a:p>
          <a:p>
            <a:pPr lvl="1"/>
            <a:r>
              <a:rPr lang="en-US" dirty="0" smtClean="0"/>
              <a:t>Name</a:t>
            </a:r>
          </a:p>
          <a:p>
            <a:pPr marL="349250" lvl="1" indent="0">
              <a:buNone/>
            </a:pPr>
            <a:endParaRPr lang="en-US" dirty="0" smtClean="0"/>
          </a:p>
        </p:txBody>
      </p:sp>
    </p:spTree>
    <p:extLst>
      <p:ext uri="{BB962C8B-B14F-4D97-AF65-F5344CB8AC3E}">
        <p14:creationId xmlns:p14="http://schemas.microsoft.com/office/powerpoint/2010/main" val="2395924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1</a:t>
            </a:r>
            <a:endParaRPr lang="en-US" dirty="0"/>
          </a:p>
        </p:txBody>
      </p:sp>
      <p:sp>
        <p:nvSpPr>
          <p:cNvPr id="5" name="Content Placeholder 4"/>
          <p:cNvSpPr>
            <a:spLocks noGrp="1"/>
          </p:cNvSpPr>
          <p:nvPr>
            <p:ph idx="1"/>
          </p:nvPr>
        </p:nvSpPr>
        <p:spPr/>
        <p:txBody>
          <a:bodyPr/>
          <a:lstStyle/>
          <a:p>
            <a:r>
              <a:rPr lang="en-US" dirty="0" smtClean="0"/>
              <a:t>Write a short product description that examines this object and explain a usage, different from the usual or intended usage. Be creative. Points awarded for originality and creativity.</a:t>
            </a:r>
          </a:p>
          <a:p>
            <a:r>
              <a:rPr lang="en-US" dirty="0" smtClean="0"/>
              <a:t>Example:</a:t>
            </a:r>
          </a:p>
          <a:p>
            <a:pPr lvl="1"/>
            <a:r>
              <a:rPr lang="en-US" dirty="0" smtClean="0"/>
              <a:t>This fuzzy foot massager provides a firm resistance and repetitive motion for stopping arch pain. The bright green color enhance your mood while you receive a comfortable touch to the bottom of your feet. Comes in packs of two, one for each foot and one for a backup just incase one rolls away.</a:t>
            </a:r>
          </a:p>
        </p:txBody>
      </p:sp>
    </p:spTree>
    <p:extLst>
      <p:ext uri="{BB962C8B-B14F-4D97-AF65-F5344CB8AC3E}">
        <p14:creationId xmlns:p14="http://schemas.microsoft.com/office/powerpoint/2010/main" val="3707715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2</a:t>
            </a:r>
            <a:endParaRPr lang="en-US" dirty="0"/>
          </a:p>
        </p:txBody>
      </p:sp>
      <p:sp>
        <p:nvSpPr>
          <p:cNvPr id="4" name="Rectangle 3"/>
          <p:cNvSpPr/>
          <p:nvPr/>
        </p:nvSpPr>
        <p:spPr>
          <a:xfrm>
            <a:off x="1114424" y="2551836"/>
            <a:ext cx="7492616" cy="1200329"/>
          </a:xfrm>
          <a:prstGeom prst="rect">
            <a:avLst/>
          </a:prstGeom>
        </p:spPr>
        <p:txBody>
          <a:bodyPr wrap="square">
            <a:spAutoFit/>
          </a:bodyPr>
          <a:lstStyle/>
          <a:p>
            <a:r>
              <a:rPr lang="en-US" dirty="0"/>
              <a:t>C</a:t>
            </a:r>
            <a:r>
              <a:rPr lang="en-US" dirty="0" smtClean="0"/>
              <a:t>onstruct a grammatically correct and meaningful English sentence that has the word ‘and’ repeated five times with no other words in between; punctuation between the five ‘ands’ is allowed.</a:t>
            </a:r>
            <a:endParaRPr lang="en-US" dirty="0"/>
          </a:p>
        </p:txBody>
      </p:sp>
    </p:spTree>
    <p:extLst>
      <p:ext uri="{BB962C8B-B14F-4D97-AF65-F5344CB8AC3E}">
        <p14:creationId xmlns:p14="http://schemas.microsoft.com/office/powerpoint/2010/main" val="3281003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Weekend Assignment</a:t>
            </a:r>
            <a:endParaRPr lang="en-US" dirty="0"/>
          </a:p>
        </p:txBody>
      </p:sp>
      <p:sp>
        <p:nvSpPr>
          <p:cNvPr id="3" name="Content Placeholder 2"/>
          <p:cNvSpPr>
            <a:spLocks noGrp="1"/>
          </p:cNvSpPr>
          <p:nvPr>
            <p:ph idx="1"/>
          </p:nvPr>
        </p:nvSpPr>
        <p:spPr/>
        <p:txBody>
          <a:bodyPr/>
          <a:lstStyle/>
          <a:p>
            <a:r>
              <a:rPr lang="en-US" dirty="0" smtClean="0"/>
              <a:t>Identify something that the </a:t>
            </a:r>
            <a:r>
              <a:rPr lang="en-US" dirty="0"/>
              <a:t>E</a:t>
            </a:r>
            <a:r>
              <a:rPr lang="en-US" dirty="0" smtClean="0"/>
              <a:t>nglish language does not have a word for but could or should have.</a:t>
            </a:r>
            <a:endParaRPr lang="en-US" dirty="0"/>
          </a:p>
        </p:txBody>
      </p:sp>
    </p:spTree>
    <p:extLst>
      <p:ext uri="{BB962C8B-B14F-4D97-AF65-F5344CB8AC3E}">
        <p14:creationId xmlns:p14="http://schemas.microsoft.com/office/powerpoint/2010/main" val="390233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Rome was not built in a day</a:t>
            </a:r>
            <a:endParaRPr lang="en-US" dirty="0"/>
          </a:p>
        </p:txBody>
      </p:sp>
      <p:sp>
        <p:nvSpPr>
          <p:cNvPr id="4" name="Rectangle 3"/>
          <p:cNvSpPr/>
          <p:nvPr/>
        </p:nvSpPr>
        <p:spPr>
          <a:xfrm>
            <a:off x="1094497" y="2423817"/>
            <a:ext cx="6885435" cy="2308324"/>
          </a:xfrm>
          <a:prstGeom prst="rect">
            <a:avLst/>
          </a:prstGeom>
        </p:spPr>
        <p:txBody>
          <a:bodyPr wrap="square">
            <a:spAutoFit/>
          </a:bodyPr>
          <a:lstStyle/>
          <a:p>
            <a:r>
              <a:rPr lang="en-US" dirty="0" smtClean="0"/>
              <a:t>In a 16 week class in the Information Science department at MIT it was explained to students that expertise in data modeling could not come from study alone and that none of them would be ‘experts’ at the conclusion of the course. Instead, it was emphasized that expertise comes largely from experience, from exposure to a wide range of modeling applications and situations, and from the ability to think creatively ‘outside the square.’</a:t>
            </a:r>
            <a:endParaRPr lang="en-US" dirty="0"/>
          </a:p>
        </p:txBody>
      </p:sp>
    </p:spTree>
    <p:extLst>
      <p:ext uri="{BB962C8B-B14F-4D97-AF65-F5344CB8AC3E}">
        <p14:creationId xmlns:p14="http://schemas.microsoft.com/office/powerpoint/2010/main" val="366405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Data Modeling</a:t>
            </a:r>
            <a:endParaRPr lang="en-US" dirty="0"/>
          </a:p>
        </p:txBody>
      </p:sp>
      <p:sp>
        <p:nvSpPr>
          <p:cNvPr id="3" name="Content Placeholder 2"/>
          <p:cNvSpPr>
            <a:spLocks noGrp="1"/>
          </p:cNvSpPr>
          <p:nvPr>
            <p:ph sz="half" idx="1"/>
          </p:nvPr>
        </p:nvSpPr>
        <p:spPr>
          <a:xfrm>
            <a:off x="1117600" y="2595563"/>
            <a:ext cx="3566160" cy="1826171"/>
          </a:xfrm>
        </p:spPr>
        <p:txBody>
          <a:bodyPr/>
          <a:lstStyle/>
          <a:p>
            <a:r>
              <a:rPr lang="en-US" dirty="0" smtClean="0"/>
              <a:t>Name the  Entities</a:t>
            </a:r>
          </a:p>
          <a:p>
            <a:r>
              <a:rPr lang="en-US" dirty="0" smtClean="0"/>
              <a:t>Add some Attributes</a:t>
            </a:r>
          </a:p>
          <a:p>
            <a:r>
              <a:rPr lang="en-US" dirty="0" smtClean="0"/>
              <a:t>Verbalize their Relationships</a:t>
            </a:r>
            <a:endParaRPr lang="en-US" dirty="0"/>
          </a:p>
        </p:txBody>
      </p:sp>
      <p:sp>
        <p:nvSpPr>
          <p:cNvPr id="4" name="Content Placeholder 3"/>
          <p:cNvSpPr>
            <a:spLocks noGrp="1"/>
          </p:cNvSpPr>
          <p:nvPr>
            <p:ph sz="half" idx="2"/>
          </p:nvPr>
        </p:nvSpPr>
        <p:spPr>
          <a:xfrm>
            <a:off x="5147534" y="2595563"/>
            <a:ext cx="3566160" cy="1826171"/>
          </a:xfrm>
        </p:spPr>
        <p:txBody>
          <a:bodyPr/>
          <a:lstStyle/>
          <a:p>
            <a:r>
              <a:rPr lang="en-US" dirty="0" smtClean="0"/>
              <a:t>Name the Nouns</a:t>
            </a:r>
          </a:p>
          <a:p>
            <a:r>
              <a:rPr lang="en-US" dirty="0" smtClean="0"/>
              <a:t>Add some adjectives</a:t>
            </a:r>
          </a:p>
          <a:p>
            <a:r>
              <a:rPr lang="en-US" dirty="0" smtClean="0"/>
              <a:t>Verbalize their verbs</a:t>
            </a:r>
            <a:endParaRPr lang="en-US" dirty="0"/>
          </a:p>
        </p:txBody>
      </p:sp>
    </p:spTree>
    <p:extLst>
      <p:ext uri="{BB962C8B-B14F-4D97-AF65-F5344CB8AC3E}">
        <p14:creationId xmlns:p14="http://schemas.microsoft.com/office/powerpoint/2010/main" val="4052929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Entities</a:t>
            </a:r>
            <a:endParaRPr lang="en-US" dirty="0"/>
          </a:p>
        </p:txBody>
      </p:sp>
      <p:sp>
        <p:nvSpPr>
          <p:cNvPr id="3" name="Content Placeholder 2"/>
          <p:cNvSpPr>
            <a:spLocks noGrp="1"/>
          </p:cNvSpPr>
          <p:nvPr>
            <p:ph sz="half" idx="1"/>
          </p:nvPr>
        </p:nvSpPr>
        <p:spPr/>
        <p:txBody>
          <a:bodyPr/>
          <a:lstStyle/>
          <a:p>
            <a:r>
              <a:rPr lang="en-US" dirty="0" smtClean="0"/>
              <a:t>Nouns, typically becomes a table.</a:t>
            </a:r>
            <a:endParaRPr lang="en-US" dirty="0"/>
          </a:p>
        </p:txBody>
      </p:sp>
      <p:sp>
        <p:nvSpPr>
          <p:cNvPr id="4" name="Content Placeholder 3"/>
          <p:cNvSpPr>
            <a:spLocks noGrp="1"/>
          </p:cNvSpPr>
          <p:nvPr>
            <p:ph sz="half" idx="2"/>
          </p:nvPr>
        </p:nvSpPr>
        <p:spPr/>
        <p:txBody>
          <a:bodyPr/>
          <a:lstStyle/>
          <a:p>
            <a:r>
              <a:rPr lang="en-US" dirty="0" smtClean="0"/>
              <a:t>Car</a:t>
            </a:r>
          </a:p>
          <a:p>
            <a:r>
              <a:rPr lang="en-US" dirty="0" smtClean="0"/>
              <a:t>Driver</a:t>
            </a:r>
          </a:p>
          <a:p>
            <a:r>
              <a:rPr lang="en-US" dirty="0" smtClean="0"/>
              <a:t>Road</a:t>
            </a:r>
          </a:p>
        </p:txBody>
      </p:sp>
    </p:spTree>
    <p:extLst>
      <p:ext uri="{BB962C8B-B14F-4D97-AF65-F5344CB8AC3E}">
        <p14:creationId xmlns:p14="http://schemas.microsoft.com/office/powerpoint/2010/main" val="504023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(adjectives)</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Properties or the things that describe the entity	</a:t>
            </a:r>
            <a:endParaRPr lang="en-US" dirty="0"/>
          </a:p>
        </p:txBody>
      </p:sp>
      <p:sp>
        <p:nvSpPr>
          <p:cNvPr id="4" name="Content Placeholder 3"/>
          <p:cNvSpPr>
            <a:spLocks noGrp="1"/>
          </p:cNvSpPr>
          <p:nvPr>
            <p:ph sz="half" idx="2"/>
          </p:nvPr>
        </p:nvSpPr>
        <p:spPr/>
        <p:txBody>
          <a:bodyPr>
            <a:normAutofit lnSpcReduction="10000"/>
          </a:bodyPr>
          <a:lstStyle/>
          <a:p>
            <a:r>
              <a:rPr lang="en-US" dirty="0" smtClean="0"/>
              <a:t>Car</a:t>
            </a:r>
          </a:p>
          <a:p>
            <a:pPr lvl="1"/>
            <a:r>
              <a:rPr lang="en-US" dirty="0"/>
              <a:t>Color</a:t>
            </a:r>
          </a:p>
          <a:p>
            <a:pPr lvl="1"/>
            <a:r>
              <a:rPr lang="en-US" dirty="0"/>
              <a:t>Make</a:t>
            </a:r>
          </a:p>
          <a:p>
            <a:pPr lvl="1"/>
            <a:r>
              <a:rPr lang="en-US" dirty="0"/>
              <a:t>Model</a:t>
            </a:r>
          </a:p>
          <a:p>
            <a:pPr lvl="1"/>
            <a:r>
              <a:rPr lang="en-US" dirty="0"/>
              <a:t>Speed</a:t>
            </a:r>
          </a:p>
          <a:p>
            <a:pPr lvl="1"/>
            <a:r>
              <a:rPr lang="en-US" dirty="0"/>
              <a:t>Direction</a:t>
            </a:r>
          </a:p>
          <a:p>
            <a:pPr lvl="1"/>
            <a:r>
              <a:rPr lang="en-US" dirty="0" smtClean="0"/>
              <a:t>Driver</a:t>
            </a:r>
          </a:p>
          <a:p>
            <a:r>
              <a:rPr lang="en-US" dirty="0" smtClean="0"/>
              <a:t>Driver</a:t>
            </a:r>
          </a:p>
          <a:p>
            <a:pPr lvl="1"/>
            <a:r>
              <a:rPr lang="en-US" dirty="0" smtClean="0"/>
              <a:t>Name</a:t>
            </a:r>
          </a:p>
          <a:p>
            <a:pPr lvl="1"/>
            <a:r>
              <a:rPr lang="en-US" dirty="0" smtClean="0"/>
              <a:t>Sex</a:t>
            </a:r>
          </a:p>
          <a:p>
            <a:pPr lvl="1"/>
            <a:endParaRPr lang="en-US" dirty="0"/>
          </a:p>
        </p:txBody>
      </p:sp>
    </p:spTree>
    <p:extLst>
      <p:ext uri="{BB962C8B-B14F-4D97-AF65-F5344CB8AC3E}">
        <p14:creationId xmlns:p14="http://schemas.microsoft.com/office/powerpoint/2010/main" val="1863082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 (Verbs)</a:t>
            </a:r>
            <a:endParaRPr lang="en-US" dirty="0"/>
          </a:p>
        </p:txBody>
      </p:sp>
      <p:sp>
        <p:nvSpPr>
          <p:cNvPr id="3" name="Content Placeholder 2"/>
          <p:cNvSpPr>
            <a:spLocks noGrp="1"/>
          </p:cNvSpPr>
          <p:nvPr>
            <p:ph sz="half" idx="1"/>
          </p:nvPr>
        </p:nvSpPr>
        <p:spPr/>
        <p:txBody>
          <a:bodyPr/>
          <a:lstStyle/>
          <a:p>
            <a:r>
              <a:rPr lang="en-US" dirty="0" smtClean="0"/>
              <a:t>How are the entitles related</a:t>
            </a:r>
            <a:endParaRPr lang="en-US" dirty="0"/>
          </a:p>
        </p:txBody>
      </p:sp>
      <p:sp>
        <p:nvSpPr>
          <p:cNvPr id="4" name="Content Placeholder 3"/>
          <p:cNvSpPr>
            <a:spLocks noGrp="1"/>
          </p:cNvSpPr>
          <p:nvPr>
            <p:ph sz="half" idx="2"/>
          </p:nvPr>
        </p:nvSpPr>
        <p:spPr/>
        <p:txBody>
          <a:bodyPr/>
          <a:lstStyle/>
          <a:p>
            <a:r>
              <a:rPr lang="en-US" dirty="0" smtClean="0"/>
              <a:t>There are many Cars MOVING on a ROAD and are DRIVEN by a Driver</a:t>
            </a:r>
          </a:p>
          <a:p>
            <a:endParaRPr lang="en-US" dirty="0"/>
          </a:p>
          <a:p>
            <a:r>
              <a:rPr lang="en-US" dirty="0"/>
              <a:t>Road 1:M </a:t>
            </a:r>
            <a:r>
              <a:rPr lang="en-US" dirty="0" smtClean="0"/>
              <a:t>Cars</a:t>
            </a:r>
          </a:p>
          <a:p>
            <a:r>
              <a:rPr lang="en-US" dirty="0" smtClean="0"/>
              <a:t>Car 1:1 Driver</a:t>
            </a:r>
          </a:p>
        </p:txBody>
      </p:sp>
    </p:spTree>
    <p:extLst>
      <p:ext uri="{BB962C8B-B14F-4D97-AF65-F5344CB8AC3E}">
        <p14:creationId xmlns:p14="http://schemas.microsoft.com/office/powerpoint/2010/main" val="1472079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old Order Problem</a:t>
            </a:r>
            <a:endParaRPr lang="en-US" dirty="0"/>
          </a:p>
        </p:txBody>
      </p:sp>
      <p:sp>
        <p:nvSpPr>
          <p:cNvPr id="3" name="Content Placeholder 2"/>
          <p:cNvSpPr>
            <a:spLocks noGrp="1"/>
          </p:cNvSpPr>
          <p:nvPr>
            <p:ph idx="1"/>
          </p:nvPr>
        </p:nvSpPr>
        <p:spPr/>
        <p:txBody>
          <a:bodyPr/>
          <a:lstStyle/>
          <a:p>
            <a:r>
              <a:rPr lang="en-US" dirty="0" smtClean="0"/>
              <a:t>Model the traditional online order for a product.</a:t>
            </a:r>
          </a:p>
          <a:p>
            <a:r>
              <a:rPr lang="en-US" dirty="0" smtClean="0"/>
              <a:t>Workflow: Customer orders a product that is fulfilled and shipped to the customer’s home.</a:t>
            </a:r>
            <a:endParaRPr lang="en-US" dirty="0"/>
          </a:p>
        </p:txBody>
      </p:sp>
    </p:spTree>
    <p:extLst>
      <p:ext uri="{BB962C8B-B14F-4D97-AF65-F5344CB8AC3E}">
        <p14:creationId xmlns:p14="http://schemas.microsoft.com/office/powerpoint/2010/main" val="2650091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Order Model</a:t>
            </a:r>
            <a:endParaRPr lang="en-US" dirty="0"/>
          </a:p>
        </p:txBody>
      </p:sp>
      <p:sp>
        <p:nvSpPr>
          <p:cNvPr id="3" name="Content Placeholder 2"/>
          <p:cNvSpPr>
            <a:spLocks noGrp="1"/>
          </p:cNvSpPr>
          <p:nvPr>
            <p:ph idx="1"/>
          </p:nvPr>
        </p:nvSpPr>
        <p:spPr/>
        <p:txBody>
          <a:bodyPr/>
          <a:lstStyle/>
          <a:p>
            <a:endParaRPr lang="en-US"/>
          </a:p>
        </p:txBody>
      </p:sp>
      <p:pic>
        <p:nvPicPr>
          <p:cNvPr id="5" name="Picture 4" descr="Screen Shot 2013-02-05 at 10.56.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10867"/>
            <a:ext cx="9144000" cy="3059953"/>
          </a:xfrm>
          <a:prstGeom prst="rect">
            <a:avLst/>
          </a:prstGeom>
        </p:spPr>
      </p:pic>
    </p:spTree>
    <p:extLst>
      <p:ext uri="{BB962C8B-B14F-4D97-AF65-F5344CB8AC3E}">
        <p14:creationId xmlns:p14="http://schemas.microsoft.com/office/powerpoint/2010/main" val="1634183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a:t>
            </a:r>
            <a:endParaRPr lang="en-US" dirty="0"/>
          </a:p>
        </p:txBody>
      </p:sp>
      <p:sp>
        <p:nvSpPr>
          <p:cNvPr id="3" name="Content Placeholder 2"/>
          <p:cNvSpPr>
            <a:spLocks noGrp="1"/>
          </p:cNvSpPr>
          <p:nvPr>
            <p:ph idx="1"/>
          </p:nvPr>
        </p:nvSpPr>
        <p:spPr/>
        <p:txBody>
          <a:bodyPr/>
          <a:lstStyle/>
          <a:p>
            <a:r>
              <a:rPr lang="en-US" dirty="0" err="1" smtClean="0"/>
              <a:t>CharField</a:t>
            </a:r>
            <a:r>
              <a:rPr lang="en-US" dirty="0" smtClean="0"/>
              <a:t> (Text Field)</a:t>
            </a:r>
          </a:p>
          <a:p>
            <a:r>
              <a:rPr lang="en-US" dirty="0" err="1" smtClean="0"/>
              <a:t>TextField</a:t>
            </a:r>
            <a:r>
              <a:rPr lang="en-US" dirty="0" smtClean="0"/>
              <a:t> (Text Area)</a:t>
            </a:r>
          </a:p>
          <a:p>
            <a:r>
              <a:rPr lang="en-US" dirty="0" smtClean="0"/>
              <a:t>Integer (Number) [multiple types]</a:t>
            </a:r>
          </a:p>
          <a:p>
            <a:r>
              <a:rPr lang="en-US" dirty="0" smtClean="0"/>
              <a:t>Date (Date Object</a:t>
            </a:r>
          </a:p>
          <a:p>
            <a:r>
              <a:rPr lang="en-US" dirty="0" smtClean="0"/>
              <a:t>Media Path</a:t>
            </a:r>
          </a:p>
          <a:p>
            <a:r>
              <a:rPr lang="en-US" dirty="0" smtClean="0"/>
              <a:t>Boolean</a:t>
            </a:r>
          </a:p>
          <a:p>
            <a:endParaRPr lang="en-US" dirty="0" smtClean="0"/>
          </a:p>
          <a:p>
            <a:endParaRPr lang="en-US" dirty="0" smtClean="0"/>
          </a:p>
          <a:p>
            <a:endParaRPr lang="en-US" dirty="0"/>
          </a:p>
        </p:txBody>
      </p:sp>
    </p:spTree>
    <p:extLst>
      <p:ext uri="{BB962C8B-B14F-4D97-AF65-F5344CB8AC3E}">
        <p14:creationId xmlns:p14="http://schemas.microsoft.com/office/powerpoint/2010/main" val="3297443041"/>
      </p:ext>
    </p:extLst>
  </p:cSld>
  <p:clrMapOvr>
    <a:masterClrMapping/>
  </p:clrMapOvr>
</p:sld>
</file>

<file path=ppt/theme/theme1.xml><?xml version="1.0" encoding="utf-8"?>
<a:theme xmlns:a="http://schemas.openxmlformats.org/drawingml/2006/main" name="SKlightblue">
  <a:themeElements>
    <a:clrScheme name="UNC Blue">
      <a:dk1>
        <a:sysClr val="windowText" lastClr="000000"/>
      </a:dk1>
      <a:lt1>
        <a:sysClr val="window" lastClr="FFFFFF"/>
      </a:lt1>
      <a:dk2>
        <a:srgbClr val="004080"/>
      </a:dk2>
      <a:lt2>
        <a:srgbClr val="ACCBF9"/>
      </a:lt2>
      <a:accent1>
        <a:srgbClr val="629DD1"/>
      </a:accent1>
      <a:accent2>
        <a:srgbClr val="297FD5"/>
      </a:accent2>
      <a:accent3>
        <a:srgbClr val="7F8FA9"/>
      </a:accent3>
      <a:accent4>
        <a:srgbClr val="4A66AC"/>
      </a:accent4>
      <a:accent5>
        <a:srgbClr val="5AA2AE"/>
      </a:accent5>
      <a:accent6>
        <a:srgbClr val="9D90A0"/>
      </a:accent6>
      <a:hlink>
        <a:srgbClr val="0080FF"/>
      </a:hlink>
      <a:folHlink>
        <a:srgbClr val="3EBBF0"/>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SKlightblue.thmx</Template>
  <TotalTime>76</TotalTime>
  <Words>593</Words>
  <Application>Microsoft Macintosh PowerPoint</Application>
  <PresentationFormat>On-screen Show (4:3)</PresentationFormat>
  <Paragraphs>90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SKlightblue</vt:lpstr>
      <vt:lpstr>Problem Solving through  Data Modeling </vt:lpstr>
      <vt:lpstr>Rome was not built in a day</vt:lpstr>
      <vt:lpstr>Basics of Data Modeling</vt:lpstr>
      <vt:lpstr>Entities</vt:lpstr>
      <vt:lpstr>Attributes (adjectives)</vt:lpstr>
      <vt:lpstr>Relationships (Verbs)</vt:lpstr>
      <vt:lpstr>The old Order Problem</vt:lpstr>
      <vt:lpstr>Customer Order Model</vt:lpstr>
      <vt:lpstr>Data Types</vt:lpstr>
      <vt:lpstr>Primary Keys and Foreign Keys</vt:lpstr>
      <vt:lpstr>Relationships</vt:lpstr>
      <vt:lpstr>Relationships</vt:lpstr>
      <vt:lpstr>Notation</vt:lpstr>
      <vt:lpstr>Example notation</vt:lpstr>
      <vt:lpstr>Problem 1</vt:lpstr>
      <vt:lpstr>Problem 2</vt:lpstr>
      <vt:lpstr>Weekend Assignment</vt:lpstr>
    </vt:vector>
  </TitlesOfParts>
  <Company>UNC-Chapel Hill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Modeling </dc:title>
  <dc:creator>School of Journalism</dc:creator>
  <cp:lastModifiedBy>School of Journalism</cp:lastModifiedBy>
  <cp:revision>18</cp:revision>
  <dcterms:created xsi:type="dcterms:W3CDTF">2013-02-06T03:25:33Z</dcterms:created>
  <dcterms:modified xsi:type="dcterms:W3CDTF">2013-02-06T04:42:04Z</dcterms:modified>
</cp:coreProperties>
</file>