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6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FD366-5D27-41BC-8648-C80E0E8E18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77812-3EC1-42B5-9FD3-BBEF518F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7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77812-3EC1-42B5-9FD3-BBEF518F94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6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7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44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92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07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69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07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4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0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657AA7F-BE72-4467-897E-7A302F46504F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15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07E067-243C-466B-AC89-F4770CFF9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6" t="17022" r="609" b="-562"/>
          <a:stretch/>
        </p:blipFill>
        <p:spPr>
          <a:xfrm>
            <a:off x="-43543" y="47172"/>
            <a:ext cx="12250057" cy="685526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/>
        </p:nvSpPr>
        <p:spPr>
          <a:xfrm>
            <a:off x="6444737" y="3945457"/>
            <a:ext cx="5320145" cy="2055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Mountain Resort</a:t>
            </a:r>
          </a:p>
          <a:p>
            <a:pPr algn="r"/>
            <a:endParaRPr lang="en-US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/>
        </p:nvSpPr>
        <p:spPr>
          <a:xfrm>
            <a:off x="7248300" y="6380588"/>
            <a:ext cx="4516582" cy="27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bg1"/>
                </a:solidFill>
              </a:rPr>
              <a:t>CALEB SMOTHERMAN</a:t>
            </a:r>
          </a:p>
        </p:txBody>
      </p:sp>
    </p:spTree>
    <p:extLst>
      <p:ext uri="{BB962C8B-B14F-4D97-AF65-F5344CB8AC3E}">
        <p14:creationId xmlns:p14="http://schemas.microsoft.com/office/powerpoint/2010/main" val="198237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76F73D-C11C-43D9-9915-7D3EA9E7F719}"/>
              </a:ext>
            </a:extLst>
          </p:cNvPr>
          <p:cNvSpPr/>
          <p:nvPr/>
        </p:nvSpPr>
        <p:spPr>
          <a:xfrm>
            <a:off x="3867043" y="1195642"/>
            <a:ext cx="8125116" cy="5471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/>
        </p:nvSpPr>
        <p:spPr>
          <a:xfrm>
            <a:off x="230613" y="190500"/>
            <a:ext cx="11374581" cy="87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Issue: Big Mountain is underpricing their tickets.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0166381-31B8-4CA1-8A4F-31083B67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86" y="1868165"/>
            <a:ext cx="8007351" cy="440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6C88976-8FFA-400A-8404-E42F6810B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95814"/>
              </p:ext>
            </p:extLst>
          </p:nvPr>
        </p:nvGraphicFramePr>
        <p:xfrm>
          <a:off x="9667878" y="2236657"/>
          <a:ext cx="212592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643">
                  <a:extLst>
                    <a:ext uri="{9D8B030D-6E8A-4147-A177-3AD203B41FA5}">
                      <a16:colId xmlns:a16="http://schemas.microsoft.com/office/drawing/2014/main" val="3786046804"/>
                    </a:ext>
                  </a:extLst>
                </a:gridCol>
                <a:gridCol w="1404279">
                  <a:extLst>
                    <a:ext uri="{9D8B030D-6E8A-4147-A177-3AD203B41FA5}">
                      <a16:colId xmlns:a16="http://schemas.microsoft.com/office/drawing/2014/main" val="2138559803"/>
                    </a:ext>
                  </a:extLst>
                </a:gridCol>
              </a:tblGrid>
              <a:tr h="222058"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bg1"/>
                          </a:solidFill>
                          <a:latin typeface="+mj-lt"/>
                        </a:rPr>
                        <a:t>Current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160122"/>
                  </a:ext>
                </a:extLst>
              </a:tr>
              <a:tr h="222058">
                <a:tc>
                  <a:txBody>
                    <a:bodyPr/>
                    <a:lstStyle/>
                    <a:p>
                      <a:pPr algn="ctr"/>
                      <a:endParaRPr lang="en-US" sz="105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bg1"/>
                          </a:solidFill>
                          <a:latin typeface="+mj-lt"/>
                        </a:rPr>
                        <a:t>Recommended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525386"/>
                  </a:ext>
                </a:extLst>
              </a:tr>
            </a:tbl>
          </a:graphicData>
        </a:graphic>
      </p:graphicFrame>
      <p:pic>
        <p:nvPicPr>
          <p:cNvPr id="16" name="Picture 1">
            <a:extLst>
              <a:ext uri="{FF2B5EF4-FFF2-40B4-BE49-F238E27FC236}">
                <a16:creationId xmlns:a16="http://schemas.microsoft.com/office/drawing/2014/main" id="{72B86775-30BD-4565-8CD0-4967327F8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4" t="20792" r="54864" b="66298"/>
          <a:stretch/>
        </p:blipFill>
        <p:spPr bwMode="auto">
          <a:xfrm rot="5400000">
            <a:off x="9936613" y="2077719"/>
            <a:ext cx="194737" cy="56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4476C4-AB67-428C-B179-C2F1EA7B090A}"/>
              </a:ext>
            </a:extLst>
          </p:cNvPr>
          <p:cNvSpPr/>
          <p:nvPr/>
        </p:nvSpPr>
        <p:spPr>
          <a:xfrm>
            <a:off x="7497892" y="2217803"/>
            <a:ext cx="348406" cy="353752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23851BC-3ED6-48CC-BA13-D9111FAD43A1}"/>
              </a:ext>
            </a:extLst>
          </p:cNvPr>
          <p:cNvSpPr>
            <a:spLocks noGrp="1"/>
          </p:cNvSpPr>
          <p:nvPr/>
        </p:nvSpPr>
        <p:spPr>
          <a:xfrm>
            <a:off x="334994" y="1577608"/>
            <a:ext cx="3171241" cy="4707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4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  <a:br>
              <a:rPr lang="en-US" sz="22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2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Increase ticket prices to around $90.</a:t>
            </a:r>
          </a:p>
          <a:p>
            <a:pPr lvl="0"/>
            <a:br>
              <a:rPr lang="en-US" sz="2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Increase the vertical drop feature of the resort by opening an additional run lower down the mountain and add 2 acres of additional snow-making coverage.</a:t>
            </a:r>
            <a:br>
              <a:rPr lang="en-US" sz="2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Close up to 2 less popular runs to help reduce operating costs.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46BC93-E854-4163-B633-081335DAC030}"/>
              </a:ext>
            </a:extLst>
          </p:cNvPr>
          <p:cNvSpPr/>
          <p:nvPr/>
        </p:nvSpPr>
        <p:spPr>
          <a:xfrm>
            <a:off x="4978831" y="1906713"/>
            <a:ext cx="6359224" cy="222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CC85E-4677-4949-832F-56F8AB14A317}"/>
              </a:ext>
            </a:extLst>
          </p:cNvPr>
          <p:cNvSpPr txBox="1"/>
          <p:nvPr/>
        </p:nvSpPr>
        <p:spPr>
          <a:xfrm>
            <a:off x="4233112" y="1616882"/>
            <a:ext cx="7392978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Adult weekend ticket price ($) distribution for resort in market share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AFA6EA-1576-4516-A5D2-DB1B254A7485}"/>
              </a:ext>
            </a:extLst>
          </p:cNvPr>
          <p:cNvCxnSpPr>
            <a:cxnSpLocks/>
          </p:cNvCxnSpPr>
          <p:nvPr/>
        </p:nvCxnSpPr>
        <p:spPr>
          <a:xfrm>
            <a:off x="7846298" y="2217803"/>
            <a:ext cx="0" cy="353752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A54270-CB0F-4CDD-BB3F-2984FF4BE787}"/>
              </a:ext>
            </a:extLst>
          </p:cNvPr>
          <p:cNvCxnSpPr>
            <a:cxnSpLocks/>
          </p:cNvCxnSpPr>
          <p:nvPr/>
        </p:nvCxnSpPr>
        <p:spPr>
          <a:xfrm flipH="1">
            <a:off x="9796577" y="2623261"/>
            <a:ext cx="474808" cy="0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2AD176-9307-47A8-9C22-B218A9E4EBD9}"/>
              </a:ext>
            </a:extLst>
          </p:cNvPr>
          <p:cNvSpPr/>
          <p:nvPr/>
        </p:nvSpPr>
        <p:spPr>
          <a:xfrm>
            <a:off x="3817257" y="891294"/>
            <a:ext cx="8101872" cy="5471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6E3CA9-ED7A-4CDF-988A-4BA0BD4A08D3}"/>
              </a:ext>
            </a:extLst>
          </p:cNvPr>
          <p:cNvSpPr/>
          <p:nvPr/>
        </p:nvSpPr>
        <p:spPr>
          <a:xfrm>
            <a:off x="4827894" y="1325457"/>
            <a:ext cx="6589407" cy="2863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8101C4C-1252-4EE7-ACEA-DABCEB25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07" y="982631"/>
            <a:ext cx="7388493" cy="5289184"/>
          </a:xfrm>
          <a:prstGeom prst="rect">
            <a:avLst/>
          </a:prstGeom>
          <a:ln>
            <a:noFill/>
          </a:ln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17F477D-0D84-4A1F-83CF-69343AC78201}"/>
              </a:ext>
            </a:extLst>
          </p:cNvPr>
          <p:cNvSpPr txBox="1"/>
          <p:nvPr/>
        </p:nvSpPr>
        <p:spPr>
          <a:xfrm>
            <a:off x="272871" y="136439"/>
            <a:ext cx="1147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Important Features detected by a Random Forests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414F9-7F31-46AF-A9E6-4CEF60F71772}"/>
              </a:ext>
            </a:extLst>
          </p:cNvPr>
          <p:cNvSpPr/>
          <p:nvPr/>
        </p:nvSpPr>
        <p:spPr>
          <a:xfrm flipH="1">
            <a:off x="5656082" y="1309912"/>
            <a:ext cx="5761218" cy="2878581"/>
          </a:xfrm>
          <a:prstGeom prst="rect">
            <a:avLst/>
          </a:prstGeom>
          <a:solidFill>
            <a:schemeClr val="tx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B3733FE-D3B6-40A8-A639-F5005D83928F}"/>
              </a:ext>
            </a:extLst>
          </p:cNvPr>
          <p:cNvSpPr txBox="1"/>
          <p:nvPr/>
        </p:nvSpPr>
        <p:spPr>
          <a:xfrm>
            <a:off x="272871" y="2199328"/>
            <a:ext cx="32798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Fast Quads*</a:t>
            </a:r>
          </a:p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</a:p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Snow Making</a:t>
            </a:r>
          </a:p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Vertical Drop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E4862-9944-4F9B-BD21-1D9BAC6BE745}"/>
              </a:ext>
            </a:extLst>
          </p:cNvPr>
          <p:cNvSpPr txBox="1"/>
          <p:nvPr/>
        </p:nvSpPr>
        <p:spPr>
          <a:xfrm>
            <a:off x="272871" y="6428134"/>
            <a:ext cx="11385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*Big Mountain has a high number of Fast Quads for when compared to the rest of the market.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0F1CA3-77A5-4589-852A-073469AB6C13}"/>
              </a:ext>
            </a:extLst>
          </p:cNvPr>
          <p:cNvSpPr/>
          <p:nvPr/>
        </p:nvSpPr>
        <p:spPr>
          <a:xfrm flipH="1">
            <a:off x="4827895" y="1309912"/>
            <a:ext cx="828186" cy="287858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663E3-B683-4FA7-BDBF-6D6DC15A9DAD}"/>
              </a:ext>
            </a:extLst>
          </p:cNvPr>
          <p:cNvSpPr txBox="1"/>
          <p:nvPr/>
        </p:nvSpPr>
        <p:spPr>
          <a:xfrm>
            <a:off x="3959258" y="979683"/>
            <a:ext cx="7785067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Random Forest Regressor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6165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547C2A-A2FF-46A6-B9F4-3978D0E966D5}"/>
              </a:ext>
            </a:extLst>
          </p:cNvPr>
          <p:cNvSpPr/>
          <p:nvPr/>
        </p:nvSpPr>
        <p:spPr>
          <a:xfrm>
            <a:off x="5717966" y="3063168"/>
            <a:ext cx="6073705" cy="3171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86B9A6-7232-498A-9C53-3C40B5606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56" y="3063168"/>
            <a:ext cx="57721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60F505E-C80E-4504-9714-61D89BF6D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62804"/>
              </p:ext>
            </p:extLst>
          </p:nvPr>
        </p:nvGraphicFramePr>
        <p:xfrm>
          <a:off x="9855952" y="3326770"/>
          <a:ext cx="1644415" cy="44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582">
                  <a:extLst>
                    <a:ext uri="{9D8B030D-6E8A-4147-A177-3AD203B41FA5}">
                      <a16:colId xmlns:a16="http://schemas.microsoft.com/office/drawing/2014/main" val="3786046804"/>
                    </a:ext>
                  </a:extLst>
                </a:gridCol>
                <a:gridCol w="1191833">
                  <a:extLst>
                    <a:ext uri="{9D8B030D-6E8A-4147-A177-3AD203B41FA5}">
                      <a16:colId xmlns:a16="http://schemas.microsoft.com/office/drawing/2014/main" val="2138559803"/>
                    </a:ext>
                  </a:extLst>
                </a:gridCol>
              </a:tblGrid>
              <a:tr h="222058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Vert. Drop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160122"/>
                  </a:ext>
                </a:extLst>
              </a:tr>
              <a:tr h="222058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 increase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525386"/>
                  </a:ext>
                </a:extLst>
              </a:tr>
            </a:tbl>
          </a:graphicData>
        </a:graphic>
      </p:graphicFrame>
      <p:pic>
        <p:nvPicPr>
          <p:cNvPr id="10" name="Picture 1">
            <a:extLst>
              <a:ext uri="{FF2B5EF4-FFF2-40B4-BE49-F238E27FC236}">
                <a16:creationId xmlns:a16="http://schemas.microsoft.com/office/drawing/2014/main" id="{9CEA45DA-A87A-40FE-B44B-E3124C373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4" t="20792" r="54864" b="66298"/>
          <a:stretch/>
        </p:blipFill>
        <p:spPr bwMode="auto">
          <a:xfrm rot="5400000">
            <a:off x="10013465" y="3257165"/>
            <a:ext cx="120916" cy="35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58407C-FB9C-490C-BB1D-8A0D64B11A60}"/>
              </a:ext>
            </a:extLst>
          </p:cNvPr>
          <p:cNvSpPr/>
          <p:nvPr/>
        </p:nvSpPr>
        <p:spPr>
          <a:xfrm>
            <a:off x="9026926" y="3308437"/>
            <a:ext cx="146205" cy="254567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39878A-5CD0-45EF-9DE4-122AF011A288}"/>
              </a:ext>
            </a:extLst>
          </p:cNvPr>
          <p:cNvCxnSpPr>
            <a:cxnSpLocks/>
          </p:cNvCxnSpPr>
          <p:nvPr/>
        </p:nvCxnSpPr>
        <p:spPr>
          <a:xfrm>
            <a:off x="9173131" y="3326770"/>
            <a:ext cx="0" cy="252734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636960-73A2-4585-A998-3DFBB8AC7952}"/>
              </a:ext>
            </a:extLst>
          </p:cNvPr>
          <p:cNvCxnSpPr>
            <a:cxnSpLocks/>
          </p:cNvCxnSpPr>
          <p:nvPr/>
        </p:nvCxnSpPr>
        <p:spPr>
          <a:xfrm>
            <a:off x="9930539" y="3667706"/>
            <a:ext cx="306387" cy="0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/>
        </p:nvSpPr>
        <p:spPr>
          <a:xfrm>
            <a:off x="200234" y="276531"/>
            <a:ext cx="11791531" cy="2612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Justification for Increasing Vertical Drop:</a:t>
            </a:r>
            <a:b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Vertical drop is an important feature and is directly connected to another important feature – </a:t>
            </a:r>
            <a:r>
              <a:rPr lang="en-US" sz="24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Suggestion: Increasing the vertical drop by adding a run to a point 150 feet lower down, installing an additional chair lift to bring skiers back up, and adding 2 acres of snow making cover will support an increase in ticket price by $9.88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EA46AD6-FCDC-4E9E-BC05-3FCDE87045A5}"/>
              </a:ext>
            </a:extLst>
          </p:cNvPr>
          <p:cNvSpPr txBox="1"/>
          <p:nvPr/>
        </p:nvSpPr>
        <p:spPr>
          <a:xfrm>
            <a:off x="589994" y="3548828"/>
            <a:ext cx="4332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the season, this could be expected to increase revenue by</a:t>
            </a:r>
          </a:p>
          <a:p>
            <a:pPr algn="ctr"/>
            <a:r>
              <a:rPr lang="en-US" sz="24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36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$17,290,000</a:t>
            </a:r>
          </a:p>
        </p:txBody>
      </p:sp>
    </p:spTree>
    <p:extLst>
      <p:ext uri="{BB962C8B-B14F-4D97-AF65-F5344CB8AC3E}">
        <p14:creationId xmlns:p14="http://schemas.microsoft.com/office/powerpoint/2010/main" val="379611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A0DC0-32E9-4955-8613-8039804A994C}"/>
              </a:ext>
            </a:extLst>
          </p:cNvPr>
          <p:cNvSpPr/>
          <p:nvPr/>
        </p:nvSpPr>
        <p:spPr>
          <a:xfrm>
            <a:off x="5803899" y="481389"/>
            <a:ext cx="6142037" cy="5895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17F477D-0D84-4A1F-83CF-69343AC78201}"/>
              </a:ext>
            </a:extLst>
          </p:cNvPr>
          <p:cNvSpPr txBox="1"/>
          <p:nvPr/>
        </p:nvSpPr>
        <p:spPr>
          <a:xfrm>
            <a:off x="246064" y="513896"/>
            <a:ext cx="5080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Closing a run: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closing of 1 run does not affect our price or revenue – but can help lower operational costs.</a:t>
            </a:r>
          </a:p>
          <a:p>
            <a:pPr marL="171450" indent="-171450">
              <a:buFontTx/>
              <a:buChar char="-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Closing 2 or 3 runs will decrease revenue – but there would be no impact closing 3, 4 or 5 runs.</a:t>
            </a:r>
          </a:p>
          <a:p>
            <a:pPr marL="171450" indent="-171450">
              <a:buFontTx/>
              <a:buChar char="-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Note: Because our current suggestion recommends the opening of a new run to allow for an increased vertical drop, we could potentially close 2 runs without impacting the ticket price.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852527-F659-4134-A6E3-2125FA09C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4"/>
          <a:stretch/>
        </p:blipFill>
        <p:spPr bwMode="auto">
          <a:xfrm>
            <a:off x="6231274" y="619457"/>
            <a:ext cx="5520650" cy="56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18EEB99-C955-4831-A7AD-3510E831A3E1}"/>
              </a:ext>
            </a:extLst>
          </p:cNvPr>
          <p:cNvSpPr/>
          <p:nvPr/>
        </p:nvSpPr>
        <p:spPr>
          <a:xfrm>
            <a:off x="7584314" y="137322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53852-FA32-4AE1-AA1E-D2A563F9B7D5}"/>
              </a:ext>
            </a:extLst>
          </p:cNvPr>
          <p:cNvSpPr/>
          <p:nvPr/>
        </p:nvSpPr>
        <p:spPr>
          <a:xfrm>
            <a:off x="9096628" y="3413299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5BB16B-9286-4F81-8224-019F1C8F82B5}"/>
              </a:ext>
            </a:extLst>
          </p:cNvPr>
          <p:cNvSpPr/>
          <p:nvPr/>
        </p:nvSpPr>
        <p:spPr>
          <a:xfrm>
            <a:off x="8732078" y="1766126"/>
            <a:ext cx="182880" cy="18288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4C2E9-DB58-4D4D-91E6-ADE81BB803B8}"/>
              </a:ext>
            </a:extLst>
          </p:cNvPr>
          <p:cNvSpPr/>
          <p:nvPr/>
        </p:nvSpPr>
        <p:spPr>
          <a:xfrm>
            <a:off x="8339171" y="1766126"/>
            <a:ext cx="182880" cy="18288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4753E7-97EE-4AB2-913B-85F6A29054A7}"/>
              </a:ext>
            </a:extLst>
          </p:cNvPr>
          <p:cNvSpPr/>
          <p:nvPr/>
        </p:nvSpPr>
        <p:spPr>
          <a:xfrm>
            <a:off x="7198708" y="1137432"/>
            <a:ext cx="182880" cy="18288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FF220C-DDCC-4F03-B0B3-5768223825E9}"/>
              </a:ext>
            </a:extLst>
          </p:cNvPr>
          <p:cNvSpPr/>
          <p:nvPr/>
        </p:nvSpPr>
        <p:spPr>
          <a:xfrm>
            <a:off x="7988450" y="1766126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A1FB88-DE47-4242-B1E2-8321BF8FEED3}"/>
              </a:ext>
            </a:extLst>
          </p:cNvPr>
          <p:cNvSpPr/>
          <p:nvPr/>
        </p:nvSpPr>
        <p:spPr>
          <a:xfrm>
            <a:off x="9891575" y="3413299"/>
            <a:ext cx="182880" cy="18288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071BD1-0C31-4A74-9F5A-AFC01A70785A}"/>
              </a:ext>
            </a:extLst>
          </p:cNvPr>
          <p:cNvSpPr/>
          <p:nvPr/>
        </p:nvSpPr>
        <p:spPr>
          <a:xfrm>
            <a:off x="9498668" y="3413299"/>
            <a:ext cx="182880" cy="18288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AC696E-4ECE-4518-9445-8D3E26EE5141}"/>
              </a:ext>
            </a:extLst>
          </p:cNvPr>
          <p:cNvSpPr/>
          <p:nvPr/>
        </p:nvSpPr>
        <p:spPr>
          <a:xfrm>
            <a:off x="10642624" y="528923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C7DF2D-8E0A-4295-ABFC-B7131579EF72}"/>
              </a:ext>
            </a:extLst>
          </p:cNvPr>
          <p:cNvSpPr/>
          <p:nvPr/>
        </p:nvSpPr>
        <p:spPr>
          <a:xfrm>
            <a:off x="10246698" y="502528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4822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04C4-2653-4FBF-A3D5-FC731B1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655466"/>
            <a:ext cx="10353762" cy="9704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7A3B-1D37-4C8B-81E0-1FE55793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95" y="1907624"/>
            <a:ext cx="11645009" cy="3809685"/>
          </a:xfrm>
        </p:spPr>
        <p:txBody>
          <a:bodyPr>
            <a:noAutofit/>
          </a:bodyPr>
          <a:lstStyle/>
          <a:p>
            <a:r>
              <a:rPr lang="en-US" sz="23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Random Forest Model supports an increase of our ticket price to $90.88 by increasing our vertical drop with the installation of another chair lift and additional snow-making coverage.</a:t>
            </a:r>
          </a:p>
          <a:p>
            <a:r>
              <a:rPr lang="en-US" sz="23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Closing 1-2 runs can help decrease operational costs.</a:t>
            </a:r>
          </a:p>
          <a:p>
            <a:r>
              <a:rPr lang="en-US" sz="23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raising our ticket prices and engaging in a marketing campaign to highlight our new facilities, we could see an excellent return on investment. Considering those upgrades will take time, we can simply close a run now to immediately lower operating expenses. </a:t>
            </a:r>
          </a:p>
          <a:p>
            <a:r>
              <a:rPr lang="en-US" sz="23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prioritizing our feature upgrades based on their time-to-complete, we can periodically increase our ticket prices as those features become available.</a:t>
            </a:r>
          </a:p>
          <a:p>
            <a:endParaRPr lang="en-US" sz="2300" i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0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120</TotalTime>
  <Words>424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Smotherman</dc:creator>
  <cp:lastModifiedBy>Caleb Smotherman</cp:lastModifiedBy>
  <cp:revision>18</cp:revision>
  <dcterms:created xsi:type="dcterms:W3CDTF">2021-07-19T02:16:22Z</dcterms:created>
  <dcterms:modified xsi:type="dcterms:W3CDTF">2021-07-19T04:17:19Z</dcterms:modified>
</cp:coreProperties>
</file>