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22" r:id="rId2"/>
    <p:sldId id="420" r:id="rId3"/>
    <p:sldId id="425" r:id="rId4"/>
    <p:sldId id="431" r:id="rId5"/>
    <p:sldId id="433" r:id="rId6"/>
    <p:sldId id="444" r:id="rId7"/>
    <p:sldId id="435" r:id="rId8"/>
    <p:sldId id="445" r:id="rId9"/>
    <p:sldId id="437" r:id="rId10"/>
    <p:sldId id="446" r:id="rId11"/>
    <p:sldId id="439" r:id="rId12"/>
    <p:sldId id="447" r:id="rId13"/>
    <p:sldId id="442" r:id="rId14"/>
    <p:sldId id="44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5E8E291-7016-49BA-B580-7DE37C2A58A9}">
          <p14:sldIdLst>
            <p14:sldId id="422"/>
            <p14:sldId id="420"/>
            <p14:sldId id="425"/>
            <p14:sldId id="431"/>
            <p14:sldId id="433"/>
            <p14:sldId id="444"/>
            <p14:sldId id="435"/>
            <p14:sldId id="445"/>
            <p14:sldId id="437"/>
            <p14:sldId id="446"/>
            <p14:sldId id="439"/>
            <p14:sldId id="447"/>
            <p14:sldId id="442"/>
            <p14:sldId id="4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A6A6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>
      <p:cViewPr>
        <p:scale>
          <a:sx n="55" d="100"/>
          <a:sy n="55" d="100"/>
        </p:scale>
        <p:origin x="107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2582D-5269-4E2F-B5AE-621775613E85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25857-6794-4B61-B330-FB76E7C102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7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2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1F138-9FE8-8DC4-1FCA-B739F8613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4AC3FD5-4CA2-BD32-55B2-440070A86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DB4FC5A-F845-4436-CF46-A40ADD499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1A000F-C43F-5D17-9578-F5C57240AB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07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630B2-5C50-A0B2-F137-2CB4F9425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CC68D2-F443-D37E-716E-E3A949788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EA33229-C956-8845-6537-3483821DF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3A1BC5-5CF5-8715-92FA-74B3A76277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443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25857-6794-4B61-B330-FB76E7C1021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7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24D09-1F44-A0D4-9C01-9E5275F15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0DEECF-BE5D-7410-98AB-671C74270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DDB6C1-4416-A04B-512C-2026FCBA4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D68EC-BB36-A675-474C-BB064CEAE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7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4C922-9258-35B9-53EC-801C78730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4F6891-F6AB-5298-0465-CC63956C56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CC86DF-1D72-884E-8966-9B1FCE15B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33C304-5B17-0B43-C2A3-F5F17056AB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41DB7E-4CB5-4ABA-993C-C818B2A9FB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719A1-0EA9-4201-80B1-30B052BAB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39184A-88BD-47BA-A12A-B9CE9E4B1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B3C6E-594E-45E8-9F76-246E9E51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BAF-D2D7-4EC6-80AC-E894FDDF9E3D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283D3-5503-4A38-A69F-0F8553D1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DB733-B397-487A-A8BF-FCC43E24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8E7-F5D4-45E3-835C-06120F60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52675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D0A5C-238A-49BD-AE93-18CCBEAD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854C6-57A0-429C-9A6B-7EB1728F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BD748-66DF-4421-9875-13EBF5B7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2BAF-D2D7-4EC6-80AC-E894FDDF9E3D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866C5-06CC-4B18-80FC-F2AB9365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1041A-7CED-41D6-9722-159BB518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658E7-F5D4-45E3-835C-06120F60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811388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547801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0D0F6F8-31C4-48F3-9D14-C501DFD06272}"/>
              </a:ext>
            </a:extLst>
          </p:cNvPr>
          <p:cNvSpPr/>
          <p:nvPr userDrawn="1"/>
        </p:nvSpPr>
        <p:spPr>
          <a:xfrm>
            <a:off x="0" y="353455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lang="zh-CN" altLang="en-US" sz="1500" spc="300" dirty="0">
              <a:solidFill>
                <a:schemeClr val="bg1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FE20CA-8E81-4B51-A60C-B5FF8B4261F2}"/>
              </a:ext>
            </a:extLst>
          </p:cNvPr>
          <p:cNvSpPr/>
          <p:nvPr userDrawn="1"/>
        </p:nvSpPr>
        <p:spPr>
          <a:xfrm>
            <a:off x="1334232" y="373081"/>
            <a:ext cx="2185215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spc="6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1823633966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E8AA70A-63EE-49D9-B322-16CE2C07F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7760"/>
            <a:ext cx="12192000" cy="194636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0D0F6F8-31C4-48F3-9D14-C501DFD06272}"/>
              </a:ext>
            </a:extLst>
          </p:cNvPr>
          <p:cNvSpPr/>
          <p:nvPr userDrawn="1"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PART D</a:t>
            </a:r>
            <a:endParaRPr lang="zh-CN" altLang="en-US" sz="1500" spc="300" dirty="0">
              <a:solidFill>
                <a:schemeClr val="bg1"/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FE20CA-8E81-4B51-A60C-B5FF8B4261F2}"/>
              </a:ext>
            </a:extLst>
          </p:cNvPr>
          <p:cNvSpPr/>
          <p:nvPr userDrawn="1"/>
        </p:nvSpPr>
        <p:spPr>
          <a:xfrm>
            <a:off x="1160061" y="179283"/>
            <a:ext cx="2185215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000" spc="6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输入标题内容</a:t>
            </a:r>
          </a:p>
        </p:txBody>
      </p:sp>
    </p:spTree>
    <p:extLst>
      <p:ext uri="{BB962C8B-B14F-4D97-AF65-F5344CB8AC3E}">
        <p14:creationId xmlns:p14="http://schemas.microsoft.com/office/powerpoint/2010/main" val="2777119509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A28AF0-182C-47D8-A639-8CBC71D4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40AE41-48A3-4B4D-A2FE-1DF7EF33C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3AAE4-57D6-49B9-ACC8-BA239D901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52BAF-D2D7-4EC6-80AC-E894FDDF9E3D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FD9F0-472C-45D8-B91E-CFFC1BE2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C84C9-B839-4991-98EE-5BF0639D6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58E7-F5D4-45E3-835C-06120F60D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5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62" r:id="rId4"/>
    <p:sldLayoutId id="2147483660" r:id="rId5"/>
  </p:sldLayoutIdLst>
  <p:transition spd="slow">
    <p:split orient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354092B-D3AA-4958-80DD-B336A6C1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94F96DAC-7FFF-4C0F-A730-47ED98B9C4FE}"/>
              </a:ext>
            </a:extLst>
          </p:cNvPr>
          <p:cNvSpPr/>
          <p:nvPr/>
        </p:nvSpPr>
        <p:spPr>
          <a:xfrm>
            <a:off x="3378641" y="711642"/>
            <a:ext cx="5434716" cy="543471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7DB3855D-4E37-4105-8AD8-248CDDA95B6B}"/>
              </a:ext>
            </a:extLst>
          </p:cNvPr>
          <p:cNvSpPr/>
          <p:nvPr/>
        </p:nvSpPr>
        <p:spPr>
          <a:xfrm>
            <a:off x="3014749" y="2682385"/>
            <a:ext cx="6162499" cy="861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4400" dirty="0">
                <a:solidFill>
                  <a:schemeClr val="bg2">
                    <a:lumMod val="2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  <a:sym typeface="+mn-lt"/>
              </a:rPr>
              <a:t>社群連結</a:t>
            </a:r>
            <a:r>
              <a:rPr lang="en-US" altLang="zh-TW" sz="4400" dirty="0">
                <a:solidFill>
                  <a:schemeClr val="bg2">
                    <a:lumMod val="2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  <a:sym typeface="+mn-lt"/>
              </a:rPr>
              <a:t>App</a:t>
            </a:r>
            <a:r>
              <a:rPr lang="zh-TW" altLang="en-US" sz="4400" dirty="0">
                <a:solidFill>
                  <a:schemeClr val="bg2">
                    <a:lumMod val="2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  <a:sym typeface="+mn-lt"/>
              </a:rPr>
              <a:t>提案報告</a:t>
            </a:r>
            <a:endParaRPr lang="zh-CN" altLang="en-US" sz="4400" dirty="0">
              <a:solidFill>
                <a:schemeClr val="bg2">
                  <a:lumMod val="25000"/>
                </a:schemeClr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6" name="矩形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324F87EC-96C3-4F20-AA49-9A28DD33F922}"/>
              </a:ext>
            </a:extLst>
          </p:cNvPr>
          <p:cNvSpPr/>
          <p:nvPr/>
        </p:nvSpPr>
        <p:spPr>
          <a:xfrm>
            <a:off x="3378640" y="3574801"/>
            <a:ext cx="5434716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5000"/>
              </a:lnSpc>
            </a:pPr>
            <a:r>
              <a:rPr lang="zh-TW" altLang="en-US" dirty="0">
                <a:solidFill>
                  <a:schemeClr val="bg2">
                    <a:lumMod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快速連結同學、同好、同事，促進交流與生機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531424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21BF0-37CC-7E32-302B-F85B28CA2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EFD999-24DB-D4FC-FBAC-7638410E6BCB}"/>
              </a:ext>
            </a:extLst>
          </p:cNvPr>
          <p:cNvSpPr txBox="1"/>
          <p:nvPr/>
        </p:nvSpPr>
        <p:spPr>
          <a:xfrm>
            <a:off x="5785590" y="2846830"/>
            <a:ext cx="476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獲利模式：初期規劃下列收入來源</a:t>
            </a:r>
            <a:endParaRPr lang="zh-CN" altLang="en-US" sz="2400" dirty="0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3D4A44B-F6BD-6BE9-BEB0-1B0897267B00}"/>
              </a:ext>
            </a:extLst>
          </p:cNvPr>
          <p:cNvGrpSpPr/>
          <p:nvPr/>
        </p:nvGrpSpPr>
        <p:grpSpPr>
          <a:xfrm>
            <a:off x="3530616" y="2370819"/>
            <a:ext cx="1413688" cy="1413688"/>
            <a:chOff x="3388950" y="2345512"/>
            <a:chExt cx="1413688" cy="141368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A45191B-CB65-2357-77C4-E454AD41B1F9}"/>
                </a:ext>
              </a:extLst>
            </p:cNvPr>
            <p:cNvSpPr txBox="1"/>
            <p:nvPr/>
          </p:nvSpPr>
          <p:spPr>
            <a:xfrm>
              <a:off x="3602711" y="2544525"/>
              <a:ext cx="10855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04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EA8E878-469A-3FBE-CFEB-4C1135A9CAE6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BC0B477-B3ED-A81B-95A9-E078E4376EB3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0636E218-2148-02F2-3697-525E6EFE81E0}"/>
              </a:ext>
            </a:extLst>
          </p:cNvPr>
          <p:cNvSpPr/>
          <p:nvPr/>
        </p:nvSpPr>
        <p:spPr>
          <a:xfrm flipH="1">
            <a:off x="5296368" y="2375003"/>
            <a:ext cx="45719" cy="1413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13353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8AE632C8-8ABE-674D-2433-79833ED644B0}"/>
              </a:ext>
            </a:extLst>
          </p:cNvPr>
          <p:cNvGrpSpPr/>
          <p:nvPr/>
        </p:nvGrpSpPr>
        <p:grpSpPr>
          <a:xfrm>
            <a:off x="2680326" y="1509927"/>
            <a:ext cx="2291189" cy="551417"/>
            <a:chOff x="3279247" y="2001471"/>
            <a:chExt cx="2291189" cy="551417"/>
          </a:xfrm>
        </p:grpSpPr>
        <p:sp>
          <p:nvSpPr>
            <p:cNvPr id="2" name="任意多边形 3">
              <a:extLst>
                <a:ext uri="{FF2B5EF4-FFF2-40B4-BE49-F238E27FC236}">
                  <a16:creationId xmlns:a16="http://schemas.microsoft.com/office/drawing/2014/main" id="{02EE13B3-6101-6213-D6D1-BA10CEC71888}"/>
                </a:ext>
              </a:extLst>
            </p:cNvPr>
            <p:cNvSpPr/>
            <p:nvPr/>
          </p:nvSpPr>
          <p:spPr>
            <a:xfrm>
              <a:off x="3279247" y="2001471"/>
              <a:ext cx="2291189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文本框 11">
              <a:extLst>
                <a:ext uri="{FF2B5EF4-FFF2-40B4-BE49-F238E27FC236}">
                  <a16:creationId xmlns:a16="http://schemas.microsoft.com/office/drawing/2014/main" id="{3440EFE5-EB86-CCC3-D98E-B3CD2E1EECC4}"/>
                </a:ext>
              </a:extLst>
            </p:cNvPr>
            <p:cNvSpPr txBox="1"/>
            <p:nvPr/>
          </p:nvSpPr>
          <p:spPr>
            <a:xfrm>
              <a:off x="3922140" y="210790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付費模式</a:t>
              </a:r>
              <a:endParaRPr lang="zh-CN" altLang="en-US" sz="16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22">
            <a:extLst>
              <a:ext uri="{FF2B5EF4-FFF2-40B4-BE49-F238E27FC236}">
                <a16:creationId xmlns:a16="http://schemas.microsoft.com/office/drawing/2014/main" id="{8DE1BB8E-6D6A-B823-34A8-ED6BCFF92671}"/>
              </a:ext>
            </a:extLst>
          </p:cNvPr>
          <p:cNvSpPr txBox="1"/>
          <p:nvPr/>
        </p:nvSpPr>
        <p:spPr>
          <a:xfrm>
            <a:off x="5331619" y="1547367"/>
            <a:ext cx="481766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付費會員</a:t>
            </a:r>
            <a:r>
              <a:rPr lang="zh-TW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、付費社群</a:t>
            </a:r>
            <a:endParaRPr lang="zh-CN" altLang="en-US" sz="1400" spc="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7" name="文本框 23">
            <a:extLst>
              <a:ext uri="{FF2B5EF4-FFF2-40B4-BE49-F238E27FC236}">
                <a16:creationId xmlns:a16="http://schemas.microsoft.com/office/drawing/2014/main" id="{6CF26F37-C5C1-7A34-970E-7240FA5F19EC}"/>
              </a:ext>
            </a:extLst>
          </p:cNvPr>
          <p:cNvSpPr txBox="1"/>
          <p:nvPr/>
        </p:nvSpPr>
        <p:spPr>
          <a:xfrm>
            <a:off x="5331620" y="2460492"/>
            <a:ext cx="6054630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比如在同校不分屆這種大型社群中開活動，可能會有很多人同時開活動，這時你開的活動可能會不容易被人所看見，這時你就可以付費將活動置頂讓更多人看見</a:t>
            </a:r>
            <a:endParaRPr lang="zh-CN" altLang="en-US" sz="1400" spc="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8" name="文本框 24">
            <a:extLst>
              <a:ext uri="{FF2B5EF4-FFF2-40B4-BE49-F238E27FC236}">
                <a16:creationId xmlns:a16="http://schemas.microsoft.com/office/drawing/2014/main" id="{73A193AD-F55F-6AE4-4295-40724D7D19B3}"/>
              </a:ext>
            </a:extLst>
          </p:cNvPr>
          <p:cNvSpPr txBox="1"/>
          <p:nvPr/>
        </p:nvSpPr>
        <p:spPr>
          <a:xfrm>
            <a:off x="5331619" y="3926317"/>
            <a:ext cx="591311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廣告商可以選擇全站廣告或針對特定社群做廣告，比如汽車用品廠商可以針對設車友社群做廣告</a:t>
            </a:r>
            <a:endParaRPr lang="zh-CN" altLang="en-US" sz="1400" spc="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9" name="文本框 25">
            <a:extLst>
              <a:ext uri="{FF2B5EF4-FFF2-40B4-BE49-F238E27FC236}">
                <a16:creationId xmlns:a16="http://schemas.microsoft.com/office/drawing/2014/main" id="{5D9E9CE4-1AF8-254C-9E05-10088F034722}"/>
              </a:ext>
            </a:extLst>
          </p:cNvPr>
          <p:cNvSpPr txBox="1"/>
          <p:nvPr/>
        </p:nvSpPr>
        <p:spPr>
          <a:xfrm>
            <a:off x="5331619" y="5265145"/>
            <a:ext cx="591311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鼓勵成員揪團到這些店家消費，會員到這些店家消費可以有折扣或領取小禮物，店家再分潤給本</a:t>
            </a:r>
            <a:r>
              <a:rPr lang="en-US" altLang="zh-TW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App</a:t>
            </a:r>
            <a:endParaRPr lang="zh-CN" altLang="en-US" sz="1400" spc="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4674951-D815-60CF-B9B9-1094CECB8349}"/>
              </a:ext>
            </a:extLst>
          </p:cNvPr>
          <p:cNvGrpSpPr/>
          <p:nvPr/>
        </p:nvGrpSpPr>
        <p:grpSpPr>
          <a:xfrm>
            <a:off x="2680326" y="2696655"/>
            <a:ext cx="2291189" cy="551417"/>
            <a:chOff x="3279247" y="3030502"/>
            <a:chExt cx="2291189" cy="551417"/>
          </a:xfrm>
        </p:grpSpPr>
        <p:sp>
          <p:nvSpPr>
            <p:cNvPr id="3" name="任意多边形 4">
              <a:extLst>
                <a:ext uri="{FF2B5EF4-FFF2-40B4-BE49-F238E27FC236}">
                  <a16:creationId xmlns:a16="http://schemas.microsoft.com/office/drawing/2014/main" id="{3A48B3F6-49E3-9857-3826-5E5EB278EE07}"/>
                </a:ext>
              </a:extLst>
            </p:cNvPr>
            <p:cNvSpPr/>
            <p:nvPr/>
          </p:nvSpPr>
          <p:spPr>
            <a:xfrm>
              <a:off x="3279247" y="3030502"/>
              <a:ext cx="2291189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26">
              <a:extLst>
                <a:ext uri="{FF2B5EF4-FFF2-40B4-BE49-F238E27FC236}">
                  <a16:creationId xmlns:a16="http://schemas.microsoft.com/office/drawing/2014/main" id="{9185C608-0B67-EA9A-A9BC-977722C174C6}"/>
                </a:ext>
              </a:extLst>
            </p:cNvPr>
            <p:cNvSpPr txBox="1"/>
            <p:nvPr/>
          </p:nvSpPr>
          <p:spPr>
            <a:xfrm>
              <a:off x="3922140" y="31369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活動置頂</a:t>
              </a: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06BF7F1-5C53-5029-ADEB-8720F3C08915}"/>
              </a:ext>
            </a:extLst>
          </p:cNvPr>
          <p:cNvGrpSpPr/>
          <p:nvPr/>
        </p:nvGrpSpPr>
        <p:grpSpPr>
          <a:xfrm>
            <a:off x="2680326" y="4000897"/>
            <a:ext cx="2291189" cy="551417"/>
            <a:chOff x="3279247" y="4076071"/>
            <a:chExt cx="2291189" cy="551417"/>
          </a:xfrm>
        </p:grpSpPr>
        <p:sp>
          <p:nvSpPr>
            <p:cNvPr id="4" name="任意多边形 5">
              <a:extLst>
                <a:ext uri="{FF2B5EF4-FFF2-40B4-BE49-F238E27FC236}">
                  <a16:creationId xmlns:a16="http://schemas.microsoft.com/office/drawing/2014/main" id="{14514329-1158-FFE2-CD8D-FBCA2366C769}"/>
                </a:ext>
              </a:extLst>
            </p:cNvPr>
            <p:cNvSpPr/>
            <p:nvPr/>
          </p:nvSpPr>
          <p:spPr>
            <a:xfrm>
              <a:off x="3279247" y="4076071"/>
              <a:ext cx="2291189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27">
              <a:extLst>
                <a:ext uri="{FF2B5EF4-FFF2-40B4-BE49-F238E27FC236}">
                  <a16:creationId xmlns:a16="http://schemas.microsoft.com/office/drawing/2014/main" id="{A0189C8F-32A3-AD7B-535D-E9FDB5B4B556}"/>
                </a:ext>
              </a:extLst>
            </p:cNvPr>
            <p:cNvSpPr txBox="1"/>
            <p:nvPr/>
          </p:nvSpPr>
          <p:spPr>
            <a:xfrm>
              <a:off x="3922140" y="418250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站內廣告</a:t>
              </a:r>
            </a:p>
          </p:txBody>
        </p:sp>
      </p:grpSp>
      <p:pic>
        <p:nvPicPr>
          <p:cNvPr id="13" name="图形 1">
            <a:extLst>
              <a:ext uri="{FF2B5EF4-FFF2-40B4-BE49-F238E27FC236}">
                <a16:creationId xmlns:a16="http://schemas.microsoft.com/office/drawing/2014/main" id="{6FF08E12-058D-F867-6865-4D8258188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765" y="5343575"/>
            <a:ext cx="621391" cy="543717"/>
          </a:xfrm>
          <a:prstGeom prst="rect">
            <a:avLst/>
          </a:prstGeom>
        </p:spPr>
      </p:pic>
      <p:pic>
        <p:nvPicPr>
          <p:cNvPr id="14" name="图形 2">
            <a:extLst>
              <a:ext uri="{FF2B5EF4-FFF2-40B4-BE49-F238E27FC236}">
                <a16:creationId xmlns:a16="http://schemas.microsoft.com/office/drawing/2014/main" id="{6399004A-3544-0378-CF34-3A6BE7127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6657" y="1547367"/>
            <a:ext cx="545433" cy="476536"/>
          </a:xfrm>
          <a:prstGeom prst="rect">
            <a:avLst/>
          </a:prstGeom>
        </p:spPr>
      </p:pic>
      <p:pic>
        <p:nvPicPr>
          <p:cNvPr id="15" name="图形 29">
            <a:extLst>
              <a:ext uri="{FF2B5EF4-FFF2-40B4-BE49-F238E27FC236}">
                <a16:creationId xmlns:a16="http://schemas.microsoft.com/office/drawing/2014/main" id="{45F4DE90-68A6-98E5-2D69-E757842B7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6657" y="3979719"/>
            <a:ext cx="654499" cy="59377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B143A6E-50E2-7D7A-71EB-02C034FA3625}"/>
              </a:ext>
            </a:extLst>
          </p:cNvPr>
          <p:cNvSpPr/>
          <p:nvPr/>
        </p:nvSpPr>
        <p:spPr>
          <a:xfrm>
            <a:off x="0" y="326571"/>
            <a:ext cx="1556657" cy="337458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本框 11">
            <a:extLst>
              <a:ext uri="{FF2B5EF4-FFF2-40B4-BE49-F238E27FC236}">
                <a16:creationId xmlns:a16="http://schemas.microsoft.com/office/drawing/2014/main" id="{30808EDD-6B94-57E7-4DF3-202E1B0BEA4D}"/>
              </a:ext>
            </a:extLst>
          </p:cNvPr>
          <p:cNvSpPr txBox="1"/>
          <p:nvPr/>
        </p:nvSpPr>
        <p:spPr>
          <a:xfrm>
            <a:off x="1602342" y="326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獲利模式</a:t>
            </a:r>
            <a:endParaRPr lang="zh-CN" altLang="en-US" b="1" dirty="0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5F228BA-A0AA-3668-29D6-BFAA35EE700F}"/>
              </a:ext>
            </a:extLst>
          </p:cNvPr>
          <p:cNvGrpSpPr/>
          <p:nvPr/>
        </p:nvGrpSpPr>
        <p:grpSpPr>
          <a:xfrm>
            <a:off x="2680326" y="5339725"/>
            <a:ext cx="2291189" cy="551417"/>
            <a:chOff x="3279247" y="5052496"/>
            <a:chExt cx="2291189" cy="551417"/>
          </a:xfrm>
        </p:grpSpPr>
        <p:sp>
          <p:nvSpPr>
            <p:cNvPr id="21" name="任意多边形 6">
              <a:extLst>
                <a:ext uri="{FF2B5EF4-FFF2-40B4-BE49-F238E27FC236}">
                  <a16:creationId xmlns:a16="http://schemas.microsoft.com/office/drawing/2014/main" id="{5D1E27C2-8706-59E8-F5B2-AD499960C7D1}"/>
                </a:ext>
              </a:extLst>
            </p:cNvPr>
            <p:cNvSpPr/>
            <p:nvPr/>
          </p:nvSpPr>
          <p:spPr>
            <a:xfrm>
              <a:off x="3279247" y="5052496"/>
              <a:ext cx="2291189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8">
              <a:extLst>
                <a:ext uri="{FF2B5EF4-FFF2-40B4-BE49-F238E27FC236}">
                  <a16:creationId xmlns:a16="http://schemas.microsoft.com/office/drawing/2014/main" id="{4C96B18C-B6E2-A70B-6178-1CE1B0740303}"/>
                </a:ext>
              </a:extLst>
            </p:cNvPr>
            <p:cNvSpPr txBox="1"/>
            <p:nvPr/>
          </p:nvSpPr>
          <p:spPr>
            <a:xfrm>
              <a:off x="3702528" y="5158927"/>
              <a:ext cx="1444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600" b="1" dirty="0">
                  <a:solidFill>
                    <a:schemeClr val="bg1"/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簽約特約商店</a:t>
              </a:r>
              <a:endParaRPr lang="zh-CN" altLang="en-US" sz="1600" b="1" dirty="0">
                <a:solidFill>
                  <a:schemeClr val="bg1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24" name="圖形 23" descr="箭號: 順時針曲線 以實心填滿">
            <a:extLst>
              <a:ext uri="{FF2B5EF4-FFF2-40B4-BE49-F238E27FC236}">
                <a16:creationId xmlns:a16="http://schemas.microsoft.com/office/drawing/2014/main" id="{29708049-E2AA-0381-A0C5-68F1A52271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5569" y="2654570"/>
            <a:ext cx="635587" cy="63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5283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3C64D-E3BA-8A27-6C38-0223915BF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FDADEB-2605-87A8-81AC-ECFC8029FB29}"/>
              </a:ext>
            </a:extLst>
          </p:cNvPr>
          <p:cNvSpPr txBox="1"/>
          <p:nvPr/>
        </p:nvSpPr>
        <p:spPr>
          <a:xfrm>
            <a:off x="5785590" y="2846830"/>
            <a:ext cx="476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發展目標</a:t>
            </a:r>
            <a:endParaRPr lang="zh-CN" altLang="en-US" sz="2400" dirty="0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0BCE701-077A-8D7E-C6E2-11D84E26249F}"/>
              </a:ext>
            </a:extLst>
          </p:cNvPr>
          <p:cNvGrpSpPr/>
          <p:nvPr/>
        </p:nvGrpSpPr>
        <p:grpSpPr>
          <a:xfrm>
            <a:off x="3530616" y="2370819"/>
            <a:ext cx="1413688" cy="1413688"/>
            <a:chOff x="3388950" y="2345512"/>
            <a:chExt cx="1413688" cy="141368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EEDDB6F-B232-3FA8-2328-FB569817075F}"/>
                </a:ext>
              </a:extLst>
            </p:cNvPr>
            <p:cNvSpPr txBox="1"/>
            <p:nvPr/>
          </p:nvSpPr>
          <p:spPr>
            <a:xfrm>
              <a:off x="3602711" y="2544525"/>
              <a:ext cx="10855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05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7F903EF-1BB1-4145-A17B-8704ADEE5BDA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2DA9226-D4A3-1D98-F4B3-CBE31224ED75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D8D6976-5B51-FDE8-73BC-FC17D216F687}"/>
              </a:ext>
            </a:extLst>
          </p:cNvPr>
          <p:cNvSpPr/>
          <p:nvPr/>
        </p:nvSpPr>
        <p:spPr>
          <a:xfrm flipH="1">
            <a:off x="5296368" y="2375003"/>
            <a:ext cx="45719" cy="1413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423315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AEB2074-C338-87E2-B12C-8FF1F78A440A}"/>
              </a:ext>
            </a:extLst>
          </p:cNvPr>
          <p:cNvSpPr/>
          <p:nvPr/>
        </p:nvSpPr>
        <p:spPr>
          <a:xfrm>
            <a:off x="0" y="326571"/>
            <a:ext cx="1556657" cy="337458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文本框 11">
            <a:extLst>
              <a:ext uri="{FF2B5EF4-FFF2-40B4-BE49-F238E27FC236}">
                <a16:creationId xmlns:a16="http://schemas.microsoft.com/office/drawing/2014/main" id="{00DE42AA-C063-58D1-9698-3B3878DD143B}"/>
              </a:ext>
            </a:extLst>
          </p:cNvPr>
          <p:cNvSpPr txBox="1"/>
          <p:nvPr/>
        </p:nvSpPr>
        <p:spPr>
          <a:xfrm>
            <a:off x="1602342" y="326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發展目標</a:t>
            </a:r>
          </a:p>
        </p:txBody>
      </p:sp>
      <p:cxnSp>
        <p:nvCxnSpPr>
          <p:cNvPr id="16" name="直接连接符 48">
            <a:extLst>
              <a:ext uri="{FF2B5EF4-FFF2-40B4-BE49-F238E27FC236}">
                <a16:creationId xmlns:a16="http://schemas.microsoft.com/office/drawing/2014/main" id="{2CE192A7-9ACF-5394-5D17-88462FEB28E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6456000" y="1577147"/>
            <a:ext cx="3313" cy="524879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grpSp>
        <p:nvGrpSpPr>
          <p:cNvPr id="17" name="组合 49">
            <a:extLst>
              <a:ext uri="{FF2B5EF4-FFF2-40B4-BE49-F238E27FC236}">
                <a16:creationId xmlns:a16="http://schemas.microsoft.com/office/drawing/2014/main" id="{DD09EB2F-8DC6-51B4-C070-C258CF88FC9D}"/>
              </a:ext>
            </a:extLst>
          </p:cNvPr>
          <p:cNvGrpSpPr>
            <a:grpSpLocks noChangeAspect="1"/>
          </p:cNvGrpSpPr>
          <p:nvPr/>
        </p:nvGrpSpPr>
        <p:grpSpPr>
          <a:xfrm>
            <a:off x="6096000" y="857452"/>
            <a:ext cx="720000" cy="779026"/>
            <a:chOff x="4724972" y="1456764"/>
            <a:chExt cx="742579" cy="856732"/>
          </a:xfrm>
        </p:grpSpPr>
        <p:sp>
          <p:nvSpPr>
            <p:cNvPr id="18" name="菱形 50">
              <a:extLst>
                <a:ext uri="{FF2B5EF4-FFF2-40B4-BE49-F238E27FC236}">
                  <a16:creationId xmlns:a16="http://schemas.microsoft.com/office/drawing/2014/main" id="{7D386E2E-41F5-6EE5-F1C7-78DAEEEB371F}"/>
                </a:ext>
              </a:extLst>
            </p:cNvPr>
            <p:cNvSpPr/>
            <p:nvPr/>
          </p:nvSpPr>
          <p:spPr>
            <a:xfrm>
              <a:off x="4724972" y="1458268"/>
              <a:ext cx="742579" cy="789978"/>
            </a:xfrm>
            <a:prstGeom prst="flowChartConnec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ExtraLight" panose="020B0200000000000000" pitchFamily="34" charset="-122"/>
                <a:ea typeface="思源黑体 CN ExtraLight" panose="020B02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FD73ABDB-1BAD-5C4D-4767-9EB355013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195" y="1456764"/>
              <a:ext cx="414266" cy="856732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81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3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20" name="组合 52">
            <a:extLst>
              <a:ext uri="{FF2B5EF4-FFF2-40B4-BE49-F238E27FC236}">
                <a16:creationId xmlns:a16="http://schemas.microsoft.com/office/drawing/2014/main" id="{AC82224D-9133-6AF2-2629-9CBE51E97595}"/>
              </a:ext>
            </a:extLst>
          </p:cNvPr>
          <p:cNvGrpSpPr>
            <a:grpSpLocks noChangeAspect="1"/>
          </p:cNvGrpSpPr>
          <p:nvPr/>
        </p:nvGrpSpPr>
        <p:grpSpPr>
          <a:xfrm>
            <a:off x="6096000" y="2753814"/>
            <a:ext cx="720000" cy="779026"/>
            <a:chOff x="4714013" y="3010986"/>
            <a:chExt cx="846000" cy="915356"/>
          </a:xfrm>
        </p:grpSpPr>
        <p:sp>
          <p:nvSpPr>
            <p:cNvPr id="21" name="菱形 53">
              <a:extLst>
                <a:ext uri="{FF2B5EF4-FFF2-40B4-BE49-F238E27FC236}">
                  <a16:creationId xmlns:a16="http://schemas.microsoft.com/office/drawing/2014/main" id="{75597B2C-E553-4033-A611-231B86D09FCA}"/>
                </a:ext>
              </a:extLst>
            </p:cNvPr>
            <p:cNvSpPr/>
            <p:nvPr/>
          </p:nvSpPr>
          <p:spPr>
            <a:xfrm>
              <a:off x="4714013" y="3041801"/>
              <a:ext cx="846000" cy="846000"/>
            </a:xfrm>
            <a:prstGeom prst="flowChartConnec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ExtraLight" panose="020B0200000000000000" pitchFamily="34" charset="-122"/>
                <a:ea typeface="思源黑体 CN ExtraLight" panose="020B02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F64703EA-A3D4-CBA3-FFDA-9641AA5B8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274" y="3010986"/>
              <a:ext cx="414266" cy="915356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81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2</a:t>
              </a:r>
              <a:endParaRPr kumimoji="0" lang="zh-CN" altLang="zh-CN" sz="30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55">
            <a:extLst>
              <a:ext uri="{FF2B5EF4-FFF2-40B4-BE49-F238E27FC236}">
                <a16:creationId xmlns:a16="http://schemas.microsoft.com/office/drawing/2014/main" id="{8A6ACE96-EE67-69CC-26A5-9F6871355B71}"/>
              </a:ext>
            </a:extLst>
          </p:cNvPr>
          <p:cNvGrpSpPr>
            <a:grpSpLocks noChangeAspect="1"/>
          </p:cNvGrpSpPr>
          <p:nvPr/>
        </p:nvGrpSpPr>
        <p:grpSpPr>
          <a:xfrm>
            <a:off x="6097724" y="5064052"/>
            <a:ext cx="720000" cy="779026"/>
            <a:chOff x="4719547" y="4594520"/>
            <a:chExt cx="846000" cy="915356"/>
          </a:xfrm>
        </p:grpSpPr>
        <p:sp>
          <p:nvSpPr>
            <p:cNvPr id="24" name="菱形 56">
              <a:extLst>
                <a:ext uri="{FF2B5EF4-FFF2-40B4-BE49-F238E27FC236}">
                  <a16:creationId xmlns:a16="http://schemas.microsoft.com/office/drawing/2014/main" id="{1715D747-618D-613D-E494-9BE7FD9ED64F}"/>
                </a:ext>
              </a:extLst>
            </p:cNvPr>
            <p:cNvSpPr/>
            <p:nvPr/>
          </p:nvSpPr>
          <p:spPr>
            <a:xfrm>
              <a:off x="4719547" y="4625336"/>
              <a:ext cx="846000" cy="846000"/>
            </a:xfrm>
            <a:prstGeom prst="flowChartConnector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ExtraLight" panose="020B0200000000000000" pitchFamily="34" charset="-122"/>
                <a:ea typeface="思源黑体 CN ExtraLight" panose="020B02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0931B31B-F981-26C0-D4C7-6A8F7F9E3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202" y="4594520"/>
              <a:ext cx="414266" cy="915356"/>
            </a:xfrm>
            <a:prstGeom prst="flowChartConnector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defTabSz="912813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1pPr>
              <a:lvl2pPr marL="742950" indent="-28575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2pPr>
              <a:lvl3pPr marL="11430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3pPr>
              <a:lvl4pPr marL="16002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4pPr>
              <a:lvl5pPr marL="2057400" indent="-228600" defTabSz="912813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5pPr>
              <a:lvl6pPr marL="25146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6pPr>
              <a:lvl7pPr marL="29718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7pPr>
              <a:lvl8pPr marL="34290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8pPr>
              <a:lvl9pPr marL="3886200" indent="-228600" defTabSz="912813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rgbClr val="595959"/>
                  </a:solidFill>
                  <a:latin typeface="Calibri Light" panose="020F0302020204030204" pitchFamily="34" charset="0"/>
                  <a:cs typeface="Roboto Light" pitchFamily="2" charset="0"/>
                </a:defRPr>
              </a:lvl9pPr>
            </a:lstStyle>
            <a:p>
              <a:pPr marL="0" marR="0" lvl="0" indent="0" defTabSz="912813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0" b="0" i="0" u="none" strike="noStrike" kern="0" cap="none" spc="0" normalizeH="0" baseline="0" noProof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Open Sans" panose="020B0606030504020204" pitchFamily="34" charset="0"/>
                  <a:sym typeface="Arial" panose="020B0604020202020204" pitchFamily="34" charset="0"/>
                </a:rPr>
                <a:t>3</a:t>
              </a:r>
              <a:endParaRPr kumimoji="0" lang="zh-CN" altLang="zh-CN" sz="3000" b="0" i="0" u="none" strike="noStrike" kern="0" cap="none" spc="0" normalizeH="0" baseline="0" noProof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Open Sans" panose="020B0606030504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30" name="图片 4">
            <a:extLst>
              <a:ext uri="{FF2B5EF4-FFF2-40B4-BE49-F238E27FC236}">
                <a16:creationId xmlns:a16="http://schemas.microsoft.com/office/drawing/2014/main" id="{F6E697C5-BF30-943E-D01F-74D036C2CE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81" t="1171" r="29973"/>
          <a:stretch/>
        </p:blipFill>
        <p:spPr>
          <a:xfrm>
            <a:off x="849082" y="1268132"/>
            <a:ext cx="4281897" cy="5274348"/>
          </a:xfrm>
          <a:prstGeom prst="rect">
            <a:avLst/>
          </a:prstGeom>
        </p:spPr>
      </p:pic>
      <p:sp>
        <p:nvSpPr>
          <p:cNvPr id="31" name="TextBox 91">
            <a:extLst>
              <a:ext uri="{FF2B5EF4-FFF2-40B4-BE49-F238E27FC236}">
                <a16:creationId xmlns:a16="http://schemas.microsoft.com/office/drawing/2014/main" id="{5B5FB8F9-4BB5-A823-F9F5-19A8C25FCCE9}"/>
              </a:ext>
            </a:extLst>
          </p:cNvPr>
          <p:cNvSpPr txBox="1"/>
          <p:nvPr/>
        </p:nvSpPr>
        <p:spPr>
          <a:xfrm>
            <a:off x="6871090" y="398544"/>
            <a:ext cx="3225728" cy="458908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短期目標（預計兩年內完成）</a:t>
            </a:r>
          </a:p>
        </p:txBody>
      </p:sp>
      <p:sp>
        <p:nvSpPr>
          <p:cNvPr id="32" name="文本框 53">
            <a:extLst>
              <a:ext uri="{FF2B5EF4-FFF2-40B4-BE49-F238E27FC236}">
                <a16:creationId xmlns:a16="http://schemas.microsoft.com/office/drawing/2014/main" id="{4B3027C9-A320-7010-030B-BAC24D2EF6FA}"/>
              </a:ext>
            </a:extLst>
          </p:cNvPr>
          <p:cNvSpPr txBox="1"/>
          <p:nvPr/>
        </p:nvSpPr>
        <p:spPr>
          <a:xfrm>
            <a:off x="6871090" y="923657"/>
            <a:ext cx="3986971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a.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會員註冊數達</a:t>
            </a: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100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萬人</a:t>
            </a:r>
          </a:p>
          <a:p>
            <a:pPr>
              <a:lnSpc>
                <a:spcPct val="150000"/>
              </a:lnSpc>
            </a:pP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b.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全在社群達</a:t>
            </a: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10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萬個</a:t>
            </a:r>
          </a:p>
          <a:p>
            <a:pPr>
              <a:lnSpc>
                <a:spcPct val="150000"/>
              </a:lnSpc>
            </a:pP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c.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營收目標每年一億元</a:t>
            </a:r>
          </a:p>
        </p:txBody>
      </p:sp>
      <p:sp>
        <p:nvSpPr>
          <p:cNvPr id="33" name="TextBox 91">
            <a:extLst>
              <a:ext uri="{FF2B5EF4-FFF2-40B4-BE49-F238E27FC236}">
                <a16:creationId xmlns:a16="http://schemas.microsoft.com/office/drawing/2014/main" id="{1D8FEB8E-7418-376A-5821-1479BDB02301}"/>
              </a:ext>
            </a:extLst>
          </p:cNvPr>
          <p:cNvSpPr txBox="1"/>
          <p:nvPr/>
        </p:nvSpPr>
        <p:spPr>
          <a:xfrm>
            <a:off x="6871090" y="2294906"/>
            <a:ext cx="3618010" cy="458908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中期目標（預計五年內完成）</a:t>
            </a:r>
          </a:p>
        </p:txBody>
      </p:sp>
      <p:sp>
        <p:nvSpPr>
          <p:cNvPr id="34" name="文本框 53">
            <a:extLst>
              <a:ext uri="{FF2B5EF4-FFF2-40B4-BE49-F238E27FC236}">
                <a16:creationId xmlns:a16="http://schemas.microsoft.com/office/drawing/2014/main" id="{8E18CA88-0420-8FF0-4094-356B0CC03C3A}"/>
              </a:ext>
            </a:extLst>
          </p:cNvPr>
          <p:cNvSpPr txBox="1"/>
          <p:nvPr/>
        </p:nvSpPr>
        <p:spPr>
          <a:xfrm>
            <a:off x="6871090" y="2820019"/>
            <a:ext cx="4471828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a.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中國大陸及全華語地區提供此</a:t>
            </a: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APP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服務</a:t>
            </a:r>
          </a:p>
          <a:p>
            <a:pPr>
              <a:lnSpc>
                <a:spcPct val="150000"/>
              </a:lnSpc>
            </a:pP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b.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會員註冊數達</a:t>
            </a: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1000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萬人</a:t>
            </a:r>
          </a:p>
          <a:p>
            <a:pPr>
              <a:lnSpc>
                <a:spcPct val="150000"/>
              </a:lnSpc>
            </a:pP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c.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全站社群數達</a:t>
            </a: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20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萬個</a:t>
            </a:r>
          </a:p>
          <a:p>
            <a:pPr>
              <a:lnSpc>
                <a:spcPct val="150000"/>
              </a:lnSpc>
            </a:pP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d.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營收目標每年</a:t>
            </a: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20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億元</a:t>
            </a:r>
          </a:p>
        </p:txBody>
      </p:sp>
      <p:sp>
        <p:nvSpPr>
          <p:cNvPr id="35" name="TextBox 91">
            <a:extLst>
              <a:ext uri="{FF2B5EF4-FFF2-40B4-BE49-F238E27FC236}">
                <a16:creationId xmlns:a16="http://schemas.microsoft.com/office/drawing/2014/main" id="{1372CEE1-7024-8DDA-CB2D-66534FD2FD64}"/>
              </a:ext>
            </a:extLst>
          </p:cNvPr>
          <p:cNvSpPr txBox="1"/>
          <p:nvPr/>
        </p:nvSpPr>
        <p:spPr>
          <a:xfrm>
            <a:off x="6871090" y="4605144"/>
            <a:ext cx="3225728" cy="458908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長期目標（預計十年內完成）</a:t>
            </a:r>
          </a:p>
        </p:txBody>
      </p:sp>
      <p:sp>
        <p:nvSpPr>
          <p:cNvPr id="36" name="文本框 53">
            <a:extLst>
              <a:ext uri="{FF2B5EF4-FFF2-40B4-BE49-F238E27FC236}">
                <a16:creationId xmlns:a16="http://schemas.microsoft.com/office/drawing/2014/main" id="{E32E8241-2776-6D3B-5CA7-4E5B6DCC7B67}"/>
              </a:ext>
            </a:extLst>
          </p:cNvPr>
          <p:cNvSpPr txBox="1"/>
          <p:nvPr/>
        </p:nvSpPr>
        <p:spPr>
          <a:xfrm>
            <a:off x="6871090" y="5130257"/>
            <a:ext cx="3986971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a.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在全球</a:t>
            </a: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30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個國家開通此</a:t>
            </a: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APP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服務</a:t>
            </a:r>
          </a:p>
          <a:p>
            <a:pPr>
              <a:lnSpc>
                <a:spcPct val="150000"/>
              </a:lnSpc>
            </a:pP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b.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會員註冊數達一億人</a:t>
            </a:r>
          </a:p>
          <a:p>
            <a:pPr>
              <a:lnSpc>
                <a:spcPct val="150000"/>
              </a:lnSpc>
            </a:pP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c.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全站社群數達三千萬個</a:t>
            </a:r>
          </a:p>
          <a:p>
            <a:pPr>
              <a:lnSpc>
                <a:spcPct val="150000"/>
              </a:lnSpc>
            </a:pP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d.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營收目標每年</a:t>
            </a:r>
            <a:r>
              <a:rPr lang="en-US" altLang="zh-TW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300</a:t>
            </a: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億元</a:t>
            </a:r>
          </a:p>
        </p:txBody>
      </p:sp>
    </p:spTree>
    <p:extLst>
      <p:ext uri="{BB962C8B-B14F-4D97-AF65-F5344CB8AC3E}">
        <p14:creationId xmlns:p14="http://schemas.microsoft.com/office/powerpoint/2010/main" val="61266917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EB11B-7DBA-D1BB-F8E8-7967310C4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C03EE-29CB-2CE9-9C5C-DD71226E3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2CB6D5BC-AF4C-6FE5-1EBA-C95B35F0F1DB}"/>
              </a:ext>
            </a:extLst>
          </p:cNvPr>
          <p:cNvSpPr/>
          <p:nvPr/>
        </p:nvSpPr>
        <p:spPr>
          <a:xfrm>
            <a:off x="3378641" y="711642"/>
            <a:ext cx="5434716" cy="543471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8CCB5D67-2BC5-01F5-2A3D-8518C26D770B}"/>
              </a:ext>
            </a:extLst>
          </p:cNvPr>
          <p:cNvSpPr/>
          <p:nvPr/>
        </p:nvSpPr>
        <p:spPr>
          <a:xfrm>
            <a:off x="4124877" y="2771095"/>
            <a:ext cx="3942243" cy="131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7000" dirty="0">
                <a:solidFill>
                  <a:schemeClr val="bg2">
                    <a:lumMod val="25000"/>
                  </a:schemeClr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  <a:sym typeface="+mn-lt"/>
              </a:rPr>
              <a:t>THANKS</a:t>
            </a:r>
            <a:endParaRPr lang="zh-CN" altLang="en-US" sz="7000" dirty="0">
              <a:solidFill>
                <a:schemeClr val="bg2">
                  <a:lumMod val="25000"/>
                </a:schemeClr>
              </a:solidFill>
              <a:latin typeface="思源黑体 CN" panose="020B0500000000000000" pitchFamily="34" charset="-122"/>
              <a:ea typeface="思源黑体 CN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859223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1831C9F2-F441-425F-877D-67F12DCCB345}"/>
              </a:ext>
            </a:extLst>
          </p:cNvPr>
          <p:cNvSpPr/>
          <p:nvPr/>
        </p:nvSpPr>
        <p:spPr>
          <a:xfrm>
            <a:off x="883230" y="3890265"/>
            <a:ext cx="652522" cy="11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1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714ABC5B-D190-4270-9F7A-18AD1D954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858" y="4253826"/>
            <a:ext cx="1506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Open Sans" panose="020B0606030504020204" pitchFamily="34" charset="0"/>
              </a:rPr>
              <a:t>目標族群</a:t>
            </a:r>
            <a:endParaRPr lang="zh-CN" alt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Open Sans" panose="020B0606030504020204" pitchFamily="34" charset="0"/>
            </a:endParaRPr>
          </a:p>
        </p:txBody>
      </p:sp>
      <p:sp>
        <p:nvSpPr>
          <p:cNvPr id="6" name="矩形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D6C9691C-F672-47F3-BB5B-00EE5BF1AC19}"/>
              </a:ext>
            </a:extLst>
          </p:cNvPr>
          <p:cNvSpPr/>
          <p:nvPr/>
        </p:nvSpPr>
        <p:spPr>
          <a:xfrm>
            <a:off x="2804825" y="5097399"/>
            <a:ext cx="652522" cy="11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2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7" name="Rectangle 70">
            <a:extLst>
              <a:ext uri="{FF2B5EF4-FFF2-40B4-BE49-F238E27FC236}">
                <a16:creationId xmlns:a16="http://schemas.microsoft.com/office/drawing/2014/main" id="{4F74E7AB-94F7-4EBC-89E0-073527439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452" y="5460960"/>
            <a:ext cx="1406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Open Sans" panose="020B0606030504020204" pitchFamily="34" charset="0"/>
              </a:rPr>
              <a:t>APP</a:t>
            </a:r>
            <a:r>
              <a:rPr lang="zh-CN" alt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Open Sans" panose="020B0606030504020204" pitchFamily="34" charset="0"/>
              </a:rPr>
              <a:t>目的</a:t>
            </a:r>
          </a:p>
        </p:txBody>
      </p:sp>
      <p:sp>
        <p:nvSpPr>
          <p:cNvPr id="8" name="矩形 7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27BF9687-44CB-4EA6-B8BD-0E11521F6786}"/>
              </a:ext>
            </a:extLst>
          </p:cNvPr>
          <p:cNvSpPr/>
          <p:nvPr/>
        </p:nvSpPr>
        <p:spPr>
          <a:xfrm>
            <a:off x="5129528" y="3890265"/>
            <a:ext cx="652522" cy="11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3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9" name="Rectangle 70">
            <a:extLst>
              <a:ext uri="{FF2B5EF4-FFF2-40B4-BE49-F238E27FC236}">
                <a16:creationId xmlns:a16="http://schemas.microsoft.com/office/drawing/2014/main" id="{EAA58257-5EA8-48E7-97F8-62891B28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155" y="4253826"/>
            <a:ext cx="1506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Open Sans" panose="020B0606030504020204" pitchFamily="34" charset="0"/>
              </a:rPr>
              <a:t>產品功能</a:t>
            </a:r>
          </a:p>
        </p:txBody>
      </p:sp>
      <p:sp>
        <p:nvSpPr>
          <p:cNvPr id="10" name="矩形 9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11DBABC9-6FA9-4D6D-9250-59584A6D49FF}"/>
              </a:ext>
            </a:extLst>
          </p:cNvPr>
          <p:cNvSpPr/>
          <p:nvPr/>
        </p:nvSpPr>
        <p:spPr>
          <a:xfrm>
            <a:off x="7162804" y="5097399"/>
            <a:ext cx="652522" cy="11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4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1" name="Rectangle 70">
            <a:extLst>
              <a:ext uri="{FF2B5EF4-FFF2-40B4-BE49-F238E27FC236}">
                <a16:creationId xmlns:a16="http://schemas.microsoft.com/office/drawing/2014/main" id="{03E33CC4-F5E7-4E13-BA0E-A888FEFD0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431" y="5460960"/>
            <a:ext cx="1406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Open Sans" panose="020B0606030504020204" pitchFamily="34" charset="0"/>
              </a:rPr>
              <a:t>獲利模式</a:t>
            </a: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790382BB-78C4-49B0-9ECE-6F651FF32839}"/>
              </a:ext>
            </a:extLst>
          </p:cNvPr>
          <p:cNvSpPr/>
          <p:nvPr/>
        </p:nvSpPr>
        <p:spPr>
          <a:xfrm>
            <a:off x="4738635" y="836288"/>
            <a:ext cx="2665951" cy="259271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</a:rPr>
              <a:t>目錄</a:t>
            </a:r>
            <a:endParaRPr lang="zh-CN" altLang="en-US" sz="7000" dirty="0">
              <a:solidFill>
                <a:schemeClr val="tx1">
                  <a:lumMod val="85000"/>
                  <a:lumOff val="1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</a:endParaRPr>
          </a:p>
        </p:txBody>
      </p:sp>
      <p:sp>
        <p:nvSpPr>
          <p:cNvPr id="2" name="矩形 1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75035F2A-DFD9-F0A7-1066-C2BCD3B7DA1B}"/>
              </a:ext>
            </a:extLst>
          </p:cNvPr>
          <p:cNvSpPr/>
          <p:nvPr/>
        </p:nvSpPr>
        <p:spPr>
          <a:xfrm>
            <a:off x="9375824" y="3914117"/>
            <a:ext cx="652522" cy="1141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５</a:t>
            </a:r>
            <a:endParaRPr lang="zh-CN" altLang="en-US" sz="6000" dirty="0">
              <a:solidFill>
                <a:schemeClr val="tx1">
                  <a:lumMod val="85000"/>
                  <a:lumOff val="1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3" name="Rectangle 70">
            <a:extLst>
              <a:ext uri="{FF2B5EF4-FFF2-40B4-BE49-F238E27FC236}">
                <a16:creationId xmlns:a16="http://schemas.microsoft.com/office/drawing/2014/main" id="{7E748285-00E6-02ED-BF23-AC4E014EA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2451" y="4253826"/>
            <a:ext cx="1406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1pPr>
            <a:lvl2pPr marL="742950" indent="-28575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2pPr>
            <a:lvl3pPr marL="11430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3pPr>
            <a:lvl4pPr marL="16002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4pPr>
            <a:lvl5pPr marL="2057400" indent="-228600" defTabSz="912813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5pPr>
            <a:lvl6pPr marL="25146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6pPr>
            <a:lvl7pPr marL="29718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7pPr>
            <a:lvl8pPr marL="34290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8pPr>
            <a:lvl9pPr marL="3886200" indent="-228600" defTabSz="91281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rgbClr val="595959"/>
                </a:solidFill>
                <a:latin typeface="Calibri Light" panose="020F0302020204030204" pitchFamily="34" charset="0"/>
                <a:cs typeface="Roboto Light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Open Sans" panose="020B0606030504020204" pitchFamily="34" charset="0"/>
              </a:rPr>
              <a:t>發展目標</a:t>
            </a:r>
          </a:p>
        </p:txBody>
      </p:sp>
    </p:spTree>
    <p:extLst>
      <p:ext uri="{BB962C8B-B14F-4D97-AF65-F5344CB8AC3E}">
        <p14:creationId xmlns:p14="http://schemas.microsoft.com/office/powerpoint/2010/main" val="148364173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85590" y="2846830"/>
            <a:ext cx="2454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目標族群</a:t>
            </a:r>
            <a:endParaRPr lang="zh-CN" altLang="en-US" sz="2400" dirty="0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30214E-C7C5-4BEB-9F70-50206C9A1028}"/>
              </a:ext>
            </a:extLst>
          </p:cNvPr>
          <p:cNvGrpSpPr/>
          <p:nvPr/>
        </p:nvGrpSpPr>
        <p:grpSpPr>
          <a:xfrm>
            <a:off x="3530616" y="2370819"/>
            <a:ext cx="1413688" cy="1413688"/>
            <a:chOff x="3388950" y="2345512"/>
            <a:chExt cx="1413688" cy="1413688"/>
          </a:xfrm>
        </p:grpSpPr>
        <p:sp>
          <p:nvSpPr>
            <p:cNvPr id="6" name="文本框 5"/>
            <p:cNvSpPr txBox="1"/>
            <p:nvPr/>
          </p:nvSpPr>
          <p:spPr>
            <a:xfrm>
              <a:off x="3602711" y="2544525"/>
              <a:ext cx="98616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01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B238BAF-BFFA-4D36-81D9-06631EE2610C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 flipH="1">
            <a:off x="5296368" y="2375003"/>
            <a:ext cx="45719" cy="1413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799590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E935B91-ED1B-CFFC-A56D-56F56AB664F1}"/>
              </a:ext>
            </a:extLst>
          </p:cNvPr>
          <p:cNvSpPr/>
          <p:nvPr/>
        </p:nvSpPr>
        <p:spPr>
          <a:xfrm>
            <a:off x="0" y="326571"/>
            <a:ext cx="1556657" cy="337458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文本框 11">
            <a:extLst>
              <a:ext uri="{FF2B5EF4-FFF2-40B4-BE49-F238E27FC236}">
                <a16:creationId xmlns:a16="http://schemas.microsoft.com/office/drawing/2014/main" id="{BE79E14E-6FB2-0316-B8F0-2B627699A7A0}"/>
              </a:ext>
            </a:extLst>
          </p:cNvPr>
          <p:cNvSpPr txBox="1"/>
          <p:nvPr/>
        </p:nvSpPr>
        <p:spPr>
          <a:xfrm>
            <a:off x="1602342" y="326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目標族群</a:t>
            </a:r>
            <a:endParaRPr lang="zh-CN" altLang="en-US" b="1" dirty="0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CD70406-1229-3D96-C621-B53A72DFC580}"/>
              </a:ext>
            </a:extLst>
          </p:cNvPr>
          <p:cNvSpPr/>
          <p:nvPr/>
        </p:nvSpPr>
        <p:spPr>
          <a:xfrm>
            <a:off x="5026960" y="664029"/>
            <a:ext cx="3186231" cy="44024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B7FA"/>
              </a:solidFill>
            </a:endParaRPr>
          </a:p>
        </p:txBody>
      </p:sp>
      <p:grpSp>
        <p:nvGrpSpPr>
          <p:cNvPr id="22" name="组合 10">
            <a:extLst>
              <a:ext uri="{FF2B5EF4-FFF2-40B4-BE49-F238E27FC236}">
                <a16:creationId xmlns:a16="http://schemas.microsoft.com/office/drawing/2014/main" id="{C90C22B3-2334-417C-FF45-11B0D394F4DE}"/>
              </a:ext>
            </a:extLst>
          </p:cNvPr>
          <p:cNvGrpSpPr/>
          <p:nvPr/>
        </p:nvGrpSpPr>
        <p:grpSpPr>
          <a:xfrm>
            <a:off x="6574972" y="1256737"/>
            <a:ext cx="5424385" cy="1993247"/>
            <a:chOff x="377610" y="3919741"/>
            <a:chExt cx="5424385" cy="1993247"/>
          </a:xfrm>
        </p:grpSpPr>
        <p:sp>
          <p:nvSpPr>
            <p:cNvPr id="23" name="TextBox 91">
              <a:extLst>
                <a:ext uri="{FF2B5EF4-FFF2-40B4-BE49-F238E27FC236}">
                  <a16:creationId xmlns:a16="http://schemas.microsoft.com/office/drawing/2014/main" id="{966C0962-8E6B-BA9C-B942-E41C24FA8D76}"/>
                </a:ext>
              </a:extLst>
            </p:cNvPr>
            <p:cNvSpPr txBox="1"/>
            <p:nvPr/>
          </p:nvSpPr>
          <p:spPr>
            <a:xfrm>
              <a:off x="377610" y="3919741"/>
              <a:ext cx="4228194" cy="581057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迅速找到求學時代的同學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4" name="文本框 12">
              <a:extLst>
                <a:ext uri="{FF2B5EF4-FFF2-40B4-BE49-F238E27FC236}">
                  <a16:creationId xmlns:a16="http://schemas.microsoft.com/office/drawing/2014/main" id="{E17AD389-F79F-993A-75D6-9F0B89C873A4}"/>
                </a:ext>
              </a:extLst>
            </p:cNvPr>
            <p:cNvSpPr txBox="1"/>
            <p:nvPr/>
          </p:nvSpPr>
          <p:spPr>
            <a:xfrm>
              <a:off x="377610" y="4745296"/>
              <a:ext cx="5424385" cy="1167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TW" altLang="en-US" sz="12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使用者在登入會員之後，可以選擇什麼學校畢業的，哪一年畢業的，哪個班畢業的，系統就會幫同班畢業的同學成立一個小社群，也會幫同一屆畢業的同學成立一個中社群，也會幫同校不分屆的所有畢業生成立一個大社群。</a:t>
              </a:r>
              <a:endParaRPr lang="zh-CN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26" name="直线连接符 8">
            <a:extLst>
              <a:ext uri="{FF2B5EF4-FFF2-40B4-BE49-F238E27FC236}">
                <a16:creationId xmlns:a16="http://schemas.microsoft.com/office/drawing/2014/main" id="{3ADD90BB-0725-3941-2380-D93437F727F2}"/>
              </a:ext>
            </a:extLst>
          </p:cNvPr>
          <p:cNvCxnSpPr/>
          <p:nvPr/>
        </p:nvCxnSpPr>
        <p:spPr>
          <a:xfrm>
            <a:off x="5518485" y="3609586"/>
            <a:ext cx="4138863" cy="0"/>
          </a:xfrm>
          <a:prstGeom prst="line">
            <a:avLst/>
          </a:prstGeom>
          <a:ln>
            <a:solidFill>
              <a:srgbClr val="AE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洪蘭：求學時期的朋友決定你的人生｜天下雜誌">
            <a:extLst>
              <a:ext uri="{FF2B5EF4-FFF2-40B4-BE49-F238E27FC236}">
                <a16:creationId xmlns:a16="http://schemas.microsoft.com/office/drawing/2014/main" id="{BFE98713-EC71-3DD8-9D1E-3F0BC552D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258" y="1396234"/>
            <a:ext cx="4558308" cy="305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91">
            <a:extLst>
              <a:ext uri="{FF2B5EF4-FFF2-40B4-BE49-F238E27FC236}">
                <a16:creationId xmlns:a16="http://schemas.microsoft.com/office/drawing/2014/main" id="{B7AB0049-70CD-BD02-6101-F69EFE3E4742}"/>
              </a:ext>
            </a:extLst>
          </p:cNvPr>
          <p:cNvSpPr txBox="1"/>
          <p:nvPr/>
        </p:nvSpPr>
        <p:spPr>
          <a:xfrm>
            <a:off x="4279732" y="4631078"/>
            <a:ext cx="1494457" cy="581057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找到同好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28" name="文本框 12">
            <a:extLst>
              <a:ext uri="{FF2B5EF4-FFF2-40B4-BE49-F238E27FC236}">
                <a16:creationId xmlns:a16="http://schemas.microsoft.com/office/drawing/2014/main" id="{F374679A-46CE-DFAF-2E32-5F552158CB8A}"/>
              </a:ext>
            </a:extLst>
          </p:cNvPr>
          <p:cNvSpPr txBox="1"/>
          <p:nvPr/>
        </p:nvSpPr>
        <p:spPr>
          <a:xfrm>
            <a:off x="349804" y="5310109"/>
            <a:ext cx="542438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TW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比如同樣買賓士</a:t>
            </a:r>
            <a:r>
              <a:rPr lang="en-US" altLang="zh-TW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20</a:t>
            </a:r>
            <a:r>
              <a:rPr lang="zh-TW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年份</a:t>
            </a:r>
            <a:r>
              <a:rPr lang="en-US" altLang="zh-TW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c300</a:t>
            </a:r>
            <a:r>
              <a:rPr lang="zh-TW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的車主成立一個社群、</a:t>
            </a:r>
            <a:endParaRPr lang="en-US" altLang="zh-TW" sz="1200" spc="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TW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全部買賓士</a:t>
            </a:r>
            <a:r>
              <a:rPr lang="en-US" altLang="zh-TW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c300</a:t>
            </a:r>
            <a:r>
              <a:rPr lang="zh-TW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不分年份的車主成立一個中社群、</a:t>
            </a:r>
            <a:endParaRPr lang="en-US" altLang="zh-TW" sz="1200" spc="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TW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全部買賓士的車主成立一個大社區。</a:t>
            </a:r>
            <a:endParaRPr lang="zh-CN" altLang="en-US" sz="1200" spc="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992143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">
            <a:extLst>
              <a:ext uri="{FF2B5EF4-FFF2-40B4-BE49-F238E27FC236}">
                <a16:creationId xmlns:a16="http://schemas.microsoft.com/office/drawing/2014/main" id="{4A898583-DFF5-B052-8342-0FB808B97523}"/>
              </a:ext>
            </a:extLst>
          </p:cNvPr>
          <p:cNvGrpSpPr/>
          <p:nvPr/>
        </p:nvGrpSpPr>
        <p:grpSpPr>
          <a:xfrm>
            <a:off x="617827" y="1540925"/>
            <a:ext cx="5478173" cy="1521170"/>
            <a:chOff x="-182542" y="3919741"/>
            <a:chExt cx="5478173" cy="1521170"/>
          </a:xfrm>
        </p:grpSpPr>
        <p:sp>
          <p:nvSpPr>
            <p:cNvPr id="4" name="TextBox 91">
              <a:extLst>
                <a:ext uri="{FF2B5EF4-FFF2-40B4-BE49-F238E27FC236}">
                  <a16:creationId xmlns:a16="http://schemas.microsoft.com/office/drawing/2014/main" id="{E9B0CB5B-AF81-A978-255C-F6D2434999F8}"/>
                </a:ext>
              </a:extLst>
            </p:cNvPr>
            <p:cNvSpPr txBox="1"/>
            <p:nvPr/>
          </p:nvSpPr>
          <p:spPr>
            <a:xfrm>
              <a:off x="-182541" y="3919741"/>
              <a:ext cx="4156338" cy="581057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大公司找到全台不認識的同事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" name="文本框 6">
              <a:extLst>
                <a:ext uri="{FF2B5EF4-FFF2-40B4-BE49-F238E27FC236}">
                  <a16:creationId xmlns:a16="http://schemas.microsoft.com/office/drawing/2014/main" id="{65BA2702-1A3C-28CC-C875-ABC58B494FF5}"/>
                </a:ext>
              </a:extLst>
            </p:cNvPr>
            <p:cNvSpPr txBox="1"/>
            <p:nvPr/>
          </p:nvSpPr>
          <p:spPr>
            <a:xfrm>
              <a:off x="-182542" y="4550218"/>
              <a:ext cx="5478173" cy="890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比如小北百貨高雄中正店的店員成立一個小社群，全部高雄小北百貨的店員成立一個中社群，全省小北百貨店員成立一個大社群。</a:t>
              </a:r>
              <a:endParaRPr lang="zh-CN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cxnSp>
        <p:nvCxnSpPr>
          <p:cNvPr id="6" name="直线连接符 8">
            <a:extLst>
              <a:ext uri="{FF2B5EF4-FFF2-40B4-BE49-F238E27FC236}">
                <a16:creationId xmlns:a16="http://schemas.microsoft.com/office/drawing/2014/main" id="{042F5C51-BF37-6929-1C51-D34AD0EF4B0C}"/>
              </a:ext>
            </a:extLst>
          </p:cNvPr>
          <p:cNvCxnSpPr/>
          <p:nvPr/>
        </p:nvCxnSpPr>
        <p:spPr>
          <a:xfrm>
            <a:off x="8300200" y="1131822"/>
            <a:ext cx="4138863" cy="0"/>
          </a:xfrm>
          <a:prstGeom prst="line">
            <a:avLst/>
          </a:prstGeom>
          <a:ln>
            <a:solidFill>
              <a:srgbClr val="AEA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0BA77F5-8522-CBF9-B823-2B408B72718A}"/>
              </a:ext>
            </a:extLst>
          </p:cNvPr>
          <p:cNvSpPr/>
          <p:nvPr/>
        </p:nvSpPr>
        <p:spPr>
          <a:xfrm>
            <a:off x="0" y="326571"/>
            <a:ext cx="1556657" cy="337458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本框 11">
            <a:extLst>
              <a:ext uri="{FF2B5EF4-FFF2-40B4-BE49-F238E27FC236}">
                <a16:creationId xmlns:a16="http://schemas.microsoft.com/office/drawing/2014/main" id="{1E92896D-A4BC-3D43-8952-B02E40AFCDE7}"/>
              </a:ext>
            </a:extLst>
          </p:cNvPr>
          <p:cNvSpPr txBox="1"/>
          <p:nvPr/>
        </p:nvSpPr>
        <p:spPr>
          <a:xfrm>
            <a:off x="1602342" y="326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目標族群</a:t>
            </a:r>
            <a:endParaRPr lang="zh-CN" altLang="en-US" b="1" dirty="0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pic>
        <p:nvPicPr>
          <p:cNvPr id="2050" name="Picture 2" descr="不是加分項，是現代職場競爭力的關鍵武器！「職場善意」是什麼？－商周頭條｜商周">
            <a:extLst>
              <a:ext uri="{FF2B5EF4-FFF2-40B4-BE49-F238E27FC236}">
                <a16:creationId xmlns:a16="http://schemas.microsoft.com/office/drawing/2014/main" id="{69462B45-A54D-97B3-DE40-179C49EDE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28"/>
          <a:stretch/>
        </p:blipFill>
        <p:spPr bwMode="auto">
          <a:xfrm>
            <a:off x="6362543" y="1837301"/>
            <a:ext cx="5829457" cy="37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4">
            <a:extLst>
              <a:ext uri="{FF2B5EF4-FFF2-40B4-BE49-F238E27FC236}">
                <a16:creationId xmlns:a16="http://schemas.microsoft.com/office/drawing/2014/main" id="{B664D16E-9510-0A7C-5FCA-7CEB9A269C81}"/>
              </a:ext>
            </a:extLst>
          </p:cNvPr>
          <p:cNvGrpSpPr/>
          <p:nvPr/>
        </p:nvGrpSpPr>
        <p:grpSpPr>
          <a:xfrm>
            <a:off x="617825" y="3275151"/>
            <a:ext cx="5478173" cy="1244171"/>
            <a:chOff x="-182542" y="3919741"/>
            <a:chExt cx="5478173" cy="1244171"/>
          </a:xfrm>
        </p:grpSpPr>
        <p:sp>
          <p:nvSpPr>
            <p:cNvPr id="10" name="TextBox 91">
              <a:extLst>
                <a:ext uri="{FF2B5EF4-FFF2-40B4-BE49-F238E27FC236}">
                  <a16:creationId xmlns:a16="http://schemas.microsoft.com/office/drawing/2014/main" id="{3381466B-3CD3-15DB-189F-72F8BAD4E7F6}"/>
                </a:ext>
              </a:extLst>
            </p:cNvPr>
            <p:cNvSpPr txBox="1"/>
            <p:nvPr/>
          </p:nvSpPr>
          <p:spPr>
            <a:xfrm>
              <a:off x="-182541" y="3919741"/>
              <a:ext cx="4156338" cy="581057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找到同業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448FB49A-5C3B-4CE2-62F0-9E087829E144}"/>
                </a:ext>
              </a:extLst>
            </p:cNvPr>
            <p:cNvSpPr txBox="1"/>
            <p:nvPr/>
          </p:nvSpPr>
          <p:spPr>
            <a:xfrm>
              <a:off x="-182542" y="4550218"/>
              <a:ext cx="5478173" cy="61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比如高雄富邦人壽業務成立一個小社群，全高雄保險從業人員成立一個中社群，全國保險從業人員成立一個大社群。</a:t>
              </a:r>
              <a:endParaRPr lang="zh-CN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组合 4">
            <a:extLst>
              <a:ext uri="{FF2B5EF4-FFF2-40B4-BE49-F238E27FC236}">
                <a16:creationId xmlns:a16="http://schemas.microsoft.com/office/drawing/2014/main" id="{AAAD083F-A088-6593-89D7-8B1EBFC990BB}"/>
              </a:ext>
            </a:extLst>
          </p:cNvPr>
          <p:cNvGrpSpPr/>
          <p:nvPr/>
        </p:nvGrpSpPr>
        <p:grpSpPr>
          <a:xfrm>
            <a:off x="617825" y="4732378"/>
            <a:ext cx="5478173" cy="1244171"/>
            <a:chOff x="-182542" y="3919741"/>
            <a:chExt cx="5478173" cy="1244171"/>
          </a:xfrm>
        </p:grpSpPr>
        <p:sp>
          <p:nvSpPr>
            <p:cNvPr id="13" name="TextBox 91">
              <a:extLst>
                <a:ext uri="{FF2B5EF4-FFF2-40B4-BE49-F238E27FC236}">
                  <a16:creationId xmlns:a16="http://schemas.microsoft.com/office/drawing/2014/main" id="{C31B9B7A-59EE-43D6-0380-E1D2DEC1C2E7}"/>
                </a:ext>
              </a:extLst>
            </p:cNvPr>
            <p:cNvSpPr txBox="1"/>
            <p:nvPr/>
          </p:nvSpPr>
          <p:spPr>
            <a:xfrm>
              <a:off x="-182541" y="3919741"/>
              <a:ext cx="4156338" cy="581057"/>
            </a:xfrm>
            <a:prstGeom prst="roundRect">
              <a:avLst>
                <a:gd name="adj" fmla="val 0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社團交流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4" name="文本框 6">
              <a:extLst>
                <a:ext uri="{FF2B5EF4-FFF2-40B4-BE49-F238E27FC236}">
                  <a16:creationId xmlns:a16="http://schemas.microsoft.com/office/drawing/2014/main" id="{93723073-7455-089C-6343-8B009943F83B}"/>
                </a:ext>
              </a:extLst>
            </p:cNvPr>
            <p:cNvSpPr txBox="1"/>
            <p:nvPr/>
          </p:nvSpPr>
          <p:spPr>
            <a:xfrm>
              <a:off x="-182542" y="4550218"/>
              <a:ext cx="5478173" cy="61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200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比如高雄某扶輪社成立一個小社群，全高雄地區扶輪社成立一個中社群，全台扶輪社成立一個大社群。</a:t>
              </a:r>
              <a:endParaRPr lang="zh-CN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845978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C5E79-3C98-17C9-2601-2D1737991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648FC8-9717-DE99-C0C0-538D1ACDDA18}"/>
              </a:ext>
            </a:extLst>
          </p:cNvPr>
          <p:cNvSpPr txBox="1"/>
          <p:nvPr/>
        </p:nvSpPr>
        <p:spPr>
          <a:xfrm>
            <a:off x="5785590" y="2846830"/>
            <a:ext cx="2454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APP</a:t>
            </a:r>
            <a:r>
              <a:rPr lang="zh-TW" altLang="en-US" sz="2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目的</a:t>
            </a:r>
            <a:endParaRPr lang="zh-CN" altLang="en-US" sz="2400" dirty="0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A4AAA2E-91CE-EAF2-CEC6-B04CE5066BB0}"/>
              </a:ext>
            </a:extLst>
          </p:cNvPr>
          <p:cNvGrpSpPr/>
          <p:nvPr/>
        </p:nvGrpSpPr>
        <p:grpSpPr>
          <a:xfrm>
            <a:off x="3530616" y="2370819"/>
            <a:ext cx="1413688" cy="1413688"/>
            <a:chOff x="3388950" y="2345512"/>
            <a:chExt cx="1413688" cy="141368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F7EED0A-C1BE-127A-7909-48AED22CCC19}"/>
                </a:ext>
              </a:extLst>
            </p:cNvPr>
            <p:cNvSpPr txBox="1"/>
            <p:nvPr/>
          </p:nvSpPr>
          <p:spPr>
            <a:xfrm>
              <a:off x="3602711" y="2544525"/>
              <a:ext cx="10855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02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349A719-50C5-AB9E-066F-951FAD41D9A5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BC8BF6F-C8D7-6212-8886-67D71A28C0B9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84741D08-A493-E02E-4056-AFF1384885A0}"/>
              </a:ext>
            </a:extLst>
          </p:cNvPr>
          <p:cNvSpPr/>
          <p:nvPr/>
        </p:nvSpPr>
        <p:spPr>
          <a:xfrm flipH="1">
            <a:off x="5296368" y="2375003"/>
            <a:ext cx="45719" cy="1413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087661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7">
            <a:extLst>
              <a:ext uri="{FF2B5EF4-FFF2-40B4-BE49-F238E27FC236}">
                <a16:creationId xmlns:a16="http://schemas.microsoft.com/office/drawing/2014/main" id="{37981F15-AC3D-2B76-15CF-EB828BA508C2}"/>
              </a:ext>
            </a:extLst>
          </p:cNvPr>
          <p:cNvSpPr txBox="1"/>
          <p:nvPr/>
        </p:nvSpPr>
        <p:spPr>
          <a:xfrm>
            <a:off x="1347740" y="1759743"/>
            <a:ext cx="3371894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可以迅速找到失聯已久的同學、車友、同好、同事、同業</a:t>
            </a:r>
            <a:endParaRPr lang="zh-CN" altLang="en-US" sz="1400" spc="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7" name="文本框 40">
            <a:extLst>
              <a:ext uri="{FF2B5EF4-FFF2-40B4-BE49-F238E27FC236}">
                <a16:creationId xmlns:a16="http://schemas.microsoft.com/office/drawing/2014/main" id="{2938809B-B0EE-064A-EFE0-7169299C6F96}"/>
              </a:ext>
            </a:extLst>
          </p:cNvPr>
          <p:cNvSpPr txBox="1"/>
          <p:nvPr/>
        </p:nvSpPr>
        <p:spPr>
          <a:xfrm>
            <a:off x="7882724" y="4973901"/>
            <a:ext cx="374373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可以增進人脈，進行商業交流</a:t>
            </a:r>
            <a:endParaRPr lang="zh-CN" altLang="en-US" sz="1400" spc="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0" name="文本框 43">
            <a:extLst>
              <a:ext uri="{FF2B5EF4-FFF2-40B4-BE49-F238E27FC236}">
                <a16:creationId xmlns:a16="http://schemas.microsoft.com/office/drawing/2014/main" id="{AD851C77-4E5A-8662-134A-C00014D737A5}"/>
              </a:ext>
            </a:extLst>
          </p:cNvPr>
          <p:cNvSpPr txBox="1"/>
          <p:nvPr/>
        </p:nvSpPr>
        <p:spPr>
          <a:xfrm>
            <a:off x="8052266" y="1877428"/>
            <a:ext cx="3912535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可以揪團同學會、吃飯唱歌、看電影的聯誼性交流</a:t>
            </a:r>
            <a:endParaRPr lang="zh-CN" altLang="en-US" sz="1400" spc="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3" name="文本框 46">
            <a:extLst>
              <a:ext uri="{FF2B5EF4-FFF2-40B4-BE49-F238E27FC236}">
                <a16:creationId xmlns:a16="http://schemas.microsoft.com/office/drawing/2014/main" id="{841C4C37-D75B-333D-CF81-58D40D2D6C01}"/>
              </a:ext>
            </a:extLst>
          </p:cNvPr>
          <p:cNvSpPr txBox="1"/>
          <p:nvPr/>
        </p:nvSpPr>
        <p:spPr>
          <a:xfrm>
            <a:off x="751463" y="4973901"/>
            <a:ext cx="3743730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spc="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可以用來求才，比如某醫院缺護士，可以在護理相關科系同學會社群刊登徵才廣告</a:t>
            </a:r>
            <a:endParaRPr lang="zh-CN" altLang="en-US" sz="1400" spc="400" dirty="0">
              <a:solidFill>
                <a:schemeClr val="tx1">
                  <a:lumMod val="75000"/>
                  <a:lumOff val="25000"/>
                </a:schemeClr>
              </a:solidFill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5C9F289-A27D-AF38-F6F4-BED9AE8D58A0}"/>
              </a:ext>
            </a:extLst>
          </p:cNvPr>
          <p:cNvGrpSpPr/>
          <p:nvPr/>
        </p:nvGrpSpPr>
        <p:grpSpPr>
          <a:xfrm>
            <a:off x="4139733" y="1690447"/>
            <a:ext cx="3912534" cy="3912534"/>
            <a:chOff x="4466589" y="2127769"/>
            <a:chExt cx="3288602" cy="3288602"/>
          </a:xfrm>
        </p:grpSpPr>
        <p:sp>
          <p:nvSpPr>
            <p:cNvPr id="14" name="流程图: 接点 1">
              <a:extLst>
                <a:ext uri="{FF2B5EF4-FFF2-40B4-BE49-F238E27FC236}">
                  <a16:creationId xmlns:a16="http://schemas.microsoft.com/office/drawing/2014/main" id="{D129132C-31BB-8658-A855-23EBC31CFB0C}"/>
                </a:ext>
              </a:extLst>
            </p:cNvPr>
            <p:cNvSpPr/>
            <p:nvPr/>
          </p:nvSpPr>
          <p:spPr>
            <a:xfrm>
              <a:off x="4466589" y="2127769"/>
              <a:ext cx="3288602" cy="328860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流程图: 接点 2">
              <a:extLst>
                <a:ext uri="{FF2B5EF4-FFF2-40B4-BE49-F238E27FC236}">
                  <a16:creationId xmlns:a16="http://schemas.microsoft.com/office/drawing/2014/main" id="{92EF60D1-DBD4-C7A7-3C6F-A3A5C8587C49}"/>
                </a:ext>
              </a:extLst>
            </p:cNvPr>
            <p:cNvSpPr/>
            <p:nvPr/>
          </p:nvSpPr>
          <p:spPr>
            <a:xfrm>
              <a:off x="4996524" y="2352063"/>
              <a:ext cx="231986" cy="231986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47">
              <a:extLst>
                <a:ext uri="{FF2B5EF4-FFF2-40B4-BE49-F238E27FC236}">
                  <a16:creationId xmlns:a16="http://schemas.microsoft.com/office/drawing/2014/main" id="{05B97B19-DAEB-E65F-A348-8445E5B96452}"/>
                </a:ext>
              </a:extLst>
            </p:cNvPr>
            <p:cNvSpPr/>
            <p:nvPr/>
          </p:nvSpPr>
          <p:spPr>
            <a:xfrm>
              <a:off x="7267768" y="4612216"/>
              <a:ext cx="231986" cy="231986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48">
              <a:extLst>
                <a:ext uri="{FF2B5EF4-FFF2-40B4-BE49-F238E27FC236}">
                  <a16:creationId xmlns:a16="http://schemas.microsoft.com/office/drawing/2014/main" id="{CF60CB2D-6FCE-3285-8455-42520FAAEA94}"/>
                </a:ext>
              </a:extLst>
            </p:cNvPr>
            <p:cNvSpPr/>
            <p:nvPr/>
          </p:nvSpPr>
          <p:spPr>
            <a:xfrm>
              <a:off x="4584130" y="4479167"/>
              <a:ext cx="231986" cy="231986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49">
              <a:extLst>
                <a:ext uri="{FF2B5EF4-FFF2-40B4-BE49-F238E27FC236}">
                  <a16:creationId xmlns:a16="http://schemas.microsoft.com/office/drawing/2014/main" id="{9DF31D92-B5E9-08E9-90B6-EBE4503B699F}"/>
                </a:ext>
              </a:extLst>
            </p:cNvPr>
            <p:cNvSpPr/>
            <p:nvPr/>
          </p:nvSpPr>
          <p:spPr>
            <a:xfrm>
              <a:off x="7267768" y="2641992"/>
              <a:ext cx="231986" cy="231986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51">
              <a:extLst>
                <a:ext uri="{FF2B5EF4-FFF2-40B4-BE49-F238E27FC236}">
                  <a16:creationId xmlns:a16="http://schemas.microsoft.com/office/drawing/2014/main" id="{5D3D122C-D8AA-569D-2AB9-A1DAE3A60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4061" y="2526194"/>
              <a:ext cx="2473657" cy="2491752"/>
            </a:xfrm>
            <a:prstGeom prst="rect">
              <a:avLst/>
            </a:prstGeom>
          </p:spPr>
        </p:pic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BA300CD-F86D-ED68-BB3F-B58E1F33574C}"/>
              </a:ext>
            </a:extLst>
          </p:cNvPr>
          <p:cNvSpPr/>
          <p:nvPr/>
        </p:nvSpPr>
        <p:spPr>
          <a:xfrm>
            <a:off x="0" y="326571"/>
            <a:ext cx="1556657" cy="337458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本框 11">
            <a:extLst>
              <a:ext uri="{FF2B5EF4-FFF2-40B4-BE49-F238E27FC236}">
                <a16:creationId xmlns:a16="http://schemas.microsoft.com/office/drawing/2014/main" id="{B660FBF1-E413-6BC2-7720-B40D4D1B5674}"/>
              </a:ext>
            </a:extLst>
          </p:cNvPr>
          <p:cNvSpPr txBox="1"/>
          <p:nvPr/>
        </p:nvSpPr>
        <p:spPr>
          <a:xfrm>
            <a:off x="1602342" y="326571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APP</a:t>
            </a:r>
            <a:r>
              <a:rPr lang="zh-TW" altLang="en-US" b="1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目的</a:t>
            </a:r>
            <a:endParaRPr lang="zh-CN" altLang="en-US" b="1" dirty="0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886625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3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151D7-7F3C-B375-B9E2-FD7B776D7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3E3C7D-0DDA-B972-48C7-2115D0338484}"/>
              </a:ext>
            </a:extLst>
          </p:cNvPr>
          <p:cNvSpPr txBox="1"/>
          <p:nvPr/>
        </p:nvSpPr>
        <p:spPr>
          <a:xfrm>
            <a:off x="5785590" y="2846830"/>
            <a:ext cx="2454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產品功能</a:t>
            </a:r>
            <a:endParaRPr lang="zh-CN" altLang="en-US" sz="2400" dirty="0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E98CB06-418E-7F48-1176-EE816A7049EE}"/>
              </a:ext>
            </a:extLst>
          </p:cNvPr>
          <p:cNvGrpSpPr/>
          <p:nvPr/>
        </p:nvGrpSpPr>
        <p:grpSpPr>
          <a:xfrm>
            <a:off x="3530616" y="2370819"/>
            <a:ext cx="1413688" cy="1413688"/>
            <a:chOff x="3388950" y="2345512"/>
            <a:chExt cx="1413688" cy="141368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A89856A-282B-8A61-501B-82C416A22741}"/>
                </a:ext>
              </a:extLst>
            </p:cNvPr>
            <p:cNvSpPr txBox="1"/>
            <p:nvPr/>
          </p:nvSpPr>
          <p:spPr>
            <a:xfrm>
              <a:off x="3602711" y="2544525"/>
              <a:ext cx="10855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ExtraLight" panose="020B0200000000000000" pitchFamily="34" charset="-122"/>
                  <a:ea typeface="思源黑体 CN ExtraLight" panose="020B0200000000000000" pitchFamily="34" charset="-122"/>
                  <a:cs typeface="+mn-ea"/>
                  <a:sym typeface="+mn-lt"/>
                </a:rPr>
                <a:t>03</a:t>
              </a:r>
              <a:endPara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9696FE3-9054-E867-1D33-5D8E266325C9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094EF61-0B15-821C-9A8A-C2D3223EC562}"/>
                </a:ext>
              </a:extLst>
            </p:cNvPr>
            <p:cNvSpPr/>
            <p:nvPr/>
          </p:nvSpPr>
          <p:spPr>
            <a:xfrm>
              <a:off x="3388950" y="2345512"/>
              <a:ext cx="1413688" cy="1413688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118BDA72-7927-E842-3DA4-553F33F27A4C}"/>
              </a:ext>
            </a:extLst>
          </p:cNvPr>
          <p:cNvSpPr/>
          <p:nvPr/>
        </p:nvSpPr>
        <p:spPr>
          <a:xfrm flipH="1">
            <a:off x="5296368" y="2375003"/>
            <a:ext cx="45719" cy="14136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98767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淘宝店chenying0907 111">
            <a:extLst>
              <a:ext uri="{FF2B5EF4-FFF2-40B4-BE49-F238E27FC236}">
                <a16:creationId xmlns:a16="http://schemas.microsoft.com/office/drawing/2014/main" id="{029F2089-A20F-4A4B-F515-6A0D22E12457}"/>
              </a:ext>
            </a:extLst>
          </p:cNvPr>
          <p:cNvGrpSpPr/>
          <p:nvPr/>
        </p:nvGrpSpPr>
        <p:grpSpPr>
          <a:xfrm>
            <a:off x="2354090" y="1959397"/>
            <a:ext cx="3890215" cy="678232"/>
            <a:chOff x="1763688" y="2115177"/>
            <a:chExt cx="3135054" cy="546406"/>
          </a:xfrm>
        </p:grpSpPr>
        <p:cxnSp>
          <p:nvCxnSpPr>
            <p:cNvPr id="4" name="直接连接符 40">
              <a:extLst>
                <a:ext uri="{FF2B5EF4-FFF2-40B4-BE49-F238E27FC236}">
                  <a16:creationId xmlns:a16="http://schemas.microsoft.com/office/drawing/2014/main" id="{60A0C519-1481-22E7-7F66-A480F17735A9}"/>
                </a:ext>
              </a:extLst>
            </p:cNvPr>
            <p:cNvCxnSpPr>
              <a:cxnSpLocks/>
            </p:cNvCxnSpPr>
            <p:nvPr/>
          </p:nvCxnSpPr>
          <p:spPr>
            <a:xfrm>
              <a:off x="4445795" y="2129151"/>
              <a:ext cx="452947" cy="53243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1">
              <a:extLst>
                <a:ext uri="{FF2B5EF4-FFF2-40B4-BE49-F238E27FC236}">
                  <a16:creationId xmlns:a16="http://schemas.microsoft.com/office/drawing/2014/main" id="{FE1CB88A-3C73-DFA1-3E07-2583A019DC83}"/>
                </a:ext>
              </a:extLst>
            </p:cNvPr>
            <p:cNvCxnSpPr/>
            <p:nvPr/>
          </p:nvCxnSpPr>
          <p:spPr>
            <a:xfrm>
              <a:off x="1763688" y="2115177"/>
              <a:ext cx="2682107" cy="13974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42">
            <a:extLst>
              <a:ext uri="{FF2B5EF4-FFF2-40B4-BE49-F238E27FC236}">
                <a16:creationId xmlns:a16="http://schemas.microsoft.com/office/drawing/2014/main" id="{F1AEAFFF-74E5-E314-8E5C-9441E9E9577A}"/>
              </a:ext>
            </a:extLst>
          </p:cNvPr>
          <p:cNvCxnSpPr/>
          <p:nvPr/>
        </p:nvCxnSpPr>
        <p:spPr>
          <a:xfrm>
            <a:off x="7494699" y="2575238"/>
            <a:ext cx="3629986" cy="17346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淘宝店chenying0907 112">
            <a:extLst>
              <a:ext uri="{FF2B5EF4-FFF2-40B4-BE49-F238E27FC236}">
                <a16:creationId xmlns:a16="http://schemas.microsoft.com/office/drawing/2014/main" id="{D8149E9E-F250-D0EF-E241-FF96DBEEEED9}"/>
              </a:ext>
            </a:extLst>
          </p:cNvPr>
          <p:cNvGrpSpPr/>
          <p:nvPr/>
        </p:nvGrpSpPr>
        <p:grpSpPr>
          <a:xfrm>
            <a:off x="5982914" y="4377026"/>
            <a:ext cx="3962898" cy="831393"/>
            <a:chOff x="4478852" y="3497226"/>
            <a:chExt cx="2990363" cy="439144"/>
          </a:xfrm>
        </p:grpSpPr>
        <p:cxnSp>
          <p:nvCxnSpPr>
            <p:cNvPr id="8" name="直接连接符 44">
              <a:extLst>
                <a:ext uri="{FF2B5EF4-FFF2-40B4-BE49-F238E27FC236}">
                  <a16:creationId xmlns:a16="http://schemas.microsoft.com/office/drawing/2014/main" id="{0942F4C5-9126-5FF7-5294-51A83216AD45}"/>
                </a:ext>
              </a:extLst>
            </p:cNvPr>
            <p:cNvCxnSpPr/>
            <p:nvPr/>
          </p:nvCxnSpPr>
          <p:spPr>
            <a:xfrm>
              <a:off x="4478852" y="3497226"/>
              <a:ext cx="308256" cy="425170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45">
              <a:extLst>
                <a:ext uri="{FF2B5EF4-FFF2-40B4-BE49-F238E27FC236}">
                  <a16:creationId xmlns:a16="http://schemas.microsoft.com/office/drawing/2014/main" id="{A92BECF6-048E-4827-83C7-249DD0831B88}"/>
                </a:ext>
              </a:extLst>
            </p:cNvPr>
            <p:cNvCxnSpPr/>
            <p:nvPr/>
          </p:nvCxnSpPr>
          <p:spPr>
            <a:xfrm>
              <a:off x="4787108" y="3922396"/>
              <a:ext cx="2682107" cy="13974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淘宝店chenying0907 2">
            <a:extLst>
              <a:ext uri="{FF2B5EF4-FFF2-40B4-BE49-F238E27FC236}">
                <a16:creationId xmlns:a16="http://schemas.microsoft.com/office/drawing/2014/main" id="{140D40F8-3CE3-DC16-50CA-FC80A615D9BC}"/>
              </a:ext>
            </a:extLst>
          </p:cNvPr>
          <p:cNvGrpSpPr/>
          <p:nvPr/>
        </p:nvGrpSpPr>
        <p:grpSpPr>
          <a:xfrm>
            <a:off x="1279246" y="4478615"/>
            <a:ext cx="2754874" cy="313305"/>
            <a:chOff x="800953" y="3337313"/>
            <a:chExt cx="2220103" cy="252409"/>
          </a:xfrm>
        </p:grpSpPr>
        <p:cxnSp>
          <p:nvCxnSpPr>
            <p:cNvPr id="11" name="直接连接符 47">
              <a:extLst>
                <a:ext uri="{FF2B5EF4-FFF2-40B4-BE49-F238E27FC236}">
                  <a16:creationId xmlns:a16="http://schemas.microsoft.com/office/drawing/2014/main" id="{EFC73A2F-CC6A-775A-58F8-F3E101521537}"/>
                </a:ext>
              </a:extLst>
            </p:cNvPr>
            <p:cNvCxnSpPr/>
            <p:nvPr/>
          </p:nvCxnSpPr>
          <p:spPr>
            <a:xfrm flipV="1">
              <a:off x="2724326" y="3337313"/>
              <a:ext cx="296730" cy="249333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48">
              <a:extLst>
                <a:ext uri="{FF2B5EF4-FFF2-40B4-BE49-F238E27FC236}">
                  <a16:creationId xmlns:a16="http://schemas.microsoft.com/office/drawing/2014/main" id="{5637253A-7BAF-2CE9-453C-6866C6F8970B}"/>
                </a:ext>
              </a:extLst>
            </p:cNvPr>
            <p:cNvCxnSpPr/>
            <p:nvPr/>
          </p:nvCxnSpPr>
          <p:spPr>
            <a:xfrm flipV="1">
              <a:off x="800953" y="3585060"/>
              <a:ext cx="1923373" cy="4662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53">
            <a:extLst>
              <a:ext uri="{FF2B5EF4-FFF2-40B4-BE49-F238E27FC236}">
                <a16:creationId xmlns:a16="http://schemas.microsoft.com/office/drawing/2014/main" id="{073A0615-C5A3-7891-4138-F272BC58A104}"/>
              </a:ext>
            </a:extLst>
          </p:cNvPr>
          <p:cNvSpPr txBox="1"/>
          <p:nvPr/>
        </p:nvSpPr>
        <p:spPr>
          <a:xfrm>
            <a:off x="803103" y="2261259"/>
            <a:ext cx="3986971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會員可以建立個人版面，隨著免費版本或不會版本等級的不同，可以建立一個版面內容和容量也不同</a:t>
            </a:r>
            <a:endParaRPr lang="zh-CN" altLang="en-US" sz="1400" spc="400" dirty="0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7" name="文本框 54">
            <a:extLst>
              <a:ext uri="{FF2B5EF4-FFF2-40B4-BE49-F238E27FC236}">
                <a16:creationId xmlns:a16="http://schemas.microsoft.com/office/drawing/2014/main" id="{EFDEEF96-7587-2E14-1689-06D35536C60E}"/>
              </a:ext>
            </a:extLst>
          </p:cNvPr>
          <p:cNvSpPr txBox="1"/>
          <p:nvPr/>
        </p:nvSpPr>
        <p:spPr>
          <a:xfrm>
            <a:off x="401707" y="5016882"/>
            <a:ext cx="387441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社群成員可以開車聊天室一起聊天，也可以私訊聊天</a:t>
            </a:r>
            <a:endParaRPr lang="zh-CN" altLang="en-US" sz="1400" spc="400" dirty="0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56065967-85F8-4107-323E-E7B9A84741E1}"/>
              </a:ext>
            </a:extLst>
          </p:cNvPr>
          <p:cNvSpPr txBox="1"/>
          <p:nvPr/>
        </p:nvSpPr>
        <p:spPr>
          <a:xfrm>
            <a:off x="7892921" y="2778708"/>
            <a:ext cx="4105782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社群成員可以在社群中開活動揪同學會或私揪吃飯、看電影、出遊等</a:t>
            </a:r>
            <a:endParaRPr lang="zh-CN" altLang="en-US" sz="1400" spc="400" dirty="0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sp>
        <p:nvSpPr>
          <p:cNvPr id="19" name="文本框 56">
            <a:extLst>
              <a:ext uri="{FF2B5EF4-FFF2-40B4-BE49-F238E27FC236}">
                <a16:creationId xmlns:a16="http://schemas.microsoft.com/office/drawing/2014/main" id="{C0A3FBD2-13BB-D09F-7C23-124C15C3ABEC}"/>
              </a:ext>
            </a:extLst>
          </p:cNvPr>
          <p:cNvSpPr txBox="1"/>
          <p:nvPr/>
        </p:nvSpPr>
        <p:spPr>
          <a:xfrm>
            <a:off x="6498270" y="5475029"/>
            <a:ext cx="4548445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spc="400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相簿功能：可以放上活動中的照片或過去的懷舊照片，並可以針對不同的主題開設不同的相簿</a:t>
            </a:r>
            <a:endParaRPr lang="zh-CN" altLang="en-US" sz="1400" spc="400" dirty="0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  <p:pic>
        <p:nvPicPr>
          <p:cNvPr id="20" name="图片 2">
            <a:extLst>
              <a:ext uri="{FF2B5EF4-FFF2-40B4-BE49-F238E27FC236}">
                <a16:creationId xmlns:a16="http://schemas.microsoft.com/office/drawing/2014/main" id="{E5658294-067E-5D65-F5DE-13CBF0F3E1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49290">
            <a:off x="4096710" y="1170655"/>
            <a:ext cx="3772408" cy="383400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DE8E707-9966-99DC-33B6-F540EB87F9F3}"/>
              </a:ext>
            </a:extLst>
          </p:cNvPr>
          <p:cNvSpPr/>
          <p:nvPr/>
        </p:nvSpPr>
        <p:spPr>
          <a:xfrm>
            <a:off x="0" y="326571"/>
            <a:ext cx="1556657" cy="337458"/>
          </a:xfrm>
          <a:prstGeom prst="rect">
            <a:avLst/>
          </a:pr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文本框 11">
            <a:extLst>
              <a:ext uri="{FF2B5EF4-FFF2-40B4-BE49-F238E27FC236}">
                <a16:creationId xmlns:a16="http://schemas.microsoft.com/office/drawing/2014/main" id="{2F0CCA58-F9DB-055C-087D-E302BB1E4B5D}"/>
              </a:ext>
            </a:extLst>
          </p:cNvPr>
          <p:cNvSpPr txBox="1"/>
          <p:nvPr/>
        </p:nvSpPr>
        <p:spPr>
          <a:xfrm>
            <a:off x="1602342" y="326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ea"/>
                <a:sym typeface="+mn-lt"/>
              </a:rPr>
              <a:t>產品功能</a:t>
            </a:r>
            <a:endParaRPr lang="zh-CN" altLang="en-US" b="1" dirty="0">
              <a:latin typeface="思源黑体 CN ExtraLight" panose="020B0200000000000000" pitchFamily="34" charset="-122"/>
              <a:ea typeface="思源黑体 CN ExtraLight" panose="020B02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492279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705</Words>
  <Application>Microsoft Office PowerPoint</Application>
  <PresentationFormat>寬螢幕</PresentationFormat>
  <Paragraphs>81</Paragraphs>
  <Slides>14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思源黑体 CN</vt:lpstr>
      <vt:lpstr>思源黑体 CN ExtraLight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yi xian</cp:lastModifiedBy>
  <cp:revision>54</cp:revision>
  <dcterms:created xsi:type="dcterms:W3CDTF">2021-04-12T15:15:11Z</dcterms:created>
  <dcterms:modified xsi:type="dcterms:W3CDTF">2025-05-22T16:20:50Z</dcterms:modified>
</cp:coreProperties>
</file>