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19" saveSubsetFonts="1">
  <p:sldMasterIdLst>
    <p:sldMasterId id="2147483680" r:id="rId1"/>
  </p:sldMasterIdLst>
  <p:notesMasterIdLst>
    <p:notesMasterId r:id="rId41"/>
  </p:notesMasterIdLst>
  <p:handoutMasterIdLst>
    <p:handoutMasterId r:id="rId42"/>
  </p:handoutMasterIdLst>
  <p:sldIdLst>
    <p:sldId id="443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427" r:id="rId12"/>
    <p:sldId id="344" r:id="rId13"/>
    <p:sldId id="345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7" r:id="rId24"/>
    <p:sldId id="358" r:id="rId25"/>
    <p:sldId id="359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0929"/>
  </p:normalViewPr>
  <p:slideViewPr>
    <p:cSldViewPr>
      <p:cViewPr varScale="1">
        <p:scale>
          <a:sx n="66" d="100"/>
          <a:sy n="66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BD8A1-CCF3-40CF-A36C-11DC9AF83F92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8F79132B-64EA-4E92-8E92-2C6EDF7246B1}">
      <dgm:prSet phldrT="[Texto]"/>
      <dgm:spPr>
        <a:solidFill>
          <a:srgbClr val="83A343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Curso: ENGENHARIA DE COMPUTAÇÃO</a:t>
          </a:r>
        </a:p>
      </dgm:t>
    </dgm:pt>
    <dgm:pt modelId="{582F32F3-A11D-41CB-BAD5-166929FF53E2}" type="parTrans" cxnId="{54AD5D66-0FB3-487A-B8FD-AE3130436BB1}">
      <dgm:prSet/>
      <dgm:spPr/>
      <dgm:t>
        <a:bodyPr/>
        <a:lstStyle/>
        <a:p>
          <a:endParaRPr lang="pt-BR"/>
        </a:p>
      </dgm:t>
    </dgm:pt>
    <dgm:pt modelId="{944D1568-52CD-48B6-B832-F22E12D53C79}" type="sibTrans" cxnId="{54AD5D66-0FB3-487A-B8FD-AE3130436BB1}">
      <dgm:prSet/>
      <dgm:spPr/>
      <dgm:t>
        <a:bodyPr/>
        <a:lstStyle/>
        <a:p>
          <a:endParaRPr lang="pt-BR"/>
        </a:p>
      </dgm:t>
    </dgm:pt>
    <dgm:pt modelId="{37636593-D40E-4BD0-8A82-3FDC85C24A52}">
      <dgm:prSet phldrT="[Texto]"/>
      <dgm:spPr>
        <a:solidFill>
          <a:srgbClr val="83A343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Disciplina</a:t>
          </a:r>
          <a:r>
            <a:rPr lang="pt-BR">
              <a:solidFill>
                <a:schemeClr val="tx1"/>
              </a:solidFill>
            </a:rPr>
            <a:t>: PESQUISA E ORDENAÇÃO</a:t>
          </a:r>
          <a:endParaRPr lang="pt-BR" dirty="0">
            <a:solidFill>
              <a:schemeClr val="tx1"/>
            </a:solidFill>
          </a:endParaRPr>
        </a:p>
      </dgm:t>
    </dgm:pt>
    <dgm:pt modelId="{24FEF568-AD83-458C-A974-16313C1EDF1A}" type="parTrans" cxnId="{4D0FD5AB-28D5-4D5D-AF7B-9224B3C6A52B}">
      <dgm:prSet/>
      <dgm:spPr/>
      <dgm:t>
        <a:bodyPr/>
        <a:lstStyle/>
        <a:p>
          <a:endParaRPr lang="pt-BR"/>
        </a:p>
      </dgm:t>
    </dgm:pt>
    <dgm:pt modelId="{50E4A06E-6CAA-40EA-8475-72CF2BA9103C}" type="sibTrans" cxnId="{4D0FD5AB-28D5-4D5D-AF7B-9224B3C6A52B}">
      <dgm:prSet/>
      <dgm:spPr/>
      <dgm:t>
        <a:bodyPr/>
        <a:lstStyle/>
        <a:p>
          <a:endParaRPr lang="pt-BR"/>
        </a:p>
      </dgm:t>
    </dgm:pt>
    <dgm:pt modelId="{D04A3DED-70E9-4F5B-BEAB-4460FC5AC8BE}">
      <dgm:prSet phldrT="[Texto]"/>
      <dgm:spPr>
        <a:solidFill>
          <a:srgbClr val="83A343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Professora Daniela </a:t>
          </a:r>
          <a:r>
            <a:rPr lang="pt-BR" dirty="0" err="1">
              <a:solidFill>
                <a:schemeClr val="tx1"/>
              </a:solidFill>
            </a:rPr>
            <a:t>Orbolato</a:t>
          </a:r>
          <a:r>
            <a:rPr lang="pt-BR" dirty="0">
              <a:solidFill>
                <a:schemeClr val="tx1"/>
              </a:solidFill>
            </a:rPr>
            <a:t> </a:t>
          </a:r>
        </a:p>
      </dgm:t>
    </dgm:pt>
    <dgm:pt modelId="{632D441E-11F2-435D-BEC3-E8D475814B0C}" type="parTrans" cxnId="{DFCDACD8-5069-4672-819F-26F3EBAD90E4}">
      <dgm:prSet/>
      <dgm:spPr/>
      <dgm:t>
        <a:bodyPr/>
        <a:lstStyle/>
        <a:p>
          <a:endParaRPr lang="pt-BR"/>
        </a:p>
      </dgm:t>
    </dgm:pt>
    <dgm:pt modelId="{724B2FAC-61A5-4400-9BA5-75AB5E621187}" type="sibTrans" cxnId="{DFCDACD8-5069-4672-819F-26F3EBAD90E4}">
      <dgm:prSet/>
      <dgm:spPr/>
      <dgm:t>
        <a:bodyPr/>
        <a:lstStyle/>
        <a:p>
          <a:endParaRPr lang="pt-BR"/>
        </a:p>
      </dgm:t>
    </dgm:pt>
    <dgm:pt modelId="{3C164A1C-0739-4FA1-80D9-6D717E26AB9B}">
      <dgm:prSet phldrT="[Texto]"/>
      <dgm:spPr>
        <a:solidFill>
          <a:srgbClr val="83A343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Baseado no material elaborado por </a:t>
          </a:r>
          <a:r>
            <a:rPr lang="pt-BR" altLang="pt-BR" i="1" dirty="0">
              <a:solidFill>
                <a:schemeClr val="tx1"/>
              </a:solidFill>
            </a:rPr>
            <a:t>Maria Cristina Silva </a:t>
          </a:r>
          <a:r>
            <a:rPr lang="pt-BR" altLang="pt-BR" i="1" dirty="0" err="1">
              <a:solidFill>
                <a:schemeClr val="tx1"/>
              </a:solidFill>
            </a:rPr>
            <a:t>Boeres</a:t>
          </a:r>
          <a:endParaRPr lang="pt-BR" dirty="0">
            <a:solidFill>
              <a:schemeClr val="tx1"/>
            </a:solidFill>
          </a:endParaRPr>
        </a:p>
      </dgm:t>
    </dgm:pt>
    <dgm:pt modelId="{6FB95942-3336-497E-B607-FEC2EC5F9D87}" type="parTrans" cxnId="{20AC6AB2-2BA7-45D2-B23D-868285A3E1A5}">
      <dgm:prSet/>
      <dgm:spPr/>
      <dgm:t>
        <a:bodyPr/>
        <a:lstStyle/>
        <a:p>
          <a:endParaRPr lang="pt-BR"/>
        </a:p>
      </dgm:t>
    </dgm:pt>
    <dgm:pt modelId="{24FDAB89-C709-4294-9805-8E9596C25C65}" type="sibTrans" cxnId="{20AC6AB2-2BA7-45D2-B23D-868285A3E1A5}">
      <dgm:prSet/>
      <dgm:spPr/>
      <dgm:t>
        <a:bodyPr/>
        <a:lstStyle/>
        <a:p>
          <a:endParaRPr lang="pt-BR"/>
        </a:p>
      </dgm:t>
    </dgm:pt>
    <dgm:pt modelId="{18C6F698-3556-4662-A614-9460BCF62D04}">
      <dgm:prSet phldrT="[Texto]"/>
      <dgm:spPr>
        <a:solidFill>
          <a:srgbClr val="83A343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Árvores Binárias e Árvores Binárias de Busca</a:t>
          </a:r>
        </a:p>
      </dgm:t>
    </dgm:pt>
    <dgm:pt modelId="{1D14BECA-BE9B-416A-B528-270A58683005}" type="sibTrans" cxnId="{B34AC3C1-D6CF-41F3-A37A-4DE4D4E6B215}">
      <dgm:prSet/>
      <dgm:spPr/>
      <dgm:t>
        <a:bodyPr/>
        <a:lstStyle/>
        <a:p>
          <a:endParaRPr lang="pt-BR"/>
        </a:p>
      </dgm:t>
    </dgm:pt>
    <dgm:pt modelId="{9C0B0ECF-8152-4513-919A-D96E308B2693}" type="parTrans" cxnId="{B34AC3C1-D6CF-41F3-A37A-4DE4D4E6B215}">
      <dgm:prSet/>
      <dgm:spPr/>
      <dgm:t>
        <a:bodyPr/>
        <a:lstStyle/>
        <a:p>
          <a:endParaRPr lang="pt-BR"/>
        </a:p>
      </dgm:t>
    </dgm:pt>
    <dgm:pt modelId="{3E790E97-5EA1-4A65-B5FC-0ADE39ADCD03}" type="pres">
      <dgm:prSet presAssocID="{711BD8A1-CCF3-40CF-A36C-11DC9AF83F92}" presName="linearFlow" presStyleCnt="0">
        <dgm:presLayoutVars>
          <dgm:dir/>
          <dgm:resizeHandles val="exact"/>
        </dgm:presLayoutVars>
      </dgm:prSet>
      <dgm:spPr/>
    </dgm:pt>
    <dgm:pt modelId="{25006ABC-4207-46E2-8376-EE364A122FFD}" type="pres">
      <dgm:prSet presAssocID="{8F79132B-64EA-4E92-8E92-2C6EDF7246B1}" presName="composite" presStyleCnt="0"/>
      <dgm:spPr/>
    </dgm:pt>
    <dgm:pt modelId="{8C049036-1382-4D3F-AF86-AEB378F58E57}" type="pres">
      <dgm:prSet presAssocID="{8F79132B-64EA-4E92-8E92-2C6EDF7246B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025FFB3-A123-44A4-9268-49908E5D4DD3}" type="pres">
      <dgm:prSet presAssocID="{8F79132B-64EA-4E92-8E92-2C6EDF7246B1}" presName="txShp" presStyleLbl="node1" presStyleIdx="0" presStyleCnt="5" custScaleX="121095" custScaleY="94508" custLinFactNeighborX="12225">
        <dgm:presLayoutVars>
          <dgm:bulletEnabled val="1"/>
        </dgm:presLayoutVars>
      </dgm:prSet>
      <dgm:spPr/>
    </dgm:pt>
    <dgm:pt modelId="{B799303B-4D28-4A08-B0AA-A02A3B47250D}" type="pres">
      <dgm:prSet presAssocID="{944D1568-52CD-48B6-B832-F22E12D53C79}" presName="spacing" presStyleCnt="0"/>
      <dgm:spPr/>
    </dgm:pt>
    <dgm:pt modelId="{951D874A-F226-494C-B5AF-FEA1D9352B62}" type="pres">
      <dgm:prSet presAssocID="{37636593-D40E-4BD0-8A82-3FDC85C24A52}" presName="composite" presStyleCnt="0"/>
      <dgm:spPr/>
    </dgm:pt>
    <dgm:pt modelId="{ED16EBEE-7859-4FF2-815C-182DC87A1C32}" type="pres">
      <dgm:prSet presAssocID="{37636593-D40E-4BD0-8A82-3FDC85C24A52}" presName="imgShp" presStyleLbl="fgImgPlace1" presStyleIdx="1" presStyleCnt="5" custLinFactNeighborY="-11738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168878A-B8A4-489B-B741-2003A695DA7B}" type="pres">
      <dgm:prSet presAssocID="{37636593-D40E-4BD0-8A82-3FDC85C24A52}" presName="txShp" presStyleLbl="node1" presStyleIdx="1" presStyleCnt="5" custScaleX="121095" custScaleY="94508" custLinFactNeighborX="12225" custLinFactNeighborY="-11738">
        <dgm:presLayoutVars>
          <dgm:bulletEnabled val="1"/>
        </dgm:presLayoutVars>
      </dgm:prSet>
      <dgm:spPr/>
    </dgm:pt>
    <dgm:pt modelId="{892FD995-3305-4F3C-AE40-C88FB9E32E82}" type="pres">
      <dgm:prSet presAssocID="{50E4A06E-6CAA-40EA-8475-72CF2BA9103C}" presName="spacing" presStyleCnt="0"/>
      <dgm:spPr/>
    </dgm:pt>
    <dgm:pt modelId="{4B982538-5C6E-45F0-9F41-A7ABDA894A5C}" type="pres">
      <dgm:prSet presAssocID="{18C6F698-3556-4662-A614-9460BCF62D04}" presName="composite" presStyleCnt="0"/>
      <dgm:spPr/>
    </dgm:pt>
    <dgm:pt modelId="{1DFC42F1-5E45-4D8D-B82A-17B9AE0F6CFA}" type="pres">
      <dgm:prSet presAssocID="{18C6F698-3556-4662-A614-9460BCF62D04}" presName="imgShp" presStyleLbl="fgImgPlace1" presStyleIdx="2" presStyleCnt="5" custLinFactNeighborY="-2031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A629095-1AF3-4A0B-B74B-7EDB3E695D34}" type="pres">
      <dgm:prSet presAssocID="{18C6F698-3556-4662-A614-9460BCF62D04}" presName="txShp" presStyleLbl="node1" presStyleIdx="2" presStyleCnt="5" custScaleX="121095" custScaleY="94508" custLinFactNeighborX="12225" custLinFactNeighborY="-20316">
        <dgm:presLayoutVars>
          <dgm:bulletEnabled val="1"/>
        </dgm:presLayoutVars>
      </dgm:prSet>
      <dgm:spPr/>
    </dgm:pt>
    <dgm:pt modelId="{88C21EB1-D27A-4D4B-A585-553BBC1A9FAD}" type="pres">
      <dgm:prSet presAssocID="{1D14BECA-BE9B-416A-B528-270A58683005}" presName="spacing" presStyleCnt="0"/>
      <dgm:spPr/>
    </dgm:pt>
    <dgm:pt modelId="{8A1F2EA0-211C-4DF7-8028-D5BAB17407C6}" type="pres">
      <dgm:prSet presAssocID="{D04A3DED-70E9-4F5B-BEAB-4460FC5AC8BE}" presName="composite" presStyleCnt="0"/>
      <dgm:spPr/>
    </dgm:pt>
    <dgm:pt modelId="{338EBD8B-AB6C-4DFA-BAB9-35682383F539}" type="pres">
      <dgm:prSet presAssocID="{D04A3DED-70E9-4F5B-BEAB-4460FC5AC8BE}" presName="imgShp" presStyleLbl="fgImgPlace1" presStyleIdx="3" presStyleCnt="5" custLinFactNeighborY="-25751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82248152-74E4-4EE9-9A92-A34FEC70C052}" type="pres">
      <dgm:prSet presAssocID="{D04A3DED-70E9-4F5B-BEAB-4460FC5AC8BE}" presName="txShp" presStyleLbl="node1" presStyleIdx="3" presStyleCnt="5" custScaleX="121095" custScaleY="94508" custLinFactNeighborX="12225" custLinFactNeighborY="-29080">
        <dgm:presLayoutVars>
          <dgm:bulletEnabled val="1"/>
        </dgm:presLayoutVars>
      </dgm:prSet>
      <dgm:spPr/>
    </dgm:pt>
    <dgm:pt modelId="{7A446FCA-CFA1-40E6-A5B1-3C9FDA3908AF}" type="pres">
      <dgm:prSet presAssocID="{724B2FAC-61A5-4400-9BA5-75AB5E621187}" presName="spacing" presStyleCnt="0"/>
      <dgm:spPr/>
    </dgm:pt>
    <dgm:pt modelId="{2F1E57D1-D4FC-433A-991F-0CEEB7B59920}" type="pres">
      <dgm:prSet presAssocID="{3C164A1C-0739-4FA1-80D9-6D717E26AB9B}" presName="composite" presStyleCnt="0"/>
      <dgm:spPr/>
    </dgm:pt>
    <dgm:pt modelId="{52FD8BBB-9AC3-4AC4-B630-75018D1775FA}" type="pres">
      <dgm:prSet presAssocID="{3C164A1C-0739-4FA1-80D9-6D717E26AB9B}" presName="imgShp" presStyleLbl="fgImgPlace1" presStyleIdx="4" presStyleCnt="5" custLinFactNeighborY="-29080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E4205642-A5F5-41B1-A81E-303F830D4824}" type="pres">
      <dgm:prSet presAssocID="{3C164A1C-0739-4FA1-80D9-6D717E26AB9B}" presName="txShp" presStyleLbl="node1" presStyleIdx="4" presStyleCnt="5" custScaleX="121095" custScaleY="94508" custLinFactNeighborX="12225" custLinFactNeighborY="-29080">
        <dgm:presLayoutVars>
          <dgm:bulletEnabled val="1"/>
        </dgm:presLayoutVars>
      </dgm:prSet>
      <dgm:spPr/>
    </dgm:pt>
  </dgm:ptLst>
  <dgm:cxnLst>
    <dgm:cxn modelId="{54AD5D66-0FB3-487A-B8FD-AE3130436BB1}" srcId="{711BD8A1-CCF3-40CF-A36C-11DC9AF83F92}" destId="{8F79132B-64EA-4E92-8E92-2C6EDF7246B1}" srcOrd="0" destOrd="0" parTransId="{582F32F3-A11D-41CB-BAD5-166929FF53E2}" sibTransId="{944D1568-52CD-48B6-B832-F22E12D53C79}"/>
    <dgm:cxn modelId="{DBAA6672-39B5-4CAD-9736-0EA233B4A5F4}" type="presOf" srcId="{8F79132B-64EA-4E92-8E92-2C6EDF7246B1}" destId="{E025FFB3-A123-44A4-9268-49908E5D4DD3}" srcOrd="0" destOrd="0" presId="urn:microsoft.com/office/officeart/2005/8/layout/vList3#1"/>
    <dgm:cxn modelId="{7944EE80-DFFA-40EA-828E-5FA2BBC6A428}" type="presOf" srcId="{18C6F698-3556-4662-A614-9460BCF62D04}" destId="{EA629095-1AF3-4A0B-B74B-7EDB3E695D34}" srcOrd="0" destOrd="0" presId="urn:microsoft.com/office/officeart/2005/8/layout/vList3#1"/>
    <dgm:cxn modelId="{FF395289-D770-4523-97B4-F645BC40B71C}" type="presOf" srcId="{37636593-D40E-4BD0-8A82-3FDC85C24A52}" destId="{9168878A-B8A4-489B-B741-2003A695DA7B}" srcOrd="0" destOrd="0" presId="urn:microsoft.com/office/officeart/2005/8/layout/vList3#1"/>
    <dgm:cxn modelId="{4D0FD5AB-28D5-4D5D-AF7B-9224B3C6A52B}" srcId="{711BD8A1-CCF3-40CF-A36C-11DC9AF83F92}" destId="{37636593-D40E-4BD0-8A82-3FDC85C24A52}" srcOrd="1" destOrd="0" parTransId="{24FEF568-AD83-458C-A974-16313C1EDF1A}" sibTransId="{50E4A06E-6CAA-40EA-8475-72CF2BA9103C}"/>
    <dgm:cxn modelId="{20AC6AB2-2BA7-45D2-B23D-868285A3E1A5}" srcId="{711BD8A1-CCF3-40CF-A36C-11DC9AF83F92}" destId="{3C164A1C-0739-4FA1-80D9-6D717E26AB9B}" srcOrd="4" destOrd="0" parTransId="{6FB95942-3336-497E-B607-FEC2EC5F9D87}" sibTransId="{24FDAB89-C709-4294-9805-8E9596C25C65}"/>
    <dgm:cxn modelId="{B34AC3C1-D6CF-41F3-A37A-4DE4D4E6B215}" srcId="{711BD8A1-CCF3-40CF-A36C-11DC9AF83F92}" destId="{18C6F698-3556-4662-A614-9460BCF62D04}" srcOrd="2" destOrd="0" parTransId="{9C0B0ECF-8152-4513-919A-D96E308B2693}" sibTransId="{1D14BECA-BE9B-416A-B528-270A58683005}"/>
    <dgm:cxn modelId="{B16365CB-2669-43BA-A6D6-9577A558D099}" type="presOf" srcId="{711BD8A1-CCF3-40CF-A36C-11DC9AF83F92}" destId="{3E790E97-5EA1-4A65-B5FC-0ADE39ADCD03}" srcOrd="0" destOrd="0" presId="urn:microsoft.com/office/officeart/2005/8/layout/vList3#1"/>
    <dgm:cxn modelId="{DFCDACD8-5069-4672-819F-26F3EBAD90E4}" srcId="{711BD8A1-CCF3-40CF-A36C-11DC9AF83F92}" destId="{D04A3DED-70E9-4F5B-BEAB-4460FC5AC8BE}" srcOrd="3" destOrd="0" parTransId="{632D441E-11F2-435D-BEC3-E8D475814B0C}" sibTransId="{724B2FAC-61A5-4400-9BA5-75AB5E621187}"/>
    <dgm:cxn modelId="{F4D367DB-3B95-4C96-9527-BCFE8747B025}" type="presOf" srcId="{3C164A1C-0739-4FA1-80D9-6D717E26AB9B}" destId="{E4205642-A5F5-41B1-A81E-303F830D4824}" srcOrd="0" destOrd="0" presId="urn:microsoft.com/office/officeart/2005/8/layout/vList3#1"/>
    <dgm:cxn modelId="{C1EA45DD-09E8-45A2-B04B-0695F687724C}" type="presOf" srcId="{D04A3DED-70E9-4F5B-BEAB-4460FC5AC8BE}" destId="{82248152-74E4-4EE9-9A92-A34FEC70C052}" srcOrd="0" destOrd="0" presId="urn:microsoft.com/office/officeart/2005/8/layout/vList3#1"/>
    <dgm:cxn modelId="{04A4BBE7-223F-46C1-B899-B9CFDADBEA00}" type="presParOf" srcId="{3E790E97-5EA1-4A65-B5FC-0ADE39ADCD03}" destId="{25006ABC-4207-46E2-8376-EE364A122FFD}" srcOrd="0" destOrd="0" presId="urn:microsoft.com/office/officeart/2005/8/layout/vList3#1"/>
    <dgm:cxn modelId="{FCFD8450-2667-475E-B1F3-43E450152D69}" type="presParOf" srcId="{25006ABC-4207-46E2-8376-EE364A122FFD}" destId="{8C049036-1382-4D3F-AF86-AEB378F58E57}" srcOrd="0" destOrd="0" presId="urn:microsoft.com/office/officeart/2005/8/layout/vList3#1"/>
    <dgm:cxn modelId="{30CF57A6-3704-4A1E-AD6C-7A369A878B4A}" type="presParOf" srcId="{25006ABC-4207-46E2-8376-EE364A122FFD}" destId="{E025FFB3-A123-44A4-9268-49908E5D4DD3}" srcOrd="1" destOrd="0" presId="urn:microsoft.com/office/officeart/2005/8/layout/vList3#1"/>
    <dgm:cxn modelId="{3935AEA1-3039-40E7-B08C-7B0784553CD2}" type="presParOf" srcId="{3E790E97-5EA1-4A65-B5FC-0ADE39ADCD03}" destId="{B799303B-4D28-4A08-B0AA-A02A3B47250D}" srcOrd="1" destOrd="0" presId="urn:microsoft.com/office/officeart/2005/8/layout/vList3#1"/>
    <dgm:cxn modelId="{DF918BD7-E7A0-4C27-BEBD-0D44A5FE1A45}" type="presParOf" srcId="{3E790E97-5EA1-4A65-B5FC-0ADE39ADCD03}" destId="{951D874A-F226-494C-B5AF-FEA1D9352B62}" srcOrd="2" destOrd="0" presId="urn:microsoft.com/office/officeart/2005/8/layout/vList3#1"/>
    <dgm:cxn modelId="{849388C7-B74E-4D59-89E4-0E250FF7F503}" type="presParOf" srcId="{951D874A-F226-494C-B5AF-FEA1D9352B62}" destId="{ED16EBEE-7859-4FF2-815C-182DC87A1C32}" srcOrd="0" destOrd="0" presId="urn:microsoft.com/office/officeart/2005/8/layout/vList3#1"/>
    <dgm:cxn modelId="{E8398CFA-3112-4F2D-A1E4-0563EAB415A2}" type="presParOf" srcId="{951D874A-F226-494C-B5AF-FEA1D9352B62}" destId="{9168878A-B8A4-489B-B741-2003A695DA7B}" srcOrd="1" destOrd="0" presId="urn:microsoft.com/office/officeart/2005/8/layout/vList3#1"/>
    <dgm:cxn modelId="{8FB0ABC4-C18B-4AEE-9CC4-D9C56A95B80A}" type="presParOf" srcId="{3E790E97-5EA1-4A65-B5FC-0ADE39ADCD03}" destId="{892FD995-3305-4F3C-AE40-C88FB9E32E82}" srcOrd="3" destOrd="0" presId="urn:microsoft.com/office/officeart/2005/8/layout/vList3#1"/>
    <dgm:cxn modelId="{30BCD61C-0C5C-4258-BA21-5EDD2F590690}" type="presParOf" srcId="{3E790E97-5EA1-4A65-B5FC-0ADE39ADCD03}" destId="{4B982538-5C6E-45F0-9F41-A7ABDA894A5C}" srcOrd="4" destOrd="0" presId="urn:microsoft.com/office/officeart/2005/8/layout/vList3#1"/>
    <dgm:cxn modelId="{35CD8BE7-47C6-45AB-A160-5ED73673D25F}" type="presParOf" srcId="{4B982538-5C6E-45F0-9F41-A7ABDA894A5C}" destId="{1DFC42F1-5E45-4D8D-B82A-17B9AE0F6CFA}" srcOrd="0" destOrd="0" presId="urn:microsoft.com/office/officeart/2005/8/layout/vList3#1"/>
    <dgm:cxn modelId="{28D2A426-C641-493B-8A4F-D97C819AAD2F}" type="presParOf" srcId="{4B982538-5C6E-45F0-9F41-A7ABDA894A5C}" destId="{EA629095-1AF3-4A0B-B74B-7EDB3E695D34}" srcOrd="1" destOrd="0" presId="urn:microsoft.com/office/officeart/2005/8/layout/vList3#1"/>
    <dgm:cxn modelId="{99842F7C-71BA-42D5-B879-0EF80014DEBE}" type="presParOf" srcId="{3E790E97-5EA1-4A65-B5FC-0ADE39ADCD03}" destId="{88C21EB1-D27A-4D4B-A585-553BBC1A9FAD}" srcOrd="5" destOrd="0" presId="urn:microsoft.com/office/officeart/2005/8/layout/vList3#1"/>
    <dgm:cxn modelId="{E3461C8D-1C1E-4919-B5B2-3A09AF930226}" type="presParOf" srcId="{3E790E97-5EA1-4A65-B5FC-0ADE39ADCD03}" destId="{8A1F2EA0-211C-4DF7-8028-D5BAB17407C6}" srcOrd="6" destOrd="0" presId="urn:microsoft.com/office/officeart/2005/8/layout/vList3#1"/>
    <dgm:cxn modelId="{73C833E8-77D1-43FE-969B-D206BFD37CDA}" type="presParOf" srcId="{8A1F2EA0-211C-4DF7-8028-D5BAB17407C6}" destId="{338EBD8B-AB6C-4DFA-BAB9-35682383F539}" srcOrd="0" destOrd="0" presId="urn:microsoft.com/office/officeart/2005/8/layout/vList3#1"/>
    <dgm:cxn modelId="{A3623A0D-0326-49A5-8C5E-264D5C581727}" type="presParOf" srcId="{8A1F2EA0-211C-4DF7-8028-D5BAB17407C6}" destId="{82248152-74E4-4EE9-9A92-A34FEC70C052}" srcOrd="1" destOrd="0" presId="urn:microsoft.com/office/officeart/2005/8/layout/vList3#1"/>
    <dgm:cxn modelId="{EBF0CCE0-F16B-4F6D-BAED-71803DC611B2}" type="presParOf" srcId="{3E790E97-5EA1-4A65-B5FC-0ADE39ADCD03}" destId="{7A446FCA-CFA1-40E6-A5B1-3C9FDA3908AF}" srcOrd="7" destOrd="0" presId="urn:microsoft.com/office/officeart/2005/8/layout/vList3#1"/>
    <dgm:cxn modelId="{BC596591-5221-4B04-B5BE-14012AC0A8DB}" type="presParOf" srcId="{3E790E97-5EA1-4A65-B5FC-0ADE39ADCD03}" destId="{2F1E57D1-D4FC-433A-991F-0CEEB7B59920}" srcOrd="8" destOrd="0" presId="urn:microsoft.com/office/officeart/2005/8/layout/vList3#1"/>
    <dgm:cxn modelId="{3D187053-1504-4F63-BEC9-5DB3D99FD961}" type="presParOf" srcId="{2F1E57D1-D4FC-433A-991F-0CEEB7B59920}" destId="{52FD8BBB-9AC3-4AC4-B630-75018D1775FA}" srcOrd="0" destOrd="0" presId="urn:microsoft.com/office/officeart/2005/8/layout/vList3#1"/>
    <dgm:cxn modelId="{7BB319D5-61C7-44EB-9A33-2BCF2BFDCAB1}" type="presParOf" srcId="{2F1E57D1-D4FC-433A-991F-0CEEB7B59920}" destId="{E4205642-A5F5-41B1-A81E-303F830D482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5FFB3-A123-44A4-9268-49908E5D4DD3}">
      <dsp:nvSpPr>
        <dsp:cNvPr id="0" name=""/>
        <dsp:cNvSpPr/>
      </dsp:nvSpPr>
      <dsp:spPr>
        <a:xfrm rot="10800000">
          <a:off x="1569511" y="19369"/>
          <a:ext cx="7074506" cy="640344"/>
        </a:xfrm>
        <a:prstGeom prst="homePlate">
          <a:avLst/>
        </a:prstGeom>
        <a:solidFill>
          <a:srgbClr val="83A3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8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tx1"/>
              </a:solidFill>
            </a:rPr>
            <a:t>Curso: ENGENHARIA DE COMPUTAÇÃO</a:t>
          </a:r>
        </a:p>
      </dsp:txBody>
      <dsp:txXfrm rot="10800000">
        <a:off x="1729597" y="19369"/>
        <a:ext cx="6914420" cy="640344"/>
      </dsp:txXfrm>
    </dsp:sp>
    <dsp:sp modelId="{8C049036-1382-4D3F-AF86-AEB378F58E57}">
      <dsp:nvSpPr>
        <dsp:cNvPr id="0" name=""/>
        <dsp:cNvSpPr/>
      </dsp:nvSpPr>
      <dsp:spPr>
        <a:xfrm>
          <a:off x="1132731" y="763"/>
          <a:ext cx="677555" cy="6775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8878A-B8A4-489B-B741-2003A695DA7B}">
      <dsp:nvSpPr>
        <dsp:cNvPr id="0" name=""/>
        <dsp:cNvSpPr/>
      </dsp:nvSpPr>
      <dsp:spPr>
        <a:xfrm rot="10800000">
          <a:off x="1569511" y="819648"/>
          <a:ext cx="7074506" cy="640344"/>
        </a:xfrm>
        <a:prstGeom prst="homePlate">
          <a:avLst/>
        </a:prstGeom>
        <a:solidFill>
          <a:srgbClr val="83A3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8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tx1"/>
              </a:solidFill>
            </a:rPr>
            <a:t>Disciplina</a:t>
          </a:r>
          <a:r>
            <a:rPr lang="pt-BR" sz="2000" kern="1200">
              <a:solidFill>
                <a:schemeClr val="tx1"/>
              </a:solidFill>
            </a:rPr>
            <a:t>: PESQUISA E ORDENAÇÃO</a:t>
          </a:r>
          <a:endParaRPr lang="pt-BR" sz="2000" kern="1200" dirty="0">
            <a:solidFill>
              <a:schemeClr val="tx1"/>
            </a:solidFill>
          </a:endParaRPr>
        </a:p>
      </dsp:txBody>
      <dsp:txXfrm rot="10800000">
        <a:off x="1729597" y="819648"/>
        <a:ext cx="6914420" cy="640344"/>
      </dsp:txXfrm>
    </dsp:sp>
    <dsp:sp modelId="{ED16EBEE-7859-4FF2-815C-182DC87A1C32}">
      <dsp:nvSpPr>
        <dsp:cNvPr id="0" name=""/>
        <dsp:cNvSpPr/>
      </dsp:nvSpPr>
      <dsp:spPr>
        <a:xfrm>
          <a:off x="1132731" y="801043"/>
          <a:ext cx="677555" cy="6775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29095-1AF3-4A0B-B74B-7EDB3E695D34}">
      <dsp:nvSpPr>
        <dsp:cNvPr id="0" name=""/>
        <dsp:cNvSpPr/>
      </dsp:nvSpPr>
      <dsp:spPr>
        <a:xfrm rot="10800000">
          <a:off x="1569511" y="1641338"/>
          <a:ext cx="7074506" cy="640344"/>
        </a:xfrm>
        <a:prstGeom prst="homePlate">
          <a:avLst/>
        </a:prstGeom>
        <a:solidFill>
          <a:srgbClr val="83A3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8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tx1"/>
              </a:solidFill>
            </a:rPr>
            <a:t>Árvores Binárias e Árvores Binárias de Busca</a:t>
          </a:r>
        </a:p>
      </dsp:txBody>
      <dsp:txXfrm rot="10800000">
        <a:off x="1729597" y="1641338"/>
        <a:ext cx="6914420" cy="640344"/>
      </dsp:txXfrm>
    </dsp:sp>
    <dsp:sp modelId="{1DFC42F1-5E45-4D8D-B82A-17B9AE0F6CFA}">
      <dsp:nvSpPr>
        <dsp:cNvPr id="0" name=""/>
        <dsp:cNvSpPr/>
      </dsp:nvSpPr>
      <dsp:spPr>
        <a:xfrm>
          <a:off x="1132731" y="1622733"/>
          <a:ext cx="677555" cy="677555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48152-74E4-4EE9-9A92-A34FEC70C052}">
      <dsp:nvSpPr>
        <dsp:cNvPr id="0" name=""/>
        <dsp:cNvSpPr/>
      </dsp:nvSpPr>
      <dsp:spPr>
        <a:xfrm rot="10800000">
          <a:off x="1569511" y="2461768"/>
          <a:ext cx="7074506" cy="640344"/>
        </a:xfrm>
        <a:prstGeom prst="homePlate">
          <a:avLst/>
        </a:prstGeom>
        <a:solidFill>
          <a:srgbClr val="83A3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8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tx1"/>
              </a:solidFill>
            </a:rPr>
            <a:t>Professora Daniela </a:t>
          </a:r>
          <a:r>
            <a:rPr lang="pt-BR" sz="2000" kern="1200" dirty="0" err="1">
              <a:solidFill>
                <a:schemeClr val="tx1"/>
              </a:solidFill>
            </a:rPr>
            <a:t>Orbolato</a:t>
          </a:r>
          <a:r>
            <a:rPr lang="pt-BR" sz="2000" kern="1200" dirty="0">
              <a:solidFill>
                <a:schemeClr val="tx1"/>
              </a:solidFill>
            </a:rPr>
            <a:t> </a:t>
          </a:r>
        </a:p>
      </dsp:txBody>
      <dsp:txXfrm rot="10800000">
        <a:off x="1729597" y="2461768"/>
        <a:ext cx="6914420" cy="640344"/>
      </dsp:txXfrm>
    </dsp:sp>
    <dsp:sp modelId="{338EBD8B-AB6C-4DFA-BAB9-35682383F539}">
      <dsp:nvSpPr>
        <dsp:cNvPr id="0" name=""/>
        <dsp:cNvSpPr/>
      </dsp:nvSpPr>
      <dsp:spPr>
        <a:xfrm>
          <a:off x="1132731" y="2465718"/>
          <a:ext cx="677555" cy="677555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05642-A5F5-41B1-A81E-303F830D4824}">
      <dsp:nvSpPr>
        <dsp:cNvPr id="0" name=""/>
        <dsp:cNvSpPr/>
      </dsp:nvSpPr>
      <dsp:spPr>
        <a:xfrm rot="10800000">
          <a:off x="1569511" y="3341579"/>
          <a:ext cx="7074506" cy="640344"/>
        </a:xfrm>
        <a:prstGeom prst="homePlate">
          <a:avLst/>
        </a:prstGeom>
        <a:solidFill>
          <a:srgbClr val="83A3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8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tx1"/>
              </a:solidFill>
            </a:rPr>
            <a:t>Baseado no material elaborado por </a:t>
          </a:r>
          <a:r>
            <a:rPr lang="pt-BR" altLang="pt-BR" sz="2000" i="1" kern="1200" dirty="0">
              <a:solidFill>
                <a:schemeClr val="tx1"/>
              </a:solidFill>
            </a:rPr>
            <a:t>Maria Cristina Silva </a:t>
          </a:r>
          <a:r>
            <a:rPr lang="pt-BR" altLang="pt-BR" sz="2000" i="1" kern="1200" dirty="0" err="1">
              <a:solidFill>
                <a:schemeClr val="tx1"/>
              </a:solidFill>
            </a:rPr>
            <a:t>Boeres</a:t>
          </a:r>
          <a:endParaRPr lang="pt-BR" sz="2000" kern="1200" dirty="0">
            <a:solidFill>
              <a:schemeClr val="tx1"/>
            </a:solidFill>
          </a:endParaRPr>
        </a:p>
      </dsp:txBody>
      <dsp:txXfrm rot="10800000">
        <a:off x="1729597" y="3341579"/>
        <a:ext cx="6914420" cy="640344"/>
      </dsp:txXfrm>
    </dsp:sp>
    <dsp:sp modelId="{52FD8BBB-9AC3-4AC4-B630-75018D1775FA}">
      <dsp:nvSpPr>
        <dsp:cNvPr id="0" name=""/>
        <dsp:cNvSpPr/>
      </dsp:nvSpPr>
      <dsp:spPr>
        <a:xfrm>
          <a:off x="1132731" y="3322973"/>
          <a:ext cx="677555" cy="677555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pt-BR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pt-BR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718590-B4DF-41A2-8E92-8F68E298CE3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2703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pt-B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D896103-6678-486C-AFF2-25EBD9BA97C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76477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050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5891" name="Rectangle 2051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68</a:t>
            </a:r>
          </a:p>
        </p:txBody>
      </p:sp>
      <p:sp>
        <p:nvSpPr>
          <p:cNvPr id="165892" name="Rectangle 2052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5893" name="Rectangle 2053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5894" name="Rectangle 205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5" name="Rectangle 20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8004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77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4135438" cy="12763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pt-BR" sz="600"/>
              <a:t>outra forma de visitar é inorder traversal (serve para escrever as exp. de forma infixa) =&gt; de forma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pt-BR" sz="600"/>
              <a:t>similar a preorder a inorder é definida recursivamente: "visite a subárvore da esquerda, visite a raiz e depos a subárvore da direita"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pt-BR" sz="600"/>
              <a:t>também é chamada de ordem simétrica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pt-BR" sz="600"/>
              <a:t>a implementação baseada em pilha é quase idêntica ao acima (guardo link para a raiz , isso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pt-BR" sz="600"/>
              <a:t>se a implementação de árvore não fornecer)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pt-BR" sz="600"/>
          </a:p>
        </p:txBody>
      </p:sp>
    </p:spTree>
    <p:extLst>
      <p:ext uri="{BB962C8B-B14F-4D97-AF65-F5344CB8AC3E}">
        <p14:creationId xmlns:p14="http://schemas.microsoft.com/office/powerpoint/2010/main" val="2322451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6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28715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0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04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2703513" cy="7762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pt-BR" sz="600"/>
              <a:t>Como foi visto, cada nó em uma árvore quase completa pode ser numerao de 1 a n </a:t>
            </a:r>
          </a:p>
          <a:p>
            <a:r>
              <a:rPr lang="en-US" altLang="pt-BR" sz="600"/>
              <a:t>raiz - 1</a:t>
            </a:r>
          </a:p>
          <a:p>
            <a:r>
              <a:rPr lang="en-US" altLang="pt-BR" sz="600"/>
              <a:t>filho da esquerda  2xnúmero do pai</a:t>
            </a:r>
          </a:p>
          <a:p>
            <a:r>
              <a:rPr lang="en-US" altLang="pt-BR" sz="600"/>
              <a:t>filho da direita 2xnúmero do pai +1</a:t>
            </a:r>
          </a:p>
          <a:p>
            <a:r>
              <a:rPr lang="en-US" altLang="pt-BR" sz="600"/>
              <a:t>array  1 - N  representa uma árvore de N nós</a:t>
            </a:r>
          </a:p>
          <a:p>
            <a:endParaRPr lang="en-US" altLang="pt-BR" sz="600"/>
          </a:p>
        </p:txBody>
      </p:sp>
    </p:spTree>
    <p:extLst>
      <p:ext uri="{BB962C8B-B14F-4D97-AF65-F5344CB8AC3E}">
        <p14:creationId xmlns:p14="http://schemas.microsoft.com/office/powerpoint/2010/main" val="290104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81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2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25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110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82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3469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83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6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66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9144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84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8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86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0215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0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071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1473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86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27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27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8459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87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8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0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2559050" cy="5762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pt-BR" sz="600"/>
              <a:t>na busca binária nós usamos uma árvore binária para descrever a seq. de comparações feitas buscando em um array ==/== aqui nós construimos uma estrutura de dados de registros, conectados com ponteiros e usamos isso para a busca</a:t>
            </a:r>
          </a:p>
          <a:p>
            <a:endParaRPr lang="en-US" altLang="pt-BR" sz="600"/>
          </a:p>
        </p:txBody>
      </p:sp>
    </p:spTree>
    <p:extLst>
      <p:ext uri="{BB962C8B-B14F-4D97-AF65-F5344CB8AC3E}">
        <p14:creationId xmlns:p14="http://schemas.microsoft.com/office/powerpoint/2010/main" val="148873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69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7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365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68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68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1758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0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09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89739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91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2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29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6205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92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2311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93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73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113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94</a:t>
            </a:r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94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94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4867275" cy="273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pt-BR" sz="600"/>
              <a:t>tempo de execução dos algoritmos Þ dependente da forma da árvore em média para chaves inseridas de forma randômica em torno de 2 lnN comparações e no pior caso N comparações</a:t>
            </a:r>
          </a:p>
        </p:txBody>
      </p:sp>
    </p:spTree>
    <p:extLst>
      <p:ext uri="{BB962C8B-B14F-4D97-AF65-F5344CB8AC3E}">
        <p14:creationId xmlns:p14="http://schemas.microsoft.com/office/powerpoint/2010/main" val="3505355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95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14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14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4867275" cy="1379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pt-BR" sz="600"/>
              <a:t>Considere a árvore mostrada do lado esquerdo da figura 14.12 Þ deletar um nó é fácil se:</a:t>
            </a:r>
          </a:p>
          <a:p>
            <a:pPr lvl="1"/>
            <a:r>
              <a:rPr lang="en-US" altLang="pt-BR"/>
              <a:t>terminalÞ ponha o link correspondente do pai com null</a:t>
            </a:r>
          </a:p>
          <a:p>
            <a:pPr lvl="1"/>
            <a:r>
              <a:rPr lang="en-US" altLang="pt-BR"/>
              <a:t>ou se possui apenas um filho como A, H ou R Þ mova o link na criança para o link do pai apropriado</a:t>
            </a:r>
          </a:p>
          <a:p>
            <a:pPr lvl="1"/>
            <a:r>
              <a:rPr lang="en-US" altLang="pt-BR"/>
              <a:t>ou mesmo se o nó possui dois filhos mas um desses dois filhos não possui filhos como N Þ use esse nó para substituir o pai.</a:t>
            </a:r>
          </a:p>
          <a:p>
            <a:endParaRPr lang="en-US" altLang="pt-BR" sz="600"/>
          </a:p>
        </p:txBody>
      </p:sp>
    </p:spTree>
    <p:extLst>
      <p:ext uri="{BB962C8B-B14F-4D97-AF65-F5344CB8AC3E}">
        <p14:creationId xmlns:p14="http://schemas.microsoft.com/office/powerpoint/2010/main" val="174802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96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35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35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8170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1026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5571" name="Rectangle 1027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97</a:t>
            </a:r>
          </a:p>
        </p:txBody>
      </p:sp>
      <p:sp>
        <p:nvSpPr>
          <p:cNvPr id="365572" name="Rectangle 1028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5573" name="Rectangle 1029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5574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5575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8902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050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7619" name="Rectangle 2051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98</a:t>
            </a:r>
          </a:p>
        </p:txBody>
      </p:sp>
      <p:sp>
        <p:nvSpPr>
          <p:cNvPr id="367620" name="Rectangle 2052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7621" name="Rectangle 2053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7622" name="Rectangle 205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7623" name="Rectangle 20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602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9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4221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99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96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96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6941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6443663" y="8874125"/>
            <a:ext cx="4095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17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17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910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6443663" y="8874125"/>
            <a:ext cx="4095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104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37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37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68786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6443663" y="8874125"/>
            <a:ext cx="4095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58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58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2243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6443663" y="8874125"/>
            <a:ext cx="4095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107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78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78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138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6443663" y="8874125"/>
            <a:ext cx="4095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109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99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991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49011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6443663" y="8874125"/>
            <a:ext cx="4095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110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19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19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246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1026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4003" name="Rectangle 1027"/>
          <p:cNvSpPr>
            <a:spLocks noChangeArrowheads="1"/>
          </p:cNvSpPr>
          <p:nvPr/>
        </p:nvSpPr>
        <p:spPr bwMode="auto">
          <a:xfrm>
            <a:off x="6443663" y="8874125"/>
            <a:ext cx="4095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111</a:t>
            </a:r>
          </a:p>
        </p:txBody>
      </p:sp>
      <p:sp>
        <p:nvSpPr>
          <p:cNvPr id="384004" name="Rectangle 1028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4005" name="Rectangle 1029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4006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4007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635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71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045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72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6919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73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6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8612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74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8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349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0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7674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5976938" y="0"/>
            <a:ext cx="8810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6519863" y="8874125"/>
            <a:ext cx="333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b">
            <a:spAutoFit/>
          </a:bodyPr>
          <a:lstStyle/>
          <a:p>
            <a:pPr algn="r" eaLnBrk="0" hangingPunct="0"/>
            <a:r>
              <a:rPr lang="en-US" altLang="pt-BR" sz="1200">
                <a:latin typeface="Times New Roman" panose="02020603050405020304" pitchFamily="18" charset="0"/>
              </a:rPr>
              <a:t>76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0" y="8888413"/>
            <a:ext cx="72231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0" y="0"/>
            <a:ext cx="9239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2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1813"/>
            <a:ext cx="1196975" cy="27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727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1BE36-C573-48C0-8BB8-FE2863E16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48E578-5F3C-42BC-92E7-810491517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48D10-46F9-453E-8697-0538F1AA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9EA394-144A-422D-AD2F-D47CFA8F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5CDBEE-F5F2-4B2A-88B6-7E375FE4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AB70-3779-47A8-8A8B-5C6F96C0262B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013361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F3288-02DD-4453-915F-3CB33DB6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8F8A44-2078-4F0B-A1B9-186F333BD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84F12-9824-4055-9F38-14F78CC8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EF8F5-9DC0-4937-9D21-B5CA68B6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E5A157-4DA7-49D2-BED4-C30A9F7A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AB70-3779-47A8-8A8B-5C6F96C0262B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532150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66FB83-66A4-4CC5-AF86-B8C1A47DC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6A028B-205E-4D48-80B8-030FC7CB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822A0-DD54-4E53-A443-7304D636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1B74-A923-408E-90C8-7D04E090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73814D-A037-43BA-B9E3-1888F2E9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AB70-3779-47A8-8A8B-5C6F96C0262B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033348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SmartArt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E71F37-5ACE-46E9-946D-C1B0BCF406C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275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E8391-9557-4371-B041-459C4830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CCCB1-99DA-467F-98A7-7687A1B4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A6FA28-E6F5-4398-8007-EEDF7170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80F4F-333B-4806-9FE2-BEEDA529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AB70-3779-47A8-8A8B-5C6F96C0262B}" type="slidenum">
              <a:rPr lang="en-US" altLang="pt-BR" smtClean="0"/>
              <a:pPr/>
              <a:t>‹nº›</a:t>
            </a:fld>
            <a:endParaRPr lang="en-US" altLang="pt-BR"/>
          </a:p>
        </p:txBody>
      </p:sp>
      <p:grpSp>
        <p:nvGrpSpPr>
          <p:cNvPr id="7" name="Grupo 43">
            <a:extLst>
              <a:ext uri="{FF2B5EF4-FFF2-40B4-BE49-F238E27FC236}">
                <a16:creationId xmlns:a16="http://schemas.microsoft.com/office/drawing/2014/main" id="{117B8130-47DB-8858-34D7-9D54B5B11205}"/>
              </a:ext>
            </a:extLst>
          </p:cNvPr>
          <p:cNvGrpSpPr/>
          <p:nvPr userDrawn="1"/>
        </p:nvGrpSpPr>
        <p:grpSpPr>
          <a:xfrm>
            <a:off x="123285" y="158836"/>
            <a:ext cx="9020715" cy="1109924"/>
            <a:chOff x="107504" y="74428"/>
            <a:chExt cx="9020715" cy="1109924"/>
          </a:xfrm>
        </p:grpSpPr>
        <p:grpSp>
          <p:nvGrpSpPr>
            <p:cNvPr id="8" name="Grupo 21">
              <a:extLst>
                <a:ext uri="{FF2B5EF4-FFF2-40B4-BE49-F238E27FC236}">
                  <a16:creationId xmlns:a16="http://schemas.microsoft.com/office/drawing/2014/main" id="{165C7C93-310D-2841-43E1-BC1991EBB1E6}"/>
                </a:ext>
              </a:extLst>
            </p:cNvPr>
            <p:cNvGrpSpPr/>
            <p:nvPr/>
          </p:nvGrpSpPr>
          <p:grpSpPr>
            <a:xfrm>
              <a:off x="107504" y="74428"/>
              <a:ext cx="706012" cy="949280"/>
              <a:chOff x="107504" y="74428"/>
              <a:chExt cx="706012" cy="94928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7980ABC7-9FE0-4BC4-E51F-15044196B13E}"/>
                  </a:ext>
                </a:extLst>
              </p:cNvPr>
              <p:cNvSpPr/>
              <p:nvPr/>
            </p:nvSpPr>
            <p:spPr>
              <a:xfrm>
                <a:off x="351664" y="31858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FC932DDA-45C0-A2C5-26A1-E3C59D04857B}"/>
                  </a:ext>
                </a:extLst>
              </p:cNvPr>
              <p:cNvSpPr/>
              <p:nvPr/>
            </p:nvSpPr>
            <p:spPr>
              <a:xfrm>
                <a:off x="107504" y="31936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1298245-B93D-A21E-910A-9457DD0E5B33}"/>
                  </a:ext>
                </a:extLst>
              </p:cNvPr>
              <p:cNvSpPr/>
              <p:nvPr/>
            </p:nvSpPr>
            <p:spPr>
              <a:xfrm>
                <a:off x="107504" y="56352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79801D8-9D63-9071-82ED-7C259B2C737C}"/>
                  </a:ext>
                </a:extLst>
              </p:cNvPr>
              <p:cNvSpPr/>
              <p:nvPr/>
            </p:nvSpPr>
            <p:spPr>
              <a:xfrm>
                <a:off x="107504" y="80768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F84DBDE7-677C-D16E-028B-877ADF614D07}"/>
                  </a:ext>
                </a:extLst>
              </p:cNvPr>
              <p:cNvSpPr/>
              <p:nvPr/>
            </p:nvSpPr>
            <p:spPr>
              <a:xfrm>
                <a:off x="353002" y="7487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446C66C6-5488-AA9E-D6AD-3FA795310CA8}"/>
                  </a:ext>
                </a:extLst>
              </p:cNvPr>
              <p:cNvSpPr/>
              <p:nvPr/>
            </p:nvSpPr>
            <p:spPr>
              <a:xfrm>
                <a:off x="352440" y="56352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8AE3FF82-61DC-6978-72C8-8E8FAEFDBBFD}"/>
                  </a:ext>
                </a:extLst>
              </p:cNvPr>
              <p:cNvSpPr/>
              <p:nvPr/>
            </p:nvSpPr>
            <p:spPr>
              <a:xfrm>
                <a:off x="352440" y="80768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1827A2E-79F1-5812-758E-EC8171915EBA}"/>
                  </a:ext>
                </a:extLst>
              </p:cNvPr>
              <p:cNvSpPr/>
              <p:nvPr/>
            </p:nvSpPr>
            <p:spPr>
              <a:xfrm>
                <a:off x="597492" y="7442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4B928D7-EC3A-C264-4A26-0A5A62049A24}"/>
                  </a:ext>
                </a:extLst>
              </p:cNvPr>
              <p:cNvSpPr/>
              <p:nvPr/>
            </p:nvSpPr>
            <p:spPr>
              <a:xfrm>
                <a:off x="583986" y="56307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35F4D6B5-B31B-69AD-AB93-8FB5D46414EF}"/>
                  </a:ext>
                </a:extLst>
              </p:cNvPr>
              <p:cNvSpPr/>
              <p:nvPr/>
            </p:nvSpPr>
            <p:spPr>
              <a:xfrm>
                <a:off x="108066" y="74428"/>
                <a:ext cx="216024" cy="216024"/>
              </a:xfrm>
              <a:prstGeom prst="ellipse">
                <a:avLst/>
              </a:prstGeom>
              <a:solidFill>
                <a:srgbClr val="F223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76200">
                <a:bevelT w="165100" prst="coolSlant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29010A71-1E10-1131-16C3-1D1109FD4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956" y="1124744"/>
              <a:ext cx="7942263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3950116E-56CF-CA16-D5AD-DE53D233A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64" y="1184352"/>
              <a:ext cx="8748464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556879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3AB0-F5CB-4A50-9F5A-B35F8A27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D9AD08-1544-4D26-9482-F5B52025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8CF90-1617-4D6B-9417-16934E40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1F175-37A1-471B-AC6F-85A897D8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731F50-6225-459C-8C5F-E73144BD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4B87-217A-40BE-9BDF-A221EC276EC9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25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6840E-83FC-48C0-8E9E-233AA18B9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1D333A-04E9-4987-891D-19DCC0FB0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F5464C-B793-4907-8400-C3F5181D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2F8D1E-13BA-4F0A-ADF5-229066F3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E191D0-38E4-47AF-B816-FA4C7272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5EB9-F386-48EE-A5A1-1BB4154D9544}" type="slidenum">
              <a:rPr lang="en-US" altLang="pt-BR" smtClean="0"/>
              <a:pPr/>
              <a:t>‹nº›</a:t>
            </a:fld>
            <a:endParaRPr lang="en-US" altLang="pt-BR"/>
          </a:p>
        </p:txBody>
      </p:sp>
      <p:grpSp>
        <p:nvGrpSpPr>
          <p:cNvPr id="8" name="Grupo 43">
            <a:extLst>
              <a:ext uri="{FF2B5EF4-FFF2-40B4-BE49-F238E27FC236}">
                <a16:creationId xmlns:a16="http://schemas.microsoft.com/office/drawing/2014/main" id="{2C86B665-413D-6C95-5370-BA5C391EB5F6}"/>
              </a:ext>
            </a:extLst>
          </p:cNvPr>
          <p:cNvGrpSpPr/>
          <p:nvPr userDrawn="1"/>
        </p:nvGrpSpPr>
        <p:grpSpPr>
          <a:xfrm>
            <a:off x="123285" y="158836"/>
            <a:ext cx="9020715" cy="1109924"/>
            <a:chOff x="107504" y="74428"/>
            <a:chExt cx="9020715" cy="1109924"/>
          </a:xfrm>
        </p:grpSpPr>
        <p:grpSp>
          <p:nvGrpSpPr>
            <p:cNvPr id="9" name="Grupo 21">
              <a:extLst>
                <a:ext uri="{FF2B5EF4-FFF2-40B4-BE49-F238E27FC236}">
                  <a16:creationId xmlns:a16="http://schemas.microsoft.com/office/drawing/2014/main" id="{724678BF-DA78-7E98-22A7-C998222AFA3A}"/>
                </a:ext>
              </a:extLst>
            </p:cNvPr>
            <p:cNvGrpSpPr/>
            <p:nvPr/>
          </p:nvGrpSpPr>
          <p:grpSpPr>
            <a:xfrm>
              <a:off x="107504" y="74428"/>
              <a:ext cx="706012" cy="949280"/>
              <a:chOff x="107504" y="74428"/>
              <a:chExt cx="706012" cy="94928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35F3ACD6-73C7-DCD3-FCD4-F25150C50241}"/>
                  </a:ext>
                </a:extLst>
              </p:cNvPr>
              <p:cNvSpPr/>
              <p:nvPr/>
            </p:nvSpPr>
            <p:spPr>
              <a:xfrm>
                <a:off x="351664" y="31858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4BF0CFD-6CD4-4DBA-3F56-8A6BCBA20984}"/>
                  </a:ext>
                </a:extLst>
              </p:cNvPr>
              <p:cNvSpPr/>
              <p:nvPr/>
            </p:nvSpPr>
            <p:spPr>
              <a:xfrm>
                <a:off x="107504" y="31936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2AC261D3-4B7D-032E-03F1-C963271437F2}"/>
                  </a:ext>
                </a:extLst>
              </p:cNvPr>
              <p:cNvSpPr/>
              <p:nvPr/>
            </p:nvSpPr>
            <p:spPr>
              <a:xfrm>
                <a:off x="107504" y="56352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E7B6291-7914-149F-F468-B42A5860FF75}"/>
                  </a:ext>
                </a:extLst>
              </p:cNvPr>
              <p:cNvSpPr/>
              <p:nvPr/>
            </p:nvSpPr>
            <p:spPr>
              <a:xfrm>
                <a:off x="107504" y="80768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064534F-80CA-55EB-D7AF-3F17EBFFE217}"/>
                  </a:ext>
                </a:extLst>
              </p:cNvPr>
              <p:cNvSpPr/>
              <p:nvPr/>
            </p:nvSpPr>
            <p:spPr>
              <a:xfrm>
                <a:off x="353002" y="7487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0729DD1-F3AE-DBC5-85AB-1CCCC525E53B}"/>
                  </a:ext>
                </a:extLst>
              </p:cNvPr>
              <p:cNvSpPr/>
              <p:nvPr/>
            </p:nvSpPr>
            <p:spPr>
              <a:xfrm>
                <a:off x="352440" y="56352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96FB6006-4353-7CA9-4C3A-FDD2FEDAE22E}"/>
                  </a:ext>
                </a:extLst>
              </p:cNvPr>
              <p:cNvSpPr/>
              <p:nvPr/>
            </p:nvSpPr>
            <p:spPr>
              <a:xfrm>
                <a:off x="352440" y="80768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CB734420-4E5C-1664-071E-9DAA049EE621}"/>
                  </a:ext>
                </a:extLst>
              </p:cNvPr>
              <p:cNvSpPr/>
              <p:nvPr/>
            </p:nvSpPr>
            <p:spPr>
              <a:xfrm>
                <a:off x="597492" y="7442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A1D3DBAC-0AB6-7419-9241-E7ED4D15C84C}"/>
                  </a:ext>
                </a:extLst>
              </p:cNvPr>
              <p:cNvSpPr/>
              <p:nvPr/>
            </p:nvSpPr>
            <p:spPr>
              <a:xfrm>
                <a:off x="583986" y="56307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1105036E-8FFA-9C66-E631-B5FE716CD52B}"/>
                  </a:ext>
                </a:extLst>
              </p:cNvPr>
              <p:cNvSpPr/>
              <p:nvPr/>
            </p:nvSpPr>
            <p:spPr>
              <a:xfrm>
                <a:off x="108066" y="74428"/>
                <a:ext cx="216024" cy="216024"/>
              </a:xfrm>
              <a:prstGeom prst="ellipse">
                <a:avLst/>
              </a:prstGeom>
              <a:solidFill>
                <a:srgbClr val="F223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76200">
                <a:bevelT w="165100" prst="coolSlant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B2B5DEAD-1AC4-7085-A27E-12A64730B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956" y="1124744"/>
              <a:ext cx="7942263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1EE31305-317F-06C3-9531-2D6A48C62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64" y="1184352"/>
              <a:ext cx="8748464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304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90A7A9-C1F6-4107-A336-4B2FE86BC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0860B9-9895-4A54-AE3A-36A0E5E81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05C8F3-82BB-4025-AFFE-E97AD8597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62909C-E4EE-43B1-B08C-0A731487A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F68139-7E61-4E83-BA21-0EE16888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27545F-5ACE-4922-B38D-15C7367D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2C2BA6-BF8E-445A-A3EF-5324AAA0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C44E-A3FC-40F2-B007-CD988A4C5672}" type="slidenum">
              <a:rPr lang="en-US" altLang="pt-BR" smtClean="0"/>
              <a:pPr/>
              <a:t>‹nº›</a:t>
            </a:fld>
            <a:endParaRPr lang="en-US" altLang="pt-BR"/>
          </a:p>
        </p:txBody>
      </p:sp>
      <p:grpSp>
        <p:nvGrpSpPr>
          <p:cNvPr id="10" name="Grupo 43">
            <a:extLst>
              <a:ext uri="{FF2B5EF4-FFF2-40B4-BE49-F238E27FC236}">
                <a16:creationId xmlns:a16="http://schemas.microsoft.com/office/drawing/2014/main" id="{C6610267-08FA-D9B4-D3EE-6D1498299975}"/>
              </a:ext>
            </a:extLst>
          </p:cNvPr>
          <p:cNvGrpSpPr/>
          <p:nvPr userDrawn="1"/>
        </p:nvGrpSpPr>
        <p:grpSpPr>
          <a:xfrm>
            <a:off x="123285" y="158836"/>
            <a:ext cx="9020715" cy="1109924"/>
            <a:chOff x="107504" y="74428"/>
            <a:chExt cx="9020715" cy="1109924"/>
          </a:xfrm>
        </p:grpSpPr>
        <p:grpSp>
          <p:nvGrpSpPr>
            <p:cNvPr id="11" name="Grupo 21">
              <a:extLst>
                <a:ext uri="{FF2B5EF4-FFF2-40B4-BE49-F238E27FC236}">
                  <a16:creationId xmlns:a16="http://schemas.microsoft.com/office/drawing/2014/main" id="{650613E7-EC7E-269C-2390-9552A90C75B5}"/>
                </a:ext>
              </a:extLst>
            </p:cNvPr>
            <p:cNvGrpSpPr/>
            <p:nvPr/>
          </p:nvGrpSpPr>
          <p:grpSpPr>
            <a:xfrm>
              <a:off x="107504" y="74428"/>
              <a:ext cx="706012" cy="949280"/>
              <a:chOff x="107504" y="74428"/>
              <a:chExt cx="706012" cy="949280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51CCA57-5FED-AD31-34BA-4C3EE59756DF}"/>
                  </a:ext>
                </a:extLst>
              </p:cNvPr>
              <p:cNvSpPr/>
              <p:nvPr/>
            </p:nvSpPr>
            <p:spPr>
              <a:xfrm>
                <a:off x="351664" y="31858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473A3F9-049B-B6F5-1B8A-200CB5AB963B}"/>
                  </a:ext>
                </a:extLst>
              </p:cNvPr>
              <p:cNvSpPr/>
              <p:nvPr/>
            </p:nvSpPr>
            <p:spPr>
              <a:xfrm>
                <a:off x="107504" y="31936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3189D94-0033-9661-B93B-CF319AA7AA76}"/>
                  </a:ext>
                </a:extLst>
              </p:cNvPr>
              <p:cNvSpPr/>
              <p:nvPr/>
            </p:nvSpPr>
            <p:spPr>
              <a:xfrm>
                <a:off x="107504" y="56352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B47CBEF6-C2F5-6A0F-F0FA-C42E43F883F4}"/>
                  </a:ext>
                </a:extLst>
              </p:cNvPr>
              <p:cNvSpPr/>
              <p:nvPr/>
            </p:nvSpPr>
            <p:spPr>
              <a:xfrm>
                <a:off x="107504" y="80768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5F853924-C56F-70AD-788D-A9C6B5822D5F}"/>
                  </a:ext>
                </a:extLst>
              </p:cNvPr>
              <p:cNvSpPr/>
              <p:nvPr/>
            </p:nvSpPr>
            <p:spPr>
              <a:xfrm>
                <a:off x="353002" y="7487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41A88D6E-4AA2-13F5-A8E7-5D99EBF845AA}"/>
                  </a:ext>
                </a:extLst>
              </p:cNvPr>
              <p:cNvSpPr/>
              <p:nvPr/>
            </p:nvSpPr>
            <p:spPr>
              <a:xfrm>
                <a:off x="352440" y="56352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B30BCA5-25D6-2746-1574-A059C0351DED}"/>
                  </a:ext>
                </a:extLst>
              </p:cNvPr>
              <p:cNvSpPr/>
              <p:nvPr/>
            </p:nvSpPr>
            <p:spPr>
              <a:xfrm>
                <a:off x="352440" y="80768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1CA3B112-8EE3-CB0E-BD1B-6F6DF8EE5FEF}"/>
                  </a:ext>
                </a:extLst>
              </p:cNvPr>
              <p:cNvSpPr/>
              <p:nvPr/>
            </p:nvSpPr>
            <p:spPr>
              <a:xfrm>
                <a:off x="597492" y="7442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8D6011D-F89F-44C9-5D41-D09BCE35BB3E}"/>
                  </a:ext>
                </a:extLst>
              </p:cNvPr>
              <p:cNvSpPr/>
              <p:nvPr/>
            </p:nvSpPr>
            <p:spPr>
              <a:xfrm>
                <a:off x="583986" y="56307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B942C3F4-07FD-5C3E-771A-2689F2235478}"/>
                  </a:ext>
                </a:extLst>
              </p:cNvPr>
              <p:cNvSpPr/>
              <p:nvPr/>
            </p:nvSpPr>
            <p:spPr>
              <a:xfrm>
                <a:off x="108066" y="74428"/>
                <a:ext cx="216024" cy="216024"/>
              </a:xfrm>
              <a:prstGeom prst="ellipse">
                <a:avLst/>
              </a:prstGeom>
              <a:solidFill>
                <a:srgbClr val="F223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76200">
                <a:bevelT w="165100" prst="coolSlant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E21D6753-AE90-9D01-09C7-3FBC6C73C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956" y="1124744"/>
              <a:ext cx="7942263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F6BA8E9B-714C-205B-F9F9-5E039A8F4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64" y="1184352"/>
              <a:ext cx="8748464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4529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995A4D-558B-489D-8C07-19C156AE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C8631-817D-4503-AADC-B2684110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E24A7E-EF58-47AD-B357-20F0C5F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AB70-3779-47A8-8A8B-5C6F96C0262B}" type="slidenum">
              <a:rPr lang="en-US" altLang="pt-BR" smtClean="0"/>
              <a:pPr/>
              <a:t>‹nº›</a:t>
            </a:fld>
            <a:endParaRPr lang="en-US" altLang="pt-BR"/>
          </a:p>
        </p:txBody>
      </p:sp>
      <p:grpSp>
        <p:nvGrpSpPr>
          <p:cNvPr id="6" name="Grupo 43">
            <a:extLst>
              <a:ext uri="{FF2B5EF4-FFF2-40B4-BE49-F238E27FC236}">
                <a16:creationId xmlns:a16="http://schemas.microsoft.com/office/drawing/2014/main" id="{27270C38-E7C8-2870-B7C5-F686BFDEBF9A}"/>
              </a:ext>
            </a:extLst>
          </p:cNvPr>
          <p:cNvGrpSpPr/>
          <p:nvPr userDrawn="1"/>
        </p:nvGrpSpPr>
        <p:grpSpPr>
          <a:xfrm>
            <a:off x="123285" y="116632"/>
            <a:ext cx="9020715" cy="1109924"/>
            <a:chOff x="107504" y="74428"/>
            <a:chExt cx="9020715" cy="1109924"/>
          </a:xfrm>
        </p:grpSpPr>
        <p:grpSp>
          <p:nvGrpSpPr>
            <p:cNvPr id="7" name="Grupo 21">
              <a:extLst>
                <a:ext uri="{FF2B5EF4-FFF2-40B4-BE49-F238E27FC236}">
                  <a16:creationId xmlns:a16="http://schemas.microsoft.com/office/drawing/2014/main" id="{54698EFA-CBC7-42C2-D8CB-3FA195E3DA5F}"/>
                </a:ext>
              </a:extLst>
            </p:cNvPr>
            <p:cNvGrpSpPr/>
            <p:nvPr/>
          </p:nvGrpSpPr>
          <p:grpSpPr>
            <a:xfrm>
              <a:off x="107504" y="74428"/>
              <a:ext cx="706012" cy="949280"/>
              <a:chOff x="107504" y="74428"/>
              <a:chExt cx="706012" cy="949280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D5E02421-9D25-6960-15C5-7BAD15755162}"/>
                  </a:ext>
                </a:extLst>
              </p:cNvPr>
              <p:cNvSpPr/>
              <p:nvPr/>
            </p:nvSpPr>
            <p:spPr>
              <a:xfrm>
                <a:off x="351664" y="31858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A9735EE-F560-08BC-5523-4E76AD2CF507}"/>
                  </a:ext>
                </a:extLst>
              </p:cNvPr>
              <p:cNvSpPr/>
              <p:nvPr/>
            </p:nvSpPr>
            <p:spPr>
              <a:xfrm>
                <a:off x="107504" y="31936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09105E86-9E11-E057-AD47-E931B76451EF}"/>
                  </a:ext>
                </a:extLst>
              </p:cNvPr>
              <p:cNvSpPr/>
              <p:nvPr/>
            </p:nvSpPr>
            <p:spPr>
              <a:xfrm>
                <a:off x="107504" y="56352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7D585F5-E33C-3961-6A74-7D0A218362E5}"/>
                  </a:ext>
                </a:extLst>
              </p:cNvPr>
              <p:cNvSpPr/>
              <p:nvPr/>
            </p:nvSpPr>
            <p:spPr>
              <a:xfrm>
                <a:off x="107504" y="80768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FD192529-5BDE-EA97-1E7E-53C58B2195CF}"/>
                  </a:ext>
                </a:extLst>
              </p:cNvPr>
              <p:cNvSpPr/>
              <p:nvPr/>
            </p:nvSpPr>
            <p:spPr>
              <a:xfrm>
                <a:off x="353002" y="7487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670696A7-A4C9-F47F-3263-CB4BD4F25861}"/>
                  </a:ext>
                </a:extLst>
              </p:cNvPr>
              <p:cNvSpPr/>
              <p:nvPr/>
            </p:nvSpPr>
            <p:spPr>
              <a:xfrm>
                <a:off x="352440" y="56352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4663329-2447-6510-8170-364D165CC196}"/>
                  </a:ext>
                </a:extLst>
              </p:cNvPr>
              <p:cNvSpPr/>
              <p:nvPr/>
            </p:nvSpPr>
            <p:spPr>
              <a:xfrm>
                <a:off x="352440" y="80768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84C2C28-6DDB-5484-68BF-7109E04E338A}"/>
                  </a:ext>
                </a:extLst>
              </p:cNvPr>
              <p:cNvSpPr/>
              <p:nvPr/>
            </p:nvSpPr>
            <p:spPr>
              <a:xfrm>
                <a:off x="597492" y="7442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E2409EED-FC8B-5C99-46ED-9012FA93D53B}"/>
                  </a:ext>
                </a:extLst>
              </p:cNvPr>
              <p:cNvSpPr/>
              <p:nvPr/>
            </p:nvSpPr>
            <p:spPr>
              <a:xfrm>
                <a:off x="583986" y="56307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5BB54514-D532-A992-86EB-0170611B5F29}"/>
                  </a:ext>
                </a:extLst>
              </p:cNvPr>
              <p:cNvSpPr/>
              <p:nvPr/>
            </p:nvSpPr>
            <p:spPr>
              <a:xfrm>
                <a:off x="108066" y="74428"/>
                <a:ext cx="216024" cy="216024"/>
              </a:xfrm>
              <a:prstGeom prst="ellipse">
                <a:avLst/>
              </a:prstGeom>
              <a:solidFill>
                <a:srgbClr val="F223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76200">
                <a:bevelT w="165100" prst="coolSlant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0ED3CA37-CF6F-0E99-D185-1F10EBB8A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956" y="1124744"/>
              <a:ext cx="7942263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D4299164-7A29-C2F1-E3AE-B020A88AF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64" y="1184352"/>
              <a:ext cx="8748464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3838875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345800-C455-4A4C-A6C4-40E912B7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57D44A-FD72-43E1-B33B-C9C41C56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D0DB48-85ED-452B-9A2E-C78F9E1D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AB70-3779-47A8-8A8B-5C6F96C0262B}" type="slidenum">
              <a:rPr lang="en-US" altLang="pt-BR" smtClean="0"/>
              <a:pPr/>
              <a:t>‹nº›</a:t>
            </a:fld>
            <a:endParaRPr lang="en-US" altLang="pt-BR"/>
          </a:p>
        </p:txBody>
      </p:sp>
      <p:grpSp>
        <p:nvGrpSpPr>
          <p:cNvPr id="5" name="Grupo 43">
            <a:extLst>
              <a:ext uri="{FF2B5EF4-FFF2-40B4-BE49-F238E27FC236}">
                <a16:creationId xmlns:a16="http://schemas.microsoft.com/office/drawing/2014/main" id="{A30939DB-FFCD-7A32-5E6C-D47767313C86}"/>
              </a:ext>
            </a:extLst>
          </p:cNvPr>
          <p:cNvGrpSpPr/>
          <p:nvPr userDrawn="1"/>
        </p:nvGrpSpPr>
        <p:grpSpPr>
          <a:xfrm>
            <a:off x="123285" y="86828"/>
            <a:ext cx="9020715" cy="1109924"/>
            <a:chOff x="107504" y="74428"/>
            <a:chExt cx="9020715" cy="1109924"/>
          </a:xfrm>
        </p:grpSpPr>
        <p:grpSp>
          <p:nvGrpSpPr>
            <p:cNvPr id="6" name="Grupo 21">
              <a:extLst>
                <a:ext uri="{FF2B5EF4-FFF2-40B4-BE49-F238E27FC236}">
                  <a16:creationId xmlns:a16="http://schemas.microsoft.com/office/drawing/2014/main" id="{94B428B8-FC54-4F82-D8BA-60B21256837B}"/>
                </a:ext>
              </a:extLst>
            </p:cNvPr>
            <p:cNvGrpSpPr/>
            <p:nvPr/>
          </p:nvGrpSpPr>
          <p:grpSpPr>
            <a:xfrm>
              <a:off x="107504" y="74428"/>
              <a:ext cx="706012" cy="949280"/>
              <a:chOff x="107504" y="74428"/>
              <a:chExt cx="706012" cy="94928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9CAB9F23-AB7E-7AB0-646F-DD3B17D5B5C3}"/>
                  </a:ext>
                </a:extLst>
              </p:cNvPr>
              <p:cNvSpPr/>
              <p:nvPr/>
            </p:nvSpPr>
            <p:spPr>
              <a:xfrm>
                <a:off x="351664" y="31858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68297557-7F5D-0AD4-5A44-92E24EE3FDF2}"/>
                  </a:ext>
                </a:extLst>
              </p:cNvPr>
              <p:cNvSpPr/>
              <p:nvPr/>
            </p:nvSpPr>
            <p:spPr>
              <a:xfrm>
                <a:off x="107504" y="31936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E9F2FB5-C90D-4114-E244-7E3603981E9C}"/>
                  </a:ext>
                </a:extLst>
              </p:cNvPr>
              <p:cNvSpPr/>
              <p:nvPr/>
            </p:nvSpPr>
            <p:spPr>
              <a:xfrm>
                <a:off x="107504" y="56352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AD70245-39D4-A40F-AD19-19FD7DC7D157}"/>
                  </a:ext>
                </a:extLst>
              </p:cNvPr>
              <p:cNvSpPr/>
              <p:nvPr/>
            </p:nvSpPr>
            <p:spPr>
              <a:xfrm>
                <a:off x="107504" y="80768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D5820BE-AE75-15F8-3AE6-34FF3147913A}"/>
                  </a:ext>
                </a:extLst>
              </p:cNvPr>
              <p:cNvSpPr/>
              <p:nvPr/>
            </p:nvSpPr>
            <p:spPr>
              <a:xfrm>
                <a:off x="353002" y="7487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46B6D46-F844-5DFD-44E2-79BCCB5111A1}"/>
                  </a:ext>
                </a:extLst>
              </p:cNvPr>
              <p:cNvSpPr/>
              <p:nvPr/>
            </p:nvSpPr>
            <p:spPr>
              <a:xfrm>
                <a:off x="352440" y="56352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3095FF3-C2F8-7049-E041-7EBD32E91A3C}"/>
                  </a:ext>
                </a:extLst>
              </p:cNvPr>
              <p:cNvSpPr/>
              <p:nvPr/>
            </p:nvSpPr>
            <p:spPr>
              <a:xfrm>
                <a:off x="352440" y="807684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F600C046-F2E4-5732-7EA4-6F1C5F0FDFC4}"/>
                  </a:ext>
                </a:extLst>
              </p:cNvPr>
              <p:cNvSpPr/>
              <p:nvPr/>
            </p:nvSpPr>
            <p:spPr>
              <a:xfrm>
                <a:off x="597492" y="7442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23696A0-B686-1460-F377-A28441B08AEE}"/>
                  </a:ext>
                </a:extLst>
              </p:cNvPr>
              <p:cNvSpPr/>
              <p:nvPr/>
            </p:nvSpPr>
            <p:spPr>
              <a:xfrm>
                <a:off x="583986" y="563078"/>
                <a:ext cx="216024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6CA6399E-BFD7-58BB-C4D5-FD34DCD509CA}"/>
                  </a:ext>
                </a:extLst>
              </p:cNvPr>
              <p:cNvSpPr/>
              <p:nvPr/>
            </p:nvSpPr>
            <p:spPr>
              <a:xfrm>
                <a:off x="108066" y="74428"/>
                <a:ext cx="216024" cy="216024"/>
              </a:xfrm>
              <a:prstGeom prst="ellipse">
                <a:avLst/>
              </a:prstGeom>
              <a:solidFill>
                <a:srgbClr val="F223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76200">
                <a:bevelT w="165100" prst="coolSlant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9B1E5E5A-7E37-76E9-E3F4-6D800D593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956" y="1124744"/>
              <a:ext cx="7942263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0977674B-5A30-3A5D-6BD8-328695EBC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64" y="1184352"/>
              <a:ext cx="8748464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027592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77BAA-FF2D-41CF-856C-D1F3867C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70347-A10A-4706-A2E5-3B6DCB5E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5EBA2E-871D-4A68-BB6D-2995D2BC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053FFB-DD27-468D-8A1B-726504B0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8C99C1-EFD4-4F22-8AD0-F1EE2940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9215E6-7DF2-4580-B304-CF5E14C1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61BD-25D1-48EA-A6C9-126FE38BAFEF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6571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4584B-ACEB-40C6-8B2D-AC03EC3D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27987D-4948-4371-8F5E-2B80AF0EF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13D19-AB69-4FF9-B32E-D27FE8CA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E45411-352F-47E7-AFE6-92C54CE2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880110-5CA4-4C70-A2B0-C8D0E68C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6A64ED-4891-4A68-973E-303FB65B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4DB5-D34E-472B-985D-A971CF3ECB96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426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52CF36-2F23-48F9-8625-8227162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B4154B-6B3E-4F0E-942B-271733BC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AB758-F3A0-4D27-8AC3-6241A7CC6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ADE05-2A03-4ADE-B644-8271A833C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31924-C5E4-4A5F-940F-CE0576D5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AB70-3779-47A8-8A8B-5C6F96C0262B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7020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A26F2-3104-40E7-95FA-D8BF7AEC2B89}" type="slidenum">
              <a:rPr lang="en-US" altLang="pt-BR" smtClean="0"/>
              <a:pPr>
                <a:defRPr/>
              </a:pPr>
              <a:t>319</a:t>
            </a:fld>
            <a:endParaRPr lang="en-US" altLang="pt-BR"/>
          </a:p>
        </p:txBody>
      </p:sp>
      <p:sp>
        <p:nvSpPr>
          <p:cNvPr id="6" name="Elipse 5"/>
          <p:cNvSpPr/>
          <p:nvPr/>
        </p:nvSpPr>
        <p:spPr>
          <a:xfrm>
            <a:off x="-2428976" y="2725998"/>
            <a:ext cx="432048" cy="432048"/>
          </a:xfrm>
          <a:prstGeom prst="ellipse">
            <a:avLst/>
          </a:prstGeom>
          <a:solidFill>
            <a:srgbClr val="F223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>
            <a:bevelT w="165100" prst="coolSlan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1420864" y="3734110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420864" y="2725998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924920" y="4238166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924920" y="3734110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1924920" y="3230054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924920" y="2725998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2428976" y="4238166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2428976" y="3734110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-2428976" y="3230054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46212" y="23812"/>
            <a:ext cx="8784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INSTITUTO FEDERAL DO TRIÂNGULO MINEIRO</a:t>
            </a:r>
          </a:p>
          <a:p>
            <a:pPr algn="ctr"/>
            <a:endParaRPr lang="pt-BR" sz="10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3000" b="1" dirty="0">
                <a:latin typeface="Times New Roman" pitchFamily="18" charset="0"/>
                <a:cs typeface="Times New Roman" pitchFamily="18" charset="0"/>
              </a:rPr>
              <a:t>CAMPUS UBERABA PARQUE TECNOLÓGICO</a:t>
            </a:r>
          </a:p>
        </p:txBody>
      </p:sp>
      <p:graphicFrame>
        <p:nvGraphicFramePr>
          <p:cNvPr id="17" name="Diagrama 16"/>
          <p:cNvGraphicFramePr/>
          <p:nvPr>
            <p:extLst>
              <p:ext uri="{D42A27DB-BD31-4B8C-83A1-F6EECF244321}">
                <p14:modId xmlns:p14="http://schemas.microsoft.com/office/powerpoint/2010/main" val="4142654764"/>
              </p:ext>
            </p:extLst>
          </p:nvPr>
        </p:nvGraphicFramePr>
        <p:xfrm>
          <a:off x="-913396" y="1751609"/>
          <a:ext cx="8785132" cy="4198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09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0.05364 L 0.20382 0.05364 C 0.2599 0.05364 0.32882 -0.05272 0.32882 -0.13873 L 0.32882 -0.33133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Graphic spid="17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Atravessando Árvores Binárias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/>
              <a:t>implementação simples dos métodos - </a:t>
            </a:r>
            <a:r>
              <a:rPr lang="en-US" altLang="pt-BR">
                <a:solidFill>
                  <a:srgbClr val="006600"/>
                </a:solidFill>
              </a:rPr>
              <a:t>recursiva</a:t>
            </a:r>
          </a:p>
          <a:p>
            <a:pPr lvl="1" algn="just"/>
            <a:r>
              <a:rPr lang="en-US" altLang="pt-BR"/>
              <a:t>como se visita uma subárvore de cada vez, seguindo-se a regra recursiva , cada subárvore é visitada começando pela raiz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607-95F9-41BC-863D-D443DAB5FD1E}" type="slidenum">
              <a:rPr lang="en-US" altLang="pt-BR"/>
              <a:pPr/>
              <a:t>328</a:t>
            </a:fld>
            <a:endParaRPr lang="en-US" altLang="pt-BR"/>
          </a:p>
        </p:txBody>
      </p:sp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pt-BR" sz="4000"/>
              <a:t>Pré-ordem</a:t>
            </a:r>
          </a:p>
        </p:txBody>
      </p:sp>
      <p:sp>
        <p:nvSpPr>
          <p:cNvPr id="353283" name="Rectangle 2051"/>
          <p:cNvSpPr>
            <a:spLocks noGrp="1" noChangeArrowheads="1"/>
          </p:cNvSpPr>
          <p:nvPr>
            <p:ph idx="1"/>
          </p:nvPr>
        </p:nvSpPr>
        <p:spPr>
          <a:xfrm>
            <a:off x="914400" y="2017713"/>
            <a:ext cx="8040688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pre_ordem (No* pt)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{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	 if (pt !=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 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visite(raiz);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pre_ordem (pt-&gt;esq);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pre_ordem (pt-&gt; dir);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pt-BR" sz="2400">
              <a:solidFill>
                <a:schemeClr val="folHlink"/>
              </a:solidFill>
            </a:endParaRP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2354-8E21-4A78-B0E6-8288B9A41378}" type="slidenum">
              <a:rPr lang="en-US" altLang="pt-BR"/>
              <a:pPr/>
              <a:t>329</a:t>
            </a:fld>
            <a:endParaRPr lang="en-US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Rectangle 1029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em-ordem </a:t>
            </a:r>
          </a:p>
        </p:txBody>
      </p:sp>
      <p:sp>
        <p:nvSpPr>
          <p:cNvPr id="183302" name="Rectangle 1030"/>
          <p:cNvSpPr>
            <a:spLocks noGrp="1" noChangeArrowheads="1"/>
          </p:cNvSpPr>
          <p:nvPr>
            <p:ph idx="1"/>
          </p:nvPr>
        </p:nvSpPr>
        <p:spPr>
          <a:xfrm>
            <a:off x="609600" y="2017713"/>
            <a:ext cx="83454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em_ordem (No* pt)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{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	 if (pt !=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em_ordem (pt-&gt;esq);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visite(raiz);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em_ordem (pt-&gt; dir);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pt-BR" sz="280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80BB-FC91-4703-BE77-3AC6B3DDF0A1}" type="slidenum">
              <a:rPr lang="en-US" altLang="pt-BR"/>
              <a:pPr/>
              <a:t>330</a:t>
            </a:fld>
            <a:endParaRPr lang="en-US" altLang="pt-BR"/>
          </a:p>
        </p:txBody>
      </p:sp>
      <p:sp>
        <p:nvSpPr>
          <p:cNvPr id="183298" name="Rectangle 1026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3300" name="Rectangle 1028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Pós-ordem 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2017713"/>
            <a:ext cx="84978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pos_ordem (No* pt)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{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	 if (pt !=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 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pos_ordem (pt-&gt;esq);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pos_ordem (pt-&gt; dir);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visite(raiz);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pt-BR" sz="280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B388-A5A1-4C1C-85B1-B579C8DD3223}" type="slidenum">
              <a:rPr lang="en-US" altLang="pt-BR"/>
              <a:pPr/>
              <a:t>331</a:t>
            </a:fld>
            <a:endParaRPr lang="en-US" altLang="pt-BR"/>
          </a:p>
        </p:txBody>
      </p:sp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5" name="Rectangle 1029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/>
              <a:t>Árvore Binária Completa</a:t>
            </a:r>
          </a:p>
        </p:txBody>
      </p:sp>
      <p:sp>
        <p:nvSpPr>
          <p:cNvPr id="189446" name="Rectangle 1030"/>
          <p:cNvSpPr>
            <a:spLocks noGrp="1" noChangeArrowheads="1"/>
          </p:cNvSpPr>
          <p:nvPr>
            <p:ph idx="1"/>
          </p:nvPr>
        </p:nvSpPr>
        <p:spPr>
          <a:xfrm>
            <a:off x="609600" y="2017713"/>
            <a:ext cx="83454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pt-BR" altLang="pt-BR" sz="2800"/>
              <a:t>r</a:t>
            </a:r>
            <a:r>
              <a:rPr lang="en-US" altLang="pt-BR" sz="2800"/>
              <a:t>epresentação em lista sequencial</a:t>
            </a:r>
          </a:p>
          <a:p>
            <a:pPr lvl="1"/>
            <a:r>
              <a:rPr lang="en-US" altLang="pt-BR" sz="2400"/>
              <a:t>cada nó pode receber um número de </a:t>
            </a:r>
            <a:r>
              <a:rPr lang="en-US" altLang="pt-BR" sz="2400">
                <a:solidFill>
                  <a:schemeClr val="folHlink"/>
                </a:solidFill>
              </a:rPr>
              <a:t>1</a:t>
            </a:r>
            <a:r>
              <a:rPr lang="en-US" altLang="pt-BR" sz="2400"/>
              <a:t> a </a:t>
            </a:r>
            <a:r>
              <a:rPr lang="en-US" altLang="pt-BR" sz="2400">
                <a:solidFill>
                  <a:schemeClr val="folHlink"/>
                </a:solidFill>
              </a:rPr>
              <a:t>N</a:t>
            </a:r>
          </a:p>
          <a:p>
            <a:pPr lvl="1"/>
            <a:r>
              <a:rPr lang="en-US" altLang="pt-BR" sz="2400"/>
              <a:t>um nó de número </a:t>
            </a:r>
            <a:r>
              <a:rPr lang="pt-BR" altLang="pt-BR" sz="2400">
                <a:solidFill>
                  <a:schemeClr val="folHlink"/>
                </a:solidFill>
              </a:rPr>
              <a:t>i</a:t>
            </a:r>
            <a:r>
              <a:rPr lang="en-US" altLang="pt-BR" sz="2400"/>
              <a:t> </a:t>
            </a:r>
            <a:r>
              <a:rPr lang="pt-BR" altLang="pt-BR" sz="2400"/>
              <a:t>está</a:t>
            </a:r>
            <a:r>
              <a:rPr lang="en-US" altLang="pt-BR" sz="2400"/>
              <a:t> na posição </a:t>
            </a:r>
            <a:r>
              <a:rPr lang="pt-BR" altLang="pt-BR" sz="2400">
                <a:solidFill>
                  <a:schemeClr val="folHlink"/>
                </a:solidFill>
              </a:rPr>
              <a:t>i</a:t>
            </a:r>
            <a:r>
              <a:rPr lang="en-US" altLang="pt-BR" sz="2400"/>
              <a:t> </a:t>
            </a:r>
            <a:r>
              <a:rPr lang="pt-BR" altLang="pt-BR" sz="2400"/>
              <a:t>da lista</a:t>
            </a:r>
            <a:endParaRPr lang="en-US" altLang="pt-BR" sz="2400"/>
          </a:p>
          <a:p>
            <a:pPr lvl="1"/>
            <a:r>
              <a:rPr lang="en-US" altLang="pt-BR" sz="2400"/>
              <a:t>seus filhos da esquerda e da direita nas posições </a:t>
            </a:r>
            <a:r>
              <a:rPr lang="en-US" altLang="pt-BR" sz="2400">
                <a:solidFill>
                  <a:schemeClr val="folHlink"/>
                </a:solidFill>
              </a:rPr>
              <a:t>2</a:t>
            </a:r>
            <a:r>
              <a:rPr lang="pt-BR" altLang="pt-BR" sz="2400">
                <a:solidFill>
                  <a:schemeClr val="folHlink"/>
                </a:solidFill>
              </a:rPr>
              <a:t>i+1</a:t>
            </a:r>
            <a:r>
              <a:rPr lang="en-US" altLang="pt-BR" sz="2400">
                <a:solidFill>
                  <a:schemeClr val="folHlink"/>
                </a:solidFill>
              </a:rPr>
              <a:t> </a:t>
            </a:r>
            <a:r>
              <a:rPr lang="en-US" altLang="pt-BR" sz="2400"/>
              <a:t>e </a:t>
            </a:r>
            <a:r>
              <a:rPr lang="en-US" altLang="pt-BR" sz="2400">
                <a:solidFill>
                  <a:schemeClr val="folHlink"/>
                </a:solidFill>
              </a:rPr>
              <a:t>2</a:t>
            </a:r>
            <a:r>
              <a:rPr lang="pt-BR" altLang="pt-BR" sz="2400">
                <a:solidFill>
                  <a:schemeClr val="folHlink"/>
                </a:solidFill>
              </a:rPr>
              <a:t>i</a:t>
            </a:r>
            <a:r>
              <a:rPr lang="en-US" altLang="pt-BR" sz="2400">
                <a:solidFill>
                  <a:schemeClr val="folHlink"/>
                </a:solidFill>
              </a:rPr>
              <a:t>+</a:t>
            </a:r>
            <a:r>
              <a:rPr lang="pt-BR" altLang="pt-BR" sz="2400">
                <a:solidFill>
                  <a:schemeClr val="folHlink"/>
                </a:solidFill>
              </a:rPr>
              <a:t>2, </a:t>
            </a:r>
            <a:r>
              <a:rPr lang="en-US" altLang="pt-BR" sz="2400"/>
              <a:t>respectivamente</a:t>
            </a:r>
            <a:endParaRPr lang="pt-BR" altLang="pt-BR" sz="2400"/>
          </a:p>
          <a:p>
            <a:pPr lvl="1"/>
            <a:endParaRPr lang="pt-BR" altLang="pt-BR" sz="2400"/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pt-BR" sz="2400"/>
              <a:t>não necessita ponteiros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pt-BR" sz="2400"/>
              <a:t>restringe um tamanho para a árvore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pt-BR" sz="2400"/>
              <a:t>também chamada de representação seqüencial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779C-94CC-4922-AA6E-9A7A81DA51ED}" type="slidenum">
              <a:rPr lang="en-US" altLang="pt-BR"/>
              <a:pPr/>
              <a:t>332</a:t>
            </a:fld>
            <a:endParaRPr lang="en-US" altLang="pt-BR"/>
          </a:p>
        </p:txBody>
      </p:sp>
      <p:sp>
        <p:nvSpPr>
          <p:cNvPr id="189442" name="Rectangle 1026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9444" name="Rectangle 1028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12" name="Rectangle 1048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/>
              <a:t>Árvore Binária quase Completa</a:t>
            </a:r>
          </a:p>
        </p:txBody>
      </p:sp>
      <p:sp>
        <p:nvSpPr>
          <p:cNvPr id="2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CE3D-82FA-4F33-A50C-F2257787A36A}" type="slidenum">
              <a:rPr lang="en-US" altLang="pt-BR"/>
              <a:pPr/>
              <a:t>333</a:t>
            </a:fld>
            <a:endParaRPr lang="en-US" altLang="pt-BR"/>
          </a:p>
        </p:txBody>
      </p:sp>
      <p:sp>
        <p:nvSpPr>
          <p:cNvPr id="191490" name="Rectangle 1026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1492" name="Rectangle 1028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91493" name="Object 10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0700" y="2133600"/>
          <a:ext cx="8064500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anization Chart 2.0" r:id="rId3" imgW="4178160" imgH="1549080" progId="OrgPlusWOPX.4">
                  <p:embed followColorScheme="full"/>
                </p:oleObj>
              </mc:Choice>
              <mc:Fallback>
                <p:oleObj name="MS Organization Chart 2.0" r:id="rId3" imgW="4178160" imgH="1549080" progId="OrgPlusWOPX.4">
                  <p:embed followColorScheme="full"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133600"/>
                        <a:ext cx="8064500" cy="351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4" name="Rectangle 1030"/>
          <p:cNvSpPr>
            <a:spLocks noChangeArrowheads="1"/>
          </p:cNvSpPr>
          <p:nvPr/>
        </p:nvSpPr>
        <p:spPr bwMode="auto">
          <a:xfrm>
            <a:off x="4054475" y="5826125"/>
            <a:ext cx="533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1495" name="Rectangle 1031"/>
          <p:cNvSpPr>
            <a:spLocks noChangeArrowheads="1"/>
          </p:cNvSpPr>
          <p:nvPr/>
        </p:nvSpPr>
        <p:spPr bwMode="auto">
          <a:xfrm>
            <a:off x="4587875" y="5826125"/>
            <a:ext cx="533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1496" name="Rectangle 1032"/>
          <p:cNvSpPr>
            <a:spLocks noChangeArrowheads="1"/>
          </p:cNvSpPr>
          <p:nvPr/>
        </p:nvSpPr>
        <p:spPr bwMode="auto">
          <a:xfrm>
            <a:off x="5121275" y="5826125"/>
            <a:ext cx="533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1497" name="Rectangle 1033"/>
          <p:cNvSpPr>
            <a:spLocks noChangeArrowheads="1"/>
          </p:cNvSpPr>
          <p:nvPr/>
        </p:nvSpPr>
        <p:spPr bwMode="auto">
          <a:xfrm>
            <a:off x="5654675" y="5826125"/>
            <a:ext cx="533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1498" name="Rectangle 1034"/>
          <p:cNvSpPr>
            <a:spLocks noChangeArrowheads="1"/>
          </p:cNvSpPr>
          <p:nvPr/>
        </p:nvSpPr>
        <p:spPr bwMode="auto">
          <a:xfrm>
            <a:off x="6188075" y="5826125"/>
            <a:ext cx="533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1499" name="Rectangle 1035"/>
          <p:cNvSpPr>
            <a:spLocks noChangeArrowheads="1"/>
          </p:cNvSpPr>
          <p:nvPr/>
        </p:nvSpPr>
        <p:spPr bwMode="auto">
          <a:xfrm>
            <a:off x="6721475" y="5826125"/>
            <a:ext cx="533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1500" name="Rectangle 1036"/>
          <p:cNvSpPr>
            <a:spLocks noChangeArrowheads="1"/>
          </p:cNvSpPr>
          <p:nvPr/>
        </p:nvSpPr>
        <p:spPr bwMode="auto">
          <a:xfrm>
            <a:off x="7254875" y="5826125"/>
            <a:ext cx="533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1501" name="Rectangle 1037"/>
          <p:cNvSpPr>
            <a:spLocks noChangeArrowheads="1"/>
          </p:cNvSpPr>
          <p:nvPr/>
        </p:nvSpPr>
        <p:spPr bwMode="auto">
          <a:xfrm>
            <a:off x="7788275" y="5826125"/>
            <a:ext cx="533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1502" name="Rectangle 1038"/>
          <p:cNvSpPr>
            <a:spLocks noChangeArrowheads="1"/>
          </p:cNvSpPr>
          <p:nvPr/>
        </p:nvSpPr>
        <p:spPr bwMode="auto">
          <a:xfrm>
            <a:off x="4056063" y="5827713"/>
            <a:ext cx="4016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pt-BR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1503" name="Rectangle 1039"/>
          <p:cNvSpPr>
            <a:spLocks noChangeArrowheads="1"/>
          </p:cNvSpPr>
          <p:nvPr/>
        </p:nvSpPr>
        <p:spPr bwMode="auto">
          <a:xfrm>
            <a:off x="4649788" y="5827713"/>
            <a:ext cx="384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pt-BR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1504" name="Rectangle 1040"/>
          <p:cNvSpPr>
            <a:spLocks noChangeArrowheads="1"/>
          </p:cNvSpPr>
          <p:nvPr/>
        </p:nvSpPr>
        <p:spPr bwMode="auto">
          <a:xfrm>
            <a:off x="5122863" y="5827713"/>
            <a:ext cx="384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pt-BR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1505" name="Rectangle 1041"/>
          <p:cNvSpPr>
            <a:spLocks noChangeArrowheads="1"/>
          </p:cNvSpPr>
          <p:nvPr/>
        </p:nvSpPr>
        <p:spPr bwMode="auto">
          <a:xfrm>
            <a:off x="5732463" y="5827713"/>
            <a:ext cx="4016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pt-BR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91506" name="Rectangle 1042"/>
          <p:cNvSpPr>
            <a:spLocks noChangeArrowheads="1"/>
          </p:cNvSpPr>
          <p:nvPr/>
        </p:nvSpPr>
        <p:spPr bwMode="auto">
          <a:xfrm>
            <a:off x="6189663" y="5827713"/>
            <a:ext cx="3667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pt-BR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1507" name="Rectangle 1043"/>
          <p:cNvSpPr>
            <a:spLocks noChangeArrowheads="1"/>
          </p:cNvSpPr>
          <p:nvPr/>
        </p:nvSpPr>
        <p:spPr bwMode="auto">
          <a:xfrm>
            <a:off x="6723063" y="5827713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pt-BR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91508" name="Rectangle 1044"/>
          <p:cNvSpPr>
            <a:spLocks noChangeArrowheads="1"/>
          </p:cNvSpPr>
          <p:nvPr/>
        </p:nvSpPr>
        <p:spPr bwMode="auto">
          <a:xfrm>
            <a:off x="7256463" y="5827713"/>
            <a:ext cx="4016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pt-BR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91509" name="Rectangle 1045"/>
          <p:cNvSpPr>
            <a:spLocks noChangeArrowheads="1"/>
          </p:cNvSpPr>
          <p:nvPr/>
        </p:nvSpPr>
        <p:spPr bwMode="auto">
          <a:xfrm>
            <a:off x="7789863" y="5827713"/>
            <a:ext cx="4016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pt-BR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91510" name="Rectangle 1046"/>
          <p:cNvSpPr>
            <a:spLocks noChangeArrowheads="1"/>
          </p:cNvSpPr>
          <p:nvPr/>
        </p:nvSpPr>
        <p:spPr bwMode="auto">
          <a:xfrm>
            <a:off x="8321675" y="5826125"/>
            <a:ext cx="533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1511" name="Rectangle 1047"/>
          <p:cNvSpPr>
            <a:spLocks noChangeArrowheads="1"/>
          </p:cNvSpPr>
          <p:nvPr/>
        </p:nvSpPr>
        <p:spPr bwMode="auto">
          <a:xfrm>
            <a:off x="8402638" y="5827713"/>
            <a:ext cx="282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pt-BR">
                <a:latin typeface="Times New Roman" panose="02020603050405020304" pitchFamily="18" charset="0"/>
              </a:rPr>
              <a:t>I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/>
              <a:t>Exercícios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/>
              <a:t>implementar os procedimentos pré-ordem, em-ordem e pós-ordem de forma n</a:t>
            </a:r>
            <a:r>
              <a:rPr lang="pt-BR" altLang="pt-BR"/>
              <a:t>ão recursiva</a:t>
            </a:r>
          </a:p>
          <a:p>
            <a:endParaRPr lang="pt-BR" altLang="pt-BR"/>
          </a:p>
          <a:p>
            <a:r>
              <a:rPr lang="pt-BR" altLang="pt-BR"/>
              <a:t>calcular a altura de cada nó de uma árvore binária (exercício do livro texto)</a:t>
            </a:r>
            <a:endParaRPr lang="en-US" altLang="pt-BR"/>
          </a:p>
          <a:p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B61B-3CD3-429E-9920-EB1A4A6AFCF8}" type="slidenum">
              <a:rPr lang="en-US" altLang="pt-BR"/>
              <a:pPr/>
              <a:t>334</a:t>
            </a:fld>
            <a:endParaRPr lang="en-US" altLang="pt-BR"/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138237" y="304678"/>
            <a:ext cx="7793038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pt-BR" altLang="pt-BR" dirty="0"/>
              <a:t>Em</a:t>
            </a:r>
            <a:r>
              <a:rPr lang="en-US" altLang="pt-BR" dirty="0"/>
              <a:t>-</a:t>
            </a:r>
            <a:r>
              <a:rPr lang="en-US" altLang="pt-BR" dirty="0" err="1"/>
              <a:t>ordem</a:t>
            </a:r>
            <a:r>
              <a:rPr lang="en-US" altLang="pt-BR" dirty="0"/>
              <a:t> </a:t>
            </a:r>
            <a:r>
              <a:rPr lang="en-US" altLang="pt-BR" dirty="0" err="1"/>
              <a:t>iterativo</a:t>
            </a:r>
            <a:endParaRPr lang="en-US" altLang="pt-BR" dirty="0"/>
          </a:p>
        </p:txBody>
      </p:sp>
      <p:sp>
        <p:nvSpPr>
          <p:cNvPr id="195590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2111375"/>
            <a:ext cx="8550275" cy="4021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chemeClr val="folHlink"/>
                </a:solidFill>
              </a:rPr>
              <a:t>p = raiz</a:t>
            </a:r>
            <a:r>
              <a:rPr lang="pt-BR" altLang="pt-BR" sz="1800">
                <a:solidFill>
                  <a:schemeClr val="folHlink"/>
                </a:solidFill>
              </a:rPr>
              <a:t>;</a:t>
            </a:r>
            <a:endParaRPr lang="en-US" altLang="pt-BR" sz="18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chemeClr val="folHlink"/>
                </a:solidFill>
              </a:rPr>
              <a:t>do { /* segue pelo ramo da esq. até NULL */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chemeClr val="folHlink"/>
                </a:solidFill>
              </a:rPr>
              <a:t>        while (p != NULL) 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solidFill>
                  <a:schemeClr val="folHlink"/>
                </a:solidFill>
              </a:rPr>
              <a:t>		</a:t>
            </a:r>
            <a:r>
              <a:rPr lang="en-US" altLang="pt-BR" sz="1800">
                <a:solidFill>
                  <a:schemeClr val="folHlink"/>
                </a:solidFill>
              </a:rPr>
              <a:t>push(p);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chemeClr val="folHlink"/>
                </a:solidFill>
              </a:rPr>
              <a:t>           </a:t>
            </a:r>
            <a:r>
              <a:rPr lang="pt-BR" altLang="pt-BR" sz="1800">
                <a:solidFill>
                  <a:schemeClr val="folHlink"/>
                </a:solidFill>
              </a:rPr>
              <a:t>	</a:t>
            </a:r>
            <a:r>
              <a:rPr lang="en-US" altLang="pt-BR" sz="1800">
                <a:solidFill>
                  <a:schemeClr val="folHlink"/>
                </a:solidFill>
              </a:rPr>
              <a:t>p=p-&gt;esq</a:t>
            </a:r>
            <a:r>
              <a:rPr lang="pt-BR" altLang="pt-BR" sz="1800">
                <a:solidFill>
                  <a:schemeClr val="folHlink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solidFill>
                  <a:schemeClr val="folHlink"/>
                </a:solidFill>
              </a:rPr>
              <a:t>	   </a:t>
            </a:r>
            <a:r>
              <a:rPr lang="en-US" altLang="pt-BR" sz="1800">
                <a:solidFill>
                  <a:schemeClr val="folHlink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chemeClr val="folHlink"/>
                </a:solidFill>
              </a:rPr>
              <a:t>         /* verifica se já processou toda árvore */</a:t>
            </a:r>
            <a:endParaRPr lang="pt-BR" altLang="pt-BR" sz="18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chemeClr val="folHlink"/>
                </a:solidFill>
              </a:rPr>
              <a:t>         if (</a:t>
            </a:r>
            <a:r>
              <a:rPr lang="pt-BR" altLang="pt-BR" sz="1800">
                <a:solidFill>
                  <a:schemeClr val="folHlink"/>
                </a:solidFill>
              </a:rPr>
              <a:t>pilha_não_vazia()</a:t>
            </a:r>
            <a:r>
              <a:rPr lang="en-US" altLang="pt-BR" sz="1800">
                <a:solidFill>
                  <a:schemeClr val="folHlink"/>
                </a:solidFill>
              </a:rPr>
              <a:t>)</a:t>
            </a:r>
            <a:r>
              <a:rPr lang="pt-BR" altLang="pt-BR" sz="1800">
                <a:solidFill>
                  <a:schemeClr val="folHlink"/>
                </a:solidFill>
              </a:rPr>
              <a:t>{</a:t>
            </a:r>
            <a:r>
              <a:rPr lang="en-US" altLang="pt-BR" sz="1800">
                <a:solidFill>
                  <a:schemeClr val="folHlink"/>
                </a:solidFill>
              </a:rPr>
              <a:t>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chemeClr val="folHlink"/>
                </a:solidFill>
              </a:rPr>
              <a:t>         </a:t>
            </a:r>
            <a:r>
              <a:rPr lang="pt-BR" altLang="pt-BR" sz="1800">
                <a:solidFill>
                  <a:schemeClr val="folHlink"/>
                </a:solidFill>
              </a:rPr>
              <a:t>	</a:t>
            </a:r>
            <a:r>
              <a:rPr lang="en-US" altLang="pt-BR" sz="1800">
                <a:solidFill>
                  <a:schemeClr val="folHlink"/>
                </a:solidFill>
              </a:rPr>
              <a:t>p = pop</a:t>
            </a:r>
            <a:r>
              <a:rPr lang="pt-BR" altLang="pt-BR" sz="1800">
                <a:solidFill>
                  <a:schemeClr val="folHlink"/>
                </a:solidFill>
              </a:rPr>
              <a:t>();</a:t>
            </a:r>
            <a:endParaRPr lang="en-US" altLang="pt-BR" sz="1800">
              <a:solidFill>
                <a:schemeClr val="folHlink"/>
              </a:solidFill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chemeClr val="folHlink"/>
                </a:solidFill>
              </a:rPr>
              <a:t>            </a:t>
            </a:r>
            <a:r>
              <a:rPr lang="pt-BR" altLang="pt-BR" sz="1800">
                <a:solidFill>
                  <a:schemeClr val="folHlink"/>
                </a:solidFill>
              </a:rPr>
              <a:t>	</a:t>
            </a:r>
            <a:r>
              <a:rPr lang="en-US" altLang="pt-BR" sz="1800">
                <a:solidFill>
                  <a:schemeClr val="folHlink"/>
                </a:solidFill>
              </a:rPr>
              <a:t>visite(p)</a:t>
            </a:r>
            <a:r>
              <a:rPr lang="pt-BR" altLang="pt-BR" sz="1800">
                <a:solidFill>
                  <a:schemeClr val="folHlink"/>
                </a:solidFill>
              </a:rPr>
              <a:t>;</a:t>
            </a:r>
            <a:endParaRPr lang="en-US" altLang="pt-BR" sz="1800">
              <a:solidFill>
                <a:schemeClr val="folHlink"/>
              </a:solidFill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chemeClr val="folHlink"/>
                </a:solidFill>
              </a:rPr>
              <a:t>             p = p-&gt;</a:t>
            </a:r>
            <a:r>
              <a:rPr lang="pt-BR" altLang="pt-BR" sz="1800">
                <a:solidFill>
                  <a:schemeClr val="folHlink"/>
                </a:solidFill>
              </a:rPr>
              <a:t>d</a:t>
            </a:r>
            <a:r>
              <a:rPr lang="en-US" altLang="pt-BR" sz="1800">
                <a:solidFill>
                  <a:schemeClr val="folHlink"/>
                </a:solidFill>
              </a:rPr>
              <a:t>ir</a:t>
            </a:r>
            <a:r>
              <a:rPr lang="pt-BR" altLang="pt-BR" sz="1800">
                <a:solidFill>
                  <a:schemeClr val="folHlink"/>
                </a:solidFill>
              </a:rPr>
              <a:t>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solidFill>
                  <a:schemeClr val="folHlink"/>
                </a:solidFill>
              </a:rPr>
              <a:t>	   </a:t>
            </a:r>
            <a:r>
              <a:rPr lang="en-US" altLang="pt-BR" sz="1800">
                <a:solidFill>
                  <a:schemeClr val="folHlink"/>
                </a:solidFill>
              </a:rPr>
              <a:t>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chemeClr val="folHlink"/>
                </a:solidFill>
              </a:rPr>
              <a:t> } while(</a:t>
            </a:r>
            <a:r>
              <a:rPr lang="pt-BR" altLang="pt-BR" sz="1800">
                <a:solidFill>
                  <a:schemeClr val="folHlink"/>
                </a:solidFill>
              </a:rPr>
              <a:t>pilha_não_vazia()</a:t>
            </a:r>
            <a:r>
              <a:rPr lang="en-US" altLang="pt-BR" sz="1800">
                <a:solidFill>
                  <a:schemeClr val="folHlink"/>
                </a:solidFill>
              </a:rPr>
              <a:t> || p != NULL</a:t>
            </a:r>
            <a:r>
              <a:rPr lang="pt-BR" altLang="pt-BR" sz="1800">
                <a:solidFill>
                  <a:schemeClr val="folHlink"/>
                </a:solidFill>
              </a:rPr>
              <a:t>);</a:t>
            </a:r>
            <a:endParaRPr lang="en-US" altLang="pt-BR" sz="1800">
              <a:solidFill>
                <a:schemeClr val="folHlink"/>
              </a:solidFill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chemeClr val="folHlink"/>
                </a:solidFill>
              </a:rPr>
              <a:t>}</a:t>
            </a:r>
          </a:p>
        </p:txBody>
      </p:sp>
      <p:sp>
        <p:nvSpPr>
          <p:cNvPr id="7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050E-A0B5-43A8-BD2B-8C0C395E1B61}" type="slidenum">
              <a:rPr lang="en-US" altLang="pt-BR"/>
              <a:pPr/>
              <a:t>335</a:t>
            </a:fld>
            <a:endParaRPr lang="en-US" altLang="pt-BR"/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95659" name="Group 75"/>
          <p:cNvGrpSpPr>
            <a:grpSpLocks/>
          </p:cNvGrpSpPr>
          <p:nvPr/>
        </p:nvGrpSpPr>
        <p:grpSpPr bwMode="auto">
          <a:xfrm>
            <a:off x="5410200" y="1981200"/>
            <a:ext cx="3149600" cy="2362200"/>
            <a:chOff x="3607" y="1248"/>
            <a:chExt cx="1984" cy="1471"/>
          </a:xfrm>
        </p:grpSpPr>
        <p:sp>
          <p:nvSpPr>
            <p:cNvPr id="195596" name="Line 12"/>
            <p:cNvSpPr>
              <a:spLocks noChangeShapeType="1"/>
            </p:cNvSpPr>
            <p:nvPr/>
          </p:nvSpPr>
          <p:spPr bwMode="auto">
            <a:xfrm>
              <a:off x="4992" y="1440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597" name="Line 13"/>
            <p:cNvSpPr>
              <a:spLocks noChangeShapeType="1"/>
            </p:cNvSpPr>
            <p:nvPr/>
          </p:nvSpPr>
          <p:spPr bwMode="auto">
            <a:xfrm>
              <a:off x="4800" y="1536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598" name="Line 14"/>
            <p:cNvSpPr>
              <a:spLocks noChangeShapeType="1"/>
            </p:cNvSpPr>
            <p:nvPr/>
          </p:nvSpPr>
          <p:spPr bwMode="auto">
            <a:xfrm>
              <a:off x="5151" y="1518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599" name="Line 15"/>
            <p:cNvSpPr>
              <a:spLocks noChangeShapeType="1"/>
            </p:cNvSpPr>
            <p:nvPr/>
          </p:nvSpPr>
          <p:spPr bwMode="auto">
            <a:xfrm>
              <a:off x="4782" y="1518"/>
              <a:ext cx="1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00" name="Line 16"/>
            <p:cNvSpPr>
              <a:spLocks noChangeShapeType="1"/>
            </p:cNvSpPr>
            <p:nvPr/>
          </p:nvSpPr>
          <p:spPr bwMode="auto">
            <a:xfrm>
              <a:off x="4800" y="1518"/>
              <a:ext cx="35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01" name="Line 17"/>
            <p:cNvSpPr>
              <a:spLocks noChangeShapeType="1"/>
            </p:cNvSpPr>
            <p:nvPr/>
          </p:nvSpPr>
          <p:spPr bwMode="auto">
            <a:xfrm>
              <a:off x="4782" y="1772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02" name="Line 18"/>
            <p:cNvSpPr>
              <a:spLocks noChangeShapeType="1"/>
            </p:cNvSpPr>
            <p:nvPr/>
          </p:nvSpPr>
          <p:spPr bwMode="auto">
            <a:xfrm>
              <a:off x="4323" y="1850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03" name="Line 19"/>
            <p:cNvSpPr>
              <a:spLocks noChangeShapeType="1"/>
            </p:cNvSpPr>
            <p:nvPr/>
          </p:nvSpPr>
          <p:spPr bwMode="auto">
            <a:xfrm>
              <a:off x="5244" y="1850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04" name="Line 20"/>
            <p:cNvSpPr>
              <a:spLocks noChangeShapeType="1"/>
            </p:cNvSpPr>
            <p:nvPr/>
          </p:nvSpPr>
          <p:spPr bwMode="auto">
            <a:xfrm>
              <a:off x="4323" y="1850"/>
              <a:ext cx="4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05" name="Line 21"/>
            <p:cNvSpPr>
              <a:spLocks noChangeShapeType="1"/>
            </p:cNvSpPr>
            <p:nvPr/>
          </p:nvSpPr>
          <p:spPr bwMode="auto">
            <a:xfrm>
              <a:off x="4782" y="1850"/>
              <a:ext cx="46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06" name="Line 22"/>
            <p:cNvSpPr>
              <a:spLocks noChangeShapeType="1"/>
            </p:cNvSpPr>
            <p:nvPr/>
          </p:nvSpPr>
          <p:spPr bwMode="auto">
            <a:xfrm>
              <a:off x="4323" y="2104"/>
              <a:ext cx="1" cy="7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07" name="Line 23"/>
            <p:cNvSpPr>
              <a:spLocks noChangeShapeType="1"/>
            </p:cNvSpPr>
            <p:nvPr/>
          </p:nvSpPr>
          <p:spPr bwMode="auto">
            <a:xfrm>
              <a:off x="3954" y="2181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08" name="Line 24"/>
            <p:cNvSpPr>
              <a:spLocks noChangeShapeType="1"/>
            </p:cNvSpPr>
            <p:nvPr/>
          </p:nvSpPr>
          <p:spPr bwMode="auto">
            <a:xfrm>
              <a:off x="4691" y="2181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09" name="Line 25"/>
            <p:cNvSpPr>
              <a:spLocks noChangeShapeType="1"/>
            </p:cNvSpPr>
            <p:nvPr/>
          </p:nvSpPr>
          <p:spPr bwMode="auto">
            <a:xfrm>
              <a:off x="3954" y="2181"/>
              <a:ext cx="36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10" name="Line 26"/>
            <p:cNvSpPr>
              <a:spLocks noChangeShapeType="1"/>
            </p:cNvSpPr>
            <p:nvPr/>
          </p:nvSpPr>
          <p:spPr bwMode="auto">
            <a:xfrm>
              <a:off x="4323" y="2181"/>
              <a:ext cx="3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11" name="Line 27"/>
            <p:cNvSpPr>
              <a:spLocks noChangeShapeType="1"/>
            </p:cNvSpPr>
            <p:nvPr/>
          </p:nvSpPr>
          <p:spPr bwMode="auto">
            <a:xfrm>
              <a:off x="3954" y="2435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12" name="Line 28"/>
            <p:cNvSpPr>
              <a:spLocks noChangeShapeType="1"/>
            </p:cNvSpPr>
            <p:nvPr/>
          </p:nvSpPr>
          <p:spPr bwMode="auto">
            <a:xfrm>
              <a:off x="3770" y="2513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13" name="Line 29"/>
            <p:cNvSpPr>
              <a:spLocks noChangeShapeType="1"/>
            </p:cNvSpPr>
            <p:nvPr/>
          </p:nvSpPr>
          <p:spPr bwMode="auto">
            <a:xfrm>
              <a:off x="4138" y="2513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14" name="Line 30"/>
            <p:cNvSpPr>
              <a:spLocks noChangeShapeType="1"/>
            </p:cNvSpPr>
            <p:nvPr/>
          </p:nvSpPr>
          <p:spPr bwMode="auto">
            <a:xfrm>
              <a:off x="3770" y="2513"/>
              <a:ext cx="1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15" name="Line 31"/>
            <p:cNvSpPr>
              <a:spLocks noChangeShapeType="1"/>
            </p:cNvSpPr>
            <p:nvPr/>
          </p:nvSpPr>
          <p:spPr bwMode="auto">
            <a:xfrm>
              <a:off x="3954" y="2513"/>
              <a:ext cx="1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16" name="Rectangle 32"/>
            <p:cNvSpPr>
              <a:spLocks noChangeArrowheads="1"/>
            </p:cNvSpPr>
            <p:nvPr/>
          </p:nvSpPr>
          <p:spPr bwMode="auto">
            <a:xfrm>
              <a:off x="3607" y="2591"/>
              <a:ext cx="326" cy="12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17" name="Rectangle 33"/>
            <p:cNvSpPr>
              <a:spLocks noChangeArrowheads="1"/>
            </p:cNvSpPr>
            <p:nvPr/>
          </p:nvSpPr>
          <p:spPr bwMode="auto">
            <a:xfrm>
              <a:off x="3607" y="2591"/>
              <a:ext cx="326" cy="128"/>
            </a:xfrm>
            <a:prstGeom prst="rect">
              <a:avLst/>
            </a:prstGeom>
            <a:noFill/>
            <a:ln w="6350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18" name="Rectangle 34"/>
            <p:cNvSpPr>
              <a:spLocks noChangeArrowheads="1"/>
            </p:cNvSpPr>
            <p:nvPr/>
          </p:nvSpPr>
          <p:spPr bwMode="auto">
            <a:xfrm>
              <a:off x="3976" y="2591"/>
              <a:ext cx="325" cy="12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19" name="Rectangle 35"/>
            <p:cNvSpPr>
              <a:spLocks noChangeArrowheads="1"/>
            </p:cNvSpPr>
            <p:nvPr/>
          </p:nvSpPr>
          <p:spPr bwMode="auto">
            <a:xfrm>
              <a:off x="3976" y="2591"/>
              <a:ext cx="325" cy="128"/>
            </a:xfrm>
            <a:prstGeom prst="rect">
              <a:avLst/>
            </a:prstGeom>
            <a:noFill/>
            <a:ln w="6350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20" name="Rectangle 36"/>
            <p:cNvSpPr>
              <a:spLocks noChangeArrowheads="1"/>
            </p:cNvSpPr>
            <p:nvPr/>
          </p:nvSpPr>
          <p:spPr bwMode="auto">
            <a:xfrm>
              <a:off x="3791" y="2259"/>
              <a:ext cx="326" cy="1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21" name="Rectangle 37"/>
            <p:cNvSpPr>
              <a:spLocks noChangeArrowheads="1"/>
            </p:cNvSpPr>
            <p:nvPr/>
          </p:nvSpPr>
          <p:spPr bwMode="auto">
            <a:xfrm>
              <a:off x="3936" y="2290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2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endParaRPr lang="en-US" altLang="pt-BR"/>
            </a:p>
          </p:txBody>
        </p:sp>
        <p:sp>
          <p:nvSpPr>
            <p:cNvPr id="195622" name="Rectangle 38"/>
            <p:cNvSpPr>
              <a:spLocks noChangeArrowheads="1"/>
            </p:cNvSpPr>
            <p:nvPr/>
          </p:nvSpPr>
          <p:spPr bwMode="auto">
            <a:xfrm>
              <a:off x="3791" y="2259"/>
              <a:ext cx="326" cy="176"/>
            </a:xfrm>
            <a:prstGeom prst="rect">
              <a:avLst/>
            </a:prstGeom>
            <a:noFill/>
            <a:ln w="6350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23" name="Line 39"/>
            <p:cNvSpPr>
              <a:spLocks noChangeShapeType="1"/>
            </p:cNvSpPr>
            <p:nvPr/>
          </p:nvSpPr>
          <p:spPr bwMode="auto">
            <a:xfrm>
              <a:off x="4691" y="2435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24" name="Line 40"/>
            <p:cNvSpPr>
              <a:spLocks noChangeShapeType="1"/>
            </p:cNvSpPr>
            <p:nvPr/>
          </p:nvSpPr>
          <p:spPr bwMode="auto">
            <a:xfrm>
              <a:off x="4507" y="2513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25" name="Line 41"/>
            <p:cNvSpPr>
              <a:spLocks noChangeShapeType="1"/>
            </p:cNvSpPr>
            <p:nvPr/>
          </p:nvSpPr>
          <p:spPr bwMode="auto">
            <a:xfrm>
              <a:off x="4875" y="2513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26" name="Line 42"/>
            <p:cNvSpPr>
              <a:spLocks noChangeShapeType="1"/>
            </p:cNvSpPr>
            <p:nvPr/>
          </p:nvSpPr>
          <p:spPr bwMode="auto">
            <a:xfrm>
              <a:off x="4507" y="2513"/>
              <a:ext cx="1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27" name="Line 43"/>
            <p:cNvSpPr>
              <a:spLocks noChangeShapeType="1"/>
            </p:cNvSpPr>
            <p:nvPr/>
          </p:nvSpPr>
          <p:spPr bwMode="auto">
            <a:xfrm>
              <a:off x="4691" y="2513"/>
              <a:ext cx="1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28" name="Rectangle 44"/>
            <p:cNvSpPr>
              <a:spLocks noChangeArrowheads="1"/>
            </p:cNvSpPr>
            <p:nvPr/>
          </p:nvSpPr>
          <p:spPr bwMode="auto">
            <a:xfrm>
              <a:off x="4344" y="2591"/>
              <a:ext cx="326" cy="12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29" name="Rectangle 45"/>
            <p:cNvSpPr>
              <a:spLocks noChangeArrowheads="1"/>
            </p:cNvSpPr>
            <p:nvPr/>
          </p:nvSpPr>
          <p:spPr bwMode="auto">
            <a:xfrm>
              <a:off x="4344" y="2591"/>
              <a:ext cx="326" cy="128"/>
            </a:xfrm>
            <a:prstGeom prst="rect">
              <a:avLst/>
            </a:prstGeom>
            <a:noFill/>
            <a:ln w="6350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30" name="Rectangle 46"/>
            <p:cNvSpPr>
              <a:spLocks noChangeArrowheads="1"/>
            </p:cNvSpPr>
            <p:nvPr/>
          </p:nvSpPr>
          <p:spPr bwMode="auto">
            <a:xfrm>
              <a:off x="4713" y="2591"/>
              <a:ext cx="325" cy="12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31" name="Rectangle 47"/>
            <p:cNvSpPr>
              <a:spLocks noChangeArrowheads="1"/>
            </p:cNvSpPr>
            <p:nvPr/>
          </p:nvSpPr>
          <p:spPr bwMode="auto">
            <a:xfrm>
              <a:off x="4713" y="2591"/>
              <a:ext cx="325" cy="128"/>
            </a:xfrm>
            <a:prstGeom prst="rect">
              <a:avLst/>
            </a:prstGeom>
            <a:noFill/>
            <a:ln w="6350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32" name="Rectangle 48"/>
            <p:cNvSpPr>
              <a:spLocks noChangeArrowheads="1"/>
            </p:cNvSpPr>
            <p:nvPr/>
          </p:nvSpPr>
          <p:spPr bwMode="auto">
            <a:xfrm>
              <a:off x="4528" y="2259"/>
              <a:ext cx="326" cy="1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33" name="Rectangle 49"/>
            <p:cNvSpPr>
              <a:spLocks noChangeArrowheads="1"/>
            </p:cNvSpPr>
            <p:nvPr/>
          </p:nvSpPr>
          <p:spPr bwMode="auto">
            <a:xfrm>
              <a:off x="4684" y="229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2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pt-BR"/>
            </a:p>
          </p:txBody>
        </p:sp>
        <p:sp>
          <p:nvSpPr>
            <p:cNvPr id="195634" name="Rectangle 50"/>
            <p:cNvSpPr>
              <a:spLocks noChangeArrowheads="1"/>
            </p:cNvSpPr>
            <p:nvPr/>
          </p:nvSpPr>
          <p:spPr bwMode="auto">
            <a:xfrm>
              <a:off x="4528" y="2259"/>
              <a:ext cx="326" cy="176"/>
            </a:xfrm>
            <a:prstGeom prst="rect">
              <a:avLst/>
            </a:prstGeom>
            <a:noFill/>
            <a:ln w="6350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35" name="Rectangle 51"/>
            <p:cNvSpPr>
              <a:spLocks noChangeArrowheads="1"/>
            </p:cNvSpPr>
            <p:nvPr/>
          </p:nvSpPr>
          <p:spPr bwMode="auto">
            <a:xfrm>
              <a:off x="4160" y="1928"/>
              <a:ext cx="325" cy="1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36" name="Rectangle 52"/>
            <p:cNvSpPr>
              <a:spLocks noChangeArrowheads="1"/>
            </p:cNvSpPr>
            <p:nvPr/>
          </p:nvSpPr>
          <p:spPr bwMode="auto">
            <a:xfrm>
              <a:off x="4305" y="1958"/>
              <a:ext cx="69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2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pt-BR"/>
            </a:p>
          </p:txBody>
        </p:sp>
        <p:sp>
          <p:nvSpPr>
            <p:cNvPr id="195637" name="Rectangle 53"/>
            <p:cNvSpPr>
              <a:spLocks noChangeArrowheads="1"/>
            </p:cNvSpPr>
            <p:nvPr/>
          </p:nvSpPr>
          <p:spPr bwMode="auto">
            <a:xfrm>
              <a:off x="4160" y="1928"/>
              <a:ext cx="325" cy="176"/>
            </a:xfrm>
            <a:prstGeom prst="rect">
              <a:avLst/>
            </a:prstGeom>
            <a:noFill/>
            <a:ln w="6350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38" name="Line 54"/>
            <p:cNvSpPr>
              <a:spLocks noChangeShapeType="1"/>
            </p:cNvSpPr>
            <p:nvPr/>
          </p:nvSpPr>
          <p:spPr bwMode="auto">
            <a:xfrm>
              <a:off x="5244" y="2104"/>
              <a:ext cx="1" cy="7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39" name="Line 55"/>
            <p:cNvSpPr>
              <a:spLocks noChangeShapeType="1"/>
            </p:cNvSpPr>
            <p:nvPr/>
          </p:nvSpPr>
          <p:spPr bwMode="auto">
            <a:xfrm>
              <a:off x="5060" y="2181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40" name="Line 56"/>
            <p:cNvSpPr>
              <a:spLocks noChangeShapeType="1"/>
            </p:cNvSpPr>
            <p:nvPr/>
          </p:nvSpPr>
          <p:spPr bwMode="auto">
            <a:xfrm>
              <a:off x="5428" y="2181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41" name="Line 57"/>
            <p:cNvSpPr>
              <a:spLocks noChangeShapeType="1"/>
            </p:cNvSpPr>
            <p:nvPr/>
          </p:nvSpPr>
          <p:spPr bwMode="auto">
            <a:xfrm>
              <a:off x="5060" y="2181"/>
              <a:ext cx="1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42" name="Line 58"/>
            <p:cNvSpPr>
              <a:spLocks noChangeShapeType="1"/>
            </p:cNvSpPr>
            <p:nvPr/>
          </p:nvSpPr>
          <p:spPr bwMode="auto">
            <a:xfrm>
              <a:off x="5244" y="2181"/>
              <a:ext cx="1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43" name="Rectangle 59"/>
            <p:cNvSpPr>
              <a:spLocks noChangeArrowheads="1"/>
            </p:cNvSpPr>
            <p:nvPr/>
          </p:nvSpPr>
          <p:spPr bwMode="auto">
            <a:xfrm>
              <a:off x="4897" y="2259"/>
              <a:ext cx="325" cy="1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44" name="Rectangle 60"/>
            <p:cNvSpPr>
              <a:spLocks noChangeArrowheads="1"/>
            </p:cNvSpPr>
            <p:nvPr/>
          </p:nvSpPr>
          <p:spPr bwMode="auto">
            <a:xfrm>
              <a:off x="4897" y="2259"/>
              <a:ext cx="325" cy="176"/>
            </a:xfrm>
            <a:prstGeom prst="rect">
              <a:avLst/>
            </a:prstGeom>
            <a:noFill/>
            <a:ln w="6350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45" name="Rectangle 61"/>
            <p:cNvSpPr>
              <a:spLocks noChangeArrowheads="1"/>
            </p:cNvSpPr>
            <p:nvPr/>
          </p:nvSpPr>
          <p:spPr bwMode="auto">
            <a:xfrm>
              <a:off x="5265" y="2259"/>
              <a:ext cx="326" cy="17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46" name="Rectangle 62"/>
            <p:cNvSpPr>
              <a:spLocks noChangeArrowheads="1"/>
            </p:cNvSpPr>
            <p:nvPr/>
          </p:nvSpPr>
          <p:spPr bwMode="auto">
            <a:xfrm>
              <a:off x="5265" y="2259"/>
              <a:ext cx="326" cy="176"/>
            </a:xfrm>
            <a:prstGeom prst="rect">
              <a:avLst/>
            </a:prstGeom>
            <a:noFill/>
            <a:ln w="6350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47" name="Rectangle 63"/>
            <p:cNvSpPr>
              <a:spLocks noChangeArrowheads="1"/>
            </p:cNvSpPr>
            <p:nvPr/>
          </p:nvSpPr>
          <p:spPr bwMode="auto">
            <a:xfrm>
              <a:off x="5081" y="1928"/>
              <a:ext cx="326" cy="1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48" name="Rectangle 64"/>
            <p:cNvSpPr>
              <a:spLocks noChangeArrowheads="1"/>
            </p:cNvSpPr>
            <p:nvPr/>
          </p:nvSpPr>
          <p:spPr bwMode="auto">
            <a:xfrm>
              <a:off x="5226" y="1958"/>
              <a:ext cx="64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2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pt-BR"/>
            </a:p>
          </p:txBody>
        </p:sp>
        <p:sp>
          <p:nvSpPr>
            <p:cNvPr id="195649" name="Rectangle 65"/>
            <p:cNvSpPr>
              <a:spLocks noChangeArrowheads="1"/>
            </p:cNvSpPr>
            <p:nvPr/>
          </p:nvSpPr>
          <p:spPr bwMode="auto">
            <a:xfrm>
              <a:off x="5081" y="1928"/>
              <a:ext cx="326" cy="176"/>
            </a:xfrm>
            <a:prstGeom prst="rect">
              <a:avLst/>
            </a:prstGeom>
            <a:noFill/>
            <a:ln w="6350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50" name="Rectangle 66"/>
            <p:cNvSpPr>
              <a:spLocks noChangeArrowheads="1"/>
            </p:cNvSpPr>
            <p:nvPr/>
          </p:nvSpPr>
          <p:spPr bwMode="auto">
            <a:xfrm>
              <a:off x="4620" y="1596"/>
              <a:ext cx="325" cy="1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51" name="Rectangle 67"/>
            <p:cNvSpPr>
              <a:spLocks noChangeArrowheads="1"/>
            </p:cNvSpPr>
            <p:nvPr/>
          </p:nvSpPr>
          <p:spPr bwMode="auto">
            <a:xfrm>
              <a:off x="4764" y="1627"/>
              <a:ext cx="64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2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pt-BR"/>
            </a:p>
          </p:txBody>
        </p:sp>
        <p:sp>
          <p:nvSpPr>
            <p:cNvPr id="195652" name="Rectangle 68"/>
            <p:cNvSpPr>
              <a:spLocks noChangeArrowheads="1"/>
            </p:cNvSpPr>
            <p:nvPr/>
          </p:nvSpPr>
          <p:spPr bwMode="auto">
            <a:xfrm>
              <a:off x="4620" y="1596"/>
              <a:ext cx="325" cy="176"/>
            </a:xfrm>
            <a:prstGeom prst="rect">
              <a:avLst/>
            </a:prstGeom>
            <a:noFill/>
            <a:ln w="6350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53" name="Rectangle 69"/>
            <p:cNvSpPr>
              <a:spLocks noChangeArrowheads="1"/>
            </p:cNvSpPr>
            <p:nvPr/>
          </p:nvSpPr>
          <p:spPr bwMode="auto">
            <a:xfrm>
              <a:off x="4988" y="1596"/>
              <a:ext cx="326" cy="1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54" name="Rectangle 70"/>
            <p:cNvSpPr>
              <a:spLocks noChangeArrowheads="1"/>
            </p:cNvSpPr>
            <p:nvPr/>
          </p:nvSpPr>
          <p:spPr bwMode="auto">
            <a:xfrm>
              <a:off x="5133" y="1627"/>
              <a:ext cx="69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2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pt-BR"/>
            </a:p>
          </p:txBody>
        </p:sp>
        <p:sp>
          <p:nvSpPr>
            <p:cNvPr id="195655" name="Rectangle 71"/>
            <p:cNvSpPr>
              <a:spLocks noChangeArrowheads="1"/>
            </p:cNvSpPr>
            <p:nvPr/>
          </p:nvSpPr>
          <p:spPr bwMode="auto">
            <a:xfrm>
              <a:off x="4988" y="1596"/>
              <a:ext cx="326" cy="176"/>
            </a:xfrm>
            <a:prstGeom prst="rect">
              <a:avLst/>
            </a:prstGeom>
            <a:noFill/>
            <a:ln w="6350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56" name="Rectangle 72"/>
            <p:cNvSpPr>
              <a:spLocks noChangeArrowheads="1"/>
            </p:cNvSpPr>
            <p:nvPr/>
          </p:nvSpPr>
          <p:spPr bwMode="auto">
            <a:xfrm>
              <a:off x="4800" y="1248"/>
              <a:ext cx="326" cy="17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657" name="Rectangle 73"/>
            <p:cNvSpPr>
              <a:spLocks noChangeArrowheads="1"/>
            </p:cNvSpPr>
            <p:nvPr/>
          </p:nvSpPr>
          <p:spPr bwMode="auto">
            <a:xfrm>
              <a:off x="4944" y="1248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2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pt-BR"/>
            </a:p>
          </p:txBody>
        </p:sp>
        <p:sp>
          <p:nvSpPr>
            <p:cNvPr id="195658" name="Rectangle 74"/>
            <p:cNvSpPr>
              <a:spLocks noChangeArrowheads="1"/>
            </p:cNvSpPr>
            <p:nvPr/>
          </p:nvSpPr>
          <p:spPr bwMode="auto">
            <a:xfrm>
              <a:off x="4800" y="1248"/>
              <a:ext cx="326" cy="175"/>
            </a:xfrm>
            <a:prstGeom prst="rect">
              <a:avLst/>
            </a:prstGeom>
            <a:noFill/>
            <a:ln w="6350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Árvore Binária </a:t>
            </a:r>
            <a:r>
              <a:rPr lang="pt-BR" altLang="pt-BR" sz="4000"/>
              <a:t>d</a:t>
            </a:r>
            <a:r>
              <a:rPr lang="en-US" altLang="pt-BR" sz="4000"/>
              <a:t>e Busca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2017713"/>
            <a:ext cx="83454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pt-BR" altLang="pt-BR"/>
              <a:t>construída de tal forma que, para cada nó:</a:t>
            </a:r>
          </a:p>
          <a:p>
            <a:pPr lvl="1"/>
            <a:r>
              <a:rPr lang="pt-BR" altLang="pt-BR"/>
              <a:t>nós com</a:t>
            </a:r>
            <a:r>
              <a:rPr lang="en-US" altLang="pt-BR"/>
              <a:t> chaves menores estão na sub-</a:t>
            </a:r>
            <a:r>
              <a:rPr lang="pt-BR" altLang="pt-BR"/>
              <a:t>á</a:t>
            </a:r>
            <a:r>
              <a:rPr lang="en-US" altLang="pt-BR"/>
              <a:t>rvore esquerda</a:t>
            </a:r>
          </a:p>
          <a:p>
            <a:pPr lvl="1"/>
            <a:r>
              <a:rPr lang="pt-BR" altLang="pt-BR"/>
              <a:t>nós </a:t>
            </a:r>
            <a:r>
              <a:rPr lang="en-US" altLang="pt-BR"/>
              <a:t>com chaves maiores </a:t>
            </a:r>
            <a:r>
              <a:rPr lang="pt-BR" altLang="pt-BR"/>
              <a:t>(</a:t>
            </a:r>
            <a:r>
              <a:rPr lang="en-US" altLang="pt-BR"/>
              <a:t>ou iguais</a:t>
            </a:r>
            <a:r>
              <a:rPr lang="pt-BR" altLang="pt-BR"/>
              <a:t>)</a:t>
            </a:r>
            <a:r>
              <a:rPr lang="en-US" altLang="pt-BR"/>
              <a:t> </a:t>
            </a:r>
            <a:r>
              <a:rPr lang="pt-BR" altLang="pt-BR"/>
              <a:t>estão na</a:t>
            </a:r>
            <a:r>
              <a:rPr lang="en-US" altLang="pt-BR"/>
              <a:t> sub-</a:t>
            </a:r>
            <a:r>
              <a:rPr lang="pt-BR" altLang="pt-BR"/>
              <a:t>á</a:t>
            </a:r>
            <a:r>
              <a:rPr lang="en-US" altLang="pt-BR"/>
              <a:t>rvore direita</a:t>
            </a:r>
          </a:p>
          <a:p>
            <a:endParaRPr lang="pt-BR" altLang="pt-BR"/>
          </a:p>
          <a:p>
            <a:r>
              <a:rPr lang="en-US" altLang="pt-BR"/>
              <a:t>a inserção dos nós da árvore deve satisfazer a essa propriedade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0966-822E-47A3-A96B-9FE3A3D85A8C}" type="slidenum">
              <a:rPr lang="en-US" altLang="pt-BR"/>
              <a:pPr/>
              <a:t>336</a:t>
            </a:fld>
            <a:endParaRPr lang="en-US" altLang="pt-BR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Árvore Binária </a:t>
            </a:r>
            <a:r>
              <a:rPr lang="pt-BR" altLang="pt-BR" sz="4000"/>
              <a:t>d</a:t>
            </a:r>
            <a:r>
              <a:rPr lang="en-US" altLang="pt-BR" sz="4000"/>
              <a:t>e Busca</a:t>
            </a:r>
          </a:p>
        </p:txBody>
      </p:sp>
      <p:sp>
        <p:nvSpPr>
          <p:cNvPr id="199686" name="Rectangle 6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pt-BR" altLang="pt-BR" sz="2800"/>
              <a:t>para a </a:t>
            </a:r>
            <a:r>
              <a:rPr lang="en-US" altLang="pt-BR" sz="2800"/>
              <a:t>busca</a:t>
            </a:r>
            <a:r>
              <a:rPr lang="pt-BR" altLang="pt-BR" sz="2800"/>
              <a:t> de uma chave </a:t>
            </a:r>
            <a:r>
              <a:rPr lang="pt-BR" altLang="pt-BR" sz="2800">
                <a:solidFill>
                  <a:schemeClr val="folHlink"/>
                </a:solidFill>
              </a:rPr>
              <a:t>v</a:t>
            </a:r>
            <a:r>
              <a:rPr lang="en-US" altLang="pt-BR" sz="2800"/>
              <a:t> </a:t>
            </a:r>
            <a:r>
              <a:rPr lang="pt-BR" altLang="pt-BR" sz="2800"/>
              <a:t>na árvore binária de busca:</a:t>
            </a:r>
            <a:endParaRPr lang="en-US" altLang="pt-BR" sz="2800"/>
          </a:p>
          <a:p>
            <a:pPr lvl="1"/>
            <a:r>
              <a:rPr lang="en-US" altLang="pt-BR"/>
              <a:t>primeiro compare </a:t>
            </a:r>
            <a:r>
              <a:rPr lang="pt-BR" altLang="pt-BR"/>
              <a:t>com</a:t>
            </a:r>
            <a:r>
              <a:rPr lang="en-US" altLang="pt-BR"/>
              <a:t> a raiz</a:t>
            </a:r>
            <a:endParaRPr lang="pt-BR" altLang="pt-BR"/>
          </a:p>
          <a:p>
            <a:pPr lvl="2"/>
            <a:r>
              <a:rPr lang="en-US" altLang="pt-BR"/>
              <a:t>se menor</a:t>
            </a:r>
            <a:r>
              <a:rPr lang="pt-BR" altLang="pt-BR"/>
              <a:t>,</a:t>
            </a:r>
            <a:r>
              <a:rPr lang="en-US" altLang="pt-BR"/>
              <a:t> vá para a sub- árvore esquerda</a:t>
            </a:r>
            <a:endParaRPr lang="pt-BR" altLang="pt-BR"/>
          </a:p>
          <a:p>
            <a:pPr lvl="2"/>
            <a:r>
              <a:rPr lang="en-US" altLang="pt-BR"/>
              <a:t>se maior</a:t>
            </a:r>
            <a:r>
              <a:rPr lang="pt-BR" altLang="pt-BR"/>
              <a:t>,</a:t>
            </a:r>
            <a:r>
              <a:rPr lang="en-US" altLang="pt-BR"/>
              <a:t> para a sub-árvore direita </a:t>
            </a:r>
          </a:p>
          <a:p>
            <a:endParaRPr lang="pt-BR" altLang="pt-BR"/>
          </a:p>
          <a:p>
            <a:r>
              <a:rPr lang="en-US" altLang="pt-BR" sz="2800"/>
              <a:t>aplique o método recursivamente</a:t>
            </a:r>
          </a:p>
          <a:p>
            <a:pPr>
              <a:buFont typeface="Monotype Sorts" charset="0"/>
              <a:buChar char="y"/>
            </a:pPr>
            <a:endParaRPr lang="en-US" altLang="pt-BR" sz="280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2A87-E705-4B14-B930-DB78E0CD481C}" type="slidenum">
              <a:rPr lang="en-US" altLang="pt-BR"/>
              <a:pPr/>
              <a:t>337</a:t>
            </a:fld>
            <a:endParaRPr lang="en-US" altLang="pt-BR"/>
          </a:p>
        </p:txBody>
      </p:sp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Operações em Árvores Binárias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62EE-AFAE-4BEC-82A4-A8BCB2422DDF}" type="slidenum">
              <a:rPr lang="en-US" altLang="pt-BR"/>
              <a:pPr/>
              <a:t>320</a:t>
            </a:fld>
            <a:endParaRPr lang="en-US" altLang="pt-BR"/>
          </a:p>
        </p:txBody>
      </p:sp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64869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573260"/>
              </p:ext>
            </p:extLst>
          </p:nvPr>
        </p:nvGraphicFramePr>
        <p:xfrm>
          <a:off x="1042988" y="2138363"/>
          <a:ext cx="6169025" cy="448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266173" imgH="4548561" progId="Word.Document.8">
                  <p:embed/>
                </p:oleObj>
              </mc:Choice>
              <mc:Fallback>
                <p:oleObj name="Document" r:id="rId3" imgW="6266173" imgH="4548561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8363"/>
                        <a:ext cx="6169025" cy="448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2AE6-19B0-4337-A2D8-2233C4B9C14B}" type="slidenum">
              <a:rPr lang="en-US" altLang="pt-BR"/>
              <a:pPr/>
              <a:t>338</a:t>
            </a:fld>
            <a:endParaRPr lang="en-US" altLang="pt-BR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332656"/>
            <a:ext cx="7793037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 dirty="0" err="1"/>
              <a:t>Árvore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Binária</a:t>
            </a:r>
            <a:r>
              <a:rPr lang="en-US" altLang="pt-BR" sz="4000" dirty="0"/>
              <a:t> </a:t>
            </a:r>
            <a:r>
              <a:rPr lang="pt-BR" altLang="pt-BR" sz="4000" dirty="0"/>
              <a:t>d</a:t>
            </a:r>
            <a:r>
              <a:rPr lang="en-US" altLang="pt-BR" sz="4000" dirty="0"/>
              <a:t>e </a:t>
            </a:r>
            <a:r>
              <a:rPr lang="en-US" altLang="pt-BR" sz="4000" dirty="0" err="1"/>
              <a:t>Busca</a:t>
            </a:r>
            <a:endParaRPr lang="en-US" altLang="pt-BR" sz="4000" dirty="0"/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20173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2206625"/>
          <a:ext cx="7513638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anization Chart 2.0" r:id="rId3" imgW="6356160" imgH="1587240" progId="OrgPlusWOPX.4">
                  <p:embed followColorScheme="full"/>
                </p:oleObj>
              </mc:Choice>
              <mc:Fallback>
                <p:oleObj name="MS Organization Chart 2.0" r:id="rId3" imgW="6356160" imgH="1587240" progId="OrgPlusWOPX.4">
                  <p:embed followColorScheme="full"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6625"/>
                        <a:ext cx="7513638" cy="244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1748" name="Picture 2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5478463"/>
            <a:ext cx="3271838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1749" name="Line 21"/>
          <p:cNvSpPr>
            <a:spLocks noChangeShapeType="1"/>
          </p:cNvSpPr>
          <p:nvPr/>
        </p:nvSpPr>
        <p:spPr bwMode="auto">
          <a:xfrm flipH="1">
            <a:off x="5106988" y="1828800"/>
            <a:ext cx="159861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1750" name="Line 22"/>
          <p:cNvSpPr>
            <a:spLocks noChangeShapeType="1"/>
          </p:cNvSpPr>
          <p:nvPr/>
        </p:nvSpPr>
        <p:spPr bwMode="auto">
          <a:xfrm flipH="1">
            <a:off x="7239000" y="2743200"/>
            <a:ext cx="121761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1751" name="Line 23"/>
          <p:cNvSpPr>
            <a:spLocks noChangeShapeType="1"/>
          </p:cNvSpPr>
          <p:nvPr/>
        </p:nvSpPr>
        <p:spPr bwMode="auto">
          <a:xfrm flipH="1">
            <a:off x="8153400" y="3505200"/>
            <a:ext cx="37941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Árvore Binária </a:t>
            </a:r>
            <a:r>
              <a:rPr lang="pt-BR" altLang="pt-BR" sz="4000"/>
              <a:t>d</a:t>
            </a:r>
            <a:r>
              <a:rPr lang="en-US" altLang="pt-BR" sz="4000"/>
              <a:t>e Busca</a:t>
            </a:r>
          </a:p>
        </p:txBody>
      </p:sp>
      <p:sp>
        <p:nvSpPr>
          <p:cNvPr id="203782" name="Rectangle 6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/>
            <a:r>
              <a:rPr lang="en-US" altLang="pt-BR" sz="2800"/>
              <a:t>a cada passo, garante-se que nenhuma outra parte da árvore contém a chave sendo buscada</a:t>
            </a:r>
          </a:p>
          <a:p>
            <a:pPr algn="just"/>
            <a:endParaRPr lang="pt-BR" altLang="pt-BR" sz="2800"/>
          </a:p>
          <a:p>
            <a:pPr algn="just"/>
            <a:r>
              <a:rPr lang="pt-BR" altLang="pt-BR" sz="2800"/>
              <a:t>o procedimento</a:t>
            </a:r>
            <a:r>
              <a:rPr lang="en-US" altLang="pt-BR" sz="2800"/>
              <a:t> pára quando</a:t>
            </a:r>
            <a:r>
              <a:rPr lang="en-US" altLang="pt-BR"/>
              <a:t> </a:t>
            </a:r>
            <a:endParaRPr lang="pt-BR" altLang="pt-BR"/>
          </a:p>
          <a:p>
            <a:pPr lvl="1"/>
            <a:r>
              <a:rPr lang="pt-BR" altLang="pt-BR" sz="2400"/>
              <a:t>o </a:t>
            </a:r>
            <a:r>
              <a:rPr lang="en-US" altLang="pt-BR" sz="2400"/>
              <a:t>nó com </a:t>
            </a:r>
            <a:r>
              <a:rPr lang="en-US" altLang="pt-BR" sz="2400">
                <a:solidFill>
                  <a:schemeClr val="folHlink"/>
                </a:solidFill>
              </a:rPr>
              <a:t>v</a:t>
            </a:r>
            <a:r>
              <a:rPr lang="en-US" altLang="pt-BR" sz="2400"/>
              <a:t> é encontrado </a:t>
            </a:r>
          </a:p>
          <a:p>
            <a:pPr lvl="1"/>
            <a:r>
              <a:rPr lang="pt-BR" altLang="pt-BR" sz="2400"/>
              <a:t>senão, chega-se a </a:t>
            </a:r>
            <a:r>
              <a:rPr lang="pt-BR" altLang="pt-BR" sz="2400">
                <a:solidFill>
                  <a:schemeClr val="folHlink"/>
                </a:solidFill>
              </a:rPr>
              <a:t>NULL</a:t>
            </a:r>
            <a:endParaRPr lang="en-US" altLang="pt-BR" sz="2400">
              <a:solidFill>
                <a:schemeClr val="folHlin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33C7-991F-4211-9479-323077B816D5}" type="slidenum">
              <a:rPr lang="en-US" altLang="pt-BR"/>
              <a:pPr/>
              <a:t>339</a:t>
            </a:fld>
            <a:endParaRPr lang="en-US" altLang="pt-BR"/>
          </a:p>
        </p:txBody>
      </p:sp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Árvore Binária </a:t>
            </a:r>
            <a:r>
              <a:rPr lang="pt-BR" altLang="pt-BR" sz="4000"/>
              <a:t>d</a:t>
            </a:r>
            <a:r>
              <a:rPr lang="en-US" altLang="pt-BR" sz="4000"/>
              <a:t>e Busca</a:t>
            </a:r>
          </a:p>
        </p:txBody>
      </p:sp>
      <p:sp>
        <p:nvSpPr>
          <p:cNvPr id="205831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762000" y="2017713"/>
            <a:ext cx="81930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chemeClr val="folHlink"/>
                </a:solidFill>
              </a:rPr>
              <a:t>b</a:t>
            </a:r>
            <a:r>
              <a:rPr lang="en-US" altLang="pt-BR" sz="2400">
                <a:solidFill>
                  <a:schemeClr val="folHlink"/>
                </a:solidFill>
              </a:rPr>
              <a:t>usca_arvore</a:t>
            </a:r>
            <a:r>
              <a:rPr lang="pt-BR" altLang="pt-BR" sz="2400">
                <a:solidFill>
                  <a:schemeClr val="folHlink"/>
                </a:solidFill>
              </a:rPr>
              <a:t>_nao_recursivo </a:t>
            </a:r>
            <a:r>
              <a:rPr lang="en-US" altLang="pt-BR" sz="2400">
                <a:solidFill>
                  <a:schemeClr val="folHlink"/>
                </a:solidFill>
              </a:rPr>
              <a:t>(v</a:t>
            </a:r>
            <a:r>
              <a:rPr lang="pt-BR" altLang="pt-BR" sz="2400">
                <a:solidFill>
                  <a:schemeClr val="folHlink"/>
                </a:solidFill>
              </a:rPr>
              <a:t>, p</a:t>
            </a:r>
            <a:r>
              <a:rPr lang="en-US" altLang="pt-BR" sz="2400">
                <a:solidFill>
                  <a:schemeClr val="folHlink"/>
                </a:solidFill>
              </a:rPr>
              <a:t>t)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{</a:t>
            </a:r>
            <a:endParaRPr lang="pt-BR" altLang="pt-BR" sz="2400">
              <a:solidFill>
                <a:schemeClr val="folHlink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chemeClr val="folHlink"/>
                </a:solidFill>
              </a:rPr>
              <a:t>	</a:t>
            </a:r>
            <a:r>
              <a:rPr lang="en-US" altLang="pt-BR" sz="2400">
                <a:solidFill>
                  <a:schemeClr val="folHlink"/>
                </a:solidFill>
              </a:rPr>
              <a:t>do</a:t>
            </a:r>
            <a:r>
              <a:rPr lang="pt-BR" altLang="pt-BR" sz="2400">
                <a:solidFill>
                  <a:schemeClr val="folHlink"/>
                </a:solidFill>
              </a:rPr>
              <a:t> </a:t>
            </a:r>
            <a:r>
              <a:rPr lang="en-US" altLang="pt-BR" sz="2400">
                <a:solidFill>
                  <a:schemeClr val="folHlink"/>
                </a:solidFill>
              </a:rPr>
              <a:t>{ </a:t>
            </a:r>
            <a:endParaRPr lang="pt-BR" altLang="pt-BR" sz="2400">
              <a:solidFill>
                <a:schemeClr val="folHlink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chemeClr val="folHlink"/>
                </a:solidFill>
              </a:rPr>
              <a:t>			</a:t>
            </a:r>
            <a:r>
              <a:rPr lang="en-US" altLang="pt-BR" sz="2400">
                <a:solidFill>
                  <a:schemeClr val="folHlink"/>
                </a:solidFill>
              </a:rPr>
              <a:t>if (v &lt; </a:t>
            </a:r>
            <a:r>
              <a:rPr lang="pt-BR" altLang="pt-BR" sz="2400">
                <a:solidFill>
                  <a:schemeClr val="folHlink"/>
                </a:solidFill>
              </a:rPr>
              <a:t>pt</a:t>
            </a:r>
            <a:r>
              <a:rPr lang="en-US" altLang="pt-BR" sz="2400">
                <a:solidFill>
                  <a:schemeClr val="folHlink"/>
                </a:solidFill>
              </a:rPr>
              <a:t>-&gt;</a:t>
            </a:r>
            <a:r>
              <a:rPr lang="pt-BR" altLang="pt-BR" sz="2400">
                <a:solidFill>
                  <a:schemeClr val="folHlink"/>
                </a:solidFill>
              </a:rPr>
              <a:t>info</a:t>
            </a:r>
            <a:r>
              <a:rPr lang="en-US" altLang="pt-BR" sz="2400">
                <a:solidFill>
                  <a:schemeClr val="folHlink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       </a:t>
            </a:r>
            <a:r>
              <a:rPr lang="pt-BR" altLang="pt-BR" sz="2400">
                <a:solidFill>
                  <a:schemeClr val="folHlink"/>
                </a:solidFill>
              </a:rPr>
              <a:t>		pt = </a:t>
            </a:r>
            <a:r>
              <a:rPr lang="en-US" altLang="pt-BR" sz="2400">
                <a:solidFill>
                  <a:schemeClr val="folHlink"/>
                </a:solidFill>
              </a:rPr>
              <a:t> </a:t>
            </a:r>
            <a:r>
              <a:rPr lang="pt-BR" altLang="pt-BR" sz="2400">
                <a:solidFill>
                  <a:schemeClr val="folHlink"/>
                </a:solidFill>
              </a:rPr>
              <a:t>pt</a:t>
            </a:r>
            <a:r>
              <a:rPr lang="en-US" altLang="pt-BR" sz="2400">
                <a:solidFill>
                  <a:schemeClr val="folHlink"/>
                </a:solidFill>
              </a:rPr>
              <a:t>-&gt; e</a:t>
            </a:r>
            <a:r>
              <a:rPr lang="pt-BR" altLang="pt-BR" sz="2400">
                <a:solidFill>
                  <a:schemeClr val="folHlink"/>
                </a:solidFill>
              </a:rPr>
              <a:t>sq;</a:t>
            </a:r>
            <a:endParaRPr lang="en-US" altLang="pt-BR" sz="2400">
              <a:solidFill>
                <a:schemeClr val="folHlink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   </a:t>
            </a:r>
            <a:r>
              <a:rPr lang="pt-BR" altLang="pt-BR" sz="2400">
                <a:solidFill>
                  <a:schemeClr val="folHlink"/>
                </a:solidFill>
              </a:rPr>
              <a:t>	</a:t>
            </a:r>
            <a:r>
              <a:rPr lang="en-US" altLang="pt-BR" sz="2400">
                <a:solidFill>
                  <a:schemeClr val="folHlink"/>
                </a:solidFill>
              </a:rPr>
              <a:t>else </a:t>
            </a:r>
            <a:r>
              <a:rPr lang="pt-BR" altLang="pt-BR" sz="2400">
                <a:solidFill>
                  <a:schemeClr val="folHlink"/>
                </a:solidFill>
              </a:rPr>
              <a:t>pt = </a:t>
            </a:r>
            <a:r>
              <a:rPr lang="en-US" altLang="pt-BR" sz="2400">
                <a:solidFill>
                  <a:schemeClr val="folHlink"/>
                </a:solidFill>
              </a:rPr>
              <a:t> </a:t>
            </a:r>
            <a:r>
              <a:rPr lang="pt-BR" altLang="pt-BR" sz="2400">
                <a:solidFill>
                  <a:schemeClr val="folHlink"/>
                </a:solidFill>
              </a:rPr>
              <a:t>pt</a:t>
            </a:r>
            <a:r>
              <a:rPr lang="en-US" altLang="pt-BR" sz="2400">
                <a:solidFill>
                  <a:schemeClr val="folHlink"/>
                </a:solidFill>
              </a:rPr>
              <a:t>-&gt; </a:t>
            </a:r>
            <a:r>
              <a:rPr lang="pt-BR" altLang="pt-BR" sz="2400">
                <a:solidFill>
                  <a:schemeClr val="folHlink"/>
                </a:solidFill>
              </a:rPr>
              <a:t>dir;</a:t>
            </a:r>
            <a:endParaRPr lang="en-US" altLang="pt-BR" sz="2400">
              <a:solidFill>
                <a:schemeClr val="folHlink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   }while </a:t>
            </a:r>
            <a:r>
              <a:rPr lang="pt-BR" altLang="pt-BR" sz="2400">
                <a:solidFill>
                  <a:schemeClr val="folHlink"/>
                </a:solidFill>
              </a:rPr>
              <a:t>(pt != NULL) &amp;&amp; </a:t>
            </a:r>
            <a:r>
              <a:rPr lang="en-US" altLang="pt-BR" sz="2400">
                <a:solidFill>
                  <a:schemeClr val="folHlink"/>
                </a:solidFill>
              </a:rPr>
              <a:t>(v != </a:t>
            </a:r>
            <a:r>
              <a:rPr lang="pt-BR" altLang="pt-BR" sz="2400">
                <a:solidFill>
                  <a:schemeClr val="folHlink"/>
                </a:solidFill>
              </a:rPr>
              <a:t>pt</a:t>
            </a:r>
            <a:r>
              <a:rPr lang="en-US" altLang="pt-BR" sz="2400">
                <a:solidFill>
                  <a:schemeClr val="folHlink"/>
                </a:solidFill>
              </a:rPr>
              <a:t>-&gt;</a:t>
            </a:r>
            <a:r>
              <a:rPr lang="pt-BR" altLang="pt-BR" sz="2400">
                <a:solidFill>
                  <a:schemeClr val="folHlink"/>
                </a:solidFill>
              </a:rPr>
              <a:t>info</a:t>
            </a:r>
            <a:r>
              <a:rPr lang="en-US" altLang="pt-BR" sz="2400">
                <a:solidFill>
                  <a:schemeClr val="folHlink"/>
                </a:solidFill>
              </a:rPr>
              <a:t>)</a:t>
            </a:r>
            <a:r>
              <a:rPr lang="pt-BR" altLang="pt-BR" sz="2400">
                <a:solidFill>
                  <a:schemeClr val="folHlink"/>
                </a:solidFill>
              </a:rPr>
              <a:t>;</a:t>
            </a:r>
            <a:endParaRPr lang="en-US" altLang="pt-BR" sz="2400">
              <a:solidFill>
                <a:schemeClr val="folHlink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chemeClr val="folHlink"/>
                </a:solidFill>
              </a:rPr>
              <a:t>	</a:t>
            </a:r>
            <a:r>
              <a:rPr lang="en-US" altLang="pt-BR" sz="2400">
                <a:solidFill>
                  <a:schemeClr val="folHlink"/>
                </a:solidFill>
              </a:rPr>
              <a:t>return(</a:t>
            </a:r>
            <a:r>
              <a:rPr lang="pt-BR" altLang="pt-BR" sz="2400">
                <a:solidFill>
                  <a:schemeClr val="folHlink"/>
                </a:solidFill>
              </a:rPr>
              <a:t>pt</a:t>
            </a:r>
            <a:r>
              <a:rPr lang="en-US" altLang="pt-BR" sz="2400">
                <a:solidFill>
                  <a:schemeClr val="folHlink"/>
                </a:solidFill>
              </a:rPr>
              <a:t>)</a:t>
            </a:r>
            <a:r>
              <a:rPr lang="pt-BR" altLang="pt-BR" sz="2400">
                <a:solidFill>
                  <a:schemeClr val="folHlink"/>
                </a:solidFill>
              </a:rPr>
              <a:t>;</a:t>
            </a:r>
            <a:endParaRPr lang="en-US" altLang="pt-BR" sz="2400">
              <a:solidFill>
                <a:schemeClr val="folHlink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chemeClr val="folHlink"/>
                </a:solidFill>
              </a:rPr>
              <a:t>}</a:t>
            </a:r>
            <a:endParaRPr lang="en-US" altLang="pt-BR" sz="2000">
              <a:solidFill>
                <a:schemeClr val="folHlink"/>
              </a:solidFill>
            </a:endParaRPr>
          </a:p>
        </p:txBody>
      </p:sp>
      <p:sp>
        <p:nvSpPr>
          <p:cNvPr id="6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EA5A-8772-48C1-B1F3-FA62C931BD68}" type="slidenum">
              <a:rPr lang="en-US" altLang="pt-BR"/>
              <a:pPr/>
              <a:t>340</a:t>
            </a:fld>
            <a:endParaRPr lang="en-US" altLang="pt-BR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pt-BR" altLang="pt-BR" sz="3600"/>
              <a:t>Inserindo em </a:t>
            </a:r>
            <a:r>
              <a:rPr lang="en-US" altLang="pt-BR" sz="3600"/>
              <a:t>Árvore Binária de Busca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2800"/>
              <a:t>Para inserir um nó na árvore:</a:t>
            </a:r>
          </a:p>
          <a:p>
            <a:pPr lvl="1"/>
            <a:r>
              <a:rPr lang="en-US" altLang="pt-BR" sz="2400"/>
              <a:t>fazer uma busca com insucesso </a:t>
            </a:r>
          </a:p>
          <a:p>
            <a:pPr lvl="1"/>
            <a:r>
              <a:rPr lang="pt-BR" altLang="pt-BR" sz="2400"/>
              <a:t>alocar um novo nó</a:t>
            </a:r>
            <a:endParaRPr lang="en-US" altLang="pt-BR" sz="2400"/>
          </a:p>
          <a:p>
            <a:pPr lvl="1"/>
            <a:r>
              <a:rPr lang="en-US" altLang="pt-BR" sz="2400"/>
              <a:t>é necessário saber por </a:t>
            </a:r>
            <a:r>
              <a:rPr lang="pt-BR" altLang="pt-BR" sz="2400"/>
              <a:t>qual</a:t>
            </a:r>
            <a:r>
              <a:rPr lang="en-US" altLang="pt-BR" sz="2400"/>
              <a:t> nó se chegou a </a:t>
            </a:r>
            <a:r>
              <a:rPr lang="pt-BR" altLang="pt-BR" sz="2400"/>
              <a:t>NULL</a:t>
            </a:r>
          </a:p>
          <a:p>
            <a:pPr lvl="2"/>
            <a:r>
              <a:rPr lang="pt-BR" altLang="pt-BR">
                <a:solidFill>
                  <a:srgbClr val="006600"/>
                </a:solidFill>
              </a:rPr>
              <a:t>será o </a:t>
            </a:r>
            <a:r>
              <a:rPr lang="en-US" altLang="pt-BR">
                <a:solidFill>
                  <a:srgbClr val="006600"/>
                </a:solidFill>
              </a:rPr>
              <a:t>pai</a:t>
            </a:r>
            <a:r>
              <a:rPr lang="pt-BR" altLang="pt-BR">
                <a:solidFill>
                  <a:srgbClr val="006600"/>
                </a:solidFill>
              </a:rPr>
              <a:t> do novo nó</a:t>
            </a:r>
            <a:endParaRPr lang="en-US" altLang="pt-BR">
              <a:solidFill>
                <a:srgbClr val="0066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5E8-5CA0-41D7-8562-F47043004F1E}" type="slidenum">
              <a:rPr lang="en-US" altLang="pt-BR"/>
              <a:pPr/>
              <a:t>341</a:t>
            </a:fld>
            <a:endParaRPr lang="en-US" altLang="pt-BR"/>
          </a:p>
        </p:txBody>
      </p:sp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18DBCA2-D621-AEE0-5D8A-238995AE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623F-4A91-459C-B905-C3D06A6495F6}" type="slidenum">
              <a:rPr lang="en-US" altLang="pt-BR"/>
              <a:pPr/>
              <a:t>342</a:t>
            </a:fld>
            <a:endParaRPr lang="en-US" altLang="pt-BR"/>
          </a:p>
        </p:txBody>
      </p:sp>
      <p:sp>
        <p:nvSpPr>
          <p:cNvPr id="211973" name="Rectangle 1029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404664"/>
            <a:ext cx="7793037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pt-BR" altLang="pt-BR" sz="3600" dirty="0"/>
              <a:t>Inserindo em </a:t>
            </a:r>
            <a:r>
              <a:rPr lang="en-US" altLang="pt-BR" sz="3600" dirty="0" err="1"/>
              <a:t>Árvore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Binária</a:t>
            </a:r>
            <a:r>
              <a:rPr lang="en-US" altLang="pt-BR" sz="3600" dirty="0"/>
              <a:t> de </a:t>
            </a:r>
            <a:r>
              <a:rPr lang="en-US" altLang="pt-BR" sz="3600" dirty="0" err="1"/>
              <a:t>Busca</a:t>
            </a:r>
            <a:endParaRPr lang="en-US" altLang="pt-BR" sz="3600" dirty="0"/>
          </a:p>
        </p:txBody>
      </p:sp>
      <p:sp>
        <p:nvSpPr>
          <p:cNvPr id="211970" name="Rectangle 1026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1972" name="Rectangle 1028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211974" name="Object 10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2286000"/>
          <a:ext cx="683736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anization Chart 2.0" r:id="rId3" imgW="6356160" imgH="1587240" progId="OrgPlusWOPX.4">
                  <p:embed followColorScheme="full"/>
                </p:oleObj>
              </mc:Choice>
              <mc:Fallback>
                <p:oleObj name="MS Organization Chart 2.0" r:id="rId3" imgW="6356160" imgH="1587240" progId="OrgPlusWOPX.4">
                  <p:embed followColorScheme="full"/>
                  <p:pic>
                    <p:nvPicPr>
                      <p:cNvPr id="0" name="Object 1030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683736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D52C-5D28-461D-87FF-CF06E9FA4201}" type="slidenum">
              <a:rPr lang="en-US" altLang="pt-BR"/>
              <a:pPr/>
              <a:t>343</a:t>
            </a:fld>
            <a:endParaRPr lang="en-US" altLang="pt-BR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332656"/>
            <a:ext cx="7793037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pt-BR" altLang="pt-BR" sz="3600" dirty="0"/>
              <a:t>Inserindo em </a:t>
            </a:r>
            <a:r>
              <a:rPr lang="en-US" altLang="pt-BR" sz="3600" dirty="0" err="1"/>
              <a:t>Árvore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Binária</a:t>
            </a:r>
            <a:r>
              <a:rPr lang="en-US" altLang="pt-BR" sz="3600" dirty="0"/>
              <a:t> de </a:t>
            </a:r>
            <a:r>
              <a:rPr lang="en-US" altLang="pt-BR" sz="3600" dirty="0" err="1"/>
              <a:t>Busca</a:t>
            </a:r>
            <a:endParaRPr lang="en-US" altLang="pt-BR" sz="3600" dirty="0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21402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5800" y="2362200"/>
          <a:ext cx="71866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anization Chart 2.0" r:id="rId3" imgW="6000480" imgH="1498320" progId="OrgPlusWOPX.4">
                  <p:embed followColorScheme="full"/>
                </p:oleObj>
              </mc:Choice>
              <mc:Fallback>
                <p:oleObj name="MS Organization Chart 2.0" r:id="rId3" imgW="6000480" imgH="1498320" progId="OrgPlusWOPX.4">
                  <p:embed followColorScheme="full"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71866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4024" name="Picture 8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5478463"/>
            <a:ext cx="32766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Inserção Árvore Binária de Busca</a:t>
            </a:r>
          </a:p>
        </p:txBody>
      </p:sp>
      <p:sp>
        <p:nvSpPr>
          <p:cNvPr id="356357" name="Rectangle 5"/>
          <p:cNvSpPr>
            <a:spLocks noGrp="1" noChangeArrowheads="1"/>
          </p:cNvSpPr>
          <p:nvPr>
            <p:ph idx="1"/>
          </p:nvPr>
        </p:nvSpPr>
        <p:spPr>
          <a:xfrm>
            <a:off x="990600" y="2017713"/>
            <a:ext cx="79644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i</a:t>
            </a:r>
            <a:r>
              <a:rPr lang="en-US" altLang="pt-BR" sz="1800"/>
              <a:t>nsere_árvore (int v</a:t>
            </a:r>
            <a:r>
              <a:rPr lang="pt-BR" altLang="pt-BR" sz="1800"/>
              <a:t>alor</a:t>
            </a:r>
            <a:r>
              <a:rPr lang="en-US" altLang="pt-BR" sz="1800"/>
              <a:t>, tipo_nó * </a:t>
            </a:r>
            <a:r>
              <a:rPr lang="pt-BR" altLang="pt-BR" sz="1800"/>
              <a:t>pt</a:t>
            </a:r>
            <a:r>
              <a:rPr lang="en-US" altLang="pt-BR" sz="180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{ tipo_nó * pai;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  do</a:t>
            </a:r>
            <a:r>
              <a:rPr lang="pt-BR" altLang="pt-BR" sz="1800"/>
              <a:t>{</a:t>
            </a:r>
            <a:r>
              <a:rPr lang="en-US" altLang="pt-BR" sz="1800"/>
              <a:t> pai = </a:t>
            </a:r>
            <a:r>
              <a:rPr lang="pt-BR" altLang="pt-BR" sz="1800"/>
              <a:t>pt</a:t>
            </a:r>
            <a:r>
              <a:rPr lang="en-US" altLang="pt-BR" sz="1800"/>
              <a:t> 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  if (v</a:t>
            </a:r>
            <a:r>
              <a:rPr lang="pt-BR" altLang="pt-BR" sz="1800"/>
              <a:t>alor</a:t>
            </a:r>
            <a:r>
              <a:rPr lang="en-US" altLang="pt-BR" sz="1800"/>
              <a:t> &lt; </a:t>
            </a:r>
            <a:r>
              <a:rPr lang="pt-BR" altLang="pt-BR" sz="1800"/>
              <a:t>pt</a:t>
            </a:r>
            <a:r>
              <a:rPr lang="en-US" altLang="pt-BR" sz="1800"/>
              <a:t>-&gt;chave)  </a:t>
            </a:r>
            <a:r>
              <a:rPr lang="pt-BR" altLang="pt-BR" sz="1800"/>
              <a:t>pt</a:t>
            </a:r>
            <a:r>
              <a:rPr lang="en-US" altLang="pt-BR" sz="1800"/>
              <a:t> = </a:t>
            </a:r>
            <a:r>
              <a:rPr lang="pt-BR" altLang="pt-BR" sz="1800"/>
              <a:t>pt</a:t>
            </a:r>
            <a:r>
              <a:rPr lang="en-US" altLang="pt-BR" sz="1800"/>
              <a:t> -&gt;e</a:t>
            </a:r>
            <a:r>
              <a:rPr lang="pt-BR" altLang="pt-BR" sz="1800"/>
              <a:t>sq</a:t>
            </a:r>
            <a:r>
              <a:rPr lang="en-US" altLang="pt-BR" sz="1800"/>
              <a:t> 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  else </a:t>
            </a:r>
            <a:r>
              <a:rPr lang="pt-BR" altLang="pt-BR" sz="1800"/>
              <a:t>pt</a:t>
            </a:r>
            <a:r>
              <a:rPr lang="en-US" altLang="pt-BR" sz="1800"/>
              <a:t> = </a:t>
            </a:r>
            <a:r>
              <a:rPr lang="pt-BR" altLang="pt-BR" sz="1800"/>
              <a:t>pt</a:t>
            </a:r>
            <a:r>
              <a:rPr lang="en-US" altLang="pt-BR" sz="1800"/>
              <a:t>-&gt;</a:t>
            </a:r>
            <a:r>
              <a:rPr lang="pt-BR" altLang="pt-BR" sz="1800"/>
              <a:t>esq</a:t>
            </a:r>
            <a:r>
              <a:rPr lang="en-US" altLang="pt-BR" sz="1800"/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  </a:t>
            </a:r>
            <a:r>
              <a:rPr lang="pt-BR" altLang="pt-BR" sz="1800"/>
              <a:t> </a:t>
            </a:r>
            <a:r>
              <a:rPr lang="en-US" altLang="pt-BR" sz="1800"/>
              <a:t>} while(</a:t>
            </a:r>
            <a:r>
              <a:rPr lang="pt-BR" altLang="pt-BR" sz="1800"/>
              <a:t>pt</a:t>
            </a:r>
            <a:r>
              <a:rPr lang="en-US" altLang="pt-BR" sz="1800"/>
              <a:t> != </a:t>
            </a:r>
            <a:r>
              <a:rPr lang="pt-BR" altLang="pt-BR" sz="1800"/>
              <a:t>NULL</a:t>
            </a:r>
            <a:r>
              <a:rPr lang="en-US" altLang="pt-BR" sz="1800"/>
              <a:t>);</a:t>
            </a:r>
            <a:endParaRPr lang="pt-BR" altLang="pt-BR" sz="1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	if (pt == NULL){</a:t>
            </a:r>
            <a:endParaRPr lang="en-US" altLang="pt-BR" sz="180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pt</a:t>
            </a:r>
            <a:r>
              <a:rPr lang="en-US" altLang="pt-BR" sz="1800"/>
              <a:t> = </a:t>
            </a:r>
            <a:r>
              <a:rPr lang="pt-BR" altLang="pt-BR" sz="1800"/>
              <a:t>aloca();</a:t>
            </a:r>
            <a:endParaRPr lang="en-US" altLang="pt-BR" sz="180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pt</a:t>
            </a:r>
            <a:r>
              <a:rPr lang="en-US" altLang="pt-BR" sz="1800"/>
              <a:t> -&gt;chave = v</a:t>
            </a:r>
            <a:r>
              <a:rPr lang="pt-BR" altLang="pt-BR" sz="1800"/>
              <a:t>alor; pt</a:t>
            </a:r>
            <a:r>
              <a:rPr lang="en-US" altLang="pt-BR" sz="1800"/>
              <a:t>-&gt;e</a:t>
            </a:r>
            <a:r>
              <a:rPr lang="pt-BR" altLang="pt-BR" sz="1800"/>
              <a:t>sq</a:t>
            </a:r>
            <a:r>
              <a:rPr lang="en-US" altLang="pt-BR" sz="1800"/>
              <a:t> = </a:t>
            </a:r>
            <a:r>
              <a:rPr lang="pt-BR" altLang="pt-BR" sz="1800"/>
              <a:t>NULL</a:t>
            </a:r>
            <a:r>
              <a:rPr lang="en-US" altLang="pt-BR" sz="1800"/>
              <a:t>; </a:t>
            </a:r>
            <a:r>
              <a:rPr lang="pt-BR" altLang="pt-BR" sz="1800"/>
              <a:t>pt</a:t>
            </a:r>
            <a:r>
              <a:rPr lang="en-US" altLang="pt-BR" sz="1800"/>
              <a:t>-&gt;</a:t>
            </a:r>
            <a:r>
              <a:rPr lang="pt-BR" altLang="pt-BR" sz="1800"/>
              <a:t>dir</a:t>
            </a:r>
            <a:r>
              <a:rPr lang="en-US" altLang="pt-BR" sz="1800"/>
              <a:t> = </a:t>
            </a:r>
            <a:r>
              <a:rPr lang="pt-BR" altLang="pt-BR" sz="1800"/>
              <a:t>NULL</a:t>
            </a:r>
            <a:r>
              <a:rPr lang="en-US" altLang="pt-BR" sz="1800"/>
              <a:t>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if (v &lt; p</a:t>
            </a:r>
            <a:r>
              <a:rPr lang="pt-BR" altLang="pt-BR" sz="1800"/>
              <a:t>ai</a:t>
            </a:r>
            <a:r>
              <a:rPr lang="en-US" altLang="pt-BR" sz="1800"/>
              <a:t>-&gt;chave)  p</a:t>
            </a:r>
            <a:r>
              <a:rPr lang="pt-BR" altLang="pt-BR" sz="1800"/>
              <a:t>ai </a:t>
            </a:r>
            <a:r>
              <a:rPr lang="en-US" altLang="pt-BR" sz="1800"/>
              <a:t>-&gt;e</a:t>
            </a:r>
            <a:r>
              <a:rPr lang="pt-BR" altLang="pt-BR" sz="1800"/>
              <a:t>sq</a:t>
            </a:r>
            <a:r>
              <a:rPr lang="en-US" altLang="pt-BR" sz="1800"/>
              <a:t> = </a:t>
            </a:r>
            <a:r>
              <a:rPr lang="pt-BR" altLang="pt-BR" sz="1800"/>
              <a:t>pt</a:t>
            </a:r>
            <a:r>
              <a:rPr lang="en-US" altLang="pt-BR" sz="1800"/>
              <a:t> 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else p</a:t>
            </a:r>
            <a:r>
              <a:rPr lang="pt-BR" altLang="pt-BR" sz="1800"/>
              <a:t>ai </a:t>
            </a:r>
            <a:r>
              <a:rPr lang="en-US" altLang="pt-BR" sz="1800"/>
              <a:t>-&gt;</a:t>
            </a:r>
            <a:r>
              <a:rPr lang="pt-BR" altLang="pt-BR" sz="1800"/>
              <a:t>dir</a:t>
            </a:r>
            <a:r>
              <a:rPr lang="en-US" altLang="pt-BR" sz="1800"/>
              <a:t> = </a:t>
            </a:r>
            <a:r>
              <a:rPr lang="pt-BR" altLang="pt-BR" sz="1800"/>
              <a:t>pt</a:t>
            </a:r>
            <a:r>
              <a:rPr lang="en-US" altLang="pt-BR" sz="1800"/>
              <a:t> 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return(</a:t>
            </a:r>
            <a:r>
              <a:rPr lang="pt-BR" altLang="pt-BR" sz="1800"/>
              <a:t>pt</a:t>
            </a:r>
            <a:r>
              <a:rPr lang="en-US" altLang="pt-BR" sz="1800"/>
              <a:t>); </a:t>
            </a:r>
            <a:endParaRPr lang="pt-BR" altLang="pt-BR" sz="1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}</a:t>
            </a:r>
            <a:endParaRPr lang="en-US" altLang="pt-BR" sz="180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ADC9-C79E-4D9F-8437-6126918005ED}" type="slidenum">
              <a:rPr lang="en-US" altLang="pt-BR"/>
              <a:pPr/>
              <a:t>344</a:t>
            </a:fld>
            <a:endParaRPr lang="en-US" altLang="pt-BR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Inserção Árvore Binária de Busca</a:t>
            </a:r>
          </a:p>
        </p:txBody>
      </p:sp>
      <p:sp>
        <p:nvSpPr>
          <p:cNvPr id="35840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037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2800"/>
              <a:t>a árvore está classificada se percorrida da forma correta</a:t>
            </a:r>
            <a:r>
              <a:rPr lang="pt-BR" altLang="pt-BR" sz="2800"/>
              <a:t> (pre, pos ou em-ordem?)</a:t>
            </a:r>
            <a:endParaRPr lang="en-US" altLang="pt-BR" sz="2800"/>
          </a:p>
          <a:p>
            <a:pPr lvl="1"/>
            <a:r>
              <a:rPr lang="en-US" altLang="pt-BR" sz="2400"/>
              <a:t>as chaves aparecem em ordem se lidas da esquerda para a direita </a:t>
            </a:r>
          </a:p>
          <a:p>
            <a:r>
              <a:rPr lang="pt-BR" altLang="pt-BR" sz="2800"/>
              <a:t>podemos ordenar uma sequência como se fosse uma série de inserções</a:t>
            </a:r>
            <a:endParaRPr lang="en-US" altLang="pt-BR" sz="2800"/>
          </a:p>
          <a:p>
            <a:pPr lvl="1"/>
            <a:r>
              <a:rPr lang="en-US" altLang="pt-BR" sz="2400"/>
              <a:t>o programa tem apenas os ponteiros para se preocupar </a:t>
            </a:r>
          </a:p>
          <a:p>
            <a:pPr lvl="1"/>
            <a:r>
              <a:rPr lang="en-US" altLang="pt-BR" sz="2400"/>
              <a:t> </a:t>
            </a:r>
            <a:r>
              <a:rPr lang="pt-BR" altLang="pt-BR" sz="2400"/>
              <a:t>qual a diferença</a:t>
            </a:r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EAD2-4635-4A2E-B8EC-64DBFF760612}" type="slidenum">
              <a:rPr lang="en-US" altLang="pt-BR"/>
              <a:pPr/>
              <a:t>345</a:t>
            </a:fld>
            <a:endParaRPr lang="en-US" altLang="pt-BR"/>
          </a:p>
        </p:txBody>
      </p:sp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001713" y="265883"/>
            <a:ext cx="7953375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3600" dirty="0" err="1"/>
              <a:t>Remoção</a:t>
            </a:r>
            <a:r>
              <a:rPr lang="pt-BR" altLang="pt-BR" sz="3600" dirty="0"/>
              <a:t> em </a:t>
            </a:r>
            <a:r>
              <a:rPr lang="en-US" altLang="pt-BR" sz="3600" dirty="0" err="1"/>
              <a:t>Árvore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Binária</a:t>
            </a:r>
            <a:r>
              <a:rPr lang="en-US" altLang="pt-BR" sz="3600" dirty="0"/>
              <a:t> de</a:t>
            </a:r>
            <a:r>
              <a:rPr lang="pt-BR" altLang="pt-BR" sz="3600" dirty="0"/>
              <a:t> </a:t>
            </a:r>
            <a:r>
              <a:rPr lang="en-US" altLang="pt-BR" sz="3600" dirty="0" err="1"/>
              <a:t>Busca</a:t>
            </a:r>
            <a:endParaRPr lang="en-US" altLang="pt-BR" sz="3600" dirty="0"/>
          </a:p>
        </p:txBody>
      </p:sp>
      <p:sp>
        <p:nvSpPr>
          <p:cNvPr id="36045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2017713"/>
            <a:ext cx="82692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800"/>
              <a:t>até então, vimos que a implementação da operação de inserção é simples</a:t>
            </a:r>
            <a:endParaRPr lang="en-US" altLang="pt-BR" sz="2800"/>
          </a:p>
          <a:p>
            <a:pPr>
              <a:lnSpc>
                <a:spcPct val="90000"/>
              </a:lnSpc>
            </a:pPr>
            <a:r>
              <a:rPr lang="pt-BR" altLang="pt-BR" sz="2800"/>
              <a:t>a</a:t>
            </a:r>
            <a:r>
              <a:rPr lang="en-US" altLang="pt-BR" sz="2800"/>
              <a:t> remoção de um </a:t>
            </a:r>
            <a:r>
              <a:rPr lang="pt-BR" altLang="pt-BR" sz="2800"/>
              <a:t>elemento já é mais complexa</a:t>
            </a:r>
            <a:endParaRPr lang="en-US" altLang="pt-BR" sz="2800"/>
          </a:p>
          <a:p>
            <a:pPr lvl="1">
              <a:lnSpc>
                <a:spcPct val="90000"/>
              </a:lnSpc>
            </a:pPr>
            <a:r>
              <a:rPr lang="en-US" altLang="pt-BR" sz="2400"/>
              <a:t>remoção de um nó </a:t>
            </a:r>
            <a:r>
              <a:rPr lang="pt-BR" altLang="pt-BR" sz="2400"/>
              <a:t>folha</a:t>
            </a:r>
            <a:endParaRPr lang="en-US" altLang="pt-BR" sz="2400"/>
          </a:p>
          <a:p>
            <a:pPr lvl="2">
              <a:lnSpc>
                <a:spcPct val="90000"/>
              </a:lnSpc>
            </a:pPr>
            <a:r>
              <a:rPr lang="en-US" altLang="pt-BR" sz="2000"/>
              <a:t>o</a:t>
            </a:r>
            <a:r>
              <a:rPr lang="pt-BR" altLang="pt-BR" sz="2000"/>
              <a:t>s</a:t>
            </a:r>
            <a:r>
              <a:rPr lang="en-US" altLang="pt-BR" sz="2000"/>
              <a:t> ponteiro</a:t>
            </a:r>
            <a:r>
              <a:rPr lang="pt-BR" altLang="pt-BR" sz="2000"/>
              <a:t>s</a:t>
            </a:r>
            <a:r>
              <a:rPr lang="en-US" altLang="pt-BR" sz="2000"/>
              <a:t> </a:t>
            </a:r>
            <a:r>
              <a:rPr lang="pt-BR" altLang="pt-BR" sz="2000"/>
              <a:t>esquerdo e direito </a:t>
            </a:r>
            <a:r>
              <a:rPr lang="en-US" altLang="pt-BR" sz="2000"/>
              <a:t>do pai </a:t>
            </a:r>
            <a:r>
              <a:rPr lang="pt-BR" altLang="pt-BR" sz="2000"/>
              <a:t>são setados para </a:t>
            </a:r>
            <a:r>
              <a:rPr lang="en-US" altLang="pt-BR" sz="2000"/>
              <a:t>NULL</a:t>
            </a:r>
          </a:p>
          <a:p>
            <a:pPr lvl="1">
              <a:lnSpc>
                <a:spcPct val="90000"/>
              </a:lnSpc>
            </a:pPr>
            <a:r>
              <a:rPr lang="en-US" altLang="pt-BR" sz="2400"/>
              <a:t>se possui apenas um filho</a:t>
            </a:r>
            <a:endParaRPr lang="pt-BR" altLang="pt-BR" sz="2400"/>
          </a:p>
          <a:p>
            <a:pPr lvl="2">
              <a:lnSpc>
                <a:spcPct val="90000"/>
              </a:lnSpc>
            </a:pPr>
            <a:r>
              <a:rPr lang="en-US" altLang="pt-BR" sz="2000"/>
              <a:t> </a:t>
            </a:r>
            <a:r>
              <a:rPr lang="pt-BR" altLang="pt-BR" sz="2000"/>
              <a:t>o </a:t>
            </a:r>
            <a:r>
              <a:rPr lang="en-US" altLang="pt-BR" sz="2000"/>
              <a:t>ponteiro apropriado do pai</a:t>
            </a:r>
            <a:r>
              <a:rPr lang="pt-BR" altLang="pt-BR" sz="2000"/>
              <a:t> passa a apontar para o filho</a:t>
            </a:r>
            <a:endParaRPr lang="en-US" altLang="pt-BR" sz="2000"/>
          </a:p>
          <a:p>
            <a:pPr lvl="1">
              <a:lnSpc>
                <a:spcPct val="90000"/>
              </a:lnSpc>
            </a:pPr>
            <a:r>
              <a:rPr lang="en-US" altLang="pt-BR" sz="2400"/>
              <a:t>se o nó possui dois filhos</a:t>
            </a:r>
            <a:endParaRPr lang="pt-BR" altLang="pt-BR" sz="2400"/>
          </a:p>
          <a:p>
            <a:pPr lvl="2">
              <a:lnSpc>
                <a:spcPct val="90000"/>
              </a:lnSpc>
            </a:pPr>
            <a:r>
              <a:rPr lang="pt-BR" altLang="pt-BR" sz="2000"/>
              <a:t>se </a:t>
            </a:r>
            <a:r>
              <a:rPr lang="en-US" altLang="pt-BR" sz="2000"/>
              <a:t>um desses dois filhos não possui filhos, use esse nó para substituir o nó removido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C30C-6538-4434-A460-D2CC4E250245}" type="slidenum">
              <a:rPr lang="en-US" altLang="pt-BR"/>
              <a:pPr/>
              <a:t>346</a:t>
            </a:fld>
            <a:endParaRPr lang="en-US" altLang="pt-BR"/>
          </a:p>
        </p:txBody>
      </p:sp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3600"/>
              <a:t>Remoção</a:t>
            </a:r>
            <a:r>
              <a:rPr lang="pt-BR" altLang="pt-BR" sz="3600"/>
              <a:t> em </a:t>
            </a:r>
            <a:r>
              <a:rPr lang="en-US" altLang="pt-BR" sz="3600"/>
              <a:t>Árvore Binária de</a:t>
            </a:r>
            <a:r>
              <a:rPr lang="pt-BR" altLang="pt-BR" sz="3600"/>
              <a:t> </a:t>
            </a:r>
            <a:r>
              <a:rPr lang="en-US" altLang="pt-BR" sz="3600"/>
              <a:t>Busca</a:t>
            </a:r>
          </a:p>
        </p:txBody>
      </p:sp>
      <p:sp>
        <p:nvSpPr>
          <p:cNvPr id="3625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8116888" cy="43037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pt-BR" altLang="pt-BR" sz="2800"/>
          </a:p>
          <a:p>
            <a:r>
              <a:rPr lang="pt-BR" altLang="pt-BR" sz="2800"/>
              <a:t>senão: substituir o valor do nó a ser removido</a:t>
            </a:r>
            <a:endParaRPr lang="en-US" altLang="pt-BR" sz="2800"/>
          </a:p>
          <a:p>
            <a:pPr lvl="1"/>
            <a:r>
              <a:rPr lang="en-US" altLang="pt-BR" sz="2400"/>
              <a:t>substitua este com o </a:t>
            </a:r>
            <a:r>
              <a:rPr lang="pt-BR" altLang="pt-BR" sz="2400"/>
              <a:t>elemento cuja chave é imediatamente maior (ou menor)</a:t>
            </a:r>
            <a:endParaRPr lang="en-US" altLang="pt-BR" sz="2400"/>
          </a:p>
          <a:p>
            <a:pPr lvl="2"/>
            <a:r>
              <a:rPr lang="pt-BR" altLang="pt-BR"/>
              <a:t>é sempre folha?</a:t>
            </a:r>
            <a:endParaRPr lang="en-US" altLang="pt-BR"/>
          </a:p>
          <a:p>
            <a:pPr lvl="1"/>
            <a:r>
              <a:rPr lang="pt-BR" altLang="pt-BR" sz="2400"/>
              <a:t>senão for folha – vá repetindo o procedimento</a:t>
            </a:r>
          </a:p>
          <a:p>
            <a:pPr lvl="1"/>
            <a:r>
              <a:rPr lang="pt-BR" altLang="pt-BR">
                <a:solidFill>
                  <a:schemeClr val="hlink"/>
                </a:solidFill>
              </a:rPr>
              <a:t>algoritmo?</a:t>
            </a:r>
            <a:endParaRPr lang="en-US" altLang="pt-BR">
              <a:solidFill>
                <a:schemeClr val="hlin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8699-1297-499F-8938-017BE44092F6}" type="slidenum">
              <a:rPr lang="en-US" altLang="pt-BR"/>
              <a:pPr/>
              <a:t>347</a:t>
            </a:fld>
            <a:endParaRPr lang="en-US" altLang="pt-BR"/>
          </a:p>
        </p:txBody>
      </p:sp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Operações em Árvores Binárias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93D5-18EF-4187-833E-08AAEAE0DEC6}" type="slidenum">
              <a:rPr lang="en-US" altLang="pt-BR"/>
              <a:pPr/>
              <a:t>321</a:t>
            </a:fld>
            <a:endParaRPr lang="en-US" altLang="pt-BR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6691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20725" y="2392363"/>
          <a:ext cx="7781925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634600" imgH="3989880" progId="Word.Document.8">
                  <p:embed/>
                </p:oleObj>
              </mc:Choice>
              <mc:Fallback>
                <p:oleObj name="Document" r:id="rId3" imgW="8634600" imgH="398988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392363"/>
                        <a:ext cx="7781925" cy="360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3600"/>
              <a:t>Remoção</a:t>
            </a:r>
            <a:r>
              <a:rPr lang="pt-BR" altLang="pt-BR" sz="3600"/>
              <a:t> em </a:t>
            </a:r>
            <a:r>
              <a:rPr lang="en-US" altLang="pt-BR" sz="3600"/>
              <a:t>Árvore Binária de</a:t>
            </a:r>
            <a:r>
              <a:rPr lang="pt-BR" altLang="pt-BR" sz="3600"/>
              <a:t> </a:t>
            </a:r>
            <a:r>
              <a:rPr lang="en-US" altLang="pt-BR" sz="3600"/>
              <a:t>Busca</a:t>
            </a:r>
          </a:p>
        </p:txBody>
      </p:sp>
      <p:sp>
        <p:nvSpPr>
          <p:cNvPr id="364642" name="Rectangle 98"/>
          <p:cNvSpPr>
            <a:spLocks noGrp="1" noChangeArrowheads="1"/>
          </p:cNvSpPr>
          <p:nvPr>
            <p:ph idx="1"/>
          </p:nvPr>
        </p:nvSpPr>
        <p:spPr>
          <a:xfrm>
            <a:off x="1182688" y="4632325"/>
            <a:ext cx="7772400" cy="150018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2400"/>
              <a:t>Removendo 5: </a:t>
            </a:r>
          </a:p>
          <a:p>
            <a:pPr lvl="1"/>
            <a:r>
              <a:rPr lang="en-US" altLang="pt-BR" sz="2400"/>
              <a:t>basta que o ponteiro a direita de 4 aponte para NULL</a:t>
            </a:r>
          </a:p>
        </p:txBody>
      </p:sp>
      <p:sp>
        <p:nvSpPr>
          <p:cNvPr id="9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A63B-7A0D-44E6-BCE8-87E32723A86A}" type="slidenum">
              <a:rPr lang="en-US" altLang="pt-BR"/>
              <a:pPr/>
              <a:t>348</a:t>
            </a:fld>
            <a:endParaRPr lang="en-US" altLang="pt-BR"/>
          </a:p>
        </p:txBody>
      </p:sp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64549" name="Group 5"/>
          <p:cNvGrpSpPr>
            <a:grpSpLocks/>
          </p:cNvGrpSpPr>
          <p:nvPr/>
        </p:nvGrpSpPr>
        <p:grpSpPr bwMode="auto">
          <a:xfrm>
            <a:off x="627063" y="2371725"/>
            <a:ext cx="7223125" cy="1798638"/>
            <a:chOff x="395" y="1494"/>
            <a:chExt cx="4550" cy="1133"/>
          </a:xfrm>
        </p:grpSpPr>
        <p:sp>
          <p:nvSpPr>
            <p:cNvPr id="364550" name="Line 6"/>
            <p:cNvSpPr>
              <a:spLocks noChangeShapeType="1"/>
            </p:cNvSpPr>
            <p:nvPr/>
          </p:nvSpPr>
          <p:spPr bwMode="auto">
            <a:xfrm>
              <a:off x="2669" y="1631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51" name="Line 7"/>
            <p:cNvSpPr>
              <a:spLocks noChangeShapeType="1"/>
            </p:cNvSpPr>
            <p:nvPr/>
          </p:nvSpPr>
          <p:spPr bwMode="auto">
            <a:xfrm>
              <a:off x="1720" y="1691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52" name="Line 8"/>
            <p:cNvSpPr>
              <a:spLocks noChangeShapeType="1"/>
            </p:cNvSpPr>
            <p:nvPr/>
          </p:nvSpPr>
          <p:spPr bwMode="auto">
            <a:xfrm>
              <a:off x="3891" y="1691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53" name="Line 9"/>
            <p:cNvSpPr>
              <a:spLocks noChangeShapeType="1"/>
            </p:cNvSpPr>
            <p:nvPr/>
          </p:nvSpPr>
          <p:spPr bwMode="auto">
            <a:xfrm>
              <a:off x="1720" y="1691"/>
              <a:ext cx="94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54" name="Line 10"/>
            <p:cNvSpPr>
              <a:spLocks noChangeShapeType="1"/>
            </p:cNvSpPr>
            <p:nvPr/>
          </p:nvSpPr>
          <p:spPr bwMode="auto">
            <a:xfrm>
              <a:off x="2669" y="1691"/>
              <a:ext cx="1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55" name="Line 11"/>
            <p:cNvSpPr>
              <a:spLocks noChangeShapeType="1"/>
            </p:cNvSpPr>
            <p:nvPr/>
          </p:nvSpPr>
          <p:spPr bwMode="auto">
            <a:xfrm>
              <a:off x="1720" y="1889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56" name="Line 12"/>
            <p:cNvSpPr>
              <a:spLocks noChangeShapeType="1"/>
            </p:cNvSpPr>
            <p:nvPr/>
          </p:nvSpPr>
          <p:spPr bwMode="auto">
            <a:xfrm>
              <a:off x="1177" y="195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57" name="Line 13"/>
            <p:cNvSpPr>
              <a:spLocks noChangeShapeType="1"/>
            </p:cNvSpPr>
            <p:nvPr/>
          </p:nvSpPr>
          <p:spPr bwMode="auto">
            <a:xfrm>
              <a:off x="2263" y="195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58" name="Line 14"/>
            <p:cNvSpPr>
              <a:spLocks noChangeShapeType="1"/>
            </p:cNvSpPr>
            <p:nvPr/>
          </p:nvSpPr>
          <p:spPr bwMode="auto">
            <a:xfrm>
              <a:off x="1177" y="1950"/>
              <a:ext cx="5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59" name="Line 15"/>
            <p:cNvSpPr>
              <a:spLocks noChangeShapeType="1"/>
            </p:cNvSpPr>
            <p:nvPr/>
          </p:nvSpPr>
          <p:spPr bwMode="auto">
            <a:xfrm>
              <a:off x="1720" y="1950"/>
              <a:ext cx="5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>
              <a:off x="1177" y="214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61" name="Line 17"/>
            <p:cNvSpPr>
              <a:spLocks noChangeShapeType="1"/>
            </p:cNvSpPr>
            <p:nvPr/>
          </p:nvSpPr>
          <p:spPr bwMode="auto">
            <a:xfrm>
              <a:off x="906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62" name="Line 18"/>
            <p:cNvSpPr>
              <a:spLocks noChangeShapeType="1"/>
            </p:cNvSpPr>
            <p:nvPr/>
          </p:nvSpPr>
          <p:spPr bwMode="auto">
            <a:xfrm>
              <a:off x="1449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63" name="Line 19"/>
            <p:cNvSpPr>
              <a:spLocks noChangeShapeType="1"/>
            </p:cNvSpPr>
            <p:nvPr/>
          </p:nvSpPr>
          <p:spPr bwMode="auto">
            <a:xfrm>
              <a:off x="906" y="2208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64" name="Line 20"/>
            <p:cNvSpPr>
              <a:spLocks noChangeShapeType="1"/>
            </p:cNvSpPr>
            <p:nvPr/>
          </p:nvSpPr>
          <p:spPr bwMode="auto">
            <a:xfrm>
              <a:off x="1177" y="2208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65" name="Line 21"/>
            <p:cNvSpPr>
              <a:spLocks noChangeShapeType="1"/>
            </p:cNvSpPr>
            <p:nvPr/>
          </p:nvSpPr>
          <p:spPr bwMode="auto">
            <a:xfrm>
              <a:off x="906" y="2406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66" name="Line 22"/>
            <p:cNvSpPr>
              <a:spLocks noChangeShapeType="1"/>
            </p:cNvSpPr>
            <p:nvPr/>
          </p:nvSpPr>
          <p:spPr bwMode="auto">
            <a:xfrm>
              <a:off x="634" y="246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67" name="Line 23"/>
            <p:cNvSpPr>
              <a:spLocks noChangeShapeType="1"/>
            </p:cNvSpPr>
            <p:nvPr/>
          </p:nvSpPr>
          <p:spPr bwMode="auto">
            <a:xfrm>
              <a:off x="1177" y="246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68" name="Line 24"/>
            <p:cNvSpPr>
              <a:spLocks noChangeShapeType="1"/>
            </p:cNvSpPr>
            <p:nvPr/>
          </p:nvSpPr>
          <p:spPr bwMode="auto">
            <a:xfrm>
              <a:off x="634" y="2467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69" name="Line 25"/>
            <p:cNvSpPr>
              <a:spLocks noChangeShapeType="1"/>
            </p:cNvSpPr>
            <p:nvPr/>
          </p:nvSpPr>
          <p:spPr bwMode="auto">
            <a:xfrm>
              <a:off x="906" y="2467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70" name="Rectangle 26"/>
            <p:cNvSpPr>
              <a:spLocks noChangeArrowheads="1"/>
            </p:cNvSpPr>
            <p:nvPr/>
          </p:nvSpPr>
          <p:spPr bwMode="auto">
            <a:xfrm>
              <a:off x="395" y="2527"/>
              <a:ext cx="479" cy="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71" name="Rectangle 27"/>
            <p:cNvSpPr>
              <a:spLocks noChangeArrowheads="1"/>
            </p:cNvSpPr>
            <p:nvPr/>
          </p:nvSpPr>
          <p:spPr bwMode="auto">
            <a:xfrm>
              <a:off x="395" y="2527"/>
              <a:ext cx="479" cy="100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72" name="Rectangle 28"/>
            <p:cNvSpPr>
              <a:spLocks noChangeArrowheads="1"/>
            </p:cNvSpPr>
            <p:nvPr/>
          </p:nvSpPr>
          <p:spPr bwMode="auto">
            <a:xfrm>
              <a:off x="937" y="2527"/>
              <a:ext cx="480" cy="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73" name="Rectangle 29"/>
            <p:cNvSpPr>
              <a:spLocks noChangeArrowheads="1"/>
            </p:cNvSpPr>
            <p:nvPr/>
          </p:nvSpPr>
          <p:spPr bwMode="auto">
            <a:xfrm>
              <a:off x="937" y="2527"/>
              <a:ext cx="480" cy="100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74" name="Rectangle 30"/>
            <p:cNvSpPr>
              <a:spLocks noChangeArrowheads="1"/>
            </p:cNvSpPr>
            <p:nvPr/>
          </p:nvSpPr>
          <p:spPr bwMode="auto">
            <a:xfrm>
              <a:off x="666" y="2269"/>
              <a:ext cx="48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75" name="Rectangle 31"/>
            <p:cNvSpPr>
              <a:spLocks noChangeArrowheads="1"/>
            </p:cNvSpPr>
            <p:nvPr/>
          </p:nvSpPr>
          <p:spPr bwMode="auto">
            <a:xfrm>
              <a:off x="885" y="2292"/>
              <a:ext cx="7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pt-BR"/>
            </a:p>
          </p:txBody>
        </p:sp>
        <p:sp>
          <p:nvSpPr>
            <p:cNvPr id="364576" name="Rectangle 32"/>
            <p:cNvSpPr>
              <a:spLocks noChangeArrowheads="1"/>
            </p:cNvSpPr>
            <p:nvPr/>
          </p:nvSpPr>
          <p:spPr bwMode="auto">
            <a:xfrm>
              <a:off x="666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77" name="Rectangle 33"/>
            <p:cNvSpPr>
              <a:spLocks noChangeArrowheads="1"/>
            </p:cNvSpPr>
            <p:nvPr/>
          </p:nvSpPr>
          <p:spPr bwMode="auto">
            <a:xfrm>
              <a:off x="1209" y="2269"/>
              <a:ext cx="47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78" name="Rectangle 34"/>
            <p:cNvSpPr>
              <a:spLocks noChangeArrowheads="1"/>
            </p:cNvSpPr>
            <p:nvPr/>
          </p:nvSpPr>
          <p:spPr bwMode="auto">
            <a:xfrm>
              <a:off x="1209" y="2269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79" name="Rectangle 35"/>
            <p:cNvSpPr>
              <a:spLocks noChangeArrowheads="1"/>
            </p:cNvSpPr>
            <p:nvPr/>
          </p:nvSpPr>
          <p:spPr bwMode="auto">
            <a:xfrm>
              <a:off x="937" y="2010"/>
              <a:ext cx="480" cy="1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80" name="Rectangle 36"/>
            <p:cNvSpPr>
              <a:spLocks noChangeArrowheads="1"/>
            </p:cNvSpPr>
            <p:nvPr/>
          </p:nvSpPr>
          <p:spPr bwMode="auto">
            <a:xfrm>
              <a:off x="1156" y="2034"/>
              <a:ext cx="7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pt-BR"/>
            </a:p>
          </p:txBody>
        </p:sp>
        <p:sp>
          <p:nvSpPr>
            <p:cNvPr id="364581" name="Rectangle 37"/>
            <p:cNvSpPr>
              <a:spLocks noChangeArrowheads="1"/>
            </p:cNvSpPr>
            <p:nvPr/>
          </p:nvSpPr>
          <p:spPr bwMode="auto">
            <a:xfrm>
              <a:off x="937" y="2010"/>
              <a:ext cx="480" cy="138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82" name="Line 38"/>
            <p:cNvSpPr>
              <a:spLocks noChangeShapeType="1"/>
            </p:cNvSpPr>
            <p:nvPr/>
          </p:nvSpPr>
          <p:spPr bwMode="auto">
            <a:xfrm>
              <a:off x="2263" y="214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83" name="Line 39"/>
            <p:cNvSpPr>
              <a:spLocks noChangeShapeType="1"/>
            </p:cNvSpPr>
            <p:nvPr/>
          </p:nvSpPr>
          <p:spPr bwMode="auto">
            <a:xfrm>
              <a:off x="1991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84" name="Line 40"/>
            <p:cNvSpPr>
              <a:spLocks noChangeShapeType="1"/>
            </p:cNvSpPr>
            <p:nvPr/>
          </p:nvSpPr>
          <p:spPr bwMode="auto">
            <a:xfrm>
              <a:off x="2534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85" name="Line 41"/>
            <p:cNvSpPr>
              <a:spLocks noChangeShapeType="1"/>
            </p:cNvSpPr>
            <p:nvPr/>
          </p:nvSpPr>
          <p:spPr bwMode="auto">
            <a:xfrm>
              <a:off x="1991" y="2208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86" name="Line 42"/>
            <p:cNvSpPr>
              <a:spLocks noChangeShapeType="1"/>
            </p:cNvSpPr>
            <p:nvPr/>
          </p:nvSpPr>
          <p:spPr bwMode="auto">
            <a:xfrm>
              <a:off x="2263" y="2208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87" name="Rectangle 43"/>
            <p:cNvSpPr>
              <a:spLocks noChangeArrowheads="1"/>
            </p:cNvSpPr>
            <p:nvPr/>
          </p:nvSpPr>
          <p:spPr bwMode="auto">
            <a:xfrm>
              <a:off x="1752" y="2269"/>
              <a:ext cx="47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88" name="Rectangle 44"/>
            <p:cNvSpPr>
              <a:spLocks noChangeArrowheads="1"/>
            </p:cNvSpPr>
            <p:nvPr/>
          </p:nvSpPr>
          <p:spPr bwMode="auto">
            <a:xfrm>
              <a:off x="1752" y="2269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89" name="Rectangle 45"/>
            <p:cNvSpPr>
              <a:spLocks noChangeArrowheads="1"/>
            </p:cNvSpPr>
            <p:nvPr/>
          </p:nvSpPr>
          <p:spPr bwMode="auto">
            <a:xfrm>
              <a:off x="2294" y="2269"/>
              <a:ext cx="48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90" name="Rectangle 46"/>
            <p:cNvSpPr>
              <a:spLocks noChangeArrowheads="1"/>
            </p:cNvSpPr>
            <p:nvPr/>
          </p:nvSpPr>
          <p:spPr bwMode="auto">
            <a:xfrm>
              <a:off x="2294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91" name="Rectangle 47"/>
            <p:cNvSpPr>
              <a:spLocks noChangeArrowheads="1"/>
            </p:cNvSpPr>
            <p:nvPr/>
          </p:nvSpPr>
          <p:spPr bwMode="auto">
            <a:xfrm>
              <a:off x="2023" y="2010"/>
              <a:ext cx="480" cy="1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92" name="Rectangle 48"/>
            <p:cNvSpPr>
              <a:spLocks noChangeArrowheads="1"/>
            </p:cNvSpPr>
            <p:nvPr/>
          </p:nvSpPr>
          <p:spPr bwMode="auto">
            <a:xfrm>
              <a:off x="2242" y="2034"/>
              <a:ext cx="7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pt-BR"/>
            </a:p>
          </p:txBody>
        </p:sp>
        <p:sp>
          <p:nvSpPr>
            <p:cNvPr id="364593" name="Rectangle 49"/>
            <p:cNvSpPr>
              <a:spLocks noChangeArrowheads="1"/>
            </p:cNvSpPr>
            <p:nvPr/>
          </p:nvSpPr>
          <p:spPr bwMode="auto">
            <a:xfrm>
              <a:off x="2023" y="2010"/>
              <a:ext cx="480" cy="138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94" name="Rectangle 50"/>
            <p:cNvSpPr>
              <a:spLocks noChangeArrowheads="1"/>
            </p:cNvSpPr>
            <p:nvPr/>
          </p:nvSpPr>
          <p:spPr bwMode="auto">
            <a:xfrm>
              <a:off x="1480" y="1752"/>
              <a:ext cx="48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95" name="Rectangle 51"/>
            <p:cNvSpPr>
              <a:spLocks noChangeArrowheads="1"/>
            </p:cNvSpPr>
            <p:nvPr/>
          </p:nvSpPr>
          <p:spPr bwMode="auto">
            <a:xfrm>
              <a:off x="1699" y="1775"/>
              <a:ext cx="7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pt-BR"/>
            </a:p>
          </p:txBody>
        </p:sp>
        <p:sp>
          <p:nvSpPr>
            <p:cNvPr id="364596" name="Rectangle 52"/>
            <p:cNvSpPr>
              <a:spLocks noChangeArrowheads="1"/>
            </p:cNvSpPr>
            <p:nvPr/>
          </p:nvSpPr>
          <p:spPr bwMode="auto">
            <a:xfrm>
              <a:off x="1480" y="1752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97" name="Line 53"/>
            <p:cNvSpPr>
              <a:spLocks noChangeShapeType="1"/>
            </p:cNvSpPr>
            <p:nvPr/>
          </p:nvSpPr>
          <p:spPr bwMode="auto">
            <a:xfrm>
              <a:off x="3891" y="1889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98" name="Line 54"/>
            <p:cNvSpPr>
              <a:spLocks noChangeShapeType="1"/>
            </p:cNvSpPr>
            <p:nvPr/>
          </p:nvSpPr>
          <p:spPr bwMode="auto">
            <a:xfrm>
              <a:off x="3349" y="195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599" name="Line 55"/>
            <p:cNvSpPr>
              <a:spLocks noChangeShapeType="1"/>
            </p:cNvSpPr>
            <p:nvPr/>
          </p:nvSpPr>
          <p:spPr bwMode="auto">
            <a:xfrm>
              <a:off x="4434" y="195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00" name="Line 56"/>
            <p:cNvSpPr>
              <a:spLocks noChangeShapeType="1"/>
            </p:cNvSpPr>
            <p:nvPr/>
          </p:nvSpPr>
          <p:spPr bwMode="auto">
            <a:xfrm>
              <a:off x="3349" y="1950"/>
              <a:ext cx="5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01" name="Line 57"/>
            <p:cNvSpPr>
              <a:spLocks noChangeShapeType="1"/>
            </p:cNvSpPr>
            <p:nvPr/>
          </p:nvSpPr>
          <p:spPr bwMode="auto">
            <a:xfrm>
              <a:off x="3891" y="1950"/>
              <a:ext cx="5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02" name="Line 58"/>
            <p:cNvSpPr>
              <a:spLocks noChangeShapeType="1"/>
            </p:cNvSpPr>
            <p:nvPr/>
          </p:nvSpPr>
          <p:spPr bwMode="auto">
            <a:xfrm>
              <a:off x="3349" y="214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03" name="Line 59"/>
            <p:cNvSpPr>
              <a:spLocks noChangeShapeType="1"/>
            </p:cNvSpPr>
            <p:nvPr/>
          </p:nvSpPr>
          <p:spPr bwMode="auto">
            <a:xfrm>
              <a:off x="3077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04" name="Line 60"/>
            <p:cNvSpPr>
              <a:spLocks noChangeShapeType="1"/>
            </p:cNvSpPr>
            <p:nvPr/>
          </p:nvSpPr>
          <p:spPr bwMode="auto">
            <a:xfrm>
              <a:off x="3620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05" name="Line 61"/>
            <p:cNvSpPr>
              <a:spLocks noChangeShapeType="1"/>
            </p:cNvSpPr>
            <p:nvPr/>
          </p:nvSpPr>
          <p:spPr bwMode="auto">
            <a:xfrm>
              <a:off x="3077" y="2208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06" name="Line 62"/>
            <p:cNvSpPr>
              <a:spLocks noChangeShapeType="1"/>
            </p:cNvSpPr>
            <p:nvPr/>
          </p:nvSpPr>
          <p:spPr bwMode="auto">
            <a:xfrm>
              <a:off x="3349" y="2208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07" name="Rectangle 63"/>
            <p:cNvSpPr>
              <a:spLocks noChangeArrowheads="1"/>
            </p:cNvSpPr>
            <p:nvPr/>
          </p:nvSpPr>
          <p:spPr bwMode="auto">
            <a:xfrm>
              <a:off x="2837" y="2269"/>
              <a:ext cx="48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08" name="Rectangle 64"/>
            <p:cNvSpPr>
              <a:spLocks noChangeArrowheads="1"/>
            </p:cNvSpPr>
            <p:nvPr/>
          </p:nvSpPr>
          <p:spPr bwMode="auto">
            <a:xfrm>
              <a:off x="2837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09" name="Line 65"/>
            <p:cNvSpPr>
              <a:spLocks noChangeShapeType="1"/>
            </p:cNvSpPr>
            <p:nvPr/>
          </p:nvSpPr>
          <p:spPr bwMode="auto">
            <a:xfrm>
              <a:off x="3620" y="2406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10" name="Line 66"/>
            <p:cNvSpPr>
              <a:spLocks noChangeShapeType="1"/>
            </p:cNvSpPr>
            <p:nvPr/>
          </p:nvSpPr>
          <p:spPr bwMode="auto">
            <a:xfrm>
              <a:off x="3349" y="246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11" name="Line 67"/>
            <p:cNvSpPr>
              <a:spLocks noChangeShapeType="1"/>
            </p:cNvSpPr>
            <p:nvPr/>
          </p:nvSpPr>
          <p:spPr bwMode="auto">
            <a:xfrm>
              <a:off x="3891" y="246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12" name="Line 68"/>
            <p:cNvSpPr>
              <a:spLocks noChangeShapeType="1"/>
            </p:cNvSpPr>
            <p:nvPr/>
          </p:nvSpPr>
          <p:spPr bwMode="auto">
            <a:xfrm>
              <a:off x="3349" y="2467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13" name="Line 69"/>
            <p:cNvSpPr>
              <a:spLocks noChangeShapeType="1"/>
            </p:cNvSpPr>
            <p:nvPr/>
          </p:nvSpPr>
          <p:spPr bwMode="auto">
            <a:xfrm>
              <a:off x="3620" y="2467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14" name="Rectangle 70"/>
            <p:cNvSpPr>
              <a:spLocks noChangeArrowheads="1"/>
            </p:cNvSpPr>
            <p:nvPr/>
          </p:nvSpPr>
          <p:spPr bwMode="auto">
            <a:xfrm>
              <a:off x="3109" y="2527"/>
              <a:ext cx="479" cy="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15" name="Rectangle 71"/>
            <p:cNvSpPr>
              <a:spLocks noChangeArrowheads="1"/>
            </p:cNvSpPr>
            <p:nvPr/>
          </p:nvSpPr>
          <p:spPr bwMode="auto">
            <a:xfrm>
              <a:off x="3109" y="2527"/>
              <a:ext cx="479" cy="100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16" name="Rectangle 72"/>
            <p:cNvSpPr>
              <a:spLocks noChangeArrowheads="1"/>
            </p:cNvSpPr>
            <p:nvPr/>
          </p:nvSpPr>
          <p:spPr bwMode="auto">
            <a:xfrm>
              <a:off x="3652" y="2527"/>
              <a:ext cx="479" cy="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17" name="Rectangle 73"/>
            <p:cNvSpPr>
              <a:spLocks noChangeArrowheads="1"/>
            </p:cNvSpPr>
            <p:nvPr/>
          </p:nvSpPr>
          <p:spPr bwMode="auto">
            <a:xfrm>
              <a:off x="3652" y="2527"/>
              <a:ext cx="479" cy="100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18" name="Rectangle 74"/>
            <p:cNvSpPr>
              <a:spLocks noChangeArrowheads="1"/>
            </p:cNvSpPr>
            <p:nvPr/>
          </p:nvSpPr>
          <p:spPr bwMode="auto">
            <a:xfrm>
              <a:off x="3380" y="2269"/>
              <a:ext cx="48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19" name="Rectangle 75"/>
            <p:cNvSpPr>
              <a:spLocks noChangeArrowheads="1"/>
            </p:cNvSpPr>
            <p:nvPr/>
          </p:nvSpPr>
          <p:spPr bwMode="auto">
            <a:xfrm>
              <a:off x="3599" y="2292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pt-BR"/>
            </a:p>
          </p:txBody>
        </p:sp>
        <p:sp>
          <p:nvSpPr>
            <p:cNvPr id="364620" name="Rectangle 76"/>
            <p:cNvSpPr>
              <a:spLocks noChangeArrowheads="1"/>
            </p:cNvSpPr>
            <p:nvPr/>
          </p:nvSpPr>
          <p:spPr bwMode="auto">
            <a:xfrm>
              <a:off x="3380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21" name="Rectangle 77"/>
            <p:cNvSpPr>
              <a:spLocks noChangeArrowheads="1"/>
            </p:cNvSpPr>
            <p:nvPr/>
          </p:nvSpPr>
          <p:spPr bwMode="auto">
            <a:xfrm>
              <a:off x="3109" y="2010"/>
              <a:ext cx="479" cy="1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22" name="Rectangle 78"/>
            <p:cNvSpPr>
              <a:spLocks noChangeArrowheads="1"/>
            </p:cNvSpPr>
            <p:nvPr/>
          </p:nvSpPr>
          <p:spPr bwMode="auto">
            <a:xfrm>
              <a:off x="3327" y="2034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en-US" altLang="pt-BR"/>
            </a:p>
          </p:txBody>
        </p:sp>
        <p:sp>
          <p:nvSpPr>
            <p:cNvPr id="364623" name="Rectangle 79"/>
            <p:cNvSpPr>
              <a:spLocks noChangeArrowheads="1"/>
            </p:cNvSpPr>
            <p:nvPr/>
          </p:nvSpPr>
          <p:spPr bwMode="auto">
            <a:xfrm>
              <a:off x="3109" y="2010"/>
              <a:ext cx="479" cy="138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24" name="Line 80"/>
            <p:cNvSpPr>
              <a:spLocks noChangeShapeType="1"/>
            </p:cNvSpPr>
            <p:nvPr/>
          </p:nvSpPr>
          <p:spPr bwMode="auto">
            <a:xfrm>
              <a:off x="4434" y="214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25" name="Line 81"/>
            <p:cNvSpPr>
              <a:spLocks noChangeShapeType="1"/>
            </p:cNvSpPr>
            <p:nvPr/>
          </p:nvSpPr>
          <p:spPr bwMode="auto">
            <a:xfrm>
              <a:off x="4163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26" name="Line 82"/>
            <p:cNvSpPr>
              <a:spLocks noChangeShapeType="1"/>
            </p:cNvSpPr>
            <p:nvPr/>
          </p:nvSpPr>
          <p:spPr bwMode="auto">
            <a:xfrm>
              <a:off x="4706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27" name="Line 83"/>
            <p:cNvSpPr>
              <a:spLocks noChangeShapeType="1"/>
            </p:cNvSpPr>
            <p:nvPr/>
          </p:nvSpPr>
          <p:spPr bwMode="auto">
            <a:xfrm>
              <a:off x="4163" y="2208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28" name="Line 84"/>
            <p:cNvSpPr>
              <a:spLocks noChangeShapeType="1"/>
            </p:cNvSpPr>
            <p:nvPr/>
          </p:nvSpPr>
          <p:spPr bwMode="auto">
            <a:xfrm>
              <a:off x="4434" y="2208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29" name="Rectangle 85"/>
            <p:cNvSpPr>
              <a:spLocks noChangeArrowheads="1"/>
            </p:cNvSpPr>
            <p:nvPr/>
          </p:nvSpPr>
          <p:spPr bwMode="auto">
            <a:xfrm>
              <a:off x="3923" y="2269"/>
              <a:ext cx="48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30" name="Rectangle 86"/>
            <p:cNvSpPr>
              <a:spLocks noChangeArrowheads="1"/>
            </p:cNvSpPr>
            <p:nvPr/>
          </p:nvSpPr>
          <p:spPr bwMode="auto">
            <a:xfrm>
              <a:off x="3923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31" name="Rectangle 87"/>
            <p:cNvSpPr>
              <a:spLocks noChangeArrowheads="1"/>
            </p:cNvSpPr>
            <p:nvPr/>
          </p:nvSpPr>
          <p:spPr bwMode="auto">
            <a:xfrm>
              <a:off x="4466" y="2269"/>
              <a:ext cx="47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32" name="Rectangle 88"/>
            <p:cNvSpPr>
              <a:spLocks noChangeArrowheads="1"/>
            </p:cNvSpPr>
            <p:nvPr/>
          </p:nvSpPr>
          <p:spPr bwMode="auto">
            <a:xfrm>
              <a:off x="4466" y="2269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33" name="Rectangle 89"/>
            <p:cNvSpPr>
              <a:spLocks noChangeArrowheads="1"/>
            </p:cNvSpPr>
            <p:nvPr/>
          </p:nvSpPr>
          <p:spPr bwMode="auto">
            <a:xfrm>
              <a:off x="4194" y="2010"/>
              <a:ext cx="480" cy="1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34" name="Rectangle 90"/>
            <p:cNvSpPr>
              <a:spLocks noChangeArrowheads="1"/>
            </p:cNvSpPr>
            <p:nvPr/>
          </p:nvSpPr>
          <p:spPr bwMode="auto">
            <a:xfrm>
              <a:off x="4413" y="2034"/>
              <a:ext cx="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pt-BR"/>
            </a:p>
          </p:txBody>
        </p:sp>
        <p:sp>
          <p:nvSpPr>
            <p:cNvPr id="364635" name="Rectangle 91"/>
            <p:cNvSpPr>
              <a:spLocks noChangeArrowheads="1"/>
            </p:cNvSpPr>
            <p:nvPr/>
          </p:nvSpPr>
          <p:spPr bwMode="auto">
            <a:xfrm>
              <a:off x="4194" y="2010"/>
              <a:ext cx="480" cy="138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36" name="Rectangle 92"/>
            <p:cNvSpPr>
              <a:spLocks noChangeArrowheads="1"/>
            </p:cNvSpPr>
            <p:nvPr/>
          </p:nvSpPr>
          <p:spPr bwMode="auto">
            <a:xfrm>
              <a:off x="3652" y="1752"/>
              <a:ext cx="479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37" name="Rectangle 93"/>
            <p:cNvSpPr>
              <a:spLocks noChangeArrowheads="1"/>
            </p:cNvSpPr>
            <p:nvPr/>
          </p:nvSpPr>
          <p:spPr bwMode="auto">
            <a:xfrm>
              <a:off x="3870" y="1775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9</a:t>
              </a:r>
              <a:endParaRPr lang="en-US" altLang="pt-BR"/>
            </a:p>
          </p:txBody>
        </p:sp>
        <p:sp>
          <p:nvSpPr>
            <p:cNvPr id="364638" name="Rectangle 94"/>
            <p:cNvSpPr>
              <a:spLocks noChangeArrowheads="1"/>
            </p:cNvSpPr>
            <p:nvPr/>
          </p:nvSpPr>
          <p:spPr bwMode="auto">
            <a:xfrm>
              <a:off x="3652" y="1752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39" name="Rectangle 95"/>
            <p:cNvSpPr>
              <a:spLocks noChangeArrowheads="1"/>
            </p:cNvSpPr>
            <p:nvPr/>
          </p:nvSpPr>
          <p:spPr bwMode="auto">
            <a:xfrm>
              <a:off x="2429" y="1494"/>
              <a:ext cx="479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640" name="Rectangle 96"/>
            <p:cNvSpPr>
              <a:spLocks noChangeArrowheads="1"/>
            </p:cNvSpPr>
            <p:nvPr/>
          </p:nvSpPr>
          <p:spPr bwMode="auto">
            <a:xfrm>
              <a:off x="2648" y="1517"/>
              <a:ext cx="7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pt-BR"/>
            </a:p>
          </p:txBody>
        </p:sp>
        <p:sp>
          <p:nvSpPr>
            <p:cNvPr id="364641" name="Rectangle 97"/>
            <p:cNvSpPr>
              <a:spLocks noChangeArrowheads="1"/>
            </p:cNvSpPr>
            <p:nvPr/>
          </p:nvSpPr>
          <p:spPr bwMode="auto">
            <a:xfrm>
              <a:off x="2429" y="1494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6" name="Rectangle 3076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3600"/>
              <a:t>Remoção</a:t>
            </a:r>
            <a:r>
              <a:rPr lang="pt-BR" altLang="pt-BR" sz="3600"/>
              <a:t> em </a:t>
            </a:r>
            <a:r>
              <a:rPr lang="en-US" altLang="pt-BR" sz="3600"/>
              <a:t>Árvore Binária de</a:t>
            </a:r>
            <a:r>
              <a:rPr lang="pt-BR" altLang="pt-BR" sz="3600"/>
              <a:t> </a:t>
            </a:r>
            <a:r>
              <a:rPr lang="en-US" altLang="pt-BR" sz="3600"/>
              <a:t>Busca</a:t>
            </a:r>
          </a:p>
        </p:txBody>
      </p:sp>
      <p:sp>
        <p:nvSpPr>
          <p:cNvPr id="366597" name="Rectangle 3077"/>
          <p:cNvSpPr>
            <a:spLocks noGrp="1" noChangeArrowheads="1"/>
          </p:cNvSpPr>
          <p:nvPr>
            <p:ph idx="1"/>
          </p:nvPr>
        </p:nvSpPr>
        <p:spPr>
          <a:xfrm>
            <a:off x="1182688" y="4632325"/>
            <a:ext cx="7772400" cy="150018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pt-BR" sz="2800"/>
              <a:t>Removendo 3: </a:t>
            </a:r>
          </a:p>
          <a:p>
            <a:pPr lvl="1"/>
            <a:r>
              <a:rPr lang="en-US" altLang="pt-BR" sz="2400"/>
              <a:t>basta que substituir o nó 3 pelo nó 2</a:t>
            </a:r>
          </a:p>
          <a:p>
            <a:pPr lvl="1"/>
            <a:r>
              <a:rPr lang="en-US" altLang="pt-BR" sz="2400"/>
              <a:t>continua valendo a regra de formação da árvore</a:t>
            </a:r>
          </a:p>
        </p:txBody>
      </p:sp>
      <p:sp>
        <p:nvSpPr>
          <p:cNvPr id="9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42D-749B-4625-9260-69627679FCBF}" type="slidenum">
              <a:rPr lang="en-US" altLang="pt-BR"/>
              <a:pPr/>
              <a:t>349</a:t>
            </a:fld>
            <a:endParaRPr lang="en-US" altLang="pt-BR"/>
          </a:p>
        </p:txBody>
      </p:sp>
      <p:sp>
        <p:nvSpPr>
          <p:cNvPr id="366594" name="Rectangle 3074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6595" name="Rectangle 3075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66598" name="Group 3078"/>
          <p:cNvGrpSpPr>
            <a:grpSpLocks/>
          </p:cNvGrpSpPr>
          <p:nvPr/>
        </p:nvGrpSpPr>
        <p:grpSpPr bwMode="auto">
          <a:xfrm>
            <a:off x="627063" y="2371725"/>
            <a:ext cx="7223125" cy="1798638"/>
            <a:chOff x="395" y="1494"/>
            <a:chExt cx="4550" cy="1133"/>
          </a:xfrm>
        </p:grpSpPr>
        <p:sp>
          <p:nvSpPr>
            <p:cNvPr id="366599" name="Line 3079"/>
            <p:cNvSpPr>
              <a:spLocks noChangeShapeType="1"/>
            </p:cNvSpPr>
            <p:nvPr/>
          </p:nvSpPr>
          <p:spPr bwMode="auto">
            <a:xfrm>
              <a:off x="2669" y="1631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00" name="Line 3080"/>
            <p:cNvSpPr>
              <a:spLocks noChangeShapeType="1"/>
            </p:cNvSpPr>
            <p:nvPr/>
          </p:nvSpPr>
          <p:spPr bwMode="auto">
            <a:xfrm>
              <a:off x="1720" y="1691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01" name="Line 3081"/>
            <p:cNvSpPr>
              <a:spLocks noChangeShapeType="1"/>
            </p:cNvSpPr>
            <p:nvPr/>
          </p:nvSpPr>
          <p:spPr bwMode="auto">
            <a:xfrm>
              <a:off x="3891" y="1691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02" name="Line 3082"/>
            <p:cNvSpPr>
              <a:spLocks noChangeShapeType="1"/>
            </p:cNvSpPr>
            <p:nvPr/>
          </p:nvSpPr>
          <p:spPr bwMode="auto">
            <a:xfrm>
              <a:off x="1720" y="1691"/>
              <a:ext cx="94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03" name="Line 3083"/>
            <p:cNvSpPr>
              <a:spLocks noChangeShapeType="1"/>
            </p:cNvSpPr>
            <p:nvPr/>
          </p:nvSpPr>
          <p:spPr bwMode="auto">
            <a:xfrm>
              <a:off x="2669" y="1691"/>
              <a:ext cx="1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04" name="Line 3084"/>
            <p:cNvSpPr>
              <a:spLocks noChangeShapeType="1"/>
            </p:cNvSpPr>
            <p:nvPr/>
          </p:nvSpPr>
          <p:spPr bwMode="auto">
            <a:xfrm>
              <a:off x="1720" y="1889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05" name="Line 3085"/>
            <p:cNvSpPr>
              <a:spLocks noChangeShapeType="1"/>
            </p:cNvSpPr>
            <p:nvPr/>
          </p:nvSpPr>
          <p:spPr bwMode="auto">
            <a:xfrm>
              <a:off x="1177" y="195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06" name="Line 3086"/>
            <p:cNvSpPr>
              <a:spLocks noChangeShapeType="1"/>
            </p:cNvSpPr>
            <p:nvPr/>
          </p:nvSpPr>
          <p:spPr bwMode="auto">
            <a:xfrm>
              <a:off x="2263" y="195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07" name="Line 3087"/>
            <p:cNvSpPr>
              <a:spLocks noChangeShapeType="1"/>
            </p:cNvSpPr>
            <p:nvPr/>
          </p:nvSpPr>
          <p:spPr bwMode="auto">
            <a:xfrm>
              <a:off x="1177" y="1950"/>
              <a:ext cx="5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08" name="Line 3088"/>
            <p:cNvSpPr>
              <a:spLocks noChangeShapeType="1"/>
            </p:cNvSpPr>
            <p:nvPr/>
          </p:nvSpPr>
          <p:spPr bwMode="auto">
            <a:xfrm>
              <a:off x="1720" y="1950"/>
              <a:ext cx="5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09" name="Line 3089"/>
            <p:cNvSpPr>
              <a:spLocks noChangeShapeType="1"/>
            </p:cNvSpPr>
            <p:nvPr/>
          </p:nvSpPr>
          <p:spPr bwMode="auto">
            <a:xfrm>
              <a:off x="1177" y="214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10" name="Line 3090"/>
            <p:cNvSpPr>
              <a:spLocks noChangeShapeType="1"/>
            </p:cNvSpPr>
            <p:nvPr/>
          </p:nvSpPr>
          <p:spPr bwMode="auto">
            <a:xfrm>
              <a:off x="906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11" name="Line 3091"/>
            <p:cNvSpPr>
              <a:spLocks noChangeShapeType="1"/>
            </p:cNvSpPr>
            <p:nvPr/>
          </p:nvSpPr>
          <p:spPr bwMode="auto">
            <a:xfrm>
              <a:off x="1449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12" name="Line 3092"/>
            <p:cNvSpPr>
              <a:spLocks noChangeShapeType="1"/>
            </p:cNvSpPr>
            <p:nvPr/>
          </p:nvSpPr>
          <p:spPr bwMode="auto">
            <a:xfrm>
              <a:off x="906" y="2208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13" name="Line 3093"/>
            <p:cNvSpPr>
              <a:spLocks noChangeShapeType="1"/>
            </p:cNvSpPr>
            <p:nvPr/>
          </p:nvSpPr>
          <p:spPr bwMode="auto">
            <a:xfrm>
              <a:off x="1177" y="2208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14" name="Line 3094"/>
            <p:cNvSpPr>
              <a:spLocks noChangeShapeType="1"/>
            </p:cNvSpPr>
            <p:nvPr/>
          </p:nvSpPr>
          <p:spPr bwMode="auto">
            <a:xfrm>
              <a:off x="906" y="2406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15" name="Line 3095"/>
            <p:cNvSpPr>
              <a:spLocks noChangeShapeType="1"/>
            </p:cNvSpPr>
            <p:nvPr/>
          </p:nvSpPr>
          <p:spPr bwMode="auto">
            <a:xfrm>
              <a:off x="634" y="246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16" name="Line 3096"/>
            <p:cNvSpPr>
              <a:spLocks noChangeShapeType="1"/>
            </p:cNvSpPr>
            <p:nvPr/>
          </p:nvSpPr>
          <p:spPr bwMode="auto">
            <a:xfrm>
              <a:off x="1177" y="246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17" name="Line 3097"/>
            <p:cNvSpPr>
              <a:spLocks noChangeShapeType="1"/>
            </p:cNvSpPr>
            <p:nvPr/>
          </p:nvSpPr>
          <p:spPr bwMode="auto">
            <a:xfrm>
              <a:off x="634" y="2467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18" name="Line 3098"/>
            <p:cNvSpPr>
              <a:spLocks noChangeShapeType="1"/>
            </p:cNvSpPr>
            <p:nvPr/>
          </p:nvSpPr>
          <p:spPr bwMode="auto">
            <a:xfrm>
              <a:off x="906" y="2467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19" name="Rectangle 3099"/>
            <p:cNvSpPr>
              <a:spLocks noChangeArrowheads="1"/>
            </p:cNvSpPr>
            <p:nvPr/>
          </p:nvSpPr>
          <p:spPr bwMode="auto">
            <a:xfrm>
              <a:off x="395" y="2527"/>
              <a:ext cx="479" cy="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20" name="Rectangle 3100"/>
            <p:cNvSpPr>
              <a:spLocks noChangeArrowheads="1"/>
            </p:cNvSpPr>
            <p:nvPr/>
          </p:nvSpPr>
          <p:spPr bwMode="auto">
            <a:xfrm>
              <a:off x="395" y="2527"/>
              <a:ext cx="479" cy="100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21" name="Rectangle 3101"/>
            <p:cNvSpPr>
              <a:spLocks noChangeArrowheads="1"/>
            </p:cNvSpPr>
            <p:nvPr/>
          </p:nvSpPr>
          <p:spPr bwMode="auto">
            <a:xfrm>
              <a:off x="937" y="2527"/>
              <a:ext cx="480" cy="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22" name="Rectangle 3102"/>
            <p:cNvSpPr>
              <a:spLocks noChangeArrowheads="1"/>
            </p:cNvSpPr>
            <p:nvPr/>
          </p:nvSpPr>
          <p:spPr bwMode="auto">
            <a:xfrm>
              <a:off x="937" y="2527"/>
              <a:ext cx="480" cy="100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23" name="Rectangle 3103"/>
            <p:cNvSpPr>
              <a:spLocks noChangeArrowheads="1"/>
            </p:cNvSpPr>
            <p:nvPr/>
          </p:nvSpPr>
          <p:spPr bwMode="auto">
            <a:xfrm>
              <a:off x="666" y="2269"/>
              <a:ext cx="48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24" name="Rectangle 3104"/>
            <p:cNvSpPr>
              <a:spLocks noChangeArrowheads="1"/>
            </p:cNvSpPr>
            <p:nvPr/>
          </p:nvSpPr>
          <p:spPr bwMode="auto">
            <a:xfrm>
              <a:off x="885" y="2292"/>
              <a:ext cx="7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pt-BR"/>
            </a:p>
          </p:txBody>
        </p:sp>
        <p:sp>
          <p:nvSpPr>
            <p:cNvPr id="366625" name="Rectangle 3105"/>
            <p:cNvSpPr>
              <a:spLocks noChangeArrowheads="1"/>
            </p:cNvSpPr>
            <p:nvPr/>
          </p:nvSpPr>
          <p:spPr bwMode="auto">
            <a:xfrm>
              <a:off x="666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26" name="Rectangle 3106"/>
            <p:cNvSpPr>
              <a:spLocks noChangeArrowheads="1"/>
            </p:cNvSpPr>
            <p:nvPr/>
          </p:nvSpPr>
          <p:spPr bwMode="auto">
            <a:xfrm>
              <a:off x="1209" y="2269"/>
              <a:ext cx="47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27" name="Rectangle 3107"/>
            <p:cNvSpPr>
              <a:spLocks noChangeArrowheads="1"/>
            </p:cNvSpPr>
            <p:nvPr/>
          </p:nvSpPr>
          <p:spPr bwMode="auto">
            <a:xfrm>
              <a:off x="1209" y="2269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28" name="Rectangle 3108"/>
            <p:cNvSpPr>
              <a:spLocks noChangeArrowheads="1"/>
            </p:cNvSpPr>
            <p:nvPr/>
          </p:nvSpPr>
          <p:spPr bwMode="auto">
            <a:xfrm>
              <a:off x="937" y="2010"/>
              <a:ext cx="480" cy="1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29" name="Rectangle 3109"/>
            <p:cNvSpPr>
              <a:spLocks noChangeArrowheads="1"/>
            </p:cNvSpPr>
            <p:nvPr/>
          </p:nvSpPr>
          <p:spPr bwMode="auto">
            <a:xfrm>
              <a:off x="1156" y="2034"/>
              <a:ext cx="7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pt-BR"/>
            </a:p>
          </p:txBody>
        </p:sp>
        <p:sp>
          <p:nvSpPr>
            <p:cNvPr id="366630" name="Rectangle 3110"/>
            <p:cNvSpPr>
              <a:spLocks noChangeArrowheads="1"/>
            </p:cNvSpPr>
            <p:nvPr/>
          </p:nvSpPr>
          <p:spPr bwMode="auto">
            <a:xfrm>
              <a:off x="937" y="2010"/>
              <a:ext cx="480" cy="138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31" name="Line 3111"/>
            <p:cNvSpPr>
              <a:spLocks noChangeShapeType="1"/>
            </p:cNvSpPr>
            <p:nvPr/>
          </p:nvSpPr>
          <p:spPr bwMode="auto">
            <a:xfrm>
              <a:off x="2263" y="214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32" name="Line 3112"/>
            <p:cNvSpPr>
              <a:spLocks noChangeShapeType="1"/>
            </p:cNvSpPr>
            <p:nvPr/>
          </p:nvSpPr>
          <p:spPr bwMode="auto">
            <a:xfrm>
              <a:off x="1991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33" name="Line 3113"/>
            <p:cNvSpPr>
              <a:spLocks noChangeShapeType="1"/>
            </p:cNvSpPr>
            <p:nvPr/>
          </p:nvSpPr>
          <p:spPr bwMode="auto">
            <a:xfrm>
              <a:off x="2534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34" name="Line 3114"/>
            <p:cNvSpPr>
              <a:spLocks noChangeShapeType="1"/>
            </p:cNvSpPr>
            <p:nvPr/>
          </p:nvSpPr>
          <p:spPr bwMode="auto">
            <a:xfrm>
              <a:off x="1991" y="2208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35" name="Line 3115"/>
            <p:cNvSpPr>
              <a:spLocks noChangeShapeType="1"/>
            </p:cNvSpPr>
            <p:nvPr/>
          </p:nvSpPr>
          <p:spPr bwMode="auto">
            <a:xfrm>
              <a:off x="2263" y="2208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36" name="Rectangle 3116"/>
            <p:cNvSpPr>
              <a:spLocks noChangeArrowheads="1"/>
            </p:cNvSpPr>
            <p:nvPr/>
          </p:nvSpPr>
          <p:spPr bwMode="auto">
            <a:xfrm>
              <a:off x="1752" y="2269"/>
              <a:ext cx="47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37" name="Rectangle 3117"/>
            <p:cNvSpPr>
              <a:spLocks noChangeArrowheads="1"/>
            </p:cNvSpPr>
            <p:nvPr/>
          </p:nvSpPr>
          <p:spPr bwMode="auto">
            <a:xfrm>
              <a:off x="1752" y="2269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38" name="Rectangle 3118"/>
            <p:cNvSpPr>
              <a:spLocks noChangeArrowheads="1"/>
            </p:cNvSpPr>
            <p:nvPr/>
          </p:nvSpPr>
          <p:spPr bwMode="auto">
            <a:xfrm>
              <a:off x="2294" y="2269"/>
              <a:ext cx="48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39" name="Rectangle 3119"/>
            <p:cNvSpPr>
              <a:spLocks noChangeArrowheads="1"/>
            </p:cNvSpPr>
            <p:nvPr/>
          </p:nvSpPr>
          <p:spPr bwMode="auto">
            <a:xfrm>
              <a:off x="2294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40" name="Rectangle 3120"/>
            <p:cNvSpPr>
              <a:spLocks noChangeArrowheads="1"/>
            </p:cNvSpPr>
            <p:nvPr/>
          </p:nvSpPr>
          <p:spPr bwMode="auto">
            <a:xfrm>
              <a:off x="2023" y="2010"/>
              <a:ext cx="480" cy="1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41" name="Rectangle 3121"/>
            <p:cNvSpPr>
              <a:spLocks noChangeArrowheads="1"/>
            </p:cNvSpPr>
            <p:nvPr/>
          </p:nvSpPr>
          <p:spPr bwMode="auto">
            <a:xfrm>
              <a:off x="2242" y="2034"/>
              <a:ext cx="7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pt-BR"/>
            </a:p>
          </p:txBody>
        </p:sp>
        <p:sp>
          <p:nvSpPr>
            <p:cNvPr id="366642" name="Rectangle 3122"/>
            <p:cNvSpPr>
              <a:spLocks noChangeArrowheads="1"/>
            </p:cNvSpPr>
            <p:nvPr/>
          </p:nvSpPr>
          <p:spPr bwMode="auto">
            <a:xfrm>
              <a:off x="2023" y="2010"/>
              <a:ext cx="480" cy="138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43" name="Rectangle 3123"/>
            <p:cNvSpPr>
              <a:spLocks noChangeArrowheads="1"/>
            </p:cNvSpPr>
            <p:nvPr/>
          </p:nvSpPr>
          <p:spPr bwMode="auto">
            <a:xfrm>
              <a:off x="1480" y="1752"/>
              <a:ext cx="48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44" name="Rectangle 3124"/>
            <p:cNvSpPr>
              <a:spLocks noChangeArrowheads="1"/>
            </p:cNvSpPr>
            <p:nvPr/>
          </p:nvSpPr>
          <p:spPr bwMode="auto">
            <a:xfrm>
              <a:off x="1699" y="1775"/>
              <a:ext cx="7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pt-BR"/>
            </a:p>
          </p:txBody>
        </p:sp>
        <p:sp>
          <p:nvSpPr>
            <p:cNvPr id="366645" name="Rectangle 3125"/>
            <p:cNvSpPr>
              <a:spLocks noChangeArrowheads="1"/>
            </p:cNvSpPr>
            <p:nvPr/>
          </p:nvSpPr>
          <p:spPr bwMode="auto">
            <a:xfrm>
              <a:off x="1480" y="1752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46" name="Line 3126"/>
            <p:cNvSpPr>
              <a:spLocks noChangeShapeType="1"/>
            </p:cNvSpPr>
            <p:nvPr/>
          </p:nvSpPr>
          <p:spPr bwMode="auto">
            <a:xfrm>
              <a:off x="3891" y="1889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47" name="Line 3127"/>
            <p:cNvSpPr>
              <a:spLocks noChangeShapeType="1"/>
            </p:cNvSpPr>
            <p:nvPr/>
          </p:nvSpPr>
          <p:spPr bwMode="auto">
            <a:xfrm>
              <a:off x="3349" y="195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48" name="Line 3128"/>
            <p:cNvSpPr>
              <a:spLocks noChangeShapeType="1"/>
            </p:cNvSpPr>
            <p:nvPr/>
          </p:nvSpPr>
          <p:spPr bwMode="auto">
            <a:xfrm>
              <a:off x="4434" y="195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49" name="Line 3129"/>
            <p:cNvSpPr>
              <a:spLocks noChangeShapeType="1"/>
            </p:cNvSpPr>
            <p:nvPr/>
          </p:nvSpPr>
          <p:spPr bwMode="auto">
            <a:xfrm>
              <a:off x="3349" y="1950"/>
              <a:ext cx="5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50" name="Line 3130"/>
            <p:cNvSpPr>
              <a:spLocks noChangeShapeType="1"/>
            </p:cNvSpPr>
            <p:nvPr/>
          </p:nvSpPr>
          <p:spPr bwMode="auto">
            <a:xfrm>
              <a:off x="3891" y="1950"/>
              <a:ext cx="5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51" name="Line 3131"/>
            <p:cNvSpPr>
              <a:spLocks noChangeShapeType="1"/>
            </p:cNvSpPr>
            <p:nvPr/>
          </p:nvSpPr>
          <p:spPr bwMode="auto">
            <a:xfrm>
              <a:off x="3349" y="214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52" name="Line 3132"/>
            <p:cNvSpPr>
              <a:spLocks noChangeShapeType="1"/>
            </p:cNvSpPr>
            <p:nvPr/>
          </p:nvSpPr>
          <p:spPr bwMode="auto">
            <a:xfrm>
              <a:off x="3077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53" name="Line 3133"/>
            <p:cNvSpPr>
              <a:spLocks noChangeShapeType="1"/>
            </p:cNvSpPr>
            <p:nvPr/>
          </p:nvSpPr>
          <p:spPr bwMode="auto">
            <a:xfrm>
              <a:off x="3620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54" name="Line 3134"/>
            <p:cNvSpPr>
              <a:spLocks noChangeShapeType="1"/>
            </p:cNvSpPr>
            <p:nvPr/>
          </p:nvSpPr>
          <p:spPr bwMode="auto">
            <a:xfrm>
              <a:off x="3077" y="2208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55" name="Line 3135"/>
            <p:cNvSpPr>
              <a:spLocks noChangeShapeType="1"/>
            </p:cNvSpPr>
            <p:nvPr/>
          </p:nvSpPr>
          <p:spPr bwMode="auto">
            <a:xfrm>
              <a:off x="3349" y="2208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56" name="Rectangle 3136"/>
            <p:cNvSpPr>
              <a:spLocks noChangeArrowheads="1"/>
            </p:cNvSpPr>
            <p:nvPr/>
          </p:nvSpPr>
          <p:spPr bwMode="auto">
            <a:xfrm>
              <a:off x="2837" y="2269"/>
              <a:ext cx="48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57" name="Rectangle 3137"/>
            <p:cNvSpPr>
              <a:spLocks noChangeArrowheads="1"/>
            </p:cNvSpPr>
            <p:nvPr/>
          </p:nvSpPr>
          <p:spPr bwMode="auto">
            <a:xfrm>
              <a:off x="2837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58" name="Line 3138"/>
            <p:cNvSpPr>
              <a:spLocks noChangeShapeType="1"/>
            </p:cNvSpPr>
            <p:nvPr/>
          </p:nvSpPr>
          <p:spPr bwMode="auto">
            <a:xfrm>
              <a:off x="3620" y="2406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59" name="Line 3139"/>
            <p:cNvSpPr>
              <a:spLocks noChangeShapeType="1"/>
            </p:cNvSpPr>
            <p:nvPr/>
          </p:nvSpPr>
          <p:spPr bwMode="auto">
            <a:xfrm>
              <a:off x="3349" y="246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60" name="Line 3140"/>
            <p:cNvSpPr>
              <a:spLocks noChangeShapeType="1"/>
            </p:cNvSpPr>
            <p:nvPr/>
          </p:nvSpPr>
          <p:spPr bwMode="auto">
            <a:xfrm>
              <a:off x="3891" y="246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61" name="Line 3141"/>
            <p:cNvSpPr>
              <a:spLocks noChangeShapeType="1"/>
            </p:cNvSpPr>
            <p:nvPr/>
          </p:nvSpPr>
          <p:spPr bwMode="auto">
            <a:xfrm>
              <a:off x="3349" y="2467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62" name="Line 3142"/>
            <p:cNvSpPr>
              <a:spLocks noChangeShapeType="1"/>
            </p:cNvSpPr>
            <p:nvPr/>
          </p:nvSpPr>
          <p:spPr bwMode="auto">
            <a:xfrm>
              <a:off x="3620" y="2467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63" name="Rectangle 3143"/>
            <p:cNvSpPr>
              <a:spLocks noChangeArrowheads="1"/>
            </p:cNvSpPr>
            <p:nvPr/>
          </p:nvSpPr>
          <p:spPr bwMode="auto">
            <a:xfrm>
              <a:off x="3109" y="2527"/>
              <a:ext cx="479" cy="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64" name="Rectangle 3144"/>
            <p:cNvSpPr>
              <a:spLocks noChangeArrowheads="1"/>
            </p:cNvSpPr>
            <p:nvPr/>
          </p:nvSpPr>
          <p:spPr bwMode="auto">
            <a:xfrm>
              <a:off x="3109" y="2527"/>
              <a:ext cx="479" cy="100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65" name="Rectangle 3145"/>
            <p:cNvSpPr>
              <a:spLocks noChangeArrowheads="1"/>
            </p:cNvSpPr>
            <p:nvPr/>
          </p:nvSpPr>
          <p:spPr bwMode="auto">
            <a:xfrm>
              <a:off x="3652" y="2527"/>
              <a:ext cx="479" cy="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66" name="Rectangle 3146"/>
            <p:cNvSpPr>
              <a:spLocks noChangeArrowheads="1"/>
            </p:cNvSpPr>
            <p:nvPr/>
          </p:nvSpPr>
          <p:spPr bwMode="auto">
            <a:xfrm>
              <a:off x="3652" y="2527"/>
              <a:ext cx="479" cy="100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67" name="Rectangle 3147"/>
            <p:cNvSpPr>
              <a:spLocks noChangeArrowheads="1"/>
            </p:cNvSpPr>
            <p:nvPr/>
          </p:nvSpPr>
          <p:spPr bwMode="auto">
            <a:xfrm>
              <a:off x="3380" y="2269"/>
              <a:ext cx="48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68" name="Rectangle 3148"/>
            <p:cNvSpPr>
              <a:spLocks noChangeArrowheads="1"/>
            </p:cNvSpPr>
            <p:nvPr/>
          </p:nvSpPr>
          <p:spPr bwMode="auto">
            <a:xfrm>
              <a:off x="3599" y="2292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pt-BR"/>
            </a:p>
          </p:txBody>
        </p:sp>
        <p:sp>
          <p:nvSpPr>
            <p:cNvPr id="366669" name="Rectangle 3149"/>
            <p:cNvSpPr>
              <a:spLocks noChangeArrowheads="1"/>
            </p:cNvSpPr>
            <p:nvPr/>
          </p:nvSpPr>
          <p:spPr bwMode="auto">
            <a:xfrm>
              <a:off x="3380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70" name="Rectangle 3150"/>
            <p:cNvSpPr>
              <a:spLocks noChangeArrowheads="1"/>
            </p:cNvSpPr>
            <p:nvPr/>
          </p:nvSpPr>
          <p:spPr bwMode="auto">
            <a:xfrm>
              <a:off x="3109" y="2010"/>
              <a:ext cx="479" cy="1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71" name="Rectangle 3151"/>
            <p:cNvSpPr>
              <a:spLocks noChangeArrowheads="1"/>
            </p:cNvSpPr>
            <p:nvPr/>
          </p:nvSpPr>
          <p:spPr bwMode="auto">
            <a:xfrm>
              <a:off x="3327" y="2034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en-US" altLang="pt-BR"/>
            </a:p>
          </p:txBody>
        </p:sp>
        <p:sp>
          <p:nvSpPr>
            <p:cNvPr id="366672" name="Rectangle 3152"/>
            <p:cNvSpPr>
              <a:spLocks noChangeArrowheads="1"/>
            </p:cNvSpPr>
            <p:nvPr/>
          </p:nvSpPr>
          <p:spPr bwMode="auto">
            <a:xfrm>
              <a:off x="3109" y="2010"/>
              <a:ext cx="479" cy="138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73" name="Line 3153"/>
            <p:cNvSpPr>
              <a:spLocks noChangeShapeType="1"/>
            </p:cNvSpPr>
            <p:nvPr/>
          </p:nvSpPr>
          <p:spPr bwMode="auto">
            <a:xfrm>
              <a:off x="4434" y="214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74" name="Line 3154"/>
            <p:cNvSpPr>
              <a:spLocks noChangeShapeType="1"/>
            </p:cNvSpPr>
            <p:nvPr/>
          </p:nvSpPr>
          <p:spPr bwMode="auto">
            <a:xfrm>
              <a:off x="4163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75" name="Line 3155"/>
            <p:cNvSpPr>
              <a:spLocks noChangeShapeType="1"/>
            </p:cNvSpPr>
            <p:nvPr/>
          </p:nvSpPr>
          <p:spPr bwMode="auto">
            <a:xfrm>
              <a:off x="4706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76" name="Line 3156"/>
            <p:cNvSpPr>
              <a:spLocks noChangeShapeType="1"/>
            </p:cNvSpPr>
            <p:nvPr/>
          </p:nvSpPr>
          <p:spPr bwMode="auto">
            <a:xfrm>
              <a:off x="4163" y="2208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77" name="Line 3157"/>
            <p:cNvSpPr>
              <a:spLocks noChangeShapeType="1"/>
            </p:cNvSpPr>
            <p:nvPr/>
          </p:nvSpPr>
          <p:spPr bwMode="auto">
            <a:xfrm>
              <a:off x="4434" y="2208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78" name="Rectangle 3158"/>
            <p:cNvSpPr>
              <a:spLocks noChangeArrowheads="1"/>
            </p:cNvSpPr>
            <p:nvPr/>
          </p:nvSpPr>
          <p:spPr bwMode="auto">
            <a:xfrm>
              <a:off x="3923" y="2269"/>
              <a:ext cx="48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79" name="Rectangle 3159"/>
            <p:cNvSpPr>
              <a:spLocks noChangeArrowheads="1"/>
            </p:cNvSpPr>
            <p:nvPr/>
          </p:nvSpPr>
          <p:spPr bwMode="auto">
            <a:xfrm>
              <a:off x="3923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80" name="Rectangle 3160"/>
            <p:cNvSpPr>
              <a:spLocks noChangeArrowheads="1"/>
            </p:cNvSpPr>
            <p:nvPr/>
          </p:nvSpPr>
          <p:spPr bwMode="auto">
            <a:xfrm>
              <a:off x="4466" y="2269"/>
              <a:ext cx="47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81" name="Rectangle 3161"/>
            <p:cNvSpPr>
              <a:spLocks noChangeArrowheads="1"/>
            </p:cNvSpPr>
            <p:nvPr/>
          </p:nvSpPr>
          <p:spPr bwMode="auto">
            <a:xfrm>
              <a:off x="4466" y="2269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82" name="Rectangle 3162"/>
            <p:cNvSpPr>
              <a:spLocks noChangeArrowheads="1"/>
            </p:cNvSpPr>
            <p:nvPr/>
          </p:nvSpPr>
          <p:spPr bwMode="auto">
            <a:xfrm>
              <a:off x="4194" y="2010"/>
              <a:ext cx="480" cy="1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83" name="Rectangle 3163"/>
            <p:cNvSpPr>
              <a:spLocks noChangeArrowheads="1"/>
            </p:cNvSpPr>
            <p:nvPr/>
          </p:nvSpPr>
          <p:spPr bwMode="auto">
            <a:xfrm>
              <a:off x="4413" y="2034"/>
              <a:ext cx="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pt-BR"/>
            </a:p>
          </p:txBody>
        </p:sp>
        <p:sp>
          <p:nvSpPr>
            <p:cNvPr id="366684" name="Rectangle 3164"/>
            <p:cNvSpPr>
              <a:spLocks noChangeArrowheads="1"/>
            </p:cNvSpPr>
            <p:nvPr/>
          </p:nvSpPr>
          <p:spPr bwMode="auto">
            <a:xfrm>
              <a:off x="4194" y="2010"/>
              <a:ext cx="480" cy="138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85" name="Rectangle 3165"/>
            <p:cNvSpPr>
              <a:spLocks noChangeArrowheads="1"/>
            </p:cNvSpPr>
            <p:nvPr/>
          </p:nvSpPr>
          <p:spPr bwMode="auto">
            <a:xfrm>
              <a:off x="3652" y="1752"/>
              <a:ext cx="479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86" name="Rectangle 3166"/>
            <p:cNvSpPr>
              <a:spLocks noChangeArrowheads="1"/>
            </p:cNvSpPr>
            <p:nvPr/>
          </p:nvSpPr>
          <p:spPr bwMode="auto">
            <a:xfrm>
              <a:off x="3870" y="1775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9</a:t>
              </a:r>
              <a:endParaRPr lang="en-US" altLang="pt-BR"/>
            </a:p>
          </p:txBody>
        </p:sp>
        <p:sp>
          <p:nvSpPr>
            <p:cNvPr id="366687" name="Rectangle 3167"/>
            <p:cNvSpPr>
              <a:spLocks noChangeArrowheads="1"/>
            </p:cNvSpPr>
            <p:nvPr/>
          </p:nvSpPr>
          <p:spPr bwMode="auto">
            <a:xfrm>
              <a:off x="3652" y="1752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88" name="Rectangle 3168"/>
            <p:cNvSpPr>
              <a:spLocks noChangeArrowheads="1"/>
            </p:cNvSpPr>
            <p:nvPr/>
          </p:nvSpPr>
          <p:spPr bwMode="auto">
            <a:xfrm>
              <a:off x="2429" y="1494"/>
              <a:ext cx="479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689" name="Rectangle 3169"/>
            <p:cNvSpPr>
              <a:spLocks noChangeArrowheads="1"/>
            </p:cNvSpPr>
            <p:nvPr/>
          </p:nvSpPr>
          <p:spPr bwMode="auto">
            <a:xfrm>
              <a:off x="2648" y="1517"/>
              <a:ext cx="7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pt-BR"/>
            </a:p>
          </p:txBody>
        </p:sp>
        <p:sp>
          <p:nvSpPr>
            <p:cNvPr id="366690" name="Rectangle 3170"/>
            <p:cNvSpPr>
              <a:spLocks noChangeArrowheads="1"/>
            </p:cNvSpPr>
            <p:nvPr/>
          </p:nvSpPr>
          <p:spPr bwMode="auto">
            <a:xfrm>
              <a:off x="2429" y="1494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Rectangle 205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3600"/>
              <a:t>Remoção</a:t>
            </a:r>
            <a:r>
              <a:rPr lang="pt-BR" altLang="pt-BR" sz="3600"/>
              <a:t> em </a:t>
            </a:r>
            <a:r>
              <a:rPr lang="en-US" altLang="pt-BR" sz="3600"/>
              <a:t>Árvore Binária de</a:t>
            </a:r>
            <a:r>
              <a:rPr lang="pt-BR" altLang="pt-BR" sz="3600"/>
              <a:t> </a:t>
            </a:r>
            <a:r>
              <a:rPr lang="en-US" altLang="pt-BR" sz="3600"/>
              <a:t>Busca</a:t>
            </a:r>
          </a:p>
        </p:txBody>
      </p:sp>
      <p:sp>
        <p:nvSpPr>
          <p:cNvPr id="368645" name="Rectangle 2053"/>
          <p:cNvSpPr>
            <a:spLocks noGrp="1" noChangeArrowheads="1"/>
          </p:cNvSpPr>
          <p:nvPr>
            <p:ph idx="1"/>
          </p:nvPr>
        </p:nvSpPr>
        <p:spPr>
          <a:xfrm>
            <a:off x="1182688" y="4632325"/>
            <a:ext cx="7772400" cy="150018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pt-BR" sz="2800"/>
              <a:t>Removendo 4: </a:t>
            </a:r>
          </a:p>
          <a:p>
            <a:pPr lvl="1"/>
            <a:r>
              <a:rPr lang="en-US" altLang="pt-BR" sz="2400"/>
              <a:t>basta que o substituir 4 pelo 5</a:t>
            </a:r>
          </a:p>
          <a:p>
            <a:pPr lvl="1"/>
            <a:r>
              <a:rPr lang="en-US" altLang="pt-BR" sz="2400"/>
              <a:t>continua valendo a regra de formação da árvore</a:t>
            </a:r>
          </a:p>
          <a:p>
            <a:pPr>
              <a:buFont typeface="Monotype Sorts" charset="0"/>
              <a:buChar char="y"/>
            </a:pPr>
            <a:endParaRPr lang="en-US" altLang="pt-BR" sz="2400"/>
          </a:p>
        </p:txBody>
      </p:sp>
      <p:sp>
        <p:nvSpPr>
          <p:cNvPr id="9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EB01-3A4E-4D2E-84F2-A3EFD9A3088C}" type="slidenum">
              <a:rPr lang="en-US" altLang="pt-BR"/>
              <a:pPr/>
              <a:t>350</a:t>
            </a:fld>
            <a:endParaRPr lang="en-US" altLang="pt-BR"/>
          </a:p>
        </p:txBody>
      </p:sp>
      <p:sp>
        <p:nvSpPr>
          <p:cNvPr id="368642" name="Rectangle 2050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8643" name="Rectangle 2051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68646" name="Group 2054"/>
          <p:cNvGrpSpPr>
            <a:grpSpLocks/>
          </p:cNvGrpSpPr>
          <p:nvPr/>
        </p:nvGrpSpPr>
        <p:grpSpPr bwMode="auto">
          <a:xfrm>
            <a:off x="609600" y="2057400"/>
            <a:ext cx="7223125" cy="1798638"/>
            <a:chOff x="395" y="1494"/>
            <a:chExt cx="4550" cy="1133"/>
          </a:xfrm>
        </p:grpSpPr>
        <p:sp>
          <p:nvSpPr>
            <p:cNvPr id="368647" name="Line 2055"/>
            <p:cNvSpPr>
              <a:spLocks noChangeShapeType="1"/>
            </p:cNvSpPr>
            <p:nvPr/>
          </p:nvSpPr>
          <p:spPr bwMode="auto">
            <a:xfrm>
              <a:off x="2669" y="1631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48" name="Line 2056"/>
            <p:cNvSpPr>
              <a:spLocks noChangeShapeType="1"/>
            </p:cNvSpPr>
            <p:nvPr/>
          </p:nvSpPr>
          <p:spPr bwMode="auto">
            <a:xfrm>
              <a:off x="1720" y="1691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49" name="Line 2057"/>
            <p:cNvSpPr>
              <a:spLocks noChangeShapeType="1"/>
            </p:cNvSpPr>
            <p:nvPr/>
          </p:nvSpPr>
          <p:spPr bwMode="auto">
            <a:xfrm>
              <a:off x="3891" y="1691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50" name="Line 2058"/>
            <p:cNvSpPr>
              <a:spLocks noChangeShapeType="1"/>
            </p:cNvSpPr>
            <p:nvPr/>
          </p:nvSpPr>
          <p:spPr bwMode="auto">
            <a:xfrm>
              <a:off x="1720" y="1691"/>
              <a:ext cx="94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51" name="Line 2059"/>
            <p:cNvSpPr>
              <a:spLocks noChangeShapeType="1"/>
            </p:cNvSpPr>
            <p:nvPr/>
          </p:nvSpPr>
          <p:spPr bwMode="auto">
            <a:xfrm>
              <a:off x="2669" y="1691"/>
              <a:ext cx="1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52" name="Line 2060"/>
            <p:cNvSpPr>
              <a:spLocks noChangeShapeType="1"/>
            </p:cNvSpPr>
            <p:nvPr/>
          </p:nvSpPr>
          <p:spPr bwMode="auto">
            <a:xfrm>
              <a:off x="1720" y="1889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53" name="Line 2061"/>
            <p:cNvSpPr>
              <a:spLocks noChangeShapeType="1"/>
            </p:cNvSpPr>
            <p:nvPr/>
          </p:nvSpPr>
          <p:spPr bwMode="auto">
            <a:xfrm>
              <a:off x="1177" y="195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54" name="Line 2062"/>
            <p:cNvSpPr>
              <a:spLocks noChangeShapeType="1"/>
            </p:cNvSpPr>
            <p:nvPr/>
          </p:nvSpPr>
          <p:spPr bwMode="auto">
            <a:xfrm>
              <a:off x="2263" y="195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55" name="Line 2063"/>
            <p:cNvSpPr>
              <a:spLocks noChangeShapeType="1"/>
            </p:cNvSpPr>
            <p:nvPr/>
          </p:nvSpPr>
          <p:spPr bwMode="auto">
            <a:xfrm>
              <a:off x="1177" y="1950"/>
              <a:ext cx="5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56" name="Line 2064"/>
            <p:cNvSpPr>
              <a:spLocks noChangeShapeType="1"/>
            </p:cNvSpPr>
            <p:nvPr/>
          </p:nvSpPr>
          <p:spPr bwMode="auto">
            <a:xfrm>
              <a:off x="1720" y="1950"/>
              <a:ext cx="5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57" name="Line 2065"/>
            <p:cNvSpPr>
              <a:spLocks noChangeShapeType="1"/>
            </p:cNvSpPr>
            <p:nvPr/>
          </p:nvSpPr>
          <p:spPr bwMode="auto">
            <a:xfrm>
              <a:off x="1177" y="214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58" name="Line 2066"/>
            <p:cNvSpPr>
              <a:spLocks noChangeShapeType="1"/>
            </p:cNvSpPr>
            <p:nvPr/>
          </p:nvSpPr>
          <p:spPr bwMode="auto">
            <a:xfrm>
              <a:off x="906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59" name="Line 2067"/>
            <p:cNvSpPr>
              <a:spLocks noChangeShapeType="1"/>
            </p:cNvSpPr>
            <p:nvPr/>
          </p:nvSpPr>
          <p:spPr bwMode="auto">
            <a:xfrm>
              <a:off x="1449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60" name="Line 2068"/>
            <p:cNvSpPr>
              <a:spLocks noChangeShapeType="1"/>
            </p:cNvSpPr>
            <p:nvPr/>
          </p:nvSpPr>
          <p:spPr bwMode="auto">
            <a:xfrm>
              <a:off x="906" y="2208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61" name="Line 2069"/>
            <p:cNvSpPr>
              <a:spLocks noChangeShapeType="1"/>
            </p:cNvSpPr>
            <p:nvPr/>
          </p:nvSpPr>
          <p:spPr bwMode="auto">
            <a:xfrm>
              <a:off x="1177" y="2208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62" name="Line 2070"/>
            <p:cNvSpPr>
              <a:spLocks noChangeShapeType="1"/>
            </p:cNvSpPr>
            <p:nvPr/>
          </p:nvSpPr>
          <p:spPr bwMode="auto">
            <a:xfrm>
              <a:off x="906" y="2406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63" name="Line 2071"/>
            <p:cNvSpPr>
              <a:spLocks noChangeShapeType="1"/>
            </p:cNvSpPr>
            <p:nvPr/>
          </p:nvSpPr>
          <p:spPr bwMode="auto">
            <a:xfrm>
              <a:off x="634" y="246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64" name="Line 2072"/>
            <p:cNvSpPr>
              <a:spLocks noChangeShapeType="1"/>
            </p:cNvSpPr>
            <p:nvPr/>
          </p:nvSpPr>
          <p:spPr bwMode="auto">
            <a:xfrm>
              <a:off x="1177" y="246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65" name="Line 2073"/>
            <p:cNvSpPr>
              <a:spLocks noChangeShapeType="1"/>
            </p:cNvSpPr>
            <p:nvPr/>
          </p:nvSpPr>
          <p:spPr bwMode="auto">
            <a:xfrm>
              <a:off x="634" y="2467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66" name="Line 2074"/>
            <p:cNvSpPr>
              <a:spLocks noChangeShapeType="1"/>
            </p:cNvSpPr>
            <p:nvPr/>
          </p:nvSpPr>
          <p:spPr bwMode="auto">
            <a:xfrm>
              <a:off x="906" y="2467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67" name="Rectangle 2075"/>
            <p:cNvSpPr>
              <a:spLocks noChangeArrowheads="1"/>
            </p:cNvSpPr>
            <p:nvPr/>
          </p:nvSpPr>
          <p:spPr bwMode="auto">
            <a:xfrm>
              <a:off x="395" y="2527"/>
              <a:ext cx="479" cy="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68" name="Rectangle 2076"/>
            <p:cNvSpPr>
              <a:spLocks noChangeArrowheads="1"/>
            </p:cNvSpPr>
            <p:nvPr/>
          </p:nvSpPr>
          <p:spPr bwMode="auto">
            <a:xfrm>
              <a:off x="395" y="2527"/>
              <a:ext cx="479" cy="100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69" name="Rectangle 2077"/>
            <p:cNvSpPr>
              <a:spLocks noChangeArrowheads="1"/>
            </p:cNvSpPr>
            <p:nvPr/>
          </p:nvSpPr>
          <p:spPr bwMode="auto">
            <a:xfrm>
              <a:off x="937" y="2527"/>
              <a:ext cx="480" cy="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70" name="Rectangle 2078"/>
            <p:cNvSpPr>
              <a:spLocks noChangeArrowheads="1"/>
            </p:cNvSpPr>
            <p:nvPr/>
          </p:nvSpPr>
          <p:spPr bwMode="auto">
            <a:xfrm>
              <a:off x="937" y="2527"/>
              <a:ext cx="480" cy="100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71" name="Rectangle 2079"/>
            <p:cNvSpPr>
              <a:spLocks noChangeArrowheads="1"/>
            </p:cNvSpPr>
            <p:nvPr/>
          </p:nvSpPr>
          <p:spPr bwMode="auto">
            <a:xfrm>
              <a:off x="666" y="2269"/>
              <a:ext cx="48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72" name="Rectangle 2080"/>
            <p:cNvSpPr>
              <a:spLocks noChangeArrowheads="1"/>
            </p:cNvSpPr>
            <p:nvPr/>
          </p:nvSpPr>
          <p:spPr bwMode="auto">
            <a:xfrm>
              <a:off x="885" y="2292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pt-BR"/>
            </a:p>
          </p:txBody>
        </p:sp>
        <p:sp>
          <p:nvSpPr>
            <p:cNvPr id="368673" name="Rectangle 2081"/>
            <p:cNvSpPr>
              <a:spLocks noChangeArrowheads="1"/>
            </p:cNvSpPr>
            <p:nvPr/>
          </p:nvSpPr>
          <p:spPr bwMode="auto">
            <a:xfrm>
              <a:off x="666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74" name="Rectangle 2082"/>
            <p:cNvSpPr>
              <a:spLocks noChangeArrowheads="1"/>
            </p:cNvSpPr>
            <p:nvPr/>
          </p:nvSpPr>
          <p:spPr bwMode="auto">
            <a:xfrm>
              <a:off x="1209" y="2269"/>
              <a:ext cx="47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75" name="Rectangle 2083"/>
            <p:cNvSpPr>
              <a:spLocks noChangeArrowheads="1"/>
            </p:cNvSpPr>
            <p:nvPr/>
          </p:nvSpPr>
          <p:spPr bwMode="auto">
            <a:xfrm>
              <a:off x="1209" y="2269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76" name="Rectangle 2084"/>
            <p:cNvSpPr>
              <a:spLocks noChangeArrowheads="1"/>
            </p:cNvSpPr>
            <p:nvPr/>
          </p:nvSpPr>
          <p:spPr bwMode="auto">
            <a:xfrm>
              <a:off x="937" y="2010"/>
              <a:ext cx="480" cy="1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77" name="Rectangle 2085"/>
            <p:cNvSpPr>
              <a:spLocks noChangeArrowheads="1"/>
            </p:cNvSpPr>
            <p:nvPr/>
          </p:nvSpPr>
          <p:spPr bwMode="auto">
            <a:xfrm>
              <a:off x="1156" y="2034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pt-BR"/>
            </a:p>
          </p:txBody>
        </p:sp>
        <p:sp>
          <p:nvSpPr>
            <p:cNvPr id="368678" name="Rectangle 2086"/>
            <p:cNvSpPr>
              <a:spLocks noChangeArrowheads="1"/>
            </p:cNvSpPr>
            <p:nvPr/>
          </p:nvSpPr>
          <p:spPr bwMode="auto">
            <a:xfrm>
              <a:off x="937" y="2010"/>
              <a:ext cx="480" cy="138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79" name="Line 2087"/>
            <p:cNvSpPr>
              <a:spLocks noChangeShapeType="1"/>
            </p:cNvSpPr>
            <p:nvPr/>
          </p:nvSpPr>
          <p:spPr bwMode="auto">
            <a:xfrm>
              <a:off x="2263" y="214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80" name="Line 2088"/>
            <p:cNvSpPr>
              <a:spLocks noChangeShapeType="1"/>
            </p:cNvSpPr>
            <p:nvPr/>
          </p:nvSpPr>
          <p:spPr bwMode="auto">
            <a:xfrm>
              <a:off x="1991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81" name="Line 2089"/>
            <p:cNvSpPr>
              <a:spLocks noChangeShapeType="1"/>
            </p:cNvSpPr>
            <p:nvPr/>
          </p:nvSpPr>
          <p:spPr bwMode="auto">
            <a:xfrm>
              <a:off x="2534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82" name="Line 2090"/>
            <p:cNvSpPr>
              <a:spLocks noChangeShapeType="1"/>
            </p:cNvSpPr>
            <p:nvPr/>
          </p:nvSpPr>
          <p:spPr bwMode="auto">
            <a:xfrm>
              <a:off x="1991" y="2208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83" name="Line 2091"/>
            <p:cNvSpPr>
              <a:spLocks noChangeShapeType="1"/>
            </p:cNvSpPr>
            <p:nvPr/>
          </p:nvSpPr>
          <p:spPr bwMode="auto">
            <a:xfrm>
              <a:off x="2263" y="2208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84" name="Rectangle 2092"/>
            <p:cNvSpPr>
              <a:spLocks noChangeArrowheads="1"/>
            </p:cNvSpPr>
            <p:nvPr/>
          </p:nvSpPr>
          <p:spPr bwMode="auto">
            <a:xfrm>
              <a:off x="1752" y="2269"/>
              <a:ext cx="47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85" name="Rectangle 2093"/>
            <p:cNvSpPr>
              <a:spLocks noChangeArrowheads="1"/>
            </p:cNvSpPr>
            <p:nvPr/>
          </p:nvSpPr>
          <p:spPr bwMode="auto">
            <a:xfrm>
              <a:off x="1752" y="2269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86" name="Rectangle 2094"/>
            <p:cNvSpPr>
              <a:spLocks noChangeArrowheads="1"/>
            </p:cNvSpPr>
            <p:nvPr/>
          </p:nvSpPr>
          <p:spPr bwMode="auto">
            <a:xfrm>
              <a:off x="2294" y="2269"/>
              <a:ext cx="48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87" name="Rectangle 2095"/>
            <p:cNvSpPr>
              <a:spLocks noChangeArrowheads="1"/>
            </p:cNvSpPr>
            <p:nvPr/>
          </p:nvSpPr>
          <p:spPr bwMode="auto">
            <a:xfrm>
              <a:off x="2294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88" name="Rectangle 2096"/>
            <p:cNvSpPr>
              <a:spLocks noChangeArrowheads="1"/>
            </p:cNvSpPr>
            <p:nvPr/>
          </p:nvSpPr>
          <p:spPr bwMode="auto">
            <a:xfrm>
              <a:off x="2023" y="2010"/>
              <a:ext cx="480" cy="1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89" name="Rectangle 2097"/>
            <p:cNvSpPr>
              <a:spLocks noChangeArrowheads="1"/>
            </p:cNvSpPr>
            <p:nvPr/>
          </p:nvSpPr>
          <p:spPr bwMode="auto">
            <a:xfrm>
              <a:off x="2242" y="2034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pt-BR"/>
            </a:p>
          </p:txBody>
        </p:sp>
        <p:sp>
          <p:nvSpPr>
            <p:cNvPr id="368690" name="Rectangle 2098"/>
            <p:cNvSpPr>
              <a:spLocks noChangeArrowheads="1"/>
            </p:cNvSpPr>
            <p:nvPr/>
          </p:nvSpPr>
          <p:spPr bwMode="auto">
            <a:xfrm>
              <a:off x="2023" y="2010"/>
              <a:ext cx="480" cy="138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91" name="Rectangle 2099"/>
            <p:cNvSpPr>
              <a:spLocks noChangeArrowheads="1"/>
            </p:cNvSpPr>
            <p:nvPr/>
          </p:nvSpPr>
          <p:spPr bwMode="auto">
            <a:xfrm>
              <a:off x="1480" y="1752"/>
              <a:ext cx="48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92" name="Rectangle 2100"/>
            <p:cNvSpPr>
              <a:spLocks noChangeArrowheads="1"/>
            </p:cNvSpPr>
            <p:nvPr/>
          </p:nvSpPr>
          <p:spPr bwMode="auto">
            <a:xfrm>
              <a:off x="1699" y="1775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pt-BR"/>
            </a:p>
          </p:txBody>
        </p:sp>
        <p:sp>
          <p:nvSpPr>
            <p:cNvPr id="368693" name="Rectangle 2101"/>
            <p:cNvSpPr>
              <a:spLocks noChangeArrowheads="1"/>
            </p:cNvSpPr>
            <p:nvPr/>
          </p:nvSpPr>
          <p:spPr bwMode="auto">
            <a:xfrm>
              <a:off x="1480" y="1752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94" name="Line 2102"/>
            <p:cNvSpPr>
              <a:spLocks noChangeShapeType="1"/>
            </p:cNvSpPr>
            <p:nvPr/>
          </p:nvSpPr>
          <p:spPr bwMode="auto">
            <a:xfrm>
              <a:off x="3891" y="1889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95" name="Line 2103"/>
            <p:cNvSpPr>
              <a:spLocks noChangeShapeType="1"/>
            </p:cNvSpPr>
            <p:nvPr/>
          </p:nvSpPr>
          <p:spPr bwMode="auto">
            <a:xfrm>
              <a:off x="3349" y="195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96" name="Line 2104"/>
            <p:cNvSpPr>
              <a:spLocks noChangeShapeType="1"/>
            </p:cNvSpPr>
            <p:nvPr/>
          </p:nvSpPr>
          <p:spPr bwMode="auto">
            <a:xfrm>
              <a:off x="4434" y="195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97" name="Line 2105"/>
            <p:cNvSpPr>
              <a:spLocks noChangeShapeType="1"/>
            </p:cNvSpPr>
            <p:nvPr/>
          </p:nvSpPr>
          <p:spPr bwMode="auto">
            <a:xfrm>
              <a:off x="3349" y="1950"/>
              <a:ext cx="5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98" name="Line 2106"/>
            <p:cNvSpPr>
              <a:spLocks noChangeShapeType="1"/>
            </p:cNvSpPr>
            <p:nvPr/>
          </p:nvSpPr>
          <p:spPr bwMode="auto">
            <a:xfrm>
              <a:off x="3891" y="1950"/>
              <a:ext cx="5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699" name="Line 2107"/>
            <p:cNvSpPr>
              <a:spLocks noChangeShapeType="1"/>
            </p:cNvSpPr>
            <p:nvPr/>
          </p:nvSpPr>
          <p:spPr bwMode="auto">
            <a:xfrm>
              <a:off x="3349" y="214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00" name="Line 2108"/>
            <p:cNvSpPr>
              <a:spLocks noChangeShapeType="1"/>
            </p:cNvSpPr>
            <p:nvPr/>
          </p:nvSpPr>
          <p:spPr bwMode="auto">
            <a:xfrm>
              <a:off x="3077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01" name="Line 2109"/>
            <p:cNvSpPr>
              <a:spLocks noChangeShapeType="1"/>
            </p:cNvSpPr>
            <p:nvPr/>
          </p:nvSpPr>
          <p:spPr bwMode="auto">
            <a:xfrm>
              <a:off x="3620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02" name="Line 2110"/>
            <p:cNvSpPr>
              <a:spLocks noChangeShapeType="1"/>
            </p:cNvSpPr>
            <p:nvPr/>
          </p:nvSpPr>
          <p:spPr bwMode="auto">
            <a:xfrm>
              <a:off x="3077" y="2208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03" name="Line 2111"/>
            <p:cNvSpPr>
              <a:spLocks noChangeShapeType="1"/>
            </p:cNvSpPr>
            <p:nvPr/>
          </p:nvSpPr>
          <p:spPr bwMode="auto">
            <a:xfrm>
              <a:off x="3349" y="2208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04" name="Rectangle 2112"/>
            <p:cNvSpPr>
              <a:spLocks noChangeArrowheads="1"/>
            </p:cNvSpPr>
            <p:nvPr/>
          </p:nvSpPr>
          <p:spPr bwMode="auto">
            <a:xfrm>
              <a:off x="2837" y="2269"/>
              <a:ext cx="48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05" name="Rectangle 2113"/>
            <p:cNvSpPr>
              <a:spLocks noChangeArrowheads="1"/>
            </p:cNvSpPr>
            <p:nvPr/>
          </p:nvSpPr>
          <p:spPr bwMode="auto">
            <a:xfrm>
              <a:off x="2837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06" name="Line 2114"/>
            <p:cNvSpPr>
              <a:spLocks noChangeShapeType="1"/>
            </p:cNvSpPr>
            <p:nvPr/>
          </p:nvSpPr>
          <p:spPr bwMode="auto">
            <a:xfrm>
              <a:off x="3620" y="2406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07" name="Line 2115"/>
            <p:cNvSpPr>
              <a:spLocks noChangeShapeType="1"/>
            </p:cNvSpPr>
            <p:nvPr/>
          </p:nvSpPr>
          <p:spPr bwMode="auto">
            <a:xfrm>
              <a:off x="3349" y="246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08" name="Line 2116"/>
            <p:cNvSpPr>
              <a:spLocks noChangeShapeType="1"/>
            </p:cNvSpPr>
            <p:nvPr/>
          </p:nvSpPr>
          <p:spPr bwMode="auto">
            <a:xfrm>
              <a:off x="3891" y="246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09" name="Line 2117"/>
            <p:cNvSpPr>
              <a:spLocks noChangeShapeType="1"/>
            </p:cNvSpPr>
            <p:nvPr/>
          </p:nvSpPr>
          <p:spPr bwMode="auto">
            <a:xfrm>
              <a:off x="3349" y="2467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10" name="Line 2118"/>
            <p:cNvSpPr>
              <a:spLocks noChangeShapeType="1"/>
            </p:cNvSpPr>
            <p:nvPr/>
          </p:nvSpPr>
          <p:spPr bwMode="auto">
            <a:xfrm>
              <a:off x="3620" y="2467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11" name="Rectangle 2119"/>
            <p:cNvSpPr>
              <a:spLocks noChangeArrowheads="1"/>
            </p:cNvSpPr>
            <p:nvPr/>
          </p:nvSpPr>
          <p:spPr bwMode="auto">
            <a:xfrm>
              <a:off x="3109" y="2527"/>
              <a:ext cx="479" cy="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12" name="Rectangle 2120"/>
            <p:cNvSpPr>
              <a:spLocks noChangeArrowheads="1"/>
            </p:cNvSpPr>
            <p:nvPr/>
          </p:nvSpPr>
          <p:spPr bwMode="auto">
            <a:xfrm>
              <a:off x="3109" y="2527"/>
              <a:ext cx="479" cy="100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13" name="Rectangle 2121"/>
            <p:cNvSpPr>
              <a:spLocks noChangeArrowheads="1"/>
            </p:cNvSpPr>
            <p:nvPr/>
          </p:nvSpPr>
          <p:spPr bwMode="auto">
            <a:xfrm>
              <a:off x="3652" y="2527"/>
              <a:ext cx="479" cy="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14" name="Rectangle 2122"/>
            <p:cNvSpPr>
              <a:spLocks noChangeArrowheads="1"/>
            </p:cNvSpPr>
            <p:nvPr/>
          </p:nvSpPr>
          <p:spPr bwMode="auto">
            <a:xfrm>
              <a:off x="3652" y="2527"/>
              <a:ext cx="479" cy="100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15" name="Rectangle 2123"/>
            <p:cNvSpPr>
              <a:spLocks noChangeArrowheads="1"/>
            </p:cNvSpPr>
            <p:nvPr/>
          </p:nvSpPr>
          <p:spPr bwMode="auto">
            <a:xfrm>
              <a:off x="3380" y="2269"/>
              <a:ext cx="48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16" name="Rectangle 2124"/>
            <p:cNvSpPr>
              <a:spLocks noChangeArrowheads="1"/>
            </p:cNvSpPr>
            <p:nvPr/>
          </p:nvSpPr>
          <p:spPr bwMode="auto">
            <a:xfrm>
              <a:off x="3599" y="2292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pt-BR"/>
            </a:p>
          </p:txBody>
        </p:sp>
        <p:sp>
          <p:nvSpPr>
            <p:cNvPr id="368717" name="Rectangle 2125"/>
            <p:cNvSpPr>
              <a:spLocks noChangeArrowheads="1"/>
            </p:cNvSpPr>
            <p:nvPr/>
          </p:nvSpPr>
          <p:spPr bwMode="auto">
            <a:xfrm>
              <a:off x="3380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18" name="Rectangle 2126"/>
            <p:cNvSpPr>
              <a:spLocks noChangeArrowheads="1"/>
            </p:cNvSpPr>
            <p:nvPr/>
          </p:nvSpPr>
          <p:spPr bwMode="auto">
            <a:xfrm>
              <a:off x="3109" y="2010"/>
              <a:ext cx="479" cy="1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19" name="Rectangle 2127"/>
            <p:cNvSpPr>
              <a:spLocks noChangeArrowheads="1"/>
            </p:cNvSpPr>
            <p:nvPr/>
          </p:nvSpPr>
          <p:spPr bwMode="auto">
            <a:xfrm>
              <a:off x="3327" y="2034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en-US" altLang="pt-BR"/>
            </a:p>
          </p:txBody>
        </p:sp>
        <p:sp>
          <p:nvSpPr>
            <p:cNvPr id="368720" name="Rectangle 2128"/>
            <p:cNvSpPr>
              <a:spLocks noChangeArrowheads="1"/>
            </p:cNvSpPr>
            <p:nvPr/>
          </p:nvSpPr>
          <p:spPr bwMode="auto">
            <a:xfrm>
              <a:off x="3109" y="2010"/>
              <a:ext cx="479" cy="138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21" name="Line 2129"/>
            <p:cNvSpPr>
              <a:spLocks noChangeShapeType="1"/>
            </p:cNvSpPr>
            <p:nvPr/>
          </p:nvSpPr>
          <p:spPr bwMode="auto">
            <a:xfrm>
              <a:off x="4434" y="214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22" name="Line 2130"/>
            <p:cNvSpPr>
              <a:spLocks noChangeShapeType="1"/>
            </p:cNvSpPr>
            <p:nvPr/>
          </p:nvSpPr>
          <p:spPr bwMode="auto">
            <a:xfrm>
              <a:off x="4163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23" name="Line 2131"/>
            <p:cNvSpPr>
              <a:spLocks noChangeShapeType="1"/>
            </p:cNvSpPr>
            <p:nvPr/>
          </p:nvSpPr>
          <p:spPr bwMode="auto">
            <a:xfrm>
              <a:off x="4706" y="2208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24" name="Line 2132"/>
            <p:cNvSpPr>
              <a:spLocks noChangeShapeType="1"/>
            </p:cNvSpPr>
            <p:nvPr/>
          </p:nvSpPr>
          <p:spPr bwMode="auto">
            <a:xfrm>
              <a:off x="4163" y="2208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25" name="Line 2133"/>
            <p:cNvSpPr>
              <a:spLocks noChangeShapeType="1"/>
            </p:cNvSpPr>
            <p:nvPr/>
          </p:nvSpPr>
          <p:spPr bwMode="auto">
            <a:xfrm>
              <a:off x="4434" y="2208"/>
              <a:ext cx="2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26" name="Rectangle 2134"/>
            <p:cNvSpPr>
              <a:spLocks noChangeArrowheads="1"/>
            </p:cNvSpPr>
            <p:nvPr/>
          </p:nvSpPr>
          <p:spPr bwMode="auto">
            <a:xfrm>
              <a:off x="3923" y="2269"/>
              <a:ext cx="48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27" name="Rectangle 2135"/>
            <p:cNvSpPr>
              <a:spLocks noChangeArrowheads="1"/>
            </p:cNvSpPr>
            <p:nvPr/>
          </p:nvSpPr>
          <p:spPr bwMode="auto">
            <a:xfrm>
              <a:off x="3923" y="2269"/>
              <a:ext cx="480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28" name="Rectangle 2136"/>
            <p:cNvSpPr>
              <a:spLocks noChangeArrowheads="1"/>
            </p:cNvSpPr>
            <p:nvPr/>
          </p:nvSpPr>
          <p:spPr bwMode="auto">
            <a:xfrm>
              <a:off x="4466" y="2269"/>
              <a:ext cx="47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29" name="Rectangle 2137"/>
            <p:cNvSpPr>
              <a:spLocks noChangeArrowheads="1"/>
            </p:cNvSpPr>
            <p:nvPr/>
          </p:nvSpPr>
          <p:spPr bwMode="auto">
            <a:xfrm>
              <a:off x="4466" y="2269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30" name="Rectangle 2138"/>
            <p:cNvSpPr>
              <a:spLocks noChangeArrowheads="1"/>
            </p:cNvSpPr>
            <p:nvPr/>
          </p:nvSpPr>
          <p:spPr bwMode="auto">
            <a:xfrm>
              <a:off x="4194" y="2010"/>
              <a:ext cx="480" cy="1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31" name="Rectangle 2139"/>
            <p:cNvSpPr>
              <a:spLocks noChangeArrowheads="1"/>
            </p:cNvSpPr>
            <p:nvPr/>
          </p:nvSpPr>
          <p:spPr bwMode="auto">
            <a:xfrm>
              <a:off x="4413" y="2034"/>
              <a:ext cx="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pt-BR"/>
            </a:p>
          </p:txBody>
        </p:sp>
        <p:sp>
          <p:nvSpPr>
            <p:cNvPr id="368732" name="Rectangle 2140"/>
            <p:cNvSpPr>
              <a:spLocks noChangeArrowheads="1"/>
            </p:cNvSpPr>
            <p:nvPr/>
          </p:nvSpPr>
          <p:spPr bwMode="auto">
            <a:xfrm>
              <a:off x="4194" y="2010"/>
              <a:ext cx="480" cy="138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33" name="Rectangle 2141"/>
            <p:cNvSpPr>
              <a:spLocks noChangeArrowheads="1"/>
            </p:cNvSpPr>
            <p:nvPr/>
          </p:nvSpPr>
          <p:spPr bwMode="auto">
            <a:xfrm>
              <a:off x="3652" y="1752"/>
              <a:ext cx="479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34" name="Rectangle 2142"/>
            <p:cNvSpPr>
              <a:spLocks noChangeArrowheads="1"/>
            </p:cNvSpPr>
            <p:nvPr/>
          </p:nvSpPr>
          <p:spPr bwMode="auto">
            <a:xfrm>
              <a:off x="3870" y="1775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9</a:t>
              </a:r>
              <a:endParaRPr lang="en-US" altLang="pt-BR"/>
            </a:p>
          </p:txBody>
        </p:sp>
        <p:sp>
          <p:nvSpPr>
            <p:cNvPr id="368735" name="Rectangle 2143"/>
            <p:cNvSpPr>
              <a:spLocks noChangeArrowheads="1"/>
            </p:cNvSpPr>
            <p:nvPr/>
          </p:nvSpPr>
          <p:spPr bwMode="auto">
            <a:xfrm>
              <a:off x="3652" y="1752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36" name="Rectangle 2144"/>
            <p:cNvSpPr>
              <a:spLocks noChangeArrowheads="1"/>
            </p:cNvSpPr>
            <p:nvPr/>
          </p:nvSpPr>
          <p:spPr bwMode="auto">
            <a:xfrm>
              <a:off x="2429" y="1494"/>
              <a:ext cx="479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37" name="Rectangle 2145"/>
            <p:cNvSpPr>
              <a:spLocks noChangeArrowheads="1"/>
            </p:cNvSpPr>
            <p:nvPr/>
          </p:nvSpPr>
          <p:spPr bwMode="auto">
            <a:xfrm>
              <a:off x="2648" y="1517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pt-BR"/>
            </a:p>
          </p:txBody>
        </p:sp>
        <p:sp>
          <p:nvSpPr>
            <p:cNvPr id="368738" name="Rectangle 2146"/>
            <p:cNvSpPr>
              <a:spLocks noChangeArrowheads="1"/>
            </p:cNvSpPr>
            <p:nvPr/>
          </p:nvSpPr>
          <p:spPr bwMode="auto">
            <a:xfrm>
              <a:off x="2429" y="1494"/>
              <a:ext cx="479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3600"/>
              <a:t>Remoção</a:t>
            </a:r>
            <a:r>
              <a:rPr lang="pt-BR" altLang="pt-BR" sz="3600"/>
              <a:t> em </a:t>
            </a:r>
            <a:r>
              <a:rPr lang="en-US" altLang="pt-BR" sz="3600"/>
              <a:t>Árvore Binária de</a:t>
            </a:r>
            <a:r>
              <a:rPr lang="pt-BR" altLang="pt-BR" sz="3600"/>
              <a:t> </a:t>
            </a:r>
            <a:r>
              <a:rPr lang="en-US" altLang="pt-BR" sz="3600"/>
              <a:t>Busca</a:t>
            </a:r>
          </a:p>
        </p:txBody>
      </p:sp>
      <p:sp>
        <p:nvSpPr>
          <p:cNvPr id="370693" name="Rectangle 5"/>
          <p:cNvSpPr>
            <a:spLocks noGrp="1" noChangeArrowheads="1"/>
          </p:cNvSpPr>
          <p:nvPr>
            <p:ph idx="1"/>
          </p:nvPr>
        </p:nvSpPr>
        <p:spPr>
          <a:xfrm>
            <a:off x="1182688" y="4632325"/>
            <a:ext cx="7772400" cy="150018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pt-BR" sz="2400"/>
              <a:t>Removendo 7 </a:t>
            </a:r>
            <a:r>
              <a:rPr lang="pt-BR" altLang="pt-BR" sz="2400"/>
              <a:t> (</a:t>
            </a:r>
            <a:r>
              <a:rPr lang="en-US" altLang="pt-BR" sz="2400"/>
              <a:t>raiz</a:t>
            </a:r>
            <a:r>
              <a:rPr lang="pt-BR" altLang="pt-BR" sz="2400"/>
              <a:t>)</a:t>
            </a:r>
            <a:r>
              <a:rPr lang="en-US" altLang="pt-BR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pt-BR" sz="2400"/>
              <a:t>substituir o </a:t>
            </a:r>
            <a:r>
              <a:rPr lang="pt-BR" altLang="pt-BR" sz="2400"/>
              <a:t>7 pelo imediatamente maior: 8 – como determinar?</a:t>
            </a:r>
            <a:endParaRPr lang="en-US" altLang="pt-BR" sz="2400"/>
          </a:p>
          <a:p>
            <a:pPr lvl="1">
              <a:lnSpc>
                <a:spcPct val="90000"/>
              </a:lnSpc>
            </a:pPr>
            <a:r>
              <a:rPr lang="pt-BR" altLang="pt-BR" sz="2400"/>
              <a:t>resulta na remoção do elemento de chave 8</a:t>
            </a:r>
            <a:endParaRPr lang="en-US" altLang="pt-BR" sz="2400"/>
          </a:p>
        </p:txBody>
      </p:sp>
      <p:sp>
        <p:nvSpPr>
          <p:cNvPr id="10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D7-C62B-4E78-A305-4B3C11735223}" type="slidenum">
              <a:rPr lang="en-US" altLang="pt-BR"/>
              <a:pPr/>
              <a:t>351</a:t>
            </a:fld>
            <a:endParaRPr lang="en-US" altLang="pt-BR"/>
          </a:p>
        </p:txBody>
      </p:sp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70694" name="Group 6"/>
          <p:cNvGrpSpPr>
            <a:grpSpLocks/>
          </p:cNvGrpSpPr>
          <p:nvPr/>
        </p:nvGrpSpPr>
        <p:grpSpPr bwMode="auto">
          <a:xfrm>
            <a:off x="1023938" y="2065338"/>
            <a:ext cx="7629525" cy="1792287"/>
            <a:chOff x="645" y="1301"/>
            <a:chExt cx="4806" cy="1129"/>
          </a:xfrm>
        </p:grpSpPr>
        <p:sp>
          <p:nvSpPr>
            <p:cNvPr id="370695" name="Line 7"/>
            <p:cNvSpPr>
              <a:spLocks noChangeShapeType="1"/>
            </p:cNvSpPr>
            <p:nvPr/>
          </p:nvSpPr>
          <p:spPr bwMode="auto">
            <a:xfrm>
              <a:off x="3048" y="1437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696" name="Line 8"/>
            <p:cNvSpPr>
              <a:spLocks noChangeShapeType="1"/>
            </p:cNvSpPr>
            <p:nvPr/>
          </p:nvSpPr>
          <p:spPr bwMode="auto">
            <a:xfrm>
              <a:off x="1966" y="149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697" name="Line 9"/>
            <p:cNvSpPr>
              <a:spLocks noChangeShapeType="1"/>
            </p:cNvSpPr>
            <p:nvPr/>
          </p:nvSpPr>
          <p:spPr bwMode="auto">
            <a:xfrm>
              <a:off x="4130" y="1498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698" name="Line 10"/>
            <p:cNvSpPr>
              <a:spLocks noChangeShapeType="1"/>
            </p:cNvSpPr>
            <p:nvPr/>
          </p:nvSpPr>
          <p:spPr bwMode="auto">
            <a:xfrm>
              <a:off x="1966" y="1498"/>
              <a:ext cx="108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699" name="Line 11"/>
            <p:cNvSpPr>
              <a:spLocks noChangeShapeType="1"/>
            </p:cNvSpPr>
            <p:nvPr/>
          </p:nvSpPr>
          <p:spPr bwMode="auto">
            <a:xfrm>
              <a:off x="3048" y="1498"/>
              <a:ext cx="108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00" name="Line 12"/>
            <p:cNvSpPr>
              <a:spLocks noChangeShapeType="1"/>
            </p:cNvSpPr>
            <p:nvPr/>
          </p:nvSpPr>
          <p:spPr bwMode="auto">
            <a:xfrm>
              <a:off x="1966" y="1695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01" name="Line 13"/>
            <p:cNvSpPr>
              <a:spLocks noChangeShapeType="1"/>
            </p:cNvSpPr>
            <p:nvPr/>
          </p:nvSpPr>
          <p:spPr bwMode="auto">
            <a:xfrm>
              <a:off x="1425" y="1755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02" name="Line 14"/>
            <p:cNvSpPr>
              <a:spLocks noChangeShapeType="1"/>
            </p:cNvSpPr>
            <p:nvPr/>
          </p:nvSpPr>
          <p:spPr bwMode="auto">
            <a:xfrm>
              <a:off x="2507" y="1755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03" name="Line 15"/>
            <p:cNvSpPr>
              <a:spLocks noChangeShapeType="1"/>
            </p:cNvSpPr>
            <p:nvPr/>
          </p:nvSpPr>
          <p:spPr bwMode="auto">
            <a:xfrm>
              <a:off x="1425" y="1755"/>
              <a:ext cx="54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04" name="Line 16"/>
            <p:cNvSpPr>
              <a:spLocks noChangeShapeType="1"/>
            </p:cNvSpPr>
            <p:nvPr/>
          </p:nvSpPr>
          <p:spPr bwMode="auto">
            <a:xfrm>
              <a:off x="1966" y="1755"/>
              <a:ext cx="54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05" name="Line 17"/>
            <p:cNvSpPr>
              <a:spLocks noChangeShapeType="1"/>
            </p:cNvSpPr>
            <p:nvPr/>
          </p:nvSpPr>
          <p:spPr bwMode="auto">
            <a:xfrm>
              <a:off x="1425" y="1952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06" name="Line 18"/>
            <p:cNvSpPr>
              <a:spLocks noChangeShapeType="1"/>
            </p:cNvSpPr>
            <p:nvPr/>
          </p:nvSpPr>
          <p:spPr bwMode="auto">
            <a:xfrm>
              <a:off x="1154" y="2013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07" name="Line 19"/>
            <p:cNvSpPr>
              <a:spLocks noChangeShapeType="1"/>
            </p:cNvSpPr>
            <p:nvPr/>
          </p:nvSpPr>
          <p:spPr bwMode="auto">
            <a:xfrm>
              <a:off x="1695" y="2013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08" name="Line 20"/>
            <p:cNvSpPr>
              <a:spLocks noChangeShapeType="1"/>
            </p:cNvSpPr>
            <p:nvPr/>
          </p:nvSpPr>
          <p:spPr bwMode="auto">
            <a:xfrm>
              <a:off x="1154" y="2013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09" name="Line 21"/>
            <p:cNvSpPr>
              <a:spLocks noChangeShapeType="1"/>
            </p:cNvSpPr>
            <p:nvPr/>
          </p:nvSpPr>
          <p:spPr bwMode="auto">
            <a:xfrm>
              <a:off x="1425" y="2013"/>
              <a:ext cx="27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10" name="Line 22"/>
            <p:cNvSpPr>
              <a:spLocks noChangeShapeType="1"/>
            </p:cNvSpPr>
            <p:nvPr/>
          </p:nvSpPr>
          <p:spPr bwMode="auto">
            <a:xfrm>
              <a:off x="1154" y="221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11" name="Line 23"/>
            <p:cNvSpPr>
              <a:spLocks noChangeShapeType="1"/>
            </p:cNvSpPr>
            <p:nvPr/>
          </p:nvSpPr>
          <p:spPr bwMode="auto">
            <a:xfrm>
              <a:off x="884" y="2270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12" name="Line 24"/>
            <p:cNvSpPr>
              <a:spLocks noChangeShapeType="1"/>
            </p:cNvSpPr>
            <p:nvPr/>
          </p:nvSpPr>
          <p:spPr bwMode="auto">
            <a:xfrm>
              <a:off x="1425" y="2270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13" name="Line 25"/>
            <p:cNvSpPr>
              <a:spLocks noChangeShapeType="1"/>
            </p:cNvSpPr>
            <p:nvPr/>
          </p:nvSpPr>
          <p:spPr bwMode="auto">
            <a:xfrm>
              <a:off x="884" y="2270"/>
              <a:ext cx="27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14" name="Line 26"/>
            <p:cNvSpPr>
              <a:spLocks noChangeShapeType="1"/>
            </p:cNvSpPr>
            <p:nvPr/>
          </p:nvSpPr>
          <p:spPr bwMode="auto">
            <a:xfrm>
              <a:off x="1154" y="2270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15" name="Rectangle 27"/>
            <p:cNvSpPr>
              <a:spLocks noChangeArrowheads="1"/>
            </p:cNvSpPr>
            <p:nvPr/>
          </p:nvSpPr>
          <p:spPr bwMode="auto">
            <a:xfrm>
              <a:off x="645" y="2331"/>
              <a:ext cx="478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16" name="Rectangle 28"/>
            <p:cNvSpPr>
              <a:spLocks noChangeArrowheads="1"/>
            </p:cNvSpPr>
            <p:nvPr/>
          </p:nvSpPr>
          <p:spPr bwMode="auto">
            <a:xfrm>
              <a:off x="645" y="2331"/>
              <a:ext cx="478" cy="99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17" name="Rectangle 29"/>
            <p:cNvSpPr>
              <a:spLocks noChangeArrowheads="1"/>
            </p:cNvSpPr>
            <p:nvPr/>
          </p:nvSpPr>
          <p:spPr bwMode="auto">
            <a:xfrm>
              <a:off x="1186" y="2331"/>
              <a:ext cx="478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18" name="Rectangle 30"/>
            <p:cNvSpPr>
              <a:spLocks noChangeArrowheads="1"/>
            </p:cNvSpPr>
            <p:nvPr/>
          </p:nvSpPr>
          <p:spPr bwMode="auto">
            <a:xfrm>
              <a:off x="1186" y="2331"/>
              <a:ext cx="478" cy="99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19" name="Rectangle 31"/>
            <p:cNvSpPr>
              <a:spLocks noChangeArrowheads="1"/>
            </p:cNvSpPr>
            <p:nvPr/>
          </p:nvSpPr>
          <p:spPr bwMode="auto">
            <a:xfrm>
              <a:off x="915" y="2073"/>
              <a:ext cx="478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20" name="Rectangle 32"/>
            <p:cNvSpPr>
              <a:spLocks noChangeArrowheads="1"/>
            </p:cNvSpPr>
            <p:nvPr/>
          </p:nvSpPr>
          <p:spPr bwMode="auto">
            <a:xfrm>
              <a:off x="1133" y="2097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pt-BR"/>
            </a:p>
          </p:txBody>
        </p:sp>
        <p:sp>
          <p:nvSpPr>
            <p:cNvPr id="370721" name="Rectangle 33"/>
            <p:cNvSpPr>
              <a:spLocks noChangeArrowheads="1"/>
            </p:cNvSpPr>
            <p:nvPr/>
          </p:nvSpPr>
          <p:spPr bwMode="auto">
            <a:xfrm>
              <a:off x="915" y="2073"/>
              <a:ext cx="478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22" name="Rectangle 34"/>
            <p:cNvSpPr>
              <a:spLocks noChangeArrowheads="1"/>
            </p:cNvSpPr>
            <p:nvPr/>
          </p:nvSpPr>
          <p:spPr bwMode="auto">
            <a:xfrm>
              <a:off x="1456" y="2073"/>
              <a:ext cx="478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23" name="Rectangle 35"/>
            <p:cNvSpPr>
              <a:spLocks noChangeArrowheads="1"/>
            </p:cNvSpPr>
            <p:nvPr/>
          </p:nvSpPr>
          <p:spPr bwMode="auto">
            <a:xfrm>
              <a:off x="1456" y="2073"/>
              <a:ext cx="478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24" name="Rectangle 36"/>
            <p:cNvSpPr>
              <a:spLocks noChangeArrowheads="1"/>
            </p:cNvSpPr>
            <p:nvPr/>
          </p:nvSpPr>
          <p:spPr bwMode="auto">
            <a:xfrm>
              <a:off x="1186" y="1816"/>
              <a:ext cx="478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25" name="Rectangle 37"/>
            <p:cNvSpPr>
              <a:spLocks noChangeArrowheads="1"/>
            </p:cNvSpPr>
            <p:nvPr/>
          </p:nvSpPr>
          <p:spPr bwMode="auto">
            <a:xfrm>
              <a:off x="1404" y="1840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pt-BR"/>
            </a:p>
          </p:txBody>
        </p:sp>
        <p:sp>
          <p:nvSpPr>
            <p:cNvPr id="370726" name="Rectangle 38"/>
            <p:cNvSpPr>
              <a:spLocks noChangeArrowheads="1"/>
            </p:cNvSpPr>
            <p:nvPr/>
          </p:nvSpPr>
          <p:spPr bwMode="auto">
            <a:xfrm>
              <a:off x="1186" y="1816"/>
              <a:ext cx="478" cy="136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27" name="Line 39"/>
            <p:cNvSpPr>
              <a:spLocks noChangeShapeType="1"/>
            </p:cNvSpPr>
            <p:nvPr/>
          </p:nvSpPr>
          <p:spPr bwMode="auto">
            <a:xfrm>
              <a:off x="2507" y="1952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28" name="Line 40"/>
            <p:cNvSpPr>
              <a:spLocks noChangeShapeType="1"/>
            </p:cNvSpPr>
            <p:nvPr/>
          </p:nvSpPr>
          <p:spPr bwMode="auto">
            <a:xfrm>
              <a:off x="2236" y="2013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29" name="Line 41"/>
            <p:cNvSpPr>
              <a:spLocks noChangeShapeType="1"/>
            </p:cNvSpPr>
            <p:nvPr/>
          </p:nvSpPr>
          <p:spPr bwMode="auto">
            <a:xfrm>
              <a:off x="2777" y="2013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30" name="Line 42"/>
            <p:cNvSpPr>
              <a:spLocks noChangeShapeType="1"/>
            </p:cNvSpPr>
            <p:nvPr/>
          </p:nvSpPr>
          <p:spPr bwMode="auto">
            <a:xfrm>
              <a:off x="2236" y="2013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31" name="Line 43"/>
            <p:cNvSpPr>
              <a:spLocks noChangeShapeType="1"/>
            </p:cNvSpPr>
            <p:nvPr/>
          </p:nvSpPr>
          <p:spPr bwMode="auto">
            <a:xfrm>
              <a:off x="2507" y="2013"/>
              <a:ext cx="27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32" name="Rectangle 44"/>
            <p:cNvSpPr>
              <a:spLocks noChangeArrowheads="1"/>
            </p:cNvSpPr>
            <p:nvPr/>
          </p:nvSpPr>
          <p:spPr bwMode="auto">
            <a:xfrm>
              <a:off x="1997" y="2073"/>
              <a:ext cx="478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33" name="Rectangle 45"/>
            <p:cNvSpPr>
              <a:spLocks noChangeArrowheads="1"/>
            </p:cNvSpPr>
            <p:nvPr/>
          </p:nvSpPr>
          <p:spPr bwMode="auto">
            <a:xfrm>
              <a:off x="1997" y="2073"/>
              <a:ext cx="478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34" name="Rectangle 46"/>
            <p:cNvSpPr>
              <a:spLocks noChangeArrowheads="1"/>
            </p:cNvSpPr>
            <p:nvPr/>
          </p:nvSpPr>
          <p:spPr bwMode="auto">
            <a:xfrm>
              <a:off x="2538" y="2073"/>
              <a:ext cx="478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35" name="Rectangle 47"/>
            <p:cNvSpPr>
              <a:spLocks noChangeArrowheads="1"/>
            </p:cNvSpPr>
            <p:nvPr/>
          </p:nvSpPr>
          <p:spPr bwMode="auto">
            <a:xfrm>
              <a:off x="2538" y="2073"/>
              <a:ext cx="478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36" name="Rectangle 48"/>
            <p:cNvSpPr>
              <a:spLocks noChangeArrowheads="1"/>
            </p:cNvSpPr>
            <p:nvPr/>
          </p:nvSpPr>
          <p:spPr bwMode="auto">
            <a:xfrm>
              <a:off x="2268" y="1816"/>
              <a:ext cx="478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37" name="Rectangle 49"/>
            <p:cNvSpPr>
              <a:spLocks noChangeArrowheads="1"/>
            </p:cNvSpPr>
            <p:nvPr/>
          </p:nvSpPr>
          <p:spPr bwMode="auto">
            <a:xfrm>
              <a:off x="2486" y="1840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pt-BR"/>
            </a:p>
          </p:txBody>
        </p:sp>
        <p:sp>
          <p:nvSpPr>
            <p:cNvPr id="370738" name="Rectangle 50"/>
            <p:cNvSpPr>
              <a:spLocks noChangeArrowheads="1"/>
            </p:cNvSpPr>
            <p:nvPr/>
          </p:nvSpPr>
          <p:spPr bwMode="auto">
            <a:xfrm>
              <a:off x="2268" y="1816"/>
              <a:ext cx="478" cy="136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39" name="Rectangle 51"/>
            <p:cNvSpPr>
              <a:spLocks noChangeArrowheads="1"/>
            </p:cNvSpPr>
            <p:nvPr/>
          </p:nvSpPr>
          <p:spPr bwMode="auto">
            <a:xfrm>
              <a:off x="1727" y="1558"/>
              <a:ext cx="478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40" name="Rectangle 52"/>
            <p:cNvSpPr>
              <a:spLocks noChangeArrowheads="1"/>
            </p:cNvSpPr>
            <p:nvPr/>
          </p:nvSpPr>
          <p:spPr bwMode="auto">
            <a:xfrm>
              <a:off x="1945" y="1582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pt-BR"/>
            </a:p>
          </p:txBody>
        </p:sp>
        <p:sp>
          <p:nvSpPr>
            <p:cNvPr id="370741" name="Rectangle 53"/>
            <p:cNvSpPr>
              <a:spLocks noChangeArrowheads="1"/>
            </p:cNvSpPr>
            <p:nvPr/>
          </p:nvSpPr>
          <p:spPr bwMode="auto">
            <a:xfrm>
              <a:off x="1727" y="1558"/>
              <a:ext cx="478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42" name="Line 54"/>
            <p:cNvSpPr>
              <a:spLocks noChangeShapeType="1"/>
            </p:cNvSpPr>
            <p:nvPr/>
          </p:nvSpPr>
          <p:spPr bwMode="auto">
            <a:xfrm>
              <a:off x="4130" y="1695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43" name="Line 55"/>
            <p:cNvSpPr>
              <a:spLocks noChangeShapeType="1"/>
            </p:cNvSpPr>
            <p:nvPr/>
          </p:nvSpPr>
          <p:spPr bwMode="auto">
            <a:xfrm>
              <a:off x="3589" y="1755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44" name="Line 56"/>
            <p:cNvSpPr>
              <a:spLocks noChangeShapeType="1"/>
            </p:cNvSpPr>
            <p:nvPr/>
          </p:nvSpPr>
          <p:spPr bwMode="auto">
            <a:xfrm>
              <a:off x="4671" y="1755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45" name="Line 57"/>
            <p:cNvSpPr>
              <a:spLocks noChangeShapeType="1"/>
            </p:cNvSpPr>
            <p:nvPr/>
          </p:nvSpPr>
          <p:spPr bwMode="auto">
            <a:xfrm>
              <a:off x="3589" y="1755"/>
              <a:ext cx="54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46" name="Line 58"/>
            <p:cNvSpPr>
              <a:spLocks noChangeShapeType="1"/>
            </p:cNvSpPr>
            <p:nvPr/>
          </p:nvSpPr>
          <p:spPr bwMode="auto">
            <a:xfrm>
              <a:off x="4130" y="1755"/>
              <a:ext cx="54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47" name="Line 59"/>
            <p:cNvSpPr>
              <a:spLocks noChangeShapeType="1"/>
            </p:cNvSpPr>
            <p:nvPr/>
          </p:nvSpPr>
          <p:spPr bwMode="auto">
            <a:xfrm>
              <a:off x="3589" y="1952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48" name="Line 60"/>
            <p:cNvSpPr>
              <a:spLocks noChangeShapeType="1"/>
            </p:cNvSpPr>
            <p:nvPr/>
          </p:nvSpPr>
          <p:spPr bwMode="auto">
            <a:xfrm>
              <a:off x="3319" y="2013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49" name="Line 61"/>
            <p:cNvSpPr>
              <a:spLocks noChangeShapeType="1"/>
            </p:cNvSpPr>
            <p:nvPr/>
          </p:nvSpPr>
          <p:spPr bwMode="auto">
            <a:xfrm>
              <a:off x="3860" y="2013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50" name="Line 62"/>
            <p:cNvSpPr>
              <a:spLocks noChangeShapeType="1"/>
            </p:cNvSpPr>
            <p:nvPr/>
          </p:nvSpPr>
          <p:spPr bwMode="auto">
            <a:xfrm>
              <a:off x="3319" y="2013"/>
              <a:ext cx="27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51" name="Line 63"/>
            <p:cNvSpPr>
              <a:spLocks noChangeShapeType="1"/>
            </p:cNvSpPr>
            <p:nvPr/>
          </p:nvSpPr>
          <p:spPr bwMode="auto">
            <a:xfrm>
              <a:off x="3589" y="2013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52" name="Rectangle 64"/>
            <p:cNvSpPr>
              <a:spLocks noChangeArrowheads="1"/>
            </p:cNvSpPr>
            <p:nvPr/>
          </p:nvSpPr>
          <p:spPr bwMode="auto">
            <a:xfrm>
              <a:off x="3080" y="2073"/>
              <a:ext cx="478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53" name="Rectangle 65"/>
            <p:cNvSpPr>
              <a:spLocks noChangeArrowheads="1"/>
            </p:cNvSpPr>
            <p:nvPr/>
          </p:nvSpPr>
          <p:spPr bwMode="auto">
            <a:xfrm>
              <a:off x="3080" y="2073"/>
              <a:ext cx="478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54" name="Line 66"/>
            <p:cNvSpPr>
              <a:spLocks noChangeShapeType="1"/>
            </p:cNvSpPr>
            <p:nvPr/>
          </p:nvSpPr>
          <p:spPr bwMode="auto">
            <a:xfrm>
              <a:off x="3860" y="221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55" name="Line 67"/>
            <p:cNvSpPr>
              <a:spLocks noChangeShapeType="1"/>
            </p:cNvSpPr>
            <p:nvPr/>
          </p:nvSpPr>
          <p:spPr bwMode="auto">
            <a:xfrm>
              <a:off x="3589" y="2270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56" name="Line 68"/>
            <p:cNvSpPr>
              <a:spLocks noChangeShapeType="1"/>
            </p:cNvSpPr>
            <p:nvPr/>
          </p:nvSpPr>
          <p:spPr bwMode="auto">
            <a:xfrm>
              <a:off x="4130" y="2270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57" name="Line 69"/>
            <p:cNvSpPr>
              <a:spLocks noChangeShapeType="1"/>
            </p:cNvSpPr>
            <p:nvPr/>
          </p:nvSpPr>
          <p:spPr bwMode="auto">
            <a:xfrm>
              <a:off x="3589" y="2270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58" name="Line 70"/>
            <p:cNvSpPr>
              <a:spLocks noChangeShapeType="1"/>
            </p:cNvSpPr>
            <p:nvPr/>
          </p:nvSpPr>
          <p:spPr bwMode="auto">
            <a:xfrm>
              <a:off x="3860" y="2270"/>
              <a:ext cx="27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59" name="Rectangle 71"/>
            <p:cNvSpPr>
              <a:spLocks noChangeArrowheads="1"/>
            </p:cNvSpPr>
            <p:nvPr/>
          </p:nvSpPr>
          <p:spPr bwMode="auto">
            <a:xfrm>
              <a:off x="3350" y="2331"/>
              <a:ext cx="478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60" name="Rectangle 72"/>
            <p:cNvSpPr>
              <a:spLocks noChangeArrowheads="1"/>
            </p:cNvSpPr>
            <p:nvPr/>
          </p:nvSpPr>
          <p:spPr bwMode="auto">
            <a:xfrm>
              <a:off x="3350" y="2331"/>
              <a:ext cx="478" cy="99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61" name="Rectangle 73"/>
            <p:cNvSpPr>
              <a:spLocks noChangeArrowheads="1"/>
            </p:cNvSpPr>
            <p:nvPr/>
          </p:nvSpPr>
          <p:spPr bwMode="auto">
            <a:xfrm>
              <a:off x="3891" y="2331"/>
              <a:ext cx="478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62" name="Rectangle 74"/>
            <p:cNvSpPr>
              <a:spLocks noChangeArrowheads="1"/>
            </p:cNvSpPr>
            <p:nvPr/>
          </p:nvSpPr>
          <p:spPr bwMode="auto">
            <a:xfrm>
              <a:off x="3891" y="2331"/>
              <a:ext cx="478" cy="99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63" name="Rectangle 75"/>
            <p:cNvSpPr>
              <a:spLocks noChangeArrowheads="1"/>
            </p:cNvSpPr>
            <p:nvPr/>
          </p:nvSpPr>
          <p:spPr bwMode="auto">
            <a:xfrm>
              <a:off x="3621" y="2073"/>
              <a:ext cx="478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64" name="Rectangle 76"/>
            <p:cNvSpPr>
              <a:spLocks noChangeArrowheads="1"/>
            </p:cNvSpPr>
            <p:nvPr/>
          </p:nvSpPr>
          <p:spPr bwMode="auto">
            <a:xfrm>
              <a:off x="3839" y="2097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9</a:t>
              </a:r>
              <a:endParaRPr lang="en-US" altLang="pt-BR"/>
            </a:p>
          </p:txBody>
        </p:sp>
        <p:sp>
          <p:nvSpPr>
            <p:cNvPr id="370765" name="Rectangle 77"/>
            <p:cNvSpPr>
              <a:spLocks noChangeArrowheads="1"/>
            </p:cNvSpPr>
            <p:nvPr/>
          </p:nvSpPr>
          <p:spPr bwMode="auto">
            <a:xfrm>
              <a:off x="3621" y="2073"/>
              <a:ext cx="478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66" name="Rectangle 78"/>
            <p:cNvSpPr>
              <a:spLocks noChangeArrowheads="1"/>
            </p:cNvSpPr>
            <p:nvPr/>
          </p:nvSpPr>
          <p:spPr bwMode="auto">
            <a:xfrm>
              <a:off x="3350" y="1816"/>
              <a:ext cx="478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67" name="Rectangle 79"/>
            <p:cNvSpPr>
              <a:spLocks noChangeArrowheads="1"/>
            </p:cNvSpPr>
            <p:nvPr/>
          </p:nvSpPr>
          <p:spPr bwMode="auto">
            <a:xfrm>
              <a:off x="3568" y="1840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pt-BR"/>
            </a:p>
          </p:txBody>
        </p:sp>
        <p:sp>
          <p:nvSpPr>
            <p:cNvPr id="370768" name="Rectangle 80"/>
            <p:cNvSpPr>
              <a:spLocks noChangeArrowheads="1"/>
            </p:cNvSpPr>
            <p:nvPr/>
          </p:nvSpPr>
          <p:spPr bwMode="auto">
            <a:xfrm>
              <a:off x="3350" y="1816"/>
              <a:ext cx="478" cy="136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69" name="Line 81"/>
            <p:cNvSpPr>
              <a:spLocks noChangeShapeType="1"/>
            </p:cNvSpPr>
            <p:nvPr/>
          </p:nvSpPr>
          <p:spPr bwMode="auto">
            <a:xfrm>
              <a:off x="4671" y="1952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70" name="Line 82"/>
            <p:cNvSpPr>
              <a:spLocks noChangeShapeType="1"/>
            </p:cNvSpPr>
            <p:nvPr/>
          </p:nvSpPr>
          <p:spPr bwMode="auto">
            <a:xfrm>
              <a:off x="4401" y="2013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71" name="Line 83"/>
            <p:cNvSpPr>
              <a:spLocks noChangeShapeType="1"/>
            </p:cNvSpPr>
            <p:nvPr/>
          </p:nvSpPr>
          <p:spPr bwMode="auto">
            <a:xfrm>
              <a:off x="4942" y="2013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72" name="Line 84"/>
            <p:cNvSpPr>
              <a:spLocks noChangeShapeType="1"/>
            </p:cNvSpPr>
            <p:nvPr/>
          </p:nvSpPr>
          <p:spPr bwMode="auto">
            <a:xfrm>
              <a:off x="4401" y="2013"/>
              <a:ext cx="27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73" name="Line 85"/>
            <p:cNvSpPr>
              <a:spLocks noChangeShapeType="1"/>
            </p:cNvSpPr>
            <p:nvPr/>
          </p:nvSpPr>
          <p:spPr bwMode="auto">
            <a:xfrm>
              <a:off x="4671" y="2013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74" name="Rectangle 86"/>
            <p:cNvSpPr>
              <a:spLocks noChangeArrowheads="1"/>
            </p:cNvSpPr>
            <p:nvPr/>
          </p:nvSpPr>
          <p:spPr bwMode="auto">
            <a:xfrm>
              <a:off x="4162" y="2073"/>
              <a:ext cx="478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75" name="Rectangle 87"/>
            <p:cNvSpPr>
              <a:spLocks noChangeArrowheads="1"/>
            </p:cNvSpPr>
            <p:nvPr/>
          </p:nvSpPr>
          <p:spPr bwMode="auto">
            <a:xfrm>
              <a:off x="4162" y="2073"/>
              <a:ext cx="478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76" name="Line 88"/>
            <p:cNvSpPr>
              <a:spLocks noChangeShapeType="1"/>
            </p:cNvSpPr>
            <p:nvPr/>
          </p:nvSpPr>
          <p:spPr bwMode="auto">
            <a:xfrm>
              <a:off x="4942" y="2210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77" name="Line 89"/>
            <p:cNvSpPr>
              <a:spLocks noChangeShapeType="1"/>
            </p:cNvSpPr>
            <p:nvPr/>
          </p:nvSpPr>
          <p:spPr bwMode="auto">
            <a:xfrm>
              <a:off x="4671" y="2270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78" name="Line 90"/>
            <p:cNvSpPr>
              <a:spLocks noChangeShapeType="1"/>
            </p:cNvSpPr>
            <p:nvPr/>
          </p:nvSpPr>
          <p:spPr bwMode="auto">
            <a:xfrm>
              <a:off x="5212" y="2270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79" name="Line 91"/>
            <p:cNvSpPr>
              <a:spLocks noChangeShapeType="1"/>
            </p:cNvSpPr>
            <p:nvPr/>
          </p:nvSpPr>
          <p:spPr bwMode="auto">
            <a:xfrm>
              <a:off x="4671" y="2270"/>
              <a:ext cx="2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80" name="Line 92"/>
            <p:cNvSpPr>
              <a:spLocks noChangeShapeType="1"/>
            </p:cNvSpPr>
            <p:nvPr/>
          </p:nvSpPr>
          <p:spPr bwMode="auto">
            <a:xfrm>
              <a:off x="4942" y="2270"/>
              <a:ext cx="27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81" name="Rectangle 93"/>
            <p:cNvSpPr>
              <a:spLocks noChangeArrowheads="1"/>
            </p:cNvSpPr>
            <p:nvPr/>
          </p:nvSpPr>
          <p:spPr bwMode="auto">
            <a:xfrm>
              <a:off x="4432" y="2331"/>
              <a:ext cx="478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82" name="Rectangle 94"/>
            <p:cNvSpPr>
              <a:spLocks noChangeArrowheads="1"/>
            </p:cNvSpPr>
            <p:nvPr/>
          </p:nvSpPr>
          <p:spPr bwMode="auto">
            <a:xfrm>
              <a:off x="4432" y="2331"/>
              <a:ext cx="478" cy="99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83" name="Rectangle 95"/>
            <p:cNvSpPr>
              <a:spLocks noChangeArrowheads="1"/>
            </p:cNvSpPr>
            <p:nvPr/>
          </p:nvSpPr>
          <p:spPr bwMode="auto">
            <a:xfrm>
              <a:off x="4973" y="2331"/>
              <a:ext cx="478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84" name="Rectangle 96"/>
            <p:cNvSpPr>
              <a:spLocks noChangeArrowheads="1"/>
            </p:cNvSpPr>
            <p:nvPr/>
          </p:nvSpPr>
          <p:spPr bwMode="auto">
            <a:xfrm>
              <a:off x="4973" y="2331"/>
              <a:ext cx="478" cy="99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85" name="Rectangle 97"/>
            <p:cNvSpPr>
              <a:spLocks noChangeArrowheads="1"/>
            </p:cNvSpPr>
            <p:nvPr/>
          </p:nvSpPr>
          <p:spPr bwMode="auto">
            <a:xfrm>
              <a:off x="4703" y="2073"/>
              <a:ext cx="478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86" name="Rectangle 98"/>
            <p:cNvSpPr>
              <a:spLocks noChangeArrowheads="1"/>
            </p:cNvSpPr>
            <p:nvPr/>
          </p:nvSpPr>
          <p:spPr bwMode="auto">
            <a:xfrm>
              <a:off x="4900" y="2097"/>
              <a:ext cx="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pt-BR"/>
            </a:p>
          </p:txBody>
        </p:sp>
        <p:sp>
          <p:nvSpPr>
            <p:cNvPr id="370787" name="Rectangle 99"/>
            <p:cNvSpPr>
              <a:spLocks noChangeArrowheads="1"/>
            </p:cNvSpPr>
            <p:nvPr/>
          </p:nvSpPr>
          <p:spPr bwMode="auto">
            <a:xfrm>
              <a:off x="4703" y="2073"/>
              <a:ext cx="478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88" name="Rectangle 100"/>
            <p:cNvSpPr>
              <a:spLocks noChangeArrowheads="1"/>
            </p:cNvSpPr>
            <p:nvPr/>
          </p:nvSpPr>
          <p:spPr bwMode="auto">
            <a:xfrm>
              <a:off x="4432" y="1816"/>
              <a:ext cx="478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89" name="Rectangle 101"/>
            <p:cNvSpPr>
              <a:spLocks noChangeArrowheads="1"/>
            </p:cNvSpPr>
            <p:nvPr/>
          </p:nvSpPr>
          <p:spPr bwMode="auto">
            <a:xfrm>
              <a:off x="4650" y="1840"/>
              <a:ext cx="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 altLang="pt-BR"/>
            </a:p>
          </p:txBody>
        </p:sp>
        <p:sp>
          <p:nvSpPr>
            <p:cNvPr id="370790" name="Rectangle 102"/>
            <p:cNvSpPr>
              <a:spLocks noChangeArrowheads="1"/>
            </p:cNvSpPr>
            <p:nvPr/>
          </p:nvSpPr>
          <p:spPr bwMode="auto">
            <a:xfrm>
              <a:off x="4432" y="1816"/>
              <a:ext cx="478" cy="136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91" name="Rectangle 103"/>
            <p:cNvSpPr>
              <a:spLocks noChangeArrowheads="1"/>
            </p:cNvSpPr>
            <p:nvPr/>
          </p:nvSpPr>
          <p:spPr bwMode="auto">
            <a:xfrm>
              <a:off x="3891" y="1558"/>
              <a:ext cx="478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92" name="Rectangle 104"/>
            <p:cNvSpPr>
              <a:spLocks noChangeArrowheads="1"/>
            </p:cNvSpPr>
            <p:nvPr/>
          </p:nvSpPr>
          <p:spPr bwMode="auto">
            <a:xfrm>
              <a:off x="4109" y="1582"/>
              <a:ext cx="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pt-BR"/>
            </a:p>
          </p:txBody>
        </p:sp>
        <p:sp>
          <p:nvSpPr>
            <p:cNvPr id="370793" name="Rectangle 105"/>
            <p:cNvSpPr>
              <a:spLocks noChangeArrowheads="1"/>
            </p:cNvSpPr>
            <p:nvPr/>
          </p:nvSpPr>
          <p:spPr bwMode="auto">
            <a:xfrm>
              <a:off x="3891" y="1558"/>
              <a:ext cx="478" cy="137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94" name="Rectangle 106"/>
            <p:cNvSpPr>
              <a:spLocks noChangeArrowheads="1"/>
            </p:cNvSpPr>
            <p:nvPr/>
          </p:nvSpPr>
          <p:spPr bwMode="auto">
            <a:xfrm>
              <a:off x="2809" y="1301"/>
              <a:ext cx="478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795" name="Rectangle 107"/>
            <p:cNvSpPr>
              <a:spLocks noChangeArrowheads="1"/>
            </p:cNvSpPr>
            <p:nvPr/>
          </p:nvSpPr>
          <p:spPr bwMode="auto">
            <a:xfrm>
              <a:off x="3027" y="1324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9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en-US" altLang="pt-BR"/>
            </a:p>
          </p:txBody>
        </p:sp>
        <p:sp>
          <p:nvSpPr>
            <p:cNvPr id="370796" name="Rectangle 108"/>
            <p:cNvSpPr>
              <a:spLocks noChangeArrowheads="1"/>
            </p:cNvSpPr>
            <p:nvPr/>
          </p:nvSpPr>
          <p:spPr bwMode="auto">
            <a:xfrm>
              <a:off x="2809" y="1301"/>
              <a:ext cx="478" cy="136"/>
            </a:xfrm>
            <a:prstGeom prst="rect">
              <a:avLst/>
            </a:prstGeom>
            <a:noFill/>
            <a:ln w="7938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37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7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Árvore Binária de Busca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2017713"/>
            <a:ext cx="82692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2800"/>
              <a:t>A árvore obtida depende da seqüência de inserção de nós</a:t>
            </a:r>
          </a:p>
          <a:p>
            <a:r>
              <a:rPr lang="en-US" altLang="pt-BR" sz="2800"/>
              <a:t>Para que a árvore binária de busca seja completa</a:t>
            </a:r>
            <a:r>
              <a:rPr lang="en-US" altLang="pt-BR"/>
              <a:t> </a:t>
            </a:r>
          </a:p>
          <a:p>
            <a:pPr lvl="1"/>
            <a:r>
              <a:rPr lang="en-US" altLang="pt-BR" sz="2400"/>
              <a:t>completa tem altura mínima</a:t>
            </a:r>
          </a:p>
          <a:p>
            <a:pPr lvl="1"/>
            <a:r>
              <a:rPr lang="en-US" altLang="pt-BR" sz="2400"/>
              <a:t>o conjunto das chaves deve ser reordenado</a:t>
            </a:r>
          </a:p>
          <a:p>
            <a:pPr lvl="1"/>
            <a:r>
              <a:rPr lang="en-US" altLang="pt-BR" sz="2400"/>
              <a:t>árvore comum - </a:t>
            </a:r>
            <a:r>
              <a:rPr lang="en-US" altLang="pt-BR" sz="2400" i="1"/>
              <a:t>O</a:t>
            </a:r>
            <a:r>
              <a:rPr lang="en-US" altLang="pt-BR" sz="2400"/>
              <a:t> (n)</a:t>
            </a:r>
          </a:p>
          <a:p>
            <a:pPr lvl="1"/>
            <a:r>
              <a:rPr lang="en-US" altLang="pt-BR" sz="2400"/>
              <a:t>árvore completa - </a:t>
            </a:r>
            <a:r>
              <a:rPr lang="en-US" altLang="pt-BR" sz="2400" i="1"/>
              <a:t>O </a:t>
            </a:r>
            <a:r>
              <a:rPr lang="en-US" altLang="pt-BR" sz="2400"/>
              <a:t>(log n)</a:t>
            </a:r>
          </a:p>
          <a:p>
            <a:pPr>
              <a:buFont typeface="Monotype Sorts" charset="0"/>
              <a:buChar char="y"/>
            </a:pPr>
            <a:endParaRPr lang="en-US" altLang="pt-BR" sz="240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B75-8056-4B78-8EA7-9A927644D596}" type="slidenum">
              <a:rPr lang="en-US" altLang="pt-BR"/>
              <a:pPr/>
              <a:t>352</a:t>
            </a:fld>
            <a:endParaRPr lang="en-US" altLang="pt-BR"/>
          </a:p>
        </p:txBody>
      </p:sp>
      <p:sp>
        <p:nvSpPr>
          <p:cNvPr id="3727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Árvore Binária de Busca</a:t>
            </a:r>
          </a:p>
        </p:txBody>
      </p:sp>
      <p:sp>
        <p:nvSpPr>
          <p:cNvPr id="374789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81168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pt-BR" altLang="pt-BR" sz="2800"/>
              <a:t>uma</a:t>
            </a:r>
            <a:r>
              <a:rPr lang="en-US" altLang="pt-BR" sz="2800"/>
              <a:t> árvore binária de busca completa</a:t>
            </a:r>
            <a:r>
              <a:rPr lang="en-US" altLang="pt-BR"/>
              <a:t> </a:t>
            </a:r>
          </a:p>
          <a:p>
            <a:pPr lvl="1"/>
            <a:endParaRPr lang="pt-BR" altLang="pt-BR" sz="2400"/>
          </a:p>
          <a:p>
            <a:pPr lvl="1"/>
            <a:r>
              <a:rPr lang="en-US" altLang="pt-BR" sz="2400"/>
              <a:t>o conjunto das chaves deve ser re</a:t>
            </a:r>
            <a:r>
              <a:rPr lang="pt-BR" altLang="pt-BR" sz="2400"/>
              <a:t>-</a:t>
            </a:r>
            <a:r>
              <a:rPr lang="en-US" altLang="pt-BR" sz="2400"/>
              <a:t>ordenado</a:t>
            </a:r>
          </a:p>
          <a:p>
            <a:pPr lvl="1"/>
            <a:r>
              <a:rPr lang="pt-BR" altLang="pt-BR" sz="2400"/>
              <a:t>s</a:t>
            </a:r>
            <a:r>
              <a:rPr lang="en-US" altLang="pt-BR" sz="2400"/>
              <a:t>ejam </a:t>
            </a:r>
            <a:r>
              <a:rPr lang="en-US" altLang="pt-BR" sz="2400">
                <a:solidFill>
                  <a:schemeClr val="folHlink"/>
                </a:solidFill>
              </a:rPr>
              <a:t>s</a:t>
            </a:r>
            <a:r>
              <a:rPr lang="en-US" altLang="pt-BR" sz="2400" baseline="-25000">
                <a:solidFill>
                  <a:schemeClr val="folHlink"/>
                </a:solidFill>
              </a:rPr>
              <a:t>o</a:t>
            </a:r>
            <a:r>
              <a:rPr lang="en-US" altLang="pt-BR" sz="2400" baseline="-25000"/>
              <a:t> </a:t>
            </a:r>
            <a:r>
              <a:rPr lang="en-US" altLang="pt-BR" sz="2400"/>
              <a:t>e </a:t>
            </a:r>
            <a:r>
              <a:rPr lang="en-US" altLang="pt-BR" sz="2400">
                <a:solidFill>
                  <a:schemeClr val="folHlink"/>
                </a:solidFill>
              </a:rPr>
              <a:t>s</a:t>
            </a:r>
            <a:r>
              <a:rPr lang="en-US" altLang="pt-BR" sz="2400" baseline="-25000">
                <a:solidFill>
                  <a:schemeClr val="folHlink"/>
                </a:solidFill>
              </a:rPr>
              <a:t> n+1</a:t>
            </a:r>
            <a:r>
              <a:rPr lang="en-US" altLang="pt-BR" sz="2400" baseline="-25000"/>
              <a:t> </a:t>
            </a:r>
            <a:r>
              <a:rPr lang="en-US" altLang="pt-BR" sz="2400"/>
              <a:t>duas chaves fictícias e já inseridas</a:t>
            </a:r>
          </a:p>
          <a:p>
            <a:pPr lvl="1"/>
            <a:r>
              <a:rPr lang="en-US" altLang="pt-BR" sz="2400"/>
              <a:t>a cada passo inserir em </a:t>
            </a:r>
            <a:r>
              <a:rPr lang="en-US" altLang="pt-BR" sz="2400">
                <a:solidFill>
                  <a:schemeClr val="folHlink"/>
                </a:solidFill>
              </a:rPr>
              <a:t>T </a:t>
            </a:r>
            <a:r>
              <a:rPr lang="en-US" altLang="pt-BR" sz="2400"/>
              <a:t>uma nova chave que seja de índice médio entre </a:t>
            </a:r>
            <a:r>
              <a:rPr lang="en-US" altLang="pt-BR" sz="2400">
                <a:solidFill>
                  <a:schemeClr val="folHlink"/>
                </a:solidFill>
              </a:rPr>
              <a:t>i </a:t>
            </a:r>
            <a:r>
              <a:rPr lang="en-US" altLang="pt-BR" sz="2400"/>
              <a:t>e </a:t>
            </a:r>
            <a:r>
              <a:rPr lang="en-US" altLang="pt-BR" sz="2400">
                <a:solidFill>
                  <a:schemeClr val="folHlink"/>
                </a:solidFill>
              </a:rPr>
              <a:t>j</a:t>
            </a:r>
            <a:r>
              <a:rPr lang="en-US" altLang="pt-BR" sz="2400"/>
              <a:t> - duas chaves já inseridas</a:t>
            </a:r>
            <a:endParaRPr lang="pt-BR" altLang="pt-BR" sz="2400"/>
          </a:p>
          <a:p>
            <a:pPr lvl="1"/>
            <a:endParaRPr lang="pt-BR" altLang="pt-BR" sz="2400"/>
          </a:p>
          <a:p>
            <a:pPr lvl="1">
              <a:buFont typeface="Wingdings" panose="05000000000000000000" pitchFamily="2" charset="2"/>
              <a:buNone/>
            </a:pPr>
            <a:endParaRPr lang="en-US" altLang="pt-BR" baseline="-25000"/>
          </a:p>
          <a:p>
            <a:pPr>
              <a:buFont typeface="Monotype Sorts" charset="0"/>
              <a:buNone/>
            </a:pPr>
            <a:endParaRPr lang="en-US" altLang="pt-BR" sz="2800" baseline="-2500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583-CBF3-4723-B880-3AAA695D69EC}" type="slidenum">
              <a:rPr lang="en-US" altLang="pt-BR"/>
              <a:pPr/>
              <a:t>353</a:t>
            </a:fld>
            <a:endParaRPr lang="en-US" altLang="pt-BR"/>
          </a:p>
        </p:txBody>
      </p:sp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Árvore Binária de Busca</a:t>
            </a:r>
          </a:p>
        </p:txBody>
      </p:sp>
      <p:sp>
        <p:nvSpPr>
          <p:cNvPr id="37683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2017713"/>
            <a:ext cx="82692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2800"/>
              <a:t>árvore completa</a:t>
            </a:r>
            <a:r>
              <a:rPr lang="pt-BR" altLang="pt-BR" sz="2800"/>
              <a:t>: </a:t>
            </a:r>
            <a:r>
              <a:rPr lang="en-US" altLang="pt-BR" sz="2800"/>
              <a:t>ótima para </a:t>
            </a:r>
            <a:r>
              <a:rPr lang="pt-BR" altLang="pt-BR" sz="2800"/>
              <a:t>a</a:t>
            </a:r>
            <a:r>
              <a:rPr lang="en-US" altLang="pt-BR" sz="2800"/>
              <a:t> busca</a:t>
            </a:r>
            <a:endParaRPr lang="pt-BR" altLang="pt-BR" sz="2800"/>
          </a:p>
          <a:p>
            <a:pPr lvl="1"/>
            <a:r>
              <a:rPr lang="en-US" altLang="pt-BR" sz="2400">
                <a:solidFill>
                  <a:schemeClr val="hlink"/>
                </a:solidFill>
              </a:rPr>
              <a:t>quando a freqüência de acesso aos nós é igual</a:t>
            </a:r>
          </a:p>
          <a:p>
            <a:endParaRPr lang="pt-BR" altLang="pt-BR" sz="2800"/>
          </a:p>
          <a:p>
            <a:r>
              <a:rPr lang="pt-BR" altLang="pt-BR" sz="2800"/>
              <a:t>n</a:t>
            </a:r>
            <a:r>
              <a:rPr lang="en-US" altLang="pt-BR" sz="2800"/>
              <a:t>ormalmente estas freqüências são diferentes</a:t>
            </a:r>
          </a:p>
          <a:p>
            <a:endParaRPr lang="pt-BR" altLang="pt-BR" sz="2800"/>
          </a:p>
          <a:p>
            <a:pPr algn="just"/>
            <a:r>
              <a:rPr lang="pt-BR" altLang="pt-BR" sz="2800"/>
              <a:t>é</a:t>
            </a:r>
            <a:r>
              <a:rPr lang="en-US" altLang="pt-BR" sz="2800"/>
              <a:t> interessante construir uma árvore binária que seja a melhor possível no que diz respeito à busca para freqüências conhecidas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6503-2149-4B39-8C1F-52188684B8DF}" type="slidenum">
              <a:rPr lang="en-US" altLang="pt-BR"/>
              <a:pPr/>
              <a:t>354</a:t>
            </a:fld>
            <a:endParaRPr lang="en-US" altLang="pt-BR"/>
          </a:p>
        </p:txBody>
      </p:sp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/>
              <a:t>Eficiência da Árvore de Busca</a:t>
            </a:r>
          </a:p>
        </p:txBody>
      </p:sp>
      <p:sp>
        <p:nvSpPr>
          <p:cNvPr id="378885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pt-BR" sz="2400"/>
              <a:t>Depende da ordem original dos dados</a:t>
            </a:r>
          </a:p>
          <a:p>
            <a:r>
              <a:rPr lang="en-US" altLang="pt-BR" sz="2400"/>
              <a:t>Se o array original está ordenado (ascendente ou descendente), as árvores resultantes só tem filhos a direita ou a esquerda</a:t>
            </a:r>
          </a:p>
          <a:p>
            <a:pPr lvl="1"/>
            <a:r>
              <a:rPr lang="en-US" altLang="pt-BR" sz="2400"/>
              <a:t>a inserção do 1o. nó - </a:t>
            </a:r>
            <a:r>
              <a:rPr lang="en-US" altLang="pt-BR" sz="2400">
                <a:solidFill>
                  <a:schemeClr val="folHlink"/>
                </a:solidFill>
              </a:rPr>
              <a:t>0 comparações</a:t>
            </a:r>
          </a:p>
          <a:p>
            <a:pPr lvl="1"/>
            <a:r>
              <a:rPr lang="en-US" altLang="pt-BR" sz="2400"/>
              <a:t>a inserção do 2o. nó - </a:t>
            </a:r>
            <a:r>
              <a:rPr lang="en-US" altLang="pt-BR" sz="2400">
                <a:solidFill>
                  <a:schemeClr val="folHlink"/>
                </a:solidFill>
              </a:rPr>
              <a:t>2 comparações</a:t>
            </a:r>
          </a:p>
          <a:p>
            <a:pPr lvl="1"/>
            <a:r>
              <a:rPr lang="en-US" altLang="pt-BR" sz="2400"/>
              <a:t>a inserção do 3o. nó - </a:t>
            </a:r>
            <a:r>
              <a:rPr lang="en-US" altLang="pt-BR" sz="2400">
                <a:solidFill>
                  <a:schemeClr val="folHlink"/>
                </a:solidFill>
              </a:rPr>
              <a:t>3 comparações</a:t>
            </a:r>
            <a:endParaRPr lang="pt-BR" altLang="pt-BR" sz="2400">
              <a:solidFill>
                <a:schemeClr val="folHlink"/>
              </a:solidFill>
            </a:endParaRPr>
          </a:p>
          <a:p>
            <a:r>
              <a:rPr lang="en-US" altLang="pt-BR" sz="2400"/>
              <a:t>2 + 3 +....+n = n*(n+1)/2 -1</a:t>
            </a:r>
          </a:p>
          <a:p>
            <a:r>
              <a:rPr lang="en-US" altLang="pt-BR" sz="2400"/>
              <a:t>Complexidade - </a:t>
            </a:r>
            <a:r>
              <a:rPr lang="en-US" altLang="pt-BR" sz="2400" i="1">
                <a:solidFill>
                  <a:schemeClr val="hlink"/>
                </a:solidFill>
              </a:rPr>
              <a:t>O</a:t>
            </a:r>
            <a:r>
              <a:rPr lang="en-US" altLang="pt-BR" sz="2400">
                <a:solidFill>
                  <a:schemeClr val="hlink"/>
                </a:solidFill>
              </a:rPr>
              <a:t>(n</a:t>
            </a:r>
            <a:r>
              <a:rPr lang="en-US" altLang="pt-BR" sz="2400" baseline="30000">
                <a:solidFill>
                  <a:schemeClr val="hlink"/>
                </a:solidFill>
              </a:rPr>
              <a:t>2</a:t>
            </a:r>
            <a:r>
              <a:rPr lang="en-US" altLang="pt-BR" sz="2400">
                <a:solidFill>
                  <a:schemeClr val="hlink"/>
                </a:solidFill>
              </a:rPr>
              <a:t>)</a:t>
            </a:r>
            <a:r>
              <a:rPr lang="en-US" altLang="pt-BR" sz="2400"/>
              <a:t> - para inserir n nós</a:t>
            </a:r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ECDE-4106-495F-A135-712DD830D4D6}" type="slidenum">
              <a:rPr lang="en-US" altLang="pt-BR"/>
              <a:pPr/>
              <a:t>355</a:t>
            </a:fld>
            <a:endParaRPr lang="en-US" altLang="pt-BR"/>
          </a:p>
        </p:txBody>
      </p:sp>
      <p:sp>
        <p:nvSpPr>
          <p:cNvPr id="37888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/>
              <a:t>Eficiência da Árvore de Busca</a:t>
            </a:r>
          </a:p>
        </p:txBody>
      </p:sp>
      <p:sp>
        <p:nvSpPr>
          <p:cNvPr id="380933" name="Rectangle 5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2800"/>
              <a:t>Se </a:t>
            </a:r>
            <a:r>
              <a:rPr lang="pt-BR" altLang="pt-BR" sz="2800"/>
              <a:t>a lista </a:t>
            </a:r>
            <a:r>
              <a:rPr lang="en-US" altLang="pt-BR" sz="2800"/>
              <a:t>original estiver organizad</a:t>
            </a:r>
            <a:r>
              <a:rPr lang="pt-BR" altLang="pt-BR" sz="2800"/>
              <a:t>a, e se uma árvore completa (parecida com completa) for se formando</a:t>
            </a:r>
            <a:r>
              <a:rPr lang="pt-BR" altLang="pt-BR" sz="240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/>
          </a:p>
          <a:p>
            <a:pPr lvl="1"/>
            <a:r>
              <a:rPr lang="pt-BR" altLang="pt-BR" sz="2400"/>
              <a:t>complexidade da inserção = </a:t>
            </a:r>
            <a:r>
              <a:rPr lang="pt-BR" altLang="pt-BR" sz="2400" i="1">
                <a:solidFill>
                  <a:schemeClr val="hlink"/>
                </a:solidFill>
              </a:rPr>
              <a:t>O</a:t>
            </a:r>
            <a:r>
              <a:rPr lang="pt-BR" altLang="pt-BR" sz="2400">
                <a:solidFill>
                  <a:schemeClr val="hlink"/>
                </a:solidFill>
              </a:rPr>
              <a:t>( n log n )</a:t>
            </a:r>
            <a:endParaRPr lang="en-US" altLang="pt-BR" sz="2400">
              <a:solidFill>
                <a:schemeClr val="hlin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987A-D354-4A1A-B279-F81D37FDB692}" type="slidenum">
              <a:rPr lang="en-US" altLang="pt-BR"/>
              <a:pPr/>
              <a:t>356</a:t>
            </a:fld>
            <a:endParaRPr lang="en-US" altLang="pt-BR"/>
          </a:p>
        </p:txBody>
      </p:sp>
      <p:sp>
        <p:nvSpPr>
          <p:cNvPr id="38093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093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/>
              <a:t>Eficiência da Árvore de Busca</a:t>
            </a:r>
          </a:p>
        </p:txBody>
      </p:sp>
      <p:sp>
        <p:nvSpPr>
          <p:cNvPr id="382981" name="Rectangle 5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/>
              <a:t>12, 8, 17, 4, 16</a:t>
            </a:r>
          </a:p>
          <a:p>
            <a:r>
              <a:rPr lang="en-US" altLang="pt-BR"/>
              <a:t>A árvore é balanceada</a:t>
            </a:r>
          </a:p>
          <a:p>
            <a:endParaRPr lang="en-US" alt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8205-42F7-42F6-8881-2D4425F39076}" type="slidenum">
              <a:rPr lang="en-US" altLang="pt-BR"/>
              <a:pPr/>
              <a:t>357</a:t>
            </a:fld>
            <a:endParaRPr lang="en-US" altLang="pt-BR"/>
          </a:p>
        </p:txBody>
      </p:sp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8298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9425" y="3397250"/>
          <a:ext cx="8677275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anization Chart 2.0" r:id="rId3" imgW="8675640" imgH="2073240" progId="OrgPlusWOPX.4">
                  <p:embed followColorScheme="full"/>
                </p:oleObj>
              </mc:Choice>
              <mc:Fallback>
                <p:oleObj name="MS Organization Chart 2.0" r:id="rId3" imgW="8675640" imgH="2073240" progId="OrgPlusWOPX.4">
                  <p:embed followColorScheme="full"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3397250"/>
                        <a:ext cx="8677275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 dirty="0" err="1"/>
              <a:t>Aplicações</a:t>
            </a:r>
            <a:r>
              <a:rPr lang="en-US" altLang="pt-BR" sz="4000" dirty="0"/>
              <a:t> com </a:t>
            </a:r>
            <a:r>
              <a:rPr lang="en-US" altLang="pt-BR" sz="4000" dirty="0" err="1"/>
              <a:t>Árvores</a:t>
            </a:r>
            <a:r>
              <a:rPr lang="en-US" altLang="pt-BR" sz="4000" dirty="0"/>
              <a:t> </a:t>
            </a:r>
            <a:r>
              <a:rPr lang="en-US" altLang="pt-BR" sz="4000" dirty="0" err="1"/>
              <a:t>Binárias</a:t>
            </a:r>
            <a:endParaRPr lang="en-US" altLang="pt-BR" sz="4000" dirty="0"/>
          </a:p>
        </p:txBody>
      </p:sp>
      <p:sp>
        <p:nvSpPr>
          <p:cNvPr id="168966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81168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2800"/>
              <a:t>É uma estrutura útil quando uma de duas decisões devem ser tomadas no decorrer do processo.</a:t>
            </a:r>
          </a:p>
          <a:p>
            <a:pPr lvl="1"/>
            <a:r>
              <a:rPr lang="en-US" altLang="pt-BR"/>
              <a:t>Encontrar todas as duplicatas em uma lista de números</a:t>
            </a:r>
          </a:p>
          <a:p>
            <a:pPr lvl="1"/>
            <a:r>
              <a:rPr lang="en-US" altLang="pt-BR"/>
              <a:t>Um forma de fazer isso é comparar o número como todos os que o precedem</a:t>
            </a:r>
          </a:p>
          <a:p>
            <a:pPr lvl="2"/>
            <a:r>
              <a:rPr lang="en-US" altLang="pt-BR"/>
              <a:t>isto não é uma solução eficiente</a:t>
            </a:r>
          </a:p>
          <a:p>
            <a:pPr>
              <a:buFont typeface="Monotype Sorts" charset="0"/>
              <a:buChar char="x"/>
            </a:pPr>
            <a:endParaRPr lang="en-US" altLang="pt-BR" sz="240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0BAD-340E-43FB-836C-F9A9A996CBFD}" type="slidenum">
              <a:rPr lang="en-US" altLang="pt-BR"/>
              <a:pPr/>
              <a:t>322</a:t>
            </a:fld>
            <a:endParaRPr lang="en-US" altLang="pt-BR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3" name="Rectangle 1029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Aplicações Com Árvores Binárias</a:t>
            </a:r>
          </a:p>
        </p:txBody>
      </p:sp>
      <p:sp>
        <p:nvSpPr>
          <p:cNvPr id="171014" name="Rectangle 1030"/>
          <p:cNvSpPr>
            <a:spLocks noGrp="1" noChangeArrowheads="1"/>
          </p:cNvSpPr>
          <p:nvPr>
            <p:ph idx="1"/>
          </p:nvPr>
        </p:nvSpPr>
        <p:spPr>
          <a:xfrm>
            <a:off x="685800" y="2017713"/>
            <a:ext cx="82692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pt-BR" sz="2800"/>
              <a:t>Solução: empregar uma árvore binária </a:t>
            </a:r>
          </a:p>
          <a:p>
            <a:pPr lvl="1"/>
            <a:r>
              <a:rPr lang="en-US" altLang="pt-BR" sz="2400"/>
              <a:t>Armazenam-se os números na árvore de forma a:</a:t>
            </a:r>
          </a:p>
          <a:p>
            <a:pPr lvl="2"/>
            <a:r>
              <a:rPr lang="en-US" altLang="pt-BR" sz="2000"/>
              <a:t>o 1º número é armazenado na raiz de uma árvore com apenas um nó interno</a:t>
            </a:r>
          </a:p>
          <a:p>
            <a:pPr lvl="2"/>
            <a:r>
              <a:rPr lang="en-US" altLang="pt-BR" sz="2000"/>
              <a:t>cada um dos próximos números na lista é comparado com a raiz:</a:t>
            </a:r>
          </a:p>
          <a:p>
            <a:pPr lvl="3"/>
            <a:r>
              <a:rPr lang="en-US" altLang="pt-BR" sz="1800"/>
              <a:t> caso seja igual é uma duplicata </a:t>
            </a:r>
          </a:p>
          <a:p>
            <a:pPr lvl="3"/>
            <a:r>
              <a:rPr lang="en-US" altLang="pt-BR" sz="1800"/>
              <a:t>caso seja menor, é armazenado na sub-árvore da direita seguindo-se recursivamente o mesmo procedimento</a:t>
            </a:r>
          </a:p>
          <a:p>
            <a:pPr lvl="3"/>
            <a:r>
              <a:rPr lang="en-US" altLang="pt-BR" sz="1800"/>
              <a:t>caso seja maior, é armazenado na sub-árvore da esquerda seguindo-se recursivamente o mesmo procedimento</a:t>
            </a:r>
          </a:p>
          <a:p>
            <a:pPr>
              <a:buFontTx/>
              <a:buChar char="•"/>
            </a:pPr>
            <a:endParaRPr lang="en-US" altLang="pt-BR" sz="180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897-DDAF-4083-A659-54E55CC433A9}" type="slidenum">
              <a:rPr lang="en-US" altLang="pt-BR"/>
              <a:pPr/>
              <a:t>323</a:t>
            </a:fld>
            <a:endParaRPr lang="en-US" altLang="pt-BR"/>
          </a:p>
        </p:txBody>
      </p:sp>
      <p:sp>
        <p:nvSpPr>
          <p:cNvPr id="171010" name="Rectangle 1026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1012" name="Rectangle 1028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Aplicações Com Árvores Binárias</a:t>
            </a:r>
          </a:p>
        </p:txBody>
      </p:sp>
      <p:sp>
        <p:nvSpPr>
          <p:cNvPr id="112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E9BB-879B-44E3-A357-72CF279ADB9B}" type="slidenum">
              <a:rPr lang="en-US" altLang="pt-BR"/>
              <a:pPr/>
              <a:t>324</a:t>
            </a:fld>
            <a:endParaRPr lang="en-US" altLang="pt-BR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73169" name="Group 113"/>
          <p:cNvGrpSpPr>
            <a:grpSpLocks/>
          </p:cNvGrpSpPr>
          <p:nvPr/>
        </p:nvGrpSpPr>
        <p:grpSpPr bwMode="auto">
          <a:xfrm>
            <a:off x="631825" y="1905000"/>
            <a:ext cx="7827963" cy="3922713"/>
            <a:chOff x="398" y="1200"/>
            <a:chExt cx="4931" cy="2471"/>
          </a:xfrm>
        </p:grpSpPr>
        <p:sp>
          <p:nvSpPr>
            <p:cNvPr id="173063" name="Rectangle 7"/>
            <p:cNvSpPr>
              <a:spLocks noChangeArrowheads="1"/>
            </p:cNvSpPr>
            <p:nvPr/>
          </p:nvSpPr>
          <p:spPr bwMode="auto">
            <a:xfrm>
              <a:off x="2135" y="1200"/>
              <a:ext cx="22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pt-BR" sz="1600" b="1">
                  <a:solidFill>
                    <a:srgbClr val="C000C0"/>
                  </a:solidFill>
                  <a:latin typeface="Arial" panose="020B0604020202020204" pitchFamily="34" charset="0"/>
                </a:rPr>
                <a:t>14, 18, 4, 9, 7, 15, 3, 5, 17, 4, 20, 9, 5</a:t>
              </a:r>
              <a:endParaRPr lang="en-US" altLang="pt-BR" sz="1600" b="1"/>
            </a:p>
          </p:txBody>
        </p:sp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>
              <a:off x="2864" y="1845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>
              <a:off x="1613" y="1933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>
              <a:off x="4114" y="1933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1613" y="1933"/>
              <a:ext cx="12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>
              <a:off x="2864" y="1933"/>
              <a:ext cx="12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69" name="Line 13"/>
            <p:cNvSpPr>
              <a:spLocks noChangeShapeType="1"/>
            </p:cNvSpPr>
            <p:nvPr/>
          </p:nvSpPr>
          <p:spPr bwMode="auto">
            <a:xfrm>
              <a:off x="1613" y="2221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0" name="Line 14"/>
            <p:cNvSpPr>
              <a:spLocks noChangeShapeType="1"/>
            </p:cNvSpPr>
            <p:nvPr/>
          </p:nvSpPr>
          <p:spPr bwMode="auto">
            <a:xfrm>
              <a:off x="987" y="2309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1" name="Line 15"/>
            <p:cNvSpPr>
              <a:spLocks noChangeShapeType="1"/>
            </p:cNvSpPr>
            <p:nvPr/>
          </p:nvSpPr>
          <p:spPr bwMode="auto">
            <a:xfrm>
              <a:off x="2238" y="2309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2" name="Line 16"/>
            <p:cNvSpPr>
              <a:spLocks noChangeShapeType="1"/>
            </p:cNvSpPr>
            <p:nvPr/>
          </p:nvSpPr>
          <p:spPr bwMode="auto">
            <a:xfrm>
              <a:off x="987" y="2309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3" name="Line 17"/>
            <p:cNvSpPr>
              <a:spLocks noChangeShapeType="1"/>
            </p:cNvSpPr>
            <p:nvPr/>
          </p:nvSpPr>
          <p:spPr bwMode="auto">
            <a:xfrm>
              <a:off x="1613" y="2309"/>
              <a:ext cx="6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>
              <a:off x="987" y="2596"/>
              <a:ext cx="1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>
              <a:off x="674" y="2685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6" name="Line 20"/>
            <p:cNvSpPr>
              <a:spLocks noChangeShapeType="1"/>
            </p:cNvSpPr>
            <p:nvPr/>
          </p:nvSpPr>
          <p:spPr bwMode="auto">
            <a:xfrm>
              <a:off x="1300" y="2685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7" name="Line 21"/>
            <p:cNvSpPr>
              <a:spLocks noChangeShapeType="1"/>
            </p:cNvSpPr>
            <p:nvPr/>
          </p:nvSpPr>
          <p:spPr bwMode="auto">
            <a:xfrm>
              <a:off x="674" y="2685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8" name="Line 22"/>
            <p:cNvSpPr>
              <a:spLocks noChangeShapeType="1"/>
            </p:cNvSpPr>
            <p:nvPr/>
          </p:nvSpPr>
          <p:spPr bwMode="auto">
            <a:xfrm>
              <a:off x="987" y="2685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>
              <a:off x="398" y="2773"/>
              <a:ext cx="553" cy="199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0" name="Rectangle 24"/>
            <p:cNvSpPr>
              <a:spLocks noChangeArrowheads="1"/>
            </p:cNvSpPr>
            <p:nvPr/>
          </p:nvSpPr>
          <p:spPr bwMode="auto">
            <a:xfrm>
              <a:off x="398" y="2773"/>
              <a:ext cx="553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1" name="Rectangle 25"/>
            <p:cNvSpPr>
              <a:spLocks noChangeArrowheads="1"/>
            </p:cNvSpPr>
            <p:nvPr/>
          </p:nvSpPr>
          <p:spPr bwMode="auto">
            <a:xfrm>
              <a:off x="1024" y="2773"/>
              <a:ext cx="552" cy="199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2" name="Rectangle 26"/>
            <p:cNvSpPr>
              <a:spLocks noChangeArrowheads="1"/>
            </p:cNvSpPr>
            <p:nvPr/>
          </p:nvSpPr>
          <p:spPr bwMode="auto">
            <a:xfrm>
              <a:off x="1024" y="2773"/>
              <a:ext cx="552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3" name="Rectangle 27"/>
            <p:cNvSpPr>
              <a:spLocks noChangeArrowheads="1"/>
            </p:cNvSpPr>
            <p:nvPr/>
          </p:nvSpPr>
          <p:spPr bwMode="auto">
            <a:xfrm>
              <a:off x="711" y="2397"/>
              <a:ext cx="552" cy="1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4" name="Rectangle 28"/>
            <p:cNvSpPr>
              <a:spLocks noChangeArrowheads="1"/>
            </p:cNvSpPr>
            <p:nvPr/>
          </p:nvSpPr>
          <p:spPr bwMode="auto">
            <a:xfrm>
              <a:off x="963" y="2431"/>
              <a:ext cx="8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3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pt-BR"/>
            </a:p>
          </p:txBody>
        </p:sp>
        <p:sp>
          <p:nvSpPr>
            <p:cNvPr id="173085" name="Rectangle 29"/>
            <p:cNvSpPr>
              <a:spLocks noChangeArrowheads="1"/>
            </p:cNvSpPr>
            <p:nvPr/>
          </p:nvSpPr>
          <p:spPr bwMode="auto">
            <a:xfrm>
              <a:off x="711" y="2397"/>
              <a:ext cx="552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6" name="Line 30"/>
            <p:cNvSpPr>
              <a:spLocks noChangeShapeType="1"/>
            </p:cNvSpPr>
            <p:nvPr/>
          </p:nvSpPr>
          <p:spPr bwMode="auto">
            <a:xfrm>
              <a:off x="2238" y="2596"/>
              <a:ext cx="1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7" name="Line 31"/>
            <p:cNvSpPr>
              <a:spLocks noChangeShapeType="1"/>
            </p:cNvSpPr>
            <p:nvPr/>
          </p:nvSpPr>
          <p:spPr bwMode="auto">
            <a:xfrm>
              <a:off x="1925" y="2685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8" name="Line 32"/>
            <p:cNvSpPr>
              <a:spLocks noChangeShapeType="1"/>
            </p:cNvSpPr>
            <p:nvPr/>
          </p:nvSpPr>
          <p:spPr bwMode="auto">
            <a:xfrm>
              <a:off x="2551" y="2685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9" name="Line 33"/>
            <p:cNvSpPr>
              <a:spLocks noChangeShapeType="1"/>
            </p:cNvSpPr>
            <p:nvPr/>
          </p:nvSpPr>
          <p:spPr bwMode="auto">
            <a:xfrm>
              <a:off x="1925" y="2685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0" name="Line 34"/>
            <p:cNvSpPr>
              <a:spLocks noChangeShapeType="1"/>
            </p:cNvSpPr>
            <p:nvPr/>
          </p:nvSpPr>
          <p:spPr bwMode="auto">
            <a:xfrm>
              <a:off x="2238" y="2685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1" name="Line 35"/>
            <p:cNvSpPr>
              <a:spLocks noChangeShapeType="1"/>
            </p:cNvSpPr>
            <p:nvPr/>
          </p:nvSpPr>
          <p:spPr bwMode="auto">
            <a:xfrm>
              <a:off x="1925" y="2972"/>
              <a:ext cx="1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2" name="Line 36"/>
            <p:cNvSpPr>
              <a:spLocks noChangeShapeType="1"/>
            </p:cNvSpPr>
            <p:nvPr/>
          </p:nvSpPr>
          <p:spPr bwMode="auto">
            <a:xfrm>
              <a:off x="1300" y="3061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3" name="Line 37"/>
            <p:cNvSpPr>
              <a:spLocks noChangeShapeType="1"/>
            </p:cNvSpPr>
            <p:nvPr/>
          </p:nvSpPr>
          <p:spPr bwMode="auto">
            <a:xfrm>
              <a:off x="1925" y="3061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4" name="Line 38"/>
            <p:cNvSpPr>
              <a:spLocks noChangeShapeType="1"/>
            </p:cNvSpPr>
            <p:nvPr/>
          </p:nvSpPr>
          <p:spPr bwMode="auto">
            <a:xfrm>
              <a:off x="2551" y="3061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>
              <a:off x="1300" y="3061"/>
              <a:ext cx="6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6" name="Line 40"/>
            <p:cNvSpPr>
              <a:spLocks noChangeShapeType="1"/>
            </p:cNvSpPr>
            <p:nvPr/>
          </p:nvSpPr>
          <p:spPr bwMode="auto">
            <a:xfrm>
              <a:off x="1925" y="3061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7" name="Line 41"/>
            <p:cNvSpPr>
              <a:spLocks noChangeShapeType="1"/>
            </p:cNvSpPr>
            <p:nvPr/>
          </p:nvSpPr>
          <p:spPr bwMode="auto">
            <a:xfrm>
              <a:off x="1300" y="3348"/>
              <a:ext cx="1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8" name="Line 42"/>
            <p:cNvSpPr>
              <a:spLocks noChangeShapeType="1"/>
            </p:cNvSpPr>
            <p:nvPr/>
          </p:nvSpPr>
          <p:spPr bwMode="auto">
            <a:xfrm>
              <a:off x="987" y="3437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9" name="Line 43"/>
            <p:cNvSpPr>
              <a:spLocks noChangeShapeType="1"/>
            </p:cNvSpPr>
            <p:nvPr/>
          </p:nvSpPr>
          <p:spPr bwMode="auto">
            <a:xfrm>
              <a:off x="1613" y="3437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0" name="Line 44"/>
            <p:cNvSpPr>
              <a:spLocks noChangeShapeType="1"/>
            </p:cNvSpPr>
            <p:nvPr/>
          </p:nvSpPr>
          <p:spPr bwMode="auto">
            <a:xfrm>
              <a:off x="987" y="3437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1" name="Line 45"/>
            <p:cNvSpPr>
              <a:spLocks noChangeShapeType="1"/>
            </p:cNvSpPr>
            <p:nvPr/>
          </p:nvSpPr>
          <p:spPr bwMode="auto">
            <a:xfrm>
              <a:off x="1300" y="3437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2" name="Rectangle 46"/>
            <p:cNvSpPr>
              <a:spLocks noChangeArrowheads="1"/>
            </p:cNvSpPr>
            <p:nvPr/>
          </p:nvSpPr>
          <p:spPr bwMode="auto">
            <a:xfrm>
              <a:off x="711" y="3525"/>
              <a:ext cx="552" cy="14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3" name="Rectangle 47"/>
            <p:cNvSpPr>
              <a:spLocks noChangeArrowheads="1"/>
            </p:cNvSpPr>
            <p:nvPr/>
          </p:nvSpPr>
          <p:spPr bwMode="auto">
            <a:xfrm>
              <a:off x="711" y="3525"/>
              <a:ext cx="552" cy="146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4" name="Rectangle 48"/>
            <p:cNvSpPr>
              <a:spLocks noChangeArrowheads="1"/>
            </p:cNvSpPr>
            <p:nvPr/>
          </p:nvSpPr>
          <p:spPr bwMode="auto">
            <a:xfrm>
              <a:off x="1336" y="3525"/>
              <a:ext cx="553" cy="14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5" name="Rectangle 49"/>
            <p:cNvSpPr>
              <a:spLocks noChangeArrowheads="1"/>
            </p:cNvSpPr>
            <p:nvPr/>
          </p:nvSpPr>
          <p:spPr bwMode="auto">
            <a:xfrm>
              <a:off x="1336" y="3525"/>
              <a:ext cx="553" cy="146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6" name="Rectangle 50"/>
            <p:cNvSpPr>
              <a:spLocks noChangeArrowheads="1"/>
            </p:cNvSpPr>
            <p:nvPr/>
          </p:nvSpPr>
          <p:spPr bwMode="auto">
            <a:xfrm>
              <a:off x="1024" y="3149"/>
              <a:ext cx="552" cy="1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7" name="Rectangle 51"/>
            <p:cNvSpPr>
              <a:spLocks noChangeArrowheads="1"/>
            </p:cNvSpPr>
            <p:nvPr/>
          </p:nvSpPr>
          <p:spPr bwMode="auto">
            <a:xfrm>
              <a:off x="1276" y="3183"/>
              <a:ext cx="8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pt-BR"/>
            </a:p>
          </p:txBody>
        </p:sp>
        <p:sp>
          <p:nvSpPr>
            <p:cNvPr id="173108" name="Rectangle 52"/>
            <p:cNvSpPr>
              <a:spLocks noChangeArrowheads="1"/>
            </p:cNvSpPr>
            <p:nvPr/>
          </p:nvSpPr>
          <p:spPr bwMode="auto">
            <a:xfrm>
              <a:off x="1024" y="3149"/>
              <a:ext cx="552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9" name="Rectangle 53"/>
            <p:cNvSpPr>
              <a:spLocks noChangeArrowheads="1"/>
            </p:cNvSpPr>
            <p:nvPr/>
          </p:nvSpPr>
          <p:spPr bwMode="auto">
            <a:xfrm>
              <a:off x="1649" y="3149"/>
              <a:ext cx="553" cy="199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1649" y="3149"/>
              <a:ext cx="553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2274" y="3149"/>
              <a:ext cx="553" cy="199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12" name="Rectangle 56"/>
            <p:cNvSpPr>
              <a:spLocks noChangeArrowheads="1"/>
            </p:cNvSpPr>
            <p:nvPr/>
          </p:nvSpPr>
          <p:spPr bwMode="auto">
            <a:xfrm>
              <a:off x="2274" y="3149"/>
              <a:ext cx="553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13" name="Rectangle 57"/>
            <p:cNvSpPr>
              <a:spLocks noChangeArrowheads="1"/>
            </p:cNvSpPr>
            <p:nvPr/>
          </p:nvSpPr>
          <p:spPr bwMode="auto">
            <a:xfrm>
              <a:off x="1649" y="2773"/>
              <a:ext cx="553" cy="1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14" name="Rectangle 58"/>
            <p:cNvSpPr>
              <a:spLocks noChangeArrowheads="1"/>
            </p:cNvSpPr>
            <p:nvPr/>
          </p:nvSpPr>
          <p:spPr bwMode="auto">
            <a:xfrm>
              <a:off x="1901" y="2807"/>
              <a:ext cx="8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3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en-US" altLang="pt-BR"/>
            </a:p>
          </p:txBody>
        </p:sp>
        <p:sp>
          <p:nvSpPr>
            <p:cNvPr id="173115" name="Rectangle 59"/>
            <p:cNvSpPr>
              <a:spLocks noChangeArrowheads="1"/>
            </p:cNvSpPr>
            <p:nvPr/>
          </p:nvSpPr>
          <p:spPr bwMode="auto">
            <a:xfrm>
              <a:off x="1649" y="2773"/>
              <a:ext cx="553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16" name="Rectangle 60"/>
            <p:cNvSpPr>
              <a:spLocks noChangeArrowheads="1"/>
            </p:cNvSpPr>
            <p:nvPr/>
          </p:nvSpPr>
          <p:spPr bwMode="auto">
            <a:xfrm>
              <a:off x="2274" y="2773"/>
              <a:ext cx="553" cy="199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17" name="Rectangle 61"/>
            <p:cNvSpPr>
              <a:spLocks noChangeArrowheads="1"/>
            </p:cNvSpPr>
            <p:nvPr/>
          </p:nvSpPr>
          <p:spPr bwMode="auto">
            <a:xfrm>
              <a:off x="2274" y="2773"/>
              <a:ext cx="553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18" name="Rectangle 62"/>
            <p:cNvSpPr>
              <a:spLocks noChangeArrowheads="1"/>
            </p:cNvSpPr>
            <p:nvPr/>
          </p:nvSpPr>
          <p:spPr bwMode="auto">
            <a:xfrm>
              <a:off x="1962" y="2397"/>
              <a:ext cx="552" cy="1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19" name="Rectangle 63"/>
            <p:cNvSpPr>
              <a:spLocks noChangeArrowheads="1"/>
            </p:cNvSpPr>
            <p:nvPr/>
          </p:nvSpPr>
          <p:spPr bwMode="auto">
            <a:xfrm>
              <a:off x="2214" y="2431"/>
              <a:ext cx="8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300">
                  <a:solidFill>
                    <a:srgbClr val="000000"/>
                  </a:solidFill>
                  <a:latin typeface="Arial" panose="020B0604020202020204" pitchFamily="34" charset="0"/>
                </a:rPr>
                <a:t>9</a:t>
              </a:r>
              <a:endParaRPr lang="en-US" altLang="pt-BR"/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>
              <a:off x="1962" y="2397"/>
              <a:ext cx="552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1" name="Rectangle 65"/>
            <p:cNvSpPr>
              <a:spLocks noChangeArrowheads="1"/>
            </p:cNvSpPr>
            <p:nvPr/>
          </p:nvSpPr>
          <p:spPr bwMode="auto">
            <a:xfrm>
              <a:off x="1336" y="2021"/>
              <a:ext cx="553" cy="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1588" y="2055"/>
              <a:ext cx="8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3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pt-BR"/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1336" y="2021"/>
              <a:ext cx="553" cy="200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4" name="Line 68"/>
            <p:cNvSpPr>
              <a:spLocks noChangeShapeType="1"/>
            </p:cNvSpPr>
            <p:nvPr/>
          </p:nvSpPr>
          <p:spPr bwMode="auto">
            <a:xfrm>
              <a:off x="4114" y="2221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5" name="Line 69"/>
            <p:cNvSpPr>
              <a:spLocks noChangeShapeType="1"/>
            </p:cNvSpPr>
            <p:nvPr/>
          </p:nvSpPr>
          <p:spPr bwMode="auto">
            <a:xfrm>
              <a:off x="3489" y="2309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6" name="Line 70"/>
            <p:cNvSpPr>
              <a:spLocks noChangeShapeType="1"/>
            </p:cNvSpPr>
            <p:nvPr/>
          </p:nvSpPr>
          <p:spPr bwMode="auto">
            <a:xfrm>
              <a:off x="4740" y="2309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7" name="Line 71"/>
            <p:cNvSpPr>
              <a:spLocks noChangeShapeType="1"/>
            </p:cNvSpPr>
            <p:nvPr/>
          </p:nvSpPr>
          <p:spPr bwMode="auto">
            <a:xfrm>
              <a:off x="3489" y="2309"/>
              <a:ext cx="6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8" name="Line 72"/>
            <p:cNvSpPr>
              <a:spLocks noChangeShapeType="1"/>
            </p:cNvSpPr>
            <p:nvPr/>
          </p:nvSpPr>
          <p:spPr bwMode="auto">
            <a:xfrm>
              <a:off x="4114" y="2309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9" name="Line 73"/>
            <p:cNvSpPr>
              <a:spLocks noChangeShapeType="1"/>
            </p:cNvSpPr>
            <p:nvPr/>
          </p:nvSpPr>
          <p:spPr bwMode="auto">
            <a:xfrm>
              <a:off x="3489" y="2596"/>
              <a:ext cx="1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0" name="Line 74"/>
            <p:cNvSpPr>
              <a:spLocks noChangeShapeType="1"/>
            </p:cNvSpPr>
            <p:nvPr/>
          </p:nvSpPr>
          <p:spPr bwMode="auto">
            <a:xfrm>
              <a:off x="3176" y="2685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1" name="Line 75"/>
            <p:cNvSpPr>
              <a:spLocks noChangeShapeType="1"/>
            </p:cNvSpPr>
            <p:nvPr/>
          </p:nvSpPr>
          <p:spPr bwMode="auto">
            <a:xfrm>
              <a:off x="3802" y="2685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2" name="Line 76"/>
            <p:cNvSpPr>
              <a:spLocks noChangeShapeType="1"/>
            </p:cNvSpPr>
            <p:nvPr/>
          </p:nvSpPr>
          <p:spPr bwMode="auto">
            <a:xfrm>
              <a:off x="3176" y="2685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3" name="Line 77"/>
            <p:cNvSpPr>
              <a:spLocks noChangeShapeType="1"/>
            </p:cNvSpPr>
            <p:nvPr/>
          </p:nvSpPr>
          <p:spPr bwMode="auto">
            <a:xfrm>
              <a:off x="3489" y="2685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4" name="Rectangle 78"/>
            <p:cNvSpPr>
              <a:spLocks noChangeArrowheads="1"/>
            </p:cNvSpPr>
            <p:nvPr/>
          </p:nvSpPr>
          <p:spPr bwMode="auto">
            <a:xfrm>
              <a:off x="2900" y="2773"/>
              <a:ext cx="553" cy="199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5" name="Rectangle 79"/>
            <p:cNvSpPr>
              <a:spLocks noChangeArrowheads="1"/>
            </p:cNvSpPr>
            <p:nvPr/>
          </p:nvSpPr>
          <p:spPr bwMode="auto">
            <a:xfrm>
              <a:off x="2900" y="2773"/>
              <a:ext cx="553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6" name="Line 80"/>
            <p:cNvSpPr>
              <a:spLocks noChangeShapeType="1"/>
            </p:cNvSpPr>
            <p:nvPr/>
          </p:nvSpPr>
          <p:spPr bwMode="auto">
            <a:xfrm>
              <a:off x="3802" y="2972"/>
              <a:ext cx="1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3489" y="3061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8" name="Line 82"/>
            <p:cNvSpPr>
              <a:spLocks noChangeShapeType="1"/>
            </p:cNvSpPr>
            <p:nvPr/>
          </p:nvSpPr>
          <p:spPr bwMode="auto">
            <a:xfrm>
              <a:off x="4114" y="3061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9" name="Line 83"/>
            <p:cNvSpPr>
              <a:spLocks noChangeShapeType="1"/>
            </p:cNvSpPr>
            <p:nvPr/>
          </p:nvSpPr>
          <p:spPr bwMode="auto">
            <a:xfrm>
              <a:off x="3489" y="3061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0" name="Line 84"/>
            <p:cNvSpPr>
              <a:spLocks noChangeShapeType="1"/>
            </p:cNvSpPr>
            <p:nvPr/>
          </p:nvSpPr>
          <p:spPr bwMode="auto">
            <a:xfrm>
              <a:off x="3802" y="3061"/>
              <a:ext cx="31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3213" y="3149"/>
              <a:ext cx="552" cy="199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2" name="Rectangle 86"/>
            <p:cNvSpPr>
              <a:spLocks noChangeArrowheads="1"/>
            </p:cNvSpPr>
            <p:nvPr/>
          </p:nvSpPr>
          <p:spPr bwMode="auto">
            <a:xfrm>
              <a:off x="3213" y="3149"/>
              <a:ext cx="552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3" name="Rectangle 87"/>
            <p:cNvSpPr>
              <a:spLocks noChangeArrowheads="1"/>
            </p:cNvSpPr>
            <p:nvPr/>
          </p:nvSpPr>
          <p:spPr bwMode="auto">
            <a:xfrm>
              <a:off x="3838" y="3149"/>
              <a:ext cx="553" cy="199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3838" y="3149"/>
              <a:ext cx="553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5" name="Rectangle 89"/>
            <p:cNvSpPr>
              <a:spLocks noChangeArrowheads="1"/>
            </p:cNvSpPr>
            <p:nvPr/>
          </p:nvSpPr>
          <p:spPr bwMode="auto">
            <a:xfrm>
              <a:off x="3525" y="2773"/>
              <a:ext cx="553" cy="1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6" name="Rectangle 90"/>
            <p:cNvSpPr>
              <a:spLocks noChangeArrowheads="1"/>
            </p:cNvSpPr>
            <p:nvPr/>
          </p:nvSpPr>
          <p:spPr bwMode="auto">
            <a:xfrm>
              <a:off x="3753" y="2807"/>
              <a:ext cx="12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  <a:endParaRPr lang="en-US" altLang="pt-BR"/>
            </a:p>
          </p:txBody>
        </p:sp>
        <p:sp>
          <p:nvSpPr>
            <p:cNvPr id="173147" name="Rectangle 91"/>
            <p:cNvSpPr>
              <a:spLocks noChangeArrowheads="1"/>
            </p:cNvSpPr>
            <p:nvPr/>
          </p:nvSpPr>
          <p:spPr bwMode="auto">
            <a:xfrm>
              <a:off x="3525" y="2773"/>
              <a:ext cx="553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8" name="Rectangle 92"/>
            <p:cNvSpPr>
              <a:spLocks noChangeArrowheads="1"/>
            </p:cNvSpPr>
            <p:nvPr/>
          </p:nvSpPr>
          <p:spPr bwMode="auto">
            <a:xfrm>
              <a:off x="3213" y="2397"/>
              <a:ext cx="552" cy="1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9" name="Rectangle 93"/>
            <p:cNvSpPr>
              <a:spLocks noChangeArrowheads="1"/>
            </p:cNvSpPr>
            <p:nvPr/>
          </p:nvSpPr>
          <p:spPr bwMode="auto">
            <a:xfrm>
              <a:off x="3440" y="2431"/>
              <a:ext cx="12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300">
                  <a:solidFill>
                    <a:srgbClr val="000000"/>
                  </a:solidFill>
                  <a:latin typeface="Arial" panose="020B0604020202020204" pitchFamily="34" charset="0"/>
                </a:rPr>
                <a:t>15</a:t>
              </a:r>
              <a:endParaRPr lang="en-US" altLang="pt-BR"/>
            </a:p>
          </p:txBody>
        </p:sp>
        <p:sp>
          <p:nvSpPr>
            <p:cNvPr id="173150" name="Rectangle 94"/>
            <p:cNvSpPr>
              <a:spLocks noChangeArrowheads="1"/>
            </p:cNvSpPr>
            <p:nvPr/>
          </p:nvSpPr>
          <p:spPr bwMode="auto">
            <a:xfrm>
              <a:off x="3213" y="2397"/>
              <a:ext cx="552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1" name="Line 95"/>
            <p:cNvSpPr>
              <a:spLocks noChangeShapeType="1"/>
            </p:cNvSpPr>
            <p:nvPr/>
          </p:nvSpPr>
          <p:spPr bwMode="auto">
            <a:xfrm>
              <a:off x="4740" y="2596"/>
              <a:ext cx="1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2" name="Line 96"/>
            <p:cNvSpPr>
              <a:spLocks noChangeShapeType="1"/>
            </p:cNvSpPr>
            <p:nvPr/>
          </p:nvSpPr>
          <p:spPr bwMode="auto">
            <a:xfrm>
              <a:off x="4427" y="2685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3" name="Line 97"/>
            <p:cNvSpPr>
              <a:spLocks noChangeShapeType="1"/>
            </p:cNvSpPr>
            <p:nvPr/>
          </p:nvSpPr>
          <p:spPr bwMode="auto">
            <a:xfrm>
              <a:off x="5053" y="2685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4" name="Line 98"/>
            <p:cNvSpPr>
              <a:spLocks noChangeShapeType="1"/>
            </p:cNvSpPr>
            <p:nvPr/>
          </p:nvSpPr>
          <p:spPr bwMode="auto">
            <a:xfrm>
              <a:off x="4427" y="2685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5" name="Line 99"/>
            <p:cNvSpPr>
              <a:spLocks noChangeShapeType="1"/>
            </p:cNvSpPr>
            <p:nvPr/>
          </p:nvSpPr>
          <p:spPr bwMode="auto">
            <a:xfrm>
              <a:off x="4740" y="2685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6" name="Rectangle 100"/>
            <p:cNvSpPr>
              <a:spLocks noChangeArrowheads="1"/>
            </p:cNvSpPr>
            <p:nvPr/>
          </p:nvSpPr>
          <p:spPr bwMode="auto">
            <a:xfrm>
              <a:off x="4151" y="2773"/>
              <a:ext cx="552" cy="199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7" name="Rectangle 101"/>
            <p:cNvSpPr>
              <a:spLocks noChangeArrowheads="1"/>
            </p:cNvSpPr>
            <p:nvPr/>
          </p:nvSpPr>
          <p:spPr bwMode="auto">
            <a:xfrm>
              <a:off x="4151" y="2773"/>
              <a:ext cx="552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8" name="Rectangle 102"/>
            <p:cNvSpPr>
              <a:spLocks noChangeArrowheads="1"/>
            </p:cNvSpPr>
            <p:nvPr/>
          </p:nvSpPr>
          <p:spPr bwMode="auto">
            <a:xfrm>
              <a:off x="4776" y="2773"/>
              <a:ext cx="553" cy="199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9" name="Rectangle 103"/>
            <p:cNvSpPr>
              <a:spLocks noChangeArrowheads="1"/>
            </p:cNvSpPr>
            <p:nvPr/>
          </p:nvSpPr>
          <p:spPr bwMode="auto">
            <a:xfrm>
              <a:off x="4776" y="2773"/>
              <a:ext cx="553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60" name="Rectangle 104"/>
            <p:cNvSpPr>
              <a:spLocks noChangeArrowheads="1"/>
            </p:cNvSpPr>
            <p:nvPr/>
          </p:nvSpPr>
          <p:spPr bwMode="auto">
            <a:xfrm>
              <a:off x="4464" y="2397"/>
              <a:ext cx="552" cy="1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61" name="Rectangle 105"/>
            <p:cNvSpPr>
              <a:spLocks noChangeArrowheads="1"/>
            </p:cNvSpPr>
            <p:nvPr/>
          </p:nvSpPr>
          <p:spPr bwMode="auto">
            <a:xfrm>
              <a:off x="4691" y="2431"/>
              <a:ext cx="12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300">
                  <a:solidFill>
                    <a:srgbClr val="000000"/>
                  </a:solidFill>
                  <a:latin typeface="Arial" panose="020B0604020202020204" pitchFamily="34" charset="0"/>
                </a:rPr>
                <a:t>20</a:t>
              </a:r>
              <a:endParaRPr lang="en-US" altLang="pt-BR"/>
            </a:p>
          </p:txBody>
        </p:sp>
        <p:sp>
          <p:nvSpPr>
            <p:cNvPr id="173162" name="Rectangle 106"/>
            <p:cNvSpPr>
              <a:spLocks noChangeArrowheads="1"/>
            </p:cNvSpPr>
            <p:nvPr/>
          </p:nvSpPr>
          <p:spPr bwMode="auto">
            <a:xfrm>
              <a:off x="4464" y="2397"/>
              <a:ext cx="552" cy="199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63" name="Rectangle 107"/>
            <p:cNvSpPr>
              <a:spLocks noChangeArrowheads="1"/>
            </p:cNvSpPr>
            <p:nvPr/>
          </p:nvSpPr>
          <p:spPr bwMode="auto">
            <a:xfrm>
              <a:off x="3838" y="2021"/>
              <a:ext cx="553" cy="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64" name="Rectangle 108"/>
            <p:cNvSpPr>
              <a:spLocks noChangeArrowheads="1"/>
            </p:cNvSpPr>
            <p:nvPr/>
          </p:nvSpPr>
          <p:spPr bwMode="auto">
            <a:xfrm>
              <a:off x="4066" y="2055"/>
              <a:ext cx="12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300">
                  <a:solidFill>
                    <a:srgbClr val="000000"/>
                  </a:solidFill>
                  <a:latin typeface="Arial" panose="020B0604020202020204" pitchFamily="34" charset="0"/>
                </a:rPr>
                <a:t>18</a:t>
              </a:r>
              <a:endParaRPr lang="en-US" altLang="pt-BR"/>
            </a:p>
          </p:txBody>
        </p:sp>
        <p:sp>
          <p:nvSpPr>
            <p:cNvPr id="173165" name="Rectangle 109"/>
            <p:cNvSpPr>
              <a:spLocks noChangeArrowheads="1"/>
            </p:cNvSpPr>
            <p:nvPr/>
          </p:nvSpPr>
          <p:spPr bwMode="auto">
            <a:xfrm>
              <a:off x="3838" y="2021"/>
              <a:ext cx="553" cy="200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66" name="Rectangle 110"/>
            <p:cNvSpPr>
              <a:spLocks noChangeArrowheads="1"/>
            </p:cNvSpPr>
            <p:nvPr/>
          </p:nvSpPr>
          <p:spPr bwMode="auto">
            <a:xfrm>
              <a:off x="2587" y="1645"/>
              <a:ext cx="553" cy="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67" name="Rectangle 111"/>
            <p:cNvSpPr>
              <a:spLocks noChangeArrowheads="1"/>
            </p:cNvSpPr>
            <p:nvPr/>
          </p:nvSpPr>
          <p:spPr bwMode="auto">
            <a:xfrm>
              <a:off x="2815" y="1679"/>
              <a:ext cx="12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30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en-US" altLang="pt-BR"/>
            </a:p>
          </p:txBody>
        </p:sp>
        <p:sp>
          <p:nvSpPr>
            <p:cNvPr id="173168" name="Rectangle 112"/>
            <p:cNvSpPr>
              <a:spLocks noChangeArrowheads="1"/>
            </p:cNvSpPr>
            <p:nvPr/>
          </p:nvSpPr>
          <p:spPr bwMode="auto">
            <a:xfrm>
              <a:off x="2587" y="1645"/>
              <a:ext cx="553" cy="200"/>
            </a:xfrm>
            <a:prstGeom prst="rect">
              <a:avLst/>
            </a:prstGeom>
            <a:noFill/>
            <a:ln w="9525">
              <a:solidFill>
                <a:srgbClr val="9191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Aplicações com Árvores Binárias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idx="1"/>
          </p:nvPr>
        </p:nvSpPr>
        <p:spPr>
          <a:xfrm>
            <a:off x="914400" y="2017713"/>
            <a:ext cx="80406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2800"/>
              <a:t>outra aplicação comum é atravessar a árvore binária, </a:t>
            </a:r>
            <a:r>
              <a:rPr lang="en-US" altLang="pt-BR" sz="2800">
                <a:solidFill>
                  <a:srgbClr val="006600"/>
                </a:solidFill>
              </a:rPr>
              <a:t>visitando</a:t>
            </a:r>
            <a:r>
              <a:rPr lang="en-US" altLang="pt-BR" sz="2800"/>
              <a:t> cada nó</a:t>
            </a:r>
          </a:p>
          <a:p>
            <a:pPr lvl="1"/>
            <a:r>
              <a:rPr lang="en-US" altLang="pt-BR" sz="2400"/>
              <a:t>como sistematicamente visitaremos cada nó?</a:t>
            </a:r>
          </a:p>
          <a:p>
            <a:pPr>
              <a:spcBef>
                <a:spcPct val="60000"/>
              </a:spcBef>
            </a:pPr>
            <a:r>
              <a:rPr lang="en-US" altLang="pt-BR" sz="2800"/>
              <a:t>operação é trivial para listas lineares </a:t>
            </a:r>
          </a:p>
          <a:p>
            <a:pPr>
              <a:spcBef>
                <a:spcPct val="60000"/>
              </a:spcBef>
            </a:pPr>
            <a:r>
              <a:rPr lang="en-US" altLang="pt-BR" sz="2800"/>
              <a:t>para árvores, existem diferentes formas de proceder</a:t>
            </a:r>
            <a:r>
              <a:rPr lang="en-US" altLang="pt-BR"/>
              <a:t> </a:t>
            </a:r>
          </a:p>
          <a:p>
            <a:pPr lvl="1"/>
            <a:r>
              <a:rPr lang="en-US" altLang="pt-BR" sz="2400"/>
              <a:t>os métodos diferem conforme a ordem em que se visitam os nós, o problema sendo resolvido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F274-1ACC-4F4D-9792-52B9E7D98B8F}" type="slidenum">
              <a:rPr lang="en-US" altLang="pt-BR"/>
              <a:pPr/>
              <a:t>325</a:t>
            </a:fld>
            <a:endParaRPr lang="en-US" altLang="pt-BR"/>
          </a:p>
        </p:txBody>
      </p:sp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/>
              <a:t>Atravessando Árvores Binárias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idx="1"/>
          </p:nvPr>
        </p:nvSpPr>
        <p:spPr>
          <a:xfrm>
            <a:off x="685800" y="2017713"/>
            <a:ext cx="826928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2800"/>
              <a:t>Métodos</a:t>
            </a:r>
          </a:p>
          <a:p>
            <a:pPr lvl="1"/>
            <a:r>
              <a:rPr lang="en-US" altLang="pt-BR" sz="2400" b="1"/>
              <a:t>pré-ordem</a:t>
            </a:r>
            <a:r>
              <a:rPr lang="en-US" altLang="pt-BR" sz="2400"/>
              <a:t>:visite a raiz, então visite a subárvore da esquerda, depois a subárvore da direita</a:t>
            </a:r>
          </a:p>
          <a:p>
            <a:pPr lvl="1"/>
            <a:r>
              <a:rPr lang="en-US" altLang="pt-BR" sz="2400" b="1"/>
              <a:t>em-ordem ou ordem simétrica: </a:t>
            </a:r>
            <a:r>
              <a:rPr lang="en-US" altLang="pt-BR" sz="2400"/>
              <a:t>visite a subárvore da esquerda, então visite a raiz, depois a subárvore da direita</a:t>
            </a:r>
          </a:p>
          <a:p>
            <a:pPr lvl="1"/>
            <a:r>
              <a:rPr lang="en-US" altLang="pt-BR" sz="2400" b="1"/>
              <a:t>pós-ordem</a:t>
            </a:r>
            <a:r>
              <a:rPr lang="en-US" altLang="pt-BR" sz="2400"/>
              <a:t>: visite a subárvore da esquerda, então visite a subárvore da direita,  depois a raiz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62E8-0D5C-4DE8-AD8C-791EC9BD7D53}" type="slidenum">
              <a:rPr lang="en-US" altLang="pt-BR"/>
              <a:pPr/>
              <a:t>326</a:t>
            </a:fld>
            <a:endParaRPr lang="en-US" altLang="pt-BR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F4A-52B9-4694-993A-E247F3F4BC77}" type="slidenum">
              <a:rPr lang="en-US" altLang="pt-BR"/>
              <a:pPr/>
              <a:t>327</a:t>
            </a:fld>
            <a:endParaRPr lang="en-US" altLang="pt-BR"/>
          </a:p>
        </p:txBody>
      </p:sp>
      <p:sp>
        <p:nvSpPr>
          <p:cNvPr id="179206" name="Rectangle 2054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341784"/>
            <a:ext cx="7793037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pt-BR" sz="4000" dirty="0" err="1"/>
              <a:t>Atravessando</a:t>
            </a:r>
            <a:r>
              <a:rPr lang="en-US" altLang="pt-BR" sz="4000" dirty="0"/>
              <a:t> </a:t>
            </a:r>
            <a:r>
              <a:rPr lang="en-US" altLang="pt-BR" sz="4000" dirty="0" err="1"/>
              <a:t>Árvores</a:t>
            </a:r>
            <a:r>
              <a:rPr lang="en-US" altLang="pt-BR" sz="4000" dirty="0"/>
              <a:t> </a:t>
            </a:r>
            <a:r>
              <a:rPr lang="en-US" altLang="pt-BR" sz="4000" dirty="0" err="1"/>
              <a:t>Binárias</a:t>
            </a:r>
            <a:r>
              <a:rPr lang="en-US" altLang="pt-BR" sz="4000" dirty="0"/>
              <a:t> </a:t>
            </a:r>
          </a:p>
        </p:txBody>
      </p:sp>
      <p:sp>
        <p:nvSpPr>
          <p:cNvPr id="179202" name="Rectangle 2050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9204" name="Rectangle 205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9205" name="Rectangle 2053"/>
          <p:cNvSpPr>
            <a:spLocks noChangeArrowheads="1"/>
          </p:cNvSpPr>
          <p:nvPr/>
        </p:nvSpPr>
        <p:spPr bwMode="auto">
          <a:xfrm>
            <a:off x="4495800" y="1981200"/>
            <a:ext cx="41148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/>
            <a:r>
              <a:rPr lang="en-US" altLang="pt-BR" b="1">
                <a:latin typeface="Times New Roman" panose="02020603050405020304" pitchFamily="18" charset="0"/>
              </a:rPr>
              <a:t>pré-ordem</a:t>
            </a:r>
            <a:r>
              <a:rPr lang="en-US" altLang="pt-BR">
                <a:latin typeface="Times New Roman" panose="02020603050405020304" pitchFamily="18" charset="0"/>
              </a:rPr>
              <a:t>: </a:t>
            </a:r>
          </a:p>
          <a:p>
            <a:pPr lvl="1" eaLnBrk="0" hangingPunct="0"/>
            <a:r>
              <a:rPr lang="en-US" altLang="pt-BR">
                <a:solidFill>
                  <a:schemeClr val="folHlink"/>
                </a:solidFill>
                <a:latin typeface="Times New Roman" panose="02020603050405020304" pitchFamily="18" charset="0"/>
              </a:rPr>
              <a:t>- * a b * + f g e</a:t>
            </a:r>
            <a:endParaRPr lang="en-US" altLang="pt-BR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US" altLang="pt-BR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US" altLang="pt-BR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pt-BR" b="1">
                <a:latin typeface="Times New Roman" panose="02020603050405020304" pitchFamily="18" charset="0"/>
              </a:rPr>
              <a:t>em-ordem: </a:t>
            </a:r>
          </a:p>
          <a:p>
            <a:pPr lvl="1" eaLnBrk="0" hangingPunct="0"/>
            <a:r>
              <a:rPr lang="en-US" altLang="pt-BR">
                <a:solidFill>
                  <a:schemeClr val="folHlink"/>
                </a:solidFill>
                <a:latin typeface="Times New Roman" panose="02020603050405020304" pitchFamily="18" charset="0"/>
              </a:rPr>
              <a:t>a*b - f+g * e</a:t>
            </a:r>
            <a:endParaRPr lang="en-US" altLang="pt-BR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US" altLang="pt-BR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US" altLang="pt-BR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pt-BR" b="1">
                <a:latin typeface="Times New Roman" panose="02020603050405020304" pitchFamily="18" charset="0"/>
              </a:rPr>
              <a:t>pós-ordem</a:t>
            </a:r>
            <a:r>
              <a:rPr lang="en-US" altLang="pt-BR">
                <a:latin typeface="Times New Roman" panose="02020603050405020304" pitchFamily="18" charset="0"/>
              </a:rPr>
              <a:t>:  </a:t>
            </a:r>
          </a:p>
          <a:p>
            <a:pPr lvl="1" eaLnBrk="0" hangingPunct="0"/>
            <a:r>
              <a:rPr lang="en-US" altLang="pt-BR" sz="2000">
                <a:solidFill>
                  <a:schemeClr val="folHlink"/>
                </a:solidFill>
                <a:latin typeface="Times New Roman" panose="02020603050405020304" pitchFamily="18" charset="0"/>
              </a:rPr>
              <a:t>a b * f g + e * -</a:t>
            </a:r>
          </a:p>
        </p:txBody>
      </p:sp>
      <p:graphicFrame>
        <p:nvGraphicFramePr>
          <p:cNvPr id="179207" name="Object 205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08088" y="1885950"/>
          <a:ext cx="2314575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anization Chart 2.0" r:id="rId3" imgW="2171520" imgH="3886200" progId="OrgPlusWOPX.4">
                  <p:embed followColorScheme="full"/>
                </p:oleObj>
              </mc:Choice>
              <mc:Fallback>
                <p:oleObj name="MS Organization Chart 2.0" r:id="rId3" imgW="2171520" imgH="3886200" progId="OrgPlusWOPX.4">
                  <p:embed followColorScheme="full"/>
                  <p:pic>
                    <p:nvPicPr>
                      <p:cNvPr id="0" name="Object 205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885950"/>
                        <a:ext cx="2314575" cy="418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ma do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2119</Words>
  <Application>Microsoft Office PowerPoint</Application>
  <PresentationFormat>Apresentação na tela (4:3)</PresentationFormat>
  <Paragraphs>390</Paragraphs>
  <Slides>39</Slides>
  <Notes>37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Monotype Sorts</vt:lpstr>
      <vt:lpstr>Symbol</vt:lpstr>
      <vt:lpstr>Times New Roman</vt:lpstr>
      <vt:lpstr>Wingdings</vt:lpstr>
      <vt:lpstr>Tema do Office</vt:lpstr>
      <vt:lpstr>Document</vt:lpstr>
      <vt:lpstr>MS Organization Chart 2.0</vt:lpstr>
      <vt:lpstr>Apresentação do PowerPoint</vt:lpstr>
      <vt:lpstr>Operações em Árvores Binárias</vt:lpstr>
      <vt:lpstr>Operações em Árvores Binárias</vt:lpstr>
      <vt:lpstr>Aplicações com Árvores Binárias</vt:lpstr>
      <vt:lpstr>Aplicações Com Árvores Binárias</vt:lpstr>
      <vt:lpstr>Aplicações Com Árvores Binárias</vt:lpstr>
      <vt:lpstr>Aplicações com Árvores Binárias</vt:lpstr>
      <vt:lpstr>Atravessando Árvores Binárias</vt:lpstr>
      <vt:lpstr>Atravessando Árvores Binárias </vt:lpstr>
      <vt:lpstr>Atravessando Árvores Binárias</vt:lpstr>
      <vt:lpstr>Pré-ordem</vt:lpstr>
      <vt:lpstr>em-ordem </vt:lpstr>
      <vt:lpstr>Pós-ordem </vt:lpstr>
      <vt:lpstr>Árvore Binária Completa</vt:lpstr>
      <vt:lpstr>Árvore Binária quase Completa</vt:lpstr>
      <vt:lpstr>Exercícios</vt:lpstr>
      <vt:lpstr>Em-ordem iterativo</vt:lpstr>
      <vt:lpstr>Árvore Binária de Busca</vt:lpstr>
      <vt:lpstr>Árvore Binária de Busca</vt:lpstr>
      <vt:lpstr>Árvore Binária de Busca</vt:lpstr>
      <vt:lpstr>Árvore Binária de Busca</vt:lpstr>
      <vt:lpstr>Árvore Binária de Busca</vt:lpstr>
      <vt:lpstr>Inserindo em Árvore Binária de Busca</vt:lpstr>
      <vt:lpstr>Inserindo em Árvore Binária de Busca</vt:lpstr>
      <vt:lpstr>Inserindo em Árvore Binária de Busca</vt:lpstr>
      <vt:lpstr>Inserção Árvore Binária de Busca</vt:lpstr>
      <vt:lpstr>Inserção Árvore Binária de Busca</vt:lpstr>
      <vt:lpstr>Remoção em Árvore Binária de Busca</vt:lpstr>
      <vt:lpstr>Remoção em Árvore Binária de Busca</vt:lpstr>
      <vt:lpstr>Remoção em Árvore Binária de Busca</vt:lpstr>
      <vt:lpstr>Remoção em Árvore Binária de Busca</vt:lpstr>
      <vt:lpstr>Remoção em Árvore Binária de Busca</vt:lpstr>
      <vt:lpstr>Remoção em Árvore Binária de Busca</vt:lpstr>
      <vt:lpstr>Árvore Binária de Busca</vt:lpstr>
      <vt:lpstr>Árvore Binária de Busca</vt:lpstr>
      <vt:lpstr>Árvore Binária de Busca</vt:lpstr>
      <vt:lpstr>Eficiência da Árvore de Busca</vt:lpstr>
      <vt:lpstr>Eficiência da Árvore de Busca</vt:lpstr>
      <vt:lpstr>Eficiência da Árvore de Busca</vt:lpstr>
    </vt:vector>
  </TitlesOfParts>
  <Company>Universidade Federal Fluminense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Filas e Pilhas Múltiplas</dc:title>
  <dc:creator>Maria Cristina Silva Boeres</dc:creator>
  <cp:lastModifiedBy>Daniela Resende Silva Orbolato</cp:lastModifiedBy>
  <cp:revision>50</cp:revision>
  <dcterms:created xsi:type="dcterms:W3CDTF">2002-05-28T14:40:35Z</dcterms:created>
  <dcterms:modified xsi:type="dcterms:W3CDTF">2022-07-27T18:08:09Z</dcterms:modified>
</cp:coreProperties>
</file>