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1" r:id="rId3"/>
    <p:sldId id="258" r:id="rId4"/>
    <p:sldId id="259" r:id="rId5"/>
    <p:sldId id="260" r:id="rId6"/>
    <p:sldId id="256" r:id="rId7"/>
    <p:sldId id="257" r:id="rId8"/>
    <p:sldId id="261" r:id="rId9"/>
    <p:sldId id="262" r:id="rId10"/>
    <p:sldId id="263" r:id="rId11"/>
    <p:sldId id="264" r:id="rId12"/>
    <p:sldId id="320" r:id="rId13"/>
    <p:sldId id="321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4" r:id="rId22"/>
    <p:sldId id="276" r:id="rId23"/>
    <p:sldId id="280" r:id="rId24"/>
    <p:sldId id="282" r:id="rId25"/>
    <p:sldId id="313" r:id="rId26"/>
    <p:sldId id="314" r:id="rId27"/>
    <p:sldId id="316" r:id="rId28"/>
    <p:sldId id="283" r:id="rId29"/>
    <p:sldId id="315" r:id="rId30"/>
    <p:sldId id="317" r:id="rId31"/>
    <p:sldId id="312" r:id="rId32"/>
    <p:sldId id="318" r:id="rId33"/>
    <p:sldId id="319" r:id="rId34"/>
    <p:sldId id="284" r:id="rId35"/>
    <p:sldId id="285" r:id="rId36"/>
    <p:sldId id="322" r:id="rId37"/>
    <p:sldId id="289" r:id="rId38"/>
    <p:sldId id="290" r:id="rId39"/>
    <p:sldId id="291" r:id="rId40"/>
    <p:sldId id="293" r:id="rId41"/>
    <p:sldId id="295" r:id="rId42"/>
    <p:sldId id="298" r:id="rId43"/>
    <p:sldId id="296" r:id="rId44"/>
    <p:sldId id="301" r:id="rId45"/>
    <p:sldId id="299" r:id="rId46"/>
    <p:sldId id="300" r:id="rId47"/>
    <p:sldId id="302" r:id="rId48"/>
    <p:sldId id="304" r:id="rId49"/>
    <p:sldId id="305" r:id="rId50"/>
    <p:sldId id="307" r:id="rId51"/>
    <p:sldId id="306" r:id="rId52"/>
    <p:sldId id="309" r:id="rId53"/>
    <p:sldId id="323" r:id="rId54"/>
    <p:sldId id="311" r:id="rId55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890213-2720-428E-A04D-AF72087B693E}">
          <p14:sldIdLst>
            <p14:sldId id="279"/>
            <p14:sldId id="281"/>
            <p14:sldId id="258"/>
            <p14:sldId id="259"/>
            <p14:sldId id="260"/>
            <p14:sldId id="256"/>
            <p14:sldId id="257"/>
            <p14:sldId id="261"/>
            <p14:sldId id="262"/>
            <p14:sldId id="263"/>
            <p14:sldId id="264"/>
            <p14:sldId id="320"/>
            <p14:sldId id="321"/>
            <p14:sldId id="267"/>
            <p14:sldId id="268"/>
            <p14:sldId id="269"/>
            <p14:sldId id="270"/>
            <p14:sldId id="271"/>
            <p14:sldId id="272"/>
            <p14:sldId id="275"/>
            <p14:sldId id="274"/>
            <p14:sldId id="276"/>
            <p14:sldId id="280"/>
            <p14:sldId id="282"/>
            <p14:sldId id="313"/>
            <p14:sldId id="314"/>
            <p14:sldId id="316"/>
            <p14:sldId id="283"/>
            <p14:sldId id="315"/>
            <p14:sldId id="317"/>
            <p14:sldId id="312"/>
            <p14:sldId id="318"/>
            <p14:sldId id="319"/>
            <p14:sldId id="284"/>
            <p14:sldId id="285"/>
            <p14:sldId id="322"/>
            <p14:sldId id="289"/>
            <p14:sldId id="290"/>
            <p14:sldId id="291"/>
            <p14:sldId id="293"/>
            <p14:sldId id="295"/>
            <p14:sldId id="298"/>
            <p14:sldId id="296"/>
            <p14:sldId id="301"/>
            <p14:sldId id="299"/>
            <p14:sldId id="300"/>
            <p14:sldId id="302"/>
            <p14:sldId id="304"/>
            <p14:sldId id="305"/>
            <p14:sldId id="307"/>
            <p14:sldId id="306"/>
            <p14:sldId id="309"/>
            <p14:sldId id="32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>
      <p:cViewPr varScale="1">
        <p:scale>
          <a:sx n="60" d="100"/>
          <a:sy n="60" d="100"/>
        </p:scale>
        <p:origin x="11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gif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BD8A1-CCF3-40CF-A36C-11DC9AF83F92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8F79132B-64EA-4E92-8E92-2C6EDF7246B1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Curso: Engenharia de Computação</a:t>
          </a:r>
        </a:p>
      </dgm:t>
    </dgm:pt>
    <dgm:pt modelId="{582F32F3-A11D-41CB-BAD5-166929FF53E2}" type="parTrans" cxnId="{54AD5D66-0FB3-487A-B8FD-AE3130436BB1}">
      <dgm:prSet/>
      <dgm:spPr/>
      <dgm:t>
        <a:bodyPr/>
        <a:lstStyle/>
        <a:p>
          <a:endParaRPr lang="pt-BR"/>
        </a:p>
      </dgm:t>
    </dgm:pt>
    <dgm:pt modelId="{944D1568-52CD-48B6-B832-F22E12D53C79}" type="sibTrans" cxnId="{54AD5D66-0FB3-487A-B8FD-AE3130436BB1}">
      <dgm:prSet/>
      <dgm:spPr/>
      <dgm:t>
        <a:bodyPr/>
        <a:lstStyle/>
        <a:p>
          <a:endParaRPr lang="pt-BR"/>
        </a:p>
      </dgm:t>
    </dgm:pt>
    <dgm:pt modelId="{37636593-D40E-4BD0-8A82-3FDC85C24A52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Disciplina: Pesquisa e Ordenação</a:t>
          </a:r>
        </a:p>
      </dgm:t>
    </dgm:pt>
    <dgm:pt modelId="{24FEF568-AD83-458C-A974-16313C1EDF1A}" type="parTrans" cxnId="{4D0FD5AB-28D5-4D5D-AF7B-9224B3C6A52B}">
      <dgm:prSet/>
      <dgm:spPr/>
      <dgm:t>
        <a:bodyPr/>
        <a:lstStyle/>
        <a:p>
          <a:endParaRPr lang="pt-BR"/>
        </a:p>
      </dgm:t>
    </dgm:pt>
    <dgm:pt modelId="{50E4A06E-6CAA-40EA-8475-72CF2BA9103C}" type="sibTrans" cxnId="{4D0FD5AB-28D5-4D5D-AF7B-9224B3C6A52B}">
      <dgm:prSet/>
      <dgm:spPr/>
      <dgm:t>
        <a:bodyPr/>
        <a:lstStyle/>
        <a:p>
          <a:endParaRPr lang="pt-BR"/>
        </a:p>
      </dgm:t>
    </dgm:pt>
    <dgm:pt modelId="{18C6F698-3556-4662-A614-9460BCF62D04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Implementação de árvore B</a:t>
          </a:r>
        </a:p>
      </dgm:t>
    </dgm:pt>
    <dgm:pt modelId="{9C0B0ECF-8152-4513-919A-D96E308B2693}" type="parTrans" cxnId="{B34AC3C1-D6CF-41F3-A37A-4DE4D4E6B215}">
      <dgm:prSet/>
      <dgm:spPr/>
      <dgm:t>
        <a:bodyPr/>
        <a:lstStyle/>
        <a:p>
          <a:endParaRPr lang="pt-BR"/>
        </a:p>
      </dgm:t>
    </dgm:pt>
    <dgm:pt modelId="{1D14BECA-BE9B-416A-B528-270A58683005}" type="sibTrans" cxnId="{B34AC3C1-D6CF-41F3-A37A-4DE4D4E6B215}">
      <dgm:prSet/>
      <dgm:spPr/>
      <dgm:t>
        <a:bodyPr/>
        <a:lstStyle/>
        <a:p>
          <a:endParaRPr lang="pt-BR"/>
        </a:p>
      </dgm:t>
    </dgm:pt>
    <dgm:pt modelId="{D04A3DED-70E9-4F5B-BEAB-4460FC5AC8BE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Professora Daniela Orbolato </a:t>
          </a:r>
        </a:p>
      </dgm:t>
    </dgm:pt>
    <dgm:pt modelId="{632D441E-11F2-435D-BEC3-E8D475814B0C}" type="parTrans" cxnId="{DFCDACD8-5069-4672-819F-26F3EBAD90E4}">
      <dgm:prSet/>
      <dgm:spPr/>
      <dgm:t>
        <a:bodyPr/>
        <a:lstStyle/>
        <a:p>
          <a:endParaRPr lang="pt-BR"/>
        </a:p>
      </dgm:t>
    </dgm:pt>
    <dgm:pt modelId="{724B2FAC-61A5-4400-9BA5-75AB5E621187}" type="sibTrans" cxnId="{DFCDACD8-5069-4672-819F-26F3EBAD90E4}">
      <dgm:prSet/>
      <dgm:spPr/>
      <dgm:t>
        <a:bodyPr/>
        <a:lstStyle/>
        <a:p>
          <a:endParaRPr lang="pt-BR"/>
        </a:p>
      </dgm:t>
    </dgm:pt>
    <dgm:pt modelId="{16C060FA-08C7-4162-BBD8-A9A269A00CA5}">
      <dgm:prSet phldrT="[Texto]"/>
      <dgm:spPr>
        <a:solidFill>
          <a:srgbClr val="83A343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Baseado no material do prof. </a:t>
          </a:r>
        </a:p>
      </dgm:t>
    </dgm:pt>
    <dgm:pt modelId="{6E6F1372-BDE2-491A-9E28-DFEC614DFAE7}" type="parTrans" cxnId="{191EF9F2-90B4-43FA-9B16-578AA805DC33}">
      <dgm:prSet/>
      <dgm:spPr/>
      <dgm:t>
        <a:bodyPr/>
        <a:lstStyle/>
        <a:p>
          <a:endParaRPr lang="pt-BR"/>
        </a:p>
      </dgm:t>
    </dgm:pt>
    <dgm:pt modelId="{F03362CD-6C58-4F6F-976E-5E03E482D605}" type="sibTrans" cxnId="{191EF9F2-90B4-43FA-9B16-578AA805DC33}">
      <dgm:prSet/>
      <dgm:spPr/>
      <dgm:t>
        <a:bodyPr/>
        <a:lstStyle/>
        <a:p>
          <a:endParaRPr lang="pt-BR"/>
        </a:p>
      </dgm:t>
    </dgm:pt>
    <dgm:pt modelId="{3E790E97-5EA1-4A65-B5FC-0ADE39ADCD03}" type="pres">
      <dgm:prSet presAssocID="{711BD8A1-CCF3-40CF-A36C-11DC9AF83F92}" presName="linearFlow" presStyleCnt="0">
        <dgm:presLayoutVars>
          <dgm:dir/>
          <dgm:resizeHandles val="exact"/>
        </dgm:presLayoutVars>
      </dgm:prSet>
      <dgm:spPr/>
    </dgm:pt>
    <dgm:pt modelId="{25006ABC-4207-46E2-8376-EE364A122FFD}" type="pres">
      <dgm:prSet presAssocID="{8F79132B-64EA-4E92-8E92-2C6EDF7246B1}" presName="composite" presStyleCnt="0"/>
      <dgm:spPr/>
    </dgm:pt>
    <dgm:pt modelId="{8C049036-1382-4D3F-AF86-AEB378F58E57}" type="pres">
      <dgm:prSet presAssocID="{8F79132B-64EA-4E92-8E92-2C6EDF7246B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025FFB3-A123-44A4-9268-49908E5D4DD3}" type="pres">
      <dgm:prSet presAssocID="{8F79132B-64EA-4E92-8E92-2C6EDF7246B1}" presName="txShp" presStyleLbl="node1" presStyleIdx="0" presStyleCnt="5" custScaleX="121095" custScaleY="94508" custLinFactNeighborX="12225">
        <dgm:presLayoutVars>
          <dgm:bulletEnabled val="1"/>
        </dgm:presLayoutVars>
      </dgm:prSet>
      <dgm:spPr/>
    </dgm:pt>
    <dgm:pt modelId="{B799303B-4D28-4A08-B0AA-A02A3B47250D}" type="pres">
      <dgm:prSet presAssocID="{944D1568-52CD-48B6-B832-F22E12D53C79}" presName="spacing" presStyleCnt="0"/>
      <dgm:spPr/>
    </dgm:pt>
    <dgm:pt modelId="{951D874A-F226-494C-B5AF-FEA1D9352B62}" type="pres">
      <dgm:prSet presAssocID="{37636593-D40E-4BD0-8A82-3FDC85C24A52}" presName="composite" presStyleCnt="0"/>
      <dgm:spPr/>
    </dgm:pt>
    <dgm:pt modelId="{ED16EBEE-7859-4FF2-815C-182DC87A1C32}" type="pres">
      <dgm:prSet presAssocID="{37636593-D40E-4BD0-8A82-3FDC85C24A52}" presName="imgShp" presStyleLbl="fgImgPlace1" presStyleIdx="1" presStyleCnt="5" custLinFactNeighborY="-1173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168878A-B8A4-489B-B741-2003A695DA7B}" type="pres">
      <dgm:prSet presAssocID="{37636593-D40E-4BD0-8A82-3FDC85C24A52}" presName="txShp" presStyleLbl="node1" presStyleIdx="1" presStyleCnt="5" custScaleX="121095" custScaleY="94508" custLinFactNeighborX="11977" custLinFactNeighborY="-5312">
        <dgm:presLayoutVars>
          <dgm:bulletEnabled val="1"/>
        </dgm:presLayoutVars>
      </dgm:prSet>
      <dgm:spPr/>
    </dgm:pt>
    <dgm:pt modelId="{892FD995-3305-4F3C-AE40-C88FB9E32E82}" type="pres">
      <dgm:prSet presAssocID="{50E4A06E-6CAA-40EA-8475-72CF2BA9103C}" presName="spacing" presStyleCnt="0"/>
      <dgm:spPr/>
    </dgm:pt>
    <dgm:pt modelId="{4B982538-5C6E-45F0-9F41-A7ABDA894A5C}" type="pres">
      <dgm:prSet presAssocID="{18C6F698-3556-4662-A614-9460BCF62D04}" presName="composite" presStyleCnt="0"/>
      <dgm:spPr/>
    </dgm:pt>
    <dgm:pt modelId="{1DFC42F1-5E45-4D8D-B82A-17B9AE0F6CFA}" type="pres">
      <dgm:prSet presAssocID="{18C6F698-3556-4662-A614-9460BCF62D04}" presName="imgShp" presStyleLbl="fgImgPlace1" presStyleIdx="2" presStyleCnt="5" custLinFactNeighborY="-2031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A629095-1AF3-4A0B-B74B-7EDB3E695D34}" type="pres">
      <dgm:prSet presAssocID="{18C6F698-3556-4662-A614-9460BCF62D04}" presName="txShp" presStyleLbl="node1" presStyleIdx="2" presStyleCnt="5" custScaleX="121095" custScaleY="94508" custLinFactNeighborX="12225" custLinFactNeighborY="-20316">
        <dgm:presLayoutVars>
          <dgm:bulletEnabled val="1"/>
        </dgm:presLayoutVars>
      </dgm:prSet>
      <dgm:spPr/>
    </dgm:pt>
    <dgm:pt modelId="{88C21EB1-D27A-4D4B-A585-553BBC1A9FAD}" type="pres">
      <dgm:prSet presAssocID="{1D14BECA-BE9B-416A-B528-270A58683005}" presName="spacing" presStyleCnt="0"/>
      <dgm:spPr/>
    </dgm:pt>
    <dgm:pt modelId="{8A1F2EA0-211C-4DF7-8028-D5BAB17407C6}" type="pres">
      <dgm:prSet presAssocID="{D04A3DED-70E9-4F5B-BEAB-4460FC5AC8BE}" presName="composite" presStyleCnt="0"/>
      <dgm:spPr/>
    </dgm:pt>
    <dgm:pt modelId="{338EBD8B-AB6C-4DFA-BAB9-35682383F539}" type="pres">
      <dgm:prSet presAssocID="{D04A3DED-70E9-4F5B-BEAB-4460FC5AC8BE}" presName="imgShp" presStyleLbl="fgImgPlace1" presStyleIdx="3" presStyleCnt="5" custLinFactNeighborY="-2575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2248152-74E4-4EE9-9A92-A34FEC70C052}" type="pres">
      <dgm:prSet presAssocID="{D04A3DED-70E9-4F5B-BEAB-4460FC5AC8BE}" presName="txShp" presStyleLbl="node1" presStyleIdx="3" presStyleCnt="5" custScaleX="121095" custScaleY="94508" custLinFactNeighborX="12225" custLinFactNeighborY="-29080">
        <dgm:presLayoutVars>
          <dgm:bulletEnabled val="1"/>
        </dgm:presLayoutVars>
      </dgm:prSet>
      <dgm:spPr/>
    </dgm:pt>
    <dgm:pt modelId="{3875A74F-FD7B-49C1-A114-4CBBE1668415}" type="pres">
      <dgm:prSet presAssocID="{724B2FAC-61A5-4400-9BA5-75AB5E621187}" presName="spacing" presStyleCnt="0"/>
      <dgm:spPr/>
    </dgm:pt>
    <dgm:pt modelId="{820DE635-B746-459B-B523-517801EF76BF}" type="pres">
      <dgm:prSet presAssocID="{16C060FA-08C7-4162-BBD8-A9A269A00CA5}" presName="composite" presStyleCnt="0"/>
      <dgm:spPr/>
    </dgm:pt>
    <dgm:pt modelId="{5C6E38F5-4ACC-424C-AEB2-767A032E142A}" type="pres">
      <dgm:prSet presAssocID="{16C060FA-08C7-4162-BBD8-A9A269A00CA5}" presName="imgShp" presStyleLbl="fgImgPlace1" presStyleIdx="4" presStyleCnt="5"/>
      <dgm:spPr/>
    </dgm:pt>
    <dgm:pt modelId="{86E0F9EF-BD83-4157-8378-C7BC54558620}" type="pres">
      <dgm:prSet presAssocID="{16C060FA-08C7-4162-BBD8-A9A269A00CA5}" presName="txShp" presStyleLbl="node1" presStyleIdx="4" presStyleCnt="5">
        <dgm:presLayoutVars>
          <dgm:bulletEnabled val="1"/>
        </dgm:presLayoutVars>
      </dgm:prSet>
      <dgm:spPr/>
    </dgm:pt>
  </dgm:ptLst>
  <dgm:cxnLst>
    <dgm:cxn modelId="{54AD5D66-0FB3-487A-B8FD-AE3130436BB1}" srcId="{711BD8A1-CCF3-40CF-A36C-11DC9AF83F92}" destId="{8F79132B-64EA-4E92-8E92-2C6EDF7246B1}" srcOrd="0" destOrd="0" parTransId="{582F32F3-A11D-41CB-BAD5-166929FF53E2}" sibTransId="{944D1568-52CD-48B6-B832-F22E12D53C79}"/>
    <dgm:cxn modelId="{F7080B7D-3872-4F30-9E10-A4B86CE0904C}" type="presOf" srcId="{711BD8A1-CCF3-40CF-A36C-11DC9AF83F92}" destId="{3E790E97-5EA1-4A65-B5FC-0ADE39ADCD03}" srcOrd="0" destOrd="0" presId="urn:microsoft.com/office/officeart/2005/8/layout/vList3#1"/>
    <dgm:cxn modelId="{B655E57E-18D2-4101-9075-972515E4AB48}" type="presOf" srcId="{37636593-D40E-4BD0-8A82-3FDC85C24A52}" destId="{9168878A-B8A4-489B-B741-2003A695DA7B}" srcOrd="0" destOrd="0" presId="urn:microsoft.com/office/officeart/2005/8/layout/vList3#1"/>
    <dgm:cxn modelId="{4D0FD5AB-28D5-4D5D-AF7B-9224B3C6A52B}" srcId="{711BD8A1-CCF3-40CF-A36C-11DC9AF83F92}" destId="{37636593-D40E-4BD0-8A82-3FDC85C24A52}" srcOrd="1" destOrd="0" parTransId="{24FEF568-AD83-458C-A974-16313C1EDF1A}" sibTransId="{50E4A06E-6CAA-40EA-8475-72CF2BA9103C}"/>
    <dgm:cxn modelId="{125B23B8-C0FE-41F6-BDF8-AFEB04B808E7}" type="presOf" srcId="{16C060FA-08C7-4162-BBD8-A9A269A00CA5}" destId="{86E0F9EF-BD83-4157-8378-C7BC54558620}" srcOrd="0" destOrd="0" presId="urn:microsoft.com/office/officeart/2005/8/layout/vList3#1"/>
    <dgm:cxn modelId="{B34AC3C1-D6CF-41F3-A37A-4DE4D4E6B215}" srcId="{711BD8A1-CCF3-40CF-A36C-11DC9AF83F92}" destId="{18C6F698-3556-4662-A614-9460BCF62D04}" srcOrd="2" destOrd="0" parTransId="{9C0B0ECF-8152-4513-919A-D96E308B2693}" sibTransId="{1D14BECA-BE9B-416A-B528-270A58683005}"/>
    <dgm:cxn modelId="{E934F5CD-65EB-44B3-87B0-999592DE8274}" type="presOf" srcId="{D04A3DED-70E9-4F5B-BEAB-4460FC5AC8BE}" destId="{82248152-74E4-4EE9-9A92-A34FEC70C052}" srcOrd="0" destOrd="0" presId="urn:microsoft.com/office/officeart/2005/8/layout/vList3#1"/>
    <dgm:cxn modelId="{DFCDACD8-5069-4672-819F-26F3EBAD90E4}" srcId="{711BD8A1-CCF3-40CF-A36C-11DC9AF83F92}" destId="{D04A3DED-70E9-4F5B-BEAB-4460FC5AC8BE}" srcOrd="3" destOrd="0" parTransId="{632D441E-11F2-435D-BEC3-E8D475814B0C}" sibTransId="{724B2FAC-61A5-4400-9BA5-75AB5E621187}"/>
    <dgm:cxn modelId="{826463E8-FE09-46E6-B7DE-3AEE6CB63F58}" type="presOf" srcId="{8F79132B-64EA-4E92-8E92-2C6EDF7246B1}" destId="{E025FFB3-A123-44A4-9268-49908E5D4DD3}" srcOrd="0" destOrd="0" presId="urn:microsoft.com/office/officeart/2005/8/layout/vList3#1"/>
    <dgm:cxn modelId="{191EF9F2-90B4-43FA-9B16-578AA805DC33}" srcId="{711BD8A1-CCF3-40CF-A36C-11DC9AF83F92}" destId="{16C060FA-08C7-4162-BBD8-A9A269A00CA5}" srcOrd="4" destOrd="0" parTransId="{6E6F1372-BDE2-491A-9E28-DFEC614DFAE7}" sibTransId="{F03362CD-6C58-4F6F-976E-5E03E482D605}"/>
    <dgm:cxn modelId="{12578DF8-EDB9-428A-A9F3-C3495DEBE8BB}" type="presOf" srcId="{18C6F698-3556-4662-A614-9460BCF62D04}" destId="{EA629095-1AF3-4A0B-B74B-7EDB3E695D34}" srcOrd="0" destOrd="0" presId="urn:microsoft.com/office/officeart/2005/8/layout/vList3#1"/>
    <dgm:cxn modelId="{7867DA5A-BE57-4746-BD06-F00881D22395}" type="presParOf" srcId="{3E790E97-5EA1-4A65-B5FC-0ADE39ADCD03}" destId="{25006ABC-4207-46E2-8376-EE364A122FFD}" srcOrd="0" destOrd="0" presId="urn:microsoft.com/office/officeart/2005/8/layout/vList3#1"/>
    <dgm:cxn modelId="{1BC5438E-0540-4574-B953-B7D6F833EB6C}" type="presParOf" srcId="{25006ABC-4207-46E2-8376-EE364A122FFD}" destId="{8C049036-1382-4D3F-AF86-AEB378F58E57}" srcOrd="0" destOrd="0" presId="urn:microsoft.com/office/officeart/2005/8/layout/vList3#1"/>
    <dgm:cxn modelId="{20512DCE-41E6-4809-8C91-42BA9781348D}" type="presParOf" srcId="{25006ABC-4207-46E2-8376-EE364A122FFD}" destId="{E025FFB3-A123-44A4-9268-49908E5D4DD3}" srcOrd="1" destOrd="0" presId="urn:microsoft.com/office/officeart/2005/8/layout/vList3#1"/>
    <dgm:cxn modelId="{305878AC-CE69-49E8-A892-89B3B7D2DBF4}" type="presParOf" srcId="{3E790E97-5EA1-4A65-B5FC-0ADE39ADCD03}" destId="{B799303B-4D28-4A08-B0AA-A02A3B47250D}" srcOrd="1" destOrd="0" presId="urn:microsoft.com/office/officeart/2005/8/layout/vList3#1"/>
    <dgm:cxn modelId="{5CDF2AF4-0A0A-46DF-80B9-D7A18A63BA37}" type="presParOf" srcId="{3E790E97-5EA1-4A65-B5FC-0ADE39ADCD03}" destId="{951D874A-F226-494C-B5AF-FEA1D9352B62}" srcOrd="2" destOrd="0" presId="urn:microsoft.com/office/officeart/2005/8/layout/vList3#1"/>
    <dgm:cxn modelId="{A8154AF5-FC20-47CF-ABE4-28B701E58067}" type="presParOf" srcId="{951D874A-F226-494C-B5AF-FEA1D9352B62}" destId="{ED16EBEE-7859-4FF2-815C-182DC87A1C32}" srcOrd="0" destOrd="0" presId="urn:microsoft.com/office/officeart/2005/8/layout/vList3#1"/>
    <dgm:cxn modelId="{99A78364-AB06-4460-BA56-72471540C6BF}" type="presParOf" srcId="{951D874A-F226-494C-B5AF-FEA1D9352B62}" destId="{9168878A-B8A4-489B-B741-2003A695DA7B}" srcOrd="1" destOrd="0" presId="urn:microsoft.com/office/officeart/2005/8/layout/vList3#1"/>
    <dgm:cxn modelId="{AF8CAEEE-006E-491F-92BD-C344B2E16166}" type="presParOf" srcId="{3E790E97-5EA1-4A65-B5FC-0ADE39ADCD03}" destId="{892FD995-3305-4F3C-AE40-C88FB9E32E82}" srcOrd="3" destOrd="0" presId="urn:microsoft.com/office/officeart/2005/8/layout/vList3#1"/>
    <dgm:cxn modelId="{324622B5-73E2-4552-9AD6-2A46905FB4BE}" type="presParOf" srcId="{3E790E97-5EA1-4A65-B5FC-0ADE39ADCD03}" destId="{4B982538-5C6E-45F0-9F41-A7ABDA894A5C}" srcOrd="4" destOrd="0" presId="urn:microsoft.com/office/officeart/2005/8/layout/vList3#1"/>
    <dgm:cxn modelId="{BC7788E5-6FED-4B6C-89F4-613AAC68E847}" type="presParOf" srcId="{4B982538-5C6E-45F0-9F41-A7ABDA894A5C}" destId="{1DFC42F1-5E45-4D8D-B82A-17B9AE0F6CFA}" srcOrd="0" destOrd="0" presId="urn:microsoft.com/office/officeart/2005/8/layout/vList3#1"/>
    <dgm:cxn modelId="{B5A88C47-6987-4297-88E8-F8AF16F92BB7}" type="presParOf" srcId="{4B982538-5C6E-45F0-9F41-A7ABDA894A5C}" destId="{EA629095-1AF3-4A0B-B74B-7EDB3E695D34}" srcOrd="1" destOrd="0" presId="urn:microsoft.com/office/officeart/2005/8/layout/vList3#1"/>
    <dgm:cxn modelId="{98A571D5-B9D8-4BAC-940E-BAE8299E5A63}" type="presParOf" srcId="{3E790E97-5EA1-4A65-B5FC-0ADE39ADCD03}" destId="{88C21EB1-D27A-4D4B-A585-553BBC1A9FAD}" srcOrd="5" destOrd="0" presId="urn:microsoft.com/office/officeart/2005/8/layout/vList3#1"/>
    <dgm:cxn modelId="{30EE642B-BDEA-4BD4-ACD8-C458892FF7BD}" type="presParOf" srcId="{3E790E97-5EA1-4A65-B5FC-0ADE39ADCD03}" destId="{8A1F2EA0-211C-4DF7-8028-D5BAB17407C6}" srcOrd="6" destOrd="0" presId="urn:microsoft.com/office/officeart/2005/8/layout/vList3#1"/>
    <dgm:cxn modelId="{1F268E09-0295-478A-BE0D-0752676898F1}" type="presParOf" srcId="{8A1F2EA0-211C-4DF7-8028-D5BAB17407C6}" destId="{338EBD8B-AB6C-4DFA-BAB9-35682383F539}" srcOrd="0" destOrd="0" presId="urn:microsoft.com/office/officeart/2005/8/layout/vList3#1"/>
    <dgm:cxn modelId="{F7A543DF-4A9E-4460-9749-60BE890661F1}" type="presParOf" srcId="{8A1F2EA0-211C-4DF7-8028-D5BAB17407C6}" destId="{82248152-74E4-4EE9-9A92-A34FEC70C052}" srcOrd="1" destOrd="0" presId="urn:microsoft.com/office/officeart/2005/8/layout/vList3#1"/>
    <dgm:cxn modelId="{927EBC7A-4EE2-4A21-A4A8-0F250AAA2AD1}" type="presParOf" srcId="{3E790E97-5EA1-4A65-B5FC-0ADE39ADCD03}" destId="{3875A74F-FD7B-49C1-A114-4CBBE1668415}" srcOrd="7" destOrd="0" presId="urn:microsoft.com/office/officeart/2005/8/layout/vList3#1"/>
    <dgm:cxn modelId="{CD86D764-DA32-4E1C-83F3-4313341B14FA}" type="presParOf" srcId="{3E790E97-5EA1-4A65-B5FC-0ADE39ADCD03}" destId="{820DE635-B746-459B-B523-517801EF76BF}" srcOrd="8" destOrd="0" presId="urn:microsoft.com/office/officeart/2005/8/layout/vList3#1"/>
    <dgm:cxn modelId="{699E808C-8105-466A-BBC5-8480FAE4BC56}" type="presParOf" srcId="{820DE635-B746-459B-B523-517801EF76BF}" destId="{5C6E38F5-4ACC-424C-AEB2-767A032E142A}" srcOrd="0" destOrd="0" presId="urn:microsoft.com/office/officeart/2005/8/layout/vList3#1"/>
    <dgm:cxn modelId="{C2D57541-8A17-4F14-98C1-0829511800B1}" type="presParOf" srcId="{820DE635-B746-459B-B523-517801EF76BF}" destId="{86E0F9EF-BD83-4157-8378-C7BC5455862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CF6F8-7593-4A2D-9DE9-7E1CB2E81E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739E458-947D-4CD4-9FFE-07B30297A3AF}">
      <dgm:prSet custT="1"/>
      <dgm:spPr>
        <a:solidFill>
          <a:srgbClr val="83A343"/>
        </a:solidFill>
        <a:ln>
          <a:solidFill>
            <a:srgbClr val="83A343"/>
          </a:solidFill>
        </a:ln>
      </dgm:spPr>
      <dgm:t>
        <a:bodyPr/>
        <a:lstStyle/>
        <a:p>
          <a:pPr rtl="0"/>
          <a:r>
            <a:rPr lang="pt-BR" sz="4800" b="1" i="1" dirty="0"/>
            <a:t>Objetivos: </a:t>
          </a:r>
          <a:endParaRPr lang="pt-BR" sz="4800" i="1" dirty="0"/>
        </a:p>
      </dgm:t>
    </dgm:pt>
    <dgm:pt modelId="{7E950B4A-0194-4C7C-8E49-67A6189209C8}" type="parTrans" cxnId="{D37A43CB-4889-4C86-B9ED-8989B3272BC3}">
      <dgm:prSet/>
      <dgm:spPr/>
      <dgm:t>
        <a:bodyPr/>
        <a:lstStyle/>
        <a:p>
          <a:endParaRPr lang="pt-BR" sz="2000" i="1"/>
        </a:p>
      </dgm:t>
    </dgm:pt>
    <dgm:pt modelId="{2DE01547-A9D8-49F4-88A7-FB84F379A211}" type="sibTrans" cxnId="{D37A43CB-4889-4C86-B9ED-8989B3272BC3}">
      <dgm:prSet/>
      <dgm:spPr/>
      <dgm:t>
        <a:bodyPr/>
        <a:lstStyle/>
        <a:p>
          <a:endParaRPr lang="pt-BR" sz="2000" i="1"/>
        </a:p>
      </dgm:t>
    </dgm:pt>
    <dgm:pt modelId="{F4937C15-9159-4660-B2EB-22C442996B46}">
      <dgm:prSet custT="1"/>
      <dgm:spPr>
        <a:ln>
          <a:solidFill>
            <a:srgbClr val="83A343"/>
          </a:solidFill>
        </a:ln>
      </dgm:spPr>
      <dgm:t>
        <a:bodyPr/>
        <a:lstStyle/>
        <a:p>
          <a:pPr rtl="0"/>
          <a:r>
            <a:rPr lang="pt-BR" sz="2800" b="0" i="1" dirty="0"/>
            <a:t>Compreender o conceito de construção de uma árvore B e suas motivações e aplicações</a:t>
          </a:r>
        </a:p>
      </dgm:t>
    </dgm:pt>
    <dgm:pt modelId="{AA633E48-CB9A-4ADF-966E-B2D7CFEBF2EC}" type="sibTrans" cxnId="{B879BF52-B8D3-46AF-BF79-00B87403E94D}">
      <dgm:prSet/>
      <dgm:spPr/>
      <dgm:t>
        <a:bodyPr/>
        <a:lstStyle/>
        <a:p>
          <a:endParaRPr lang="pt-BR" sz="2000" i="1"/>
        </a:p>
      </dgm:t>
    </dgm:pt>
    <dgm:pt modelId="{D237DE2C-5C06-4655-A975-7A11D68CE8B1}" type="parTrans" cxnId="{B879BF52-B8D3-46AF-BF79-00B87403E94D}">
      <dgm:prSet/>
      <dgm:spPr/>
      <dgm:t>
        <a:bodyPr/>
        <a:lstStyle/>
        <a:p>
          <a:endParaRPr lang="pt-BR" sz="2000" i="1"/>
        </a:p>
      </dgm:t>
    </dgm:pt>
    <dgm:pt modelId="{268137C4-EC10-4CC8-9E7A-B6D7CFA68B90}">
      <dgm:prSet custT="1"/>
      <dgm:spPr>
        <a:ln>
          <a:solidFill>
            <a:srgbClr val="83A343"/>
          </a:solidFill>
        </a:ln>
      </dgm:spPr>
      <dgm:t>
        <a:bodyPr/>
        <a:lstStyle/>
        <a:p>
          <a:pPr rtl="0"/>
          <a:r>
            <a:rPr lang="pt-BR" sz="2800" b="0" i="1" dirty="0"/>
            <a:t>Descrever uma estrutura em C para definir uma árvore B</a:t>
          </a:r>
        </a:p>
      </dgm:t>
    </dgm:pt>
    <dgm:pt modelId="{6D22551D-701C-455F-BCBE-70175C231A6F}" type="sibTrans" cxnId="{8E2F6D7E-3519-4AD6-9703-B95A3E6B8C1B}">
      <dgm:prSet/>
      <dgm:spPr/>
      <dgm:t>
        <a:bodyPr/>
        <a:lstStyle/>
        <a:p>
          <a:endParaRPr lang="pt-BR"/>
        </a:p>
      </dgm:t>
    </dgm:pt>
    <dgm:pt modelId="{F9257498-D1F8-48A7-9BD5-A93A6DF5C3A3}" type="parTrans" cxnId="{8E2F6D7E-3519-4AD6-9703-B95A3E6B8C1B}">
      <dgm:prSet/>
      <dgm:spPr/>
      <dgm:t>
        <a:bodyPr/>
        <a:lstStyle/>
        <a:p>
          <a:endParaRPr lang="pt-BR"/>
        </a:p>
      </dgm:t>
    </dgm:pt>
    <dgm:pt modelId="{7ACD11EC-B735-49E5-B756-ECB092E6C18A}">
      <dgm:prSet custT="1"/>
      <dgm:spPr>
        <a:ln>
          <a:solidFill>
            <a:srgbClr val="83A343"/>
          </a:solidFill>
        </a:ln>
      </dgm:spPr>
      <dgm:t>
        <a:bodyPr/>
        <a:lstStyle/>
        <a:p>
          <a:pPr rtl="0"/>
          <a:r>
            <a:rPr lang="pt-BR" sz="2800" b="0" i="1" dirty="0"/>
            <a:t>Escrever programas na linguagem C utilizando árvore B</a:t>
          </a:r>
        </a:p>
      </dgm:t>
    </dgm:pt>
    <dgm:pt modelId="{C81FE7DF-6527-47F5-BA66-1218D3860418}" type="sibTrans" cxnId="{0333EC69-6142-42B9-A5B7-C98414B77E41}">
      <dgm:prSet/>
      <dgm:spPr/>
      <dgm:t>
        <a:bodyPr/>
        <a:lstStyle/>
        <a:p>
          <a:endParaRPr lang="pt-BR"/>
        </a:p>
      </dgm:t>
    </dgm:pt>
    <dgm:pt modelId="{8AA8E0FA-AD02-4111-9F8E-DAE5708E7D69}" type="parTrans" cxnId="{0333EC69-6142-42B9-A5B7-C98414B77E41}">
      <dgm:prSet/>
      <dgm:spPr/>
      <dgm:t>
        <a:bodyPr/>
        <a:lstStyle/>
        <a:p>
          <a:endParaRPr lang="pt-BR"/>
        </a:p>
      </dgm:t>
    </dgm:pt>
    <dgm:pt modelId="{12A28A3C-709D-4B96-B843-EA933B357A5A}" type="pres">
      <dgm:prSet presAssocID="{0B1CF6F8-7593-4A2D-9DE9-7E1CB2E81E51}" presName="linearFlow" presStyleCnt="0">
        <dgm:presLayoutVars>
          <dgm:dir/>
          <dgm:animLvl val="lvl"/>
          <dgm:resizeHandles val="exact"/>
        </dgm:presLayoutVars>
      </dgm:prSet>
      <dgm:spPr/>
    </dgm:pt>
    <dgm:pt modelId="{90BF301D-64AF-4440-8FC7-2B2AE45A9BE4}" type="pres">
      <dgm:prSet presAssocID="{E739E458-947D-4CD4-9FFE-07B30297A3AF}" presName="composite" presStyleCnt="0"/>
      <dgm:spPr/>
    </dgm:pt>
    <dgm:pt modelId="{DFFC609F-E861-468A-825B-D0F04FB8B4EC}" type="pres">
      <dgm:prSet presAssocID="{E739E458-947D-4CD4-9FFE-07B30297A3A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50EDBFA5-C8DE-436E-A423-95AFB0BAEB5E}" type="pres">
      <dgm:prSet presAssocID="{E739E458-947D-4CD4-9FFE-07B30297A3AF}" presName="descendantText" presStyleLbl="alignAcc1" presStyleIdx="0" presStyleCnt="1" custScaleX="98535" custScaleY="103316">
        <dgm:presLayoutVars>
          <dgm:bulletEnabled val="1"/>
        </dgm:presLayoutVars>
      </dgm:prSet>
      <dgm:spPr/>
    </dgm:pt>
  </dgm:ptLst>
  <dgm:cxnLst>
    <dgm:cxn modelId="{0333EC69-6142-42B9-A5B7-C98414B77E41}" srcId="{E739E458-947D-4CD4-9FFE-07B30297A3AF}" destId="{7ACD11EC-B735-49E5-B756-ECB092E6C18A}" srcOrd="2" destOrd="0" parTransId="{8AA8E0FA-AD02-4111-9F8E-DAE5708E7D69}" sibTransId="{C81FE7DF-6527-47F5-BA66-1218D3860418}"/>
    <dgm:cxn modelId="{E82BA970-DCCC-45C4-884B-966D5714D805}" type="presOf" srcId="{E739E458-947D-4CD4-9FFE-07B30297A3AF}" destId="{DFFC609F-E861-468A-825B-D0F04FB8B4EC}" srcOrd="0" destOrd="0" presId="urn:microsoft.com/office/officeart/2005/8/layout/chevron2"/>
    <dgm:cxn modelId="{B879BF52-B8D3-46AF-BF79-00B87403E94D}" srcId="{E739E458-947D-4CD4-9FFE-07B30297A3AF}" destId="{F4937C15-9159-4660-B2EB-22C442996B46}" srcOrd="0" destOrd="0" parTransId="{D237DE2C-5C06-4655-A975-7A11D68CE8B1}" sibTransId="{AA633E48-CB9A-4ADF-966E-B2D7CFEBF2EC}"/>
    <dgm:cxn modelId="{8E2F6D7E-3519-4AD6-9703-B95A3E6B8C1B}" srcId="{E739E458-947D-4CD4-9FFE-07B30297A3AF}" destId="{268137C4-EC10-4CC8-9E7A-B6D7CFA68B90}" srcOrd="1" destOrd="0" parTransId="{F9257498-D1F8-48A7-9BD5-A93A6DF5C3A3}" sibTransId="{6D22551D-701C-455F-BCBE-70175C231A6F}"/>
    <dgm:cxn modelId="{AB823CB6-574B-4981-BB41-999C151AE1A5}" type="presOf" srcId="{268137C4-EC10-4CC8-9E7A-B6D7CFA68B90}" destId="{50EDBFA5-C8DE-436E-A423-95AFB0BAEB5E}" srcOrd="0" destOrd="1" presId="urn:microsoft.com/office/officeart/2005/8/layout/chevron2"/>
    <dgm:cxn modelId="{D37A43CB-4889-4C86-B9ED-8989B3272BC3}" srcId="{0B1CF6F8-7593-4A2D-9DE9-7E1CB2E81E51}" destId="{E739E458-947D-4CD4-9FFE-07B30297A3AF}" srcOrd="0" destOrd="0" parTransId="{7E950B4A-0194-4C7C-8E49-67A6189209C8}" sibTransId="{2DE01547-A9D8-49F4-88A7-FB84F379A211}"/>
    <dgm:cxn modelId="{EBAE3BE6-774B-46AD-AB82-25C150542433}" type="presOf" srcId="{0B1CF6F8-7593-4A2D-9DE9-7E1CB2E81E51}" destId="{12A28A3C-709D-4B96-B843-EA933B357A5A}" srcOrd="0" destOrd="0" presId="urn:microsoft.com/office/officeart/2005/8/layout/chevron2"/>
    <dgm:cxn modelId="{8F32F6E9-0083-467A-832F-802D3BE5FFD6}" type="presOf" srcId="{7ACD11EC-B735-49E5-B756-ECB092E6C18A}" destId="{50EDBFA5-C8DE-436E-A423-95AFB0BAEB5E}" srcOrd="0" destOrd="2" presId="urn:microsoft.com/office/officeart/2005/8/layout/chevron2"/>
    <dgm:cxn modelId="{79FCA6F0-DE17-47B5-A776-BD487D39EB10}" type="presOf" srcId="{F4937C15-9159-4660-B2EB-22C442996B46}" destId="{50EDBFA5-C8DE-436E-A423-95AFB0BAEB5E}" srcOrd="0" destOrd="0" presId="urn:microsoft.com/office/officeart/2005/8/layout/chevron2"/>
    <dgm:cxn modelId="{040341B1-9E55-4976-BFBA-B91C23CF6B0B}" type="presParOf" srcId="{12A28A3C-709D-4B96-B843-EA933B357A5A}" destId="{90BF301D-64AF-4440-8FC7-2B2AE45A9BE4}" srcOrd="0" destOrd="0" presId="urn:microsoft.com/office/officeart/2005/8/layout/chevron2"/>
    <dgm:cxn modelId="{726B5EC0-7108-4949-9764-A6AD838BFAEB}" type="presParOf" srcId="{90BF301D-64AF-4440-8FC7-2B2AE45A9BE4}" destId="{DFFC609F-E861-468A-825B-D0F04FB8B4EC}" srcOrd="0" destOrd="0" presId="urn:microsoft.com/office/officeart/2005/8/layout/chevron2"/>
    <dgm:cxn modelId="{D61BABEB-17AF-4B9D-BC02-B4F6B336D4D2}" type="presParOf" srcId="{90BF301D-64AF-4440-8FC7-2B2AE45A9BE4}" destId="{50EDBFA5-C8DE-436E-A423-95AFB0BAEB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5FFB3-A123-44A4-9268-49908E5D4DD3}">
      <dsp:nvSpPr>
        <dsp:cNvPr id="0" name=""/>
        <dsp:cNvSpPr/>
      </dsp:nvSpPr>
      <dsp:spPr>
        <a:xfrm rot="10800000">
          <a:off x="1681595" y="16316"/>
          <a:ext cx="7579722" cy="537654"/>
        </a:xfrm>
        <a:prstGeom prst="homePlate">
          <a:avLst/>
        </a:prstGeom>
        <a:solidFill>
          <a:srgbClr val="83A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Curso: Engenharia de Computação</a:t>
          </a:r>
        </a:p>
      </dsp:txBody>
      <dsp:txXfrm rot="10800000">
        <a:off x="1816008" y="16316"/>
        <a:ext cx="7445309" cy="537654"/>
      </dsp:txXfrm>
    </dsp:sp>
    <dsp:sp modelId="{8C049036-1382-4D3F-AF86-AEB378F58E57}">
      <dsp:nvSpPr>
        <dsp:cNvPr id="0" name=""/>
        <dsp:cNvSpPr/>
      </dsp:nvSpPr>
      <dsp:spPr>
        <a:xfrm>
          <a:off x="1292146" y="694"/>
          <a:ext cx="568898" cy="5688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8878A-B8A4-489B-B741-2003A695DA7B}">
      <dsp:nvSpPr>
        <dsp:cNvPr id="0" name=""/>
        <dsp:cNvSpPr/>
      </dsp:nvSpPr>
      <dsp:spPr>
        <a:xfrm rot="10800000">
          <a:off x="1666072" y="711616"/>
          <a:ext cx="7579722" cy="537654"/>
        </a:xfrm>
        <a:prstGeom prst="homePlate">
          <a:avLst/>
        </a:prstGeom>
        <a:solidFill>
          <a:srgbClr val="83A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Disciplina: Pesquisa e Ordenação</a:t>
          </a:r>
        </a:p>
      </dsp:txBody>
      <dsp:txXfrm rot="10800000">
        <a:off x="1800485" y="711616"/>
        <a:ext cx="7445309" cy="537654"/>
      </dsp:txXfrm>
    </dsp:sp>
    <dsp:sp modelId="{ED16EBEE-7859-4FF2-815C-182DC87A1C32}">
      <dsp:nvSpPr>
        <dsp:cNvPr id="0" name=""/>
        <dsp:cNvSpPr/>
      </dsp:nvSpPr>
      <dsp:spPr>
        <a:xfrm>
          <a:off x="1292146" y="659437"/>
          <a:ext cx="568898" cy="5688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29095-1AF3-4A0B-B74B-7EDB3E695D34}">
      <dsp:nvSpPr>
        <dsp:cNvPr id="0" name=""/>
        <dsp:cNvSpPr/>
      </dsp:nvSpPr>
      <dsp:spPr>
        <a:xfrm rot="10800000">
          <a:off x="1681595" y="1351778"/>
          <a:ext cx="7579722" cy="537654"/>
        </a:xfrm>
        <a:prstGeom prst="homePlate">
          <a:avLst/>
        </a:prstGeom>
        <a:solidFill>
          <a:srgbClr val="83A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Implementação de árvore B</a:t>
          </a:r>
        </a:p>
      </dsp:txBody>
      <dsp:txXfrm rot="10800000">
        <a:off x="1816008" y="1351778"/>
        <a:ext cx="7445309" cy="537654"/>
      </dsp:txXfrm>
    </dsp:sp>
    <dsp:sp modelId="{1DFC42F1-5E45-4D8D-B82A-17B9AE0F6CFA}">
      <dsp:nvSpPr>
        <dsp:cNvPr id="0" name=""/>
        <dsp:cNvSpPr/>
      </dsp:nvSpPr>
      <dsp:spPr>
        <a:xfrm>
          <a:off x="1292146" y="1336156"/>
          <a:ext cx="568898" cy="5688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48152-74E4-4EE9-9A92-A34FEC70C052}">
      <dsp:nvSpPr>
        <dsp:cNvPr id="0" name=""/>
        <dsp:cNvSpPr/>
      </dsp:nvSpPr>
      <dsp:spPr>
        <a:xfrm rot="10800000">
          <a:off x="1681595" y="2027439"/>
          <a:ext cx="7579722" cy="537654"/>
        </a:xfrm>
        <a:prstGeom prst="homePlate">
          <a:avLst/>
        </a:prstGeom>
        <a:solidFill>
          <a:srgbClr val="83A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Professora Daniela Orbolato </a:t>
          </a:r>
        </a:p>
      </dsp:txBody>
      <dsp:txXfrm rot="10800000">
        <a:off x="1816008" y="2027439"/>
        <a:ext cx="7445309" cy="537654"/>
      </dsp:txXfrm>
    </dsp:sp>
    <dsp:sp modelId="{338EBD8B-AB6C-4DFA-BAB9-35682383F539}">
      <dsp:nvSpPr>
        <dsp:cNvPr id="0" name=""/>
        <dsp:cNvSpPr/>
      </dsp:nvSpPr>
      <dsp:spPr>
        <a:xfrm>
          <a:off x="1292146" y="2030756"/>
          <a:ext cx="568898" cy="56889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0F9EF-BD83-4157-8378-C7BC54558620}">
      <dsp:nvSpPr>
        <dsp:cNvPr id="0" name=""/>
        <dsp:cNvSpPr/>
      </dsp:nvSpPr>
      <dsp:spPr>
        <a:xfrm rot="10800000">
          <a:off x="1718820" y="2902772"/>
          <a:ext cx="6259319" cy="568898"/>
        </a:xfrm>
        <a:prstGeom prst="homePlate">
          <a:avLst/>
        </a:prstGeom>
        <a:solidFill>
          <a:srgbClr val="83A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8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Baseado no material do prof. </a:t>
          </a:r>
        </a:p>
      </dsp:txBody>
      <dsp:txXfrm rot="10800000">
        <a:off x="1861044" y="2902772"/>
        <a:ext cx="6117095" cy="568898"/>
      </dsp:txXfrm>
    </dsp:sp>
    <dsp:sp modelId="{5C6E38F5-4ACC-424C-AEB2-767A032E142A}">
      <dsp:nvSpPr>
        <dsp:cNvPr id="0" name=""/>
        <dsp:cNvSpPr/>
      </dsp:nvSpPr>
      <dsp:spPr>
        <a:xfrm>
          <a:off x="1434370" y="2902772"/>
          <a:ext cx="568898" cy="56889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C609F-E861-468A-825B-D0F04FB8B4EC}">
      <dsp:nvSpPr>
        <dsp:cNvPr id="0" name=""/>
        <dsp:cNvSpPr/>
      </dsp:nvSpPr>
      <dsp:spPr>
        <a:xfrm rot="5400000">
          <a:off x="-928702" y="1013363"/>
          <a:ext cx="5602742" cy="3704632"/>
        </a:xfrm>
        <a:prstGeom prst="chevron">
          <a:avLst/>
        </a:prstGeom>
        <a:solidFill>
          <a:srgbClr val="83A343"/>
        </a:solidFill>
        <a:ln w="25400" cap="flat" cmpd="sng" algn="ctr">
          <a:solidFill>
            <a:srgbClr val="83A34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b="1" i="1" kern="1200" dirty="0"/>
            <a:t>Objetivos: </a:t>
          </a:r>
          <a:endParaRPr lang="pt-BR" sz="4800" i="1" kern="1200" dirty="0"/>
        </a:p>
      </dsp:txBody>
      <dsp:txXfrm rot="-5400000">
        <a:off x="20353" y="1916624"/>
        <a:ext cx="3704632" cy="1898110"/>
      </dsp:txXfrm>
    </dsp:sp>
    <dsp:sp modelId="{50EDBFA5-C8DE-436E-A423-95AFB0BAEB5E}">
      <dsp:nvSpPr>
        <dsp:cNvPr id="0" name=""/>
        <dsp:cNvSpPr/>
      </dsp:nvSpPr>
      <dsp:spPr>
        <a:xfrm rot="5400000">
          <a:off x="4566063" y="-798247"/>
          <a:ext cx="3874790" cy="5475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3A34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b="0" i="1" kern="1200" dirty="0"/>
            <a:t>Compreender o conceito de construção de uma árvore B e suas motivações e aplicações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b="0" i="1" kern="1200" dirty="0"/>
            <a:t>Descrever uma estrutura em C para definir uma árvore B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b="0" i="1" kern="1200" dirty="0"/>
            <a:t>Escrever programas na linguagem C utilizando árvore B</a:t>
          </a:r>
        </a:p>
      </dsp:txBody>
      <dsp:txXfrm rot="-5400000">
        <a:off x="3765689" y="191279"/>
        <a:ext cx="5286387" cy="3496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B1F97A-898F-00BE-A692-CC6C14683DFE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8" name="Grupo 43">
            <a:extLst>
              <a:ext uri="{FF2B5EF4-FFF2-40B4-BE49-F238E27FC236}">
                <a16:creationId xmlns:a16="http://schemas.microsoft.com/office/drawing/2014/main" id="{D42E9D30-8506-838F-F80C-2C267C8C4D5C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75EC1C44-B87F-B1F4-3572-7111EB3062FA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54912DB-2C9B-B7FF-4438-C74F2FF0D4FA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9E2AD5C-2351-5385-44DC-5B2EA3A2D75F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54C44FD-8814-2CB1-ACB7-A115BC365A85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A72260B-CFD9-A437-1638-3274150E9074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BBA3B67-46DE-D2EB-8F88-F3D79ECD67ED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CDF774C-BFAB-A554-DF37-9C8A59E73E2C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FAF0774-2CD8-8F12-EE3D-B76E5FCADEFE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8B609B3-128B-9E3D-8908-FC7DFD0B9E27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BA7CEA4E-6C11-5205-1F83-E3EA37810C7A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1CCC976-D100-1656-8AA9-5A7047CA3E8F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D59799CE-9572-CE9D-E0B1-0DCE9F472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A3632A26-2267-975F-37EC-B6C82A39D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EEF450AB-8FC0-97E8-6462-CEB873D7A1EE}"/>
              </a:ext>
            </a:extLst>
          </p:cNvPr>
          <p:cNvSpPr txBox="1">
            <a:spLocks/>
          </p:cNvSpPr>
          <p:nvPr userDrawn="1"/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algn="r">
              <a:defRPr sz="2206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/>
              <a:t>Clique para editar o título Mestre</a:t>
            </a:r>
            <a:endParaRPr lang="en-US" kern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075" y="1441785"/>
            <a:ext cx="9448226" cy="571123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B90B00-A4B1-CA68-B229-D04A94F267D8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8" name="Grupo 43">
            <a:extLst>
              <a:ext uri="{FF2B5EF4-FFF2-40B4-BE49-F238E27FC236}">
                <a16:creationId xmlns:a16="http://schemas.microsoft.com/office/drawing/2014/main" id="{A864BF36-99D7-592D-2A09-3A73F05303CD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10A37718-3492-04B9-6A24-0984D8E00112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4DD705F-ACBD-96A1-2643-7D014940344B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4977C87-A156-046C-168C-8A725EF0F38E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00CCFC9-9AA2-2FEC-8C80-4C3976257BE3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A2A9135-81AB-8344-4D52-F84AF0DDC80B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C59C535-677A-3F95-F6E4-F734A751D9B9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6D6A5FC-9C78-F501-D610-B8EC26D871CF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164CF67-1F69-B1A5-DAED-657D061D8913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55A261E-5F95-BB83-8E0E-72FD39957045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E06B05E-6606-4004-7A5C-8D4DB8E8772C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BADE235B-21D9-ADB2-8110-63DDE6F131FB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D035424D-E887-BF9F-5D01-74F524CFA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BA446476-8293-00BE-15CE-403D8998A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A460362-4555-F42C-7317-C38E5CE95493}"/>
              </a:ext>
            </a:extLst>
          </p:cNvPr>
          <p:cNvSpPr txBox="1">
            <a:spLocks/>
          </p:cNvSpPr>
          <p:nvPr userDrawn="1"/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algn="r">
              <a:defRPr sz="2206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 dirty="0"/>
              <a:t>Clique para editar o título Mestre</a:t>
            </a:r>
            <a:endParaRPr lang="en-US" kern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2DD131-6B4E-29B9-5273-D6662DEADD35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9" name="Grupo 43">
            <a:extLst>
              <a:ext uri="{FF2B5EF4-FFF2-40B4-BE49-F238E27FC236}">
                <a16:creationId xmlns:a16="http://schemas.microsoft.com/office/drawing/2014/main" id="{D23B49A9-0210-3541-5141-B5567C16CE26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10" name="Grupo 21">
              <a:extLst>
                <a:ext uri="{FF2B5EF4-FFF2-40B4-BE49-F238E27FC236}">
                  <a16:creationId xmlns:a16="http://schemas.microsoft.com/office/drawing/2014/main" id="{D1E9C506-740E-A923-068B-5C5C122E1D38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9D2352E2-F3D8-7386-4C7E-0A526DBC3BA5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7AFADCF-9497-C0E1-BD05-C8EA4821B780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E2E91304-1F8B-B391-7FF6-C5FEE0D0A342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E949308-ECD8-B5F3-AB59-A96563AC80AE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2336BC9-6B3D-328B-89F8-5A72B99006B6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176D177-EA38-D079-74EE-CD0F3A76C6F1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ED4849E-FA82-A333-0717-FE629C18971C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0CE6F53-A878-76A5-C65B-B8C41F4F574E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1AE2DF5-A59E-6804-CAA7-0FD9B2B7A2C9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BC59C36-353F-521A-C67C-33213C170E05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4A3622AA-F13F-955A-E98F-62CAF466D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E487A367-4CC9-4970-5CB0-89D93041A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7B10520-998B-1303-9A5F-57FCE7AEC8EE}"/>
              </a:ext>
            </a:extLst>
          </p:cNvPr>
          <p:cNvSpPr txBox="1">
            <a:spLocks/>
          </p:cNvSpPr>
          <p:nvPr userDrawn="1"/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algn="r">
              <a:defRPr sz="2206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/>
              <a:t>Clique para editar o título Mestre</a:t>
            </a:r>
            <a:endParaRPr lang="en-US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433AEC-2680-DB0B-333A-C87E1FB24503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7" name="Grupo 43">
            <a:extLst>
              <a:ext uri="{FF2B5EF4-FFF2-40B4-BE49-F238E27FC236}">
                <a16:creationId xmlns:a16="http://schemas.microsoft.com/office/drawing/2014/main" id="{89EB1C0C-057E-BB31-889F-1EFE6F627686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8" name="Grupo 21">
              <a:extLst>
                <a:ext uri="{FF2B5EF4-FFF2-40B4-BE49-F238E27FC236}">
                  <a16:creationId xmlns:a16="http://schemas.microsoft.com/office/drawing/2014/main" id="{72B68432-7C69-724F-04B7-26CCD4EDAABE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79664F6-E429-525B-A972-EFB12B77680B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1C53541-640F-3014-2F16-A870F1C2A63B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D42F4A8-9764-282A-2870-5D4A509B4DA2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04B389B-21D6-2B59-24E8-F504BCD32221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13B390-8AE1-58FE-FA78-1A864BBD0622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A8F5610-CE93-4942-0BCC-BCFB2B6E8EDE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036B4B9-A051-D98B-FED4-8233DDDD2249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77366B4-AFD4-7601-7BA3-DF97762B4D0A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99929AF-9EFB-A60C-5060-2C7D54F20B4A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A75DB96-0958-42F5-40D6-A9E60B670EB9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6FD297F8-66BB-3526-AB5A-5E0BC0DAC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3CDD93A7-11BA-92B3-7F70-56BEB6A72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96BC06A-C67D-6E48-3AC8-D92C9DDC2E4C}"/>
              </a:ext>
            </a:extLst>
          </p:cNvPr>
          <p:cNvSpPr txBox="1">
            <a:spLocks/>
          </p:cNvSpPr>
          <p:nvPr userDrawn="1"/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algn="r">
              <a:defRPr sz="2206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/>
              <a:t>Clique para editar o título Mestre</a:t>
            </a:r>
            <a:endParaRPr lang="en-US" kern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59E998-BFE2-A307-08EF-501700FECC5F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6" name="Grupo 43">
            <a:extLst>
              <a:ext uri="{FF2B5EF4-FFF2-40B4-BE49-F238E27FC236}">
                <a16:creationId xmlns:a16="http://schemas.microsoft.com/office/drawing/2014/main" id="{CF240F25-37D0-81F4-6995-D56951613513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7" name="Grupo 21">
              <a:extLst>
                <a:ext uri="{FF2B5EF4-FFF2-40B4-BE49-F238E27FC236}">
                  <a16:creationId xmlns:a16="http://schemas.microsoft.com/office/drawing/2014/main" id="{4AA07CB8-ED4B-6B84-2B66-691490A7152E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C64B778-E310-73BC-9B0A-608295B1C616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23C797-97C4-BD60-A789-D2249F61B5BC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7AAA5D0E-76FE-2C32-AF8E-405A7B73FCF5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AE9D098-A4F4-0A6B-1BEF-389ED6C061B0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AB97199-EA6D-1249-F39B-749C25F6F8FE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E56AF6ED-BFDC-FDFB-6D17-A74D7955CCFE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EEFC850-92B4-B9E2-1DB8-66170F23E7E7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1A3E8F4-CF25-A810-4588-E71A7D038E38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E7F8E401-657E-47B9-3D92-A959E4AF49E5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1BCE441-2BDB-511A-C981-3654B82B9758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7E2E44E0-929C-08D1-78A6-78A8F41B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2D79D84F-97F8-922D-96D5-807978128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B161F10B-E634-3E1C-309C-013448D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206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834126"/>
            <a:ext cx="9089390" cy="2036583"/>
          </a:xfrm>
          <a:prstGeom prst="rect">
            <a:avLst/>
          </a:prstGeom>
        </p:spPr>
        <p:txBody>
          <a:bodyPr anchor="b"/>
          <a:lstStyle>
            <a:lvl1pPr algn="ctr">
              <a:defRPr sz="661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407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  <a:prstGeom prst="rect">
            <a:avLst/>
          </a:prstGeom>
        </p:spPr>
        <p:txBody>
          <a:bodyPr/>
          <a:lstStyle/>
          <a:p>
            <a:fld id="{BDF14421-3A74-4B7C-A9F4-DF71555B4F0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  <a:prstGeom prst="rect">
            <a:avLst/>
          </a:prstGeom>
        </p:spPr>
        <p:txBody>
          <a:bodyPr/>
          <a:lstStyle/>
          <a:p>
            <a:fld id="{61BCFFD0-A9AD-4812-89FB-C2C2EBB77A5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A6A661-D2B2-82AB-FEF2-FF40DFF32CFF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8" name="Grupo 43">
            <a:extLst>
              <a:ext uri="{FF2B5EF4-FFF2-40B4-BE49-F238E27FC236}">
                <a16:creationId xmlns:a16="http://schemas.microsoft.com/office/drawing/2014/main" id="{FBB48C64-25AF-A4A6-3263-B62C935648A2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21A922EC-6C45-2C40-2C42-D331752E32FE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774A4CF8-2CAA-C72D-2220-326E0825C17B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9190ACDF-8C28-F8AC-A69C-1D62D4D47F6A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97121A5-B5B3-91B2-B08E-89D49EDE8FA5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10EDAC6-977F-EE8D-FCD4-5C34AD81B50B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46D5E37F-7151-1F1F-460F-8B4DE813B1AF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FEC8765-85B2-6AF8-9B83-BB2B77173185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B924F4E-1C98-42C0-6FD0-5D67D9338C5C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C8248EA-08B8-2F4A-9853-2BCBCCDDA842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FE9B2CFE-B0A3-8E3D-6E81-60654807BF08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59A0CC82-2603-E4DE-3768-7571DDF71BA0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0F28E710-FB4E-5DB3-61DB-E83CDA589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3A75F560-FB47-95AA-7F63-E867AF188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3E26EB3-4629-7D02-33E8-43E22159B438}"/>
              </a:ext>
            </a:extLst>
          </p:cNvPr>
          <p:cNvSpPr txBox="1">
            <a:spLocks/>
          </p:cNvSpPr>
          <p:nvPr userDrawn="1"/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algn="r">
              <a:defRPr sz="2206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/>
              <a:t>Clique para editar o título Mestre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992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09" y="1290450"/>
            <a:ext cx="10173609" cy="1538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AB738F-2EBC-4A5F-8E37-5B5A3F5FC79C}"/>
              </a:ext>
            </a:extLst>
          </p:cNvPr>
          <p:cNvSpPr txBox="1">
            <a:spLocks/>
          </p:cNvSpPr>
          <p:nvPr userDrawn="1"/>
        </p:nvSpPr>
        <p:spPr>
          <a:xfrm>
            <a:off x="5637223" y="401375"/>
            <a:ext cx="4689544" cy="564497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85" dirty="0"/>
          </a:p>
        </p:txBody>
      </p:sp>
      <p:grpSp>
        <p:nvGrpSpPr>
          <p:cNvPr id="8" name="Grupo 43">
            <a:extLst>
              <a:ext uri="{FF2B5EF4-FFF2-40B4-BE49-F238E27FC236}">
                <a16:creationId xmlns:a16="http://schemas.microsoft.com/office/drawing/2014/main" id="{486C463B-F5AE-4E98-B061-F25305FE4FCD}"/>
              </a:ext>
            </a:extLst>
          </p:cNvPr>
          <p:cNvGrpSpPr/>
          <p:nvPr userDrawn="1"/>
        </p:nvGrpSpPr>
        <p:grpSpPr>
          <a:xfrm>
            <a:off x="259410" y="123825"/>
            <a:ext cx="10067356" cy="950576"/>
            <a:chOff x="107504" y="74428"/>
            <a:chExt cx="11478222" cy="114931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2CE61C85-C296-4230-945F-7396668FCF87}"/>
                </a:ext>
              </a:extLst>
            </p:cNvPr>
            <p:cNvGrpSpPr/>
            <p:nvPr/>
          </p:nvGrpSpPr>
          <p:grpSpPr>
            <a:xfrm>
              <a:off x="107504" y="74428"/>
              <a:ext cx="706012" cy="949280"/>
              <a:chOff x="107504" y="74428"/>
              <a:chExt cx="706012" cy="94928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5908816-22E4-43E1-AC32-B99CA9C2AC7C}"/>
                  </a:ext>
                </a:extLst>
              </p:cNvPr>
              <p:cNvSpPr/>
              <p:nvPr/>
            </p:nvSpPr>
            <p:spPr>
              <a:xfrm>
                <a:off x="351664" y="31858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4679F06-B072-44C6-8E18-9062E5726398}"/>
                  </a:ext>
                </a:extLst>
              </p:cNvPr>
              <p:cNvSpPr/>
              <p:nvPr/>
            </p:nvSpPr>
            <p:spPr>
              <a:xfrm>
                <a:off x="107504" y="31936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CB8A95-854D-40D0-9A3A-F91BF5F48F11}"/>
                  </a:ext>
                </a:extLst>
              </p:cNvPr>
              <p:cNvSpPr/>
              <p:nvPr/>
            </p:nvSpPr>
            <p:spPr>
              <a:xfrm>
                <a:off x="107504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F9752C6C-BF82-4B83-9110-388D7A7C7F3A}"/>
                  </a:ext>
                </a:extLst>
              </p:cNvPr>
              <p:cNvSpPr/>
              <p:nvPr/>
            </p:nvSpPr>
            <p:spPr>
              <a:xfrm>
                <a:off x="107504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C92DD30-9A6D-49B1-928D-BC8D04095B71}"/>
                  </a:ext>
                </a:extLst>
              </p:cNvPr>
              <p:cNvSpPr/>
              <p:nvPr/>
            </p:nvSpPr>
            <p:spPr>
              <a:xfrm>
                <a:off x="353003" y="74873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E1590B4-DA1E-4721-B79B-A12C1924DA2B}"/>
                  </a:ext>
                </a:extLst>
              </p:cNvPr>
              <p:cNvSpPr/>
              <p:nvPr/>
            </p:nvSpPr>
            <p:spPr>
              <a:xfrm>
                <a:off x="352440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AC55757-0E71-4C40-8EA6-B77BEF93781D}"/>
                  </a:ext>
                </a:extLst>
              </p:cNvPr>
              <p:cNvSpPr/>
              <p:nvPr/>
            </p:nvSpPr>
            <p:spPr>
              <a:xfrm>
                <a:off x="352440" y="80768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07DE4E7-BFC4-4E00-A262-5970BBF20781}"/>
                  </a:ext>
                </a:extLst>
              </p:cNvPr>
              <p:cNvSpPr/>
              <p:nvPr/>
            </p:nvSpPr>
            <p:spPr>
              <a:xfrm>
                <a:off x="597492" y="74428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92EBB2F-5AF6-4A99-845C-83B123A894A2}"/>
                  </a:ext>
                </a:extLst>
              </p:cNvPr>
              <p:cNvSpPr/>
              <p:nvPr/>
            </p:nvSpPr>
            <p:spPr>
              <a:xfrm>
                <a:off x="597376" y="563524"/>
                <a:ext cx="216024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E7B8377F-75E4-4DEB-9661-B6404215AF66}"/>
                  </a:ext>
                </a:extLst>
              </p:cNvPr>
              <p:cNvSpPr/>
              <p:nvPr/>
            </p:nvSpPr>
            <p:spPr>
              <a:xfrm>
                <a:off x="108067" y="74428"/>
                <a:ext cx="216024" cy="216024"/>
              </a:xfrm>
              <a:prstGeom prst="ellipse">
                <a:avLst/>
              </a:prstGeom>
              <a:solidFill>
                <a:srgbClr val="F223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>
                <a:bevelT w="165100" prst="coolSlant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89"/>
              </a:p>
            </p:txBody>
          </p:sp>
        </p:grp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61866161-7353-4BE1-8805-889A63ACA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00" y="1133057"/>
              <a:ext cx="10772326" cy="34760"/>
            </a:xfrm>
            <a:prstGeom prst="line">
              <a:avLst/>
            </a:prstGeom>
            <a:noFill/>
            <a:ln w="31750" cap="sq">
              <a:solidFill>
                <a:srgbClr val="485228">
                  <a:alpha val="99000"/>
                </a:srgb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B1F80722-0C59-401F-AA26-503308E2C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06" y="1223740"/>
              <a:ext cx="11099847" cy="0"/>
            </a:xfrm>
            <a:prstGeom prst="line">
              <a:avLst/>
            </a:prstGeom>
            <a:noFill/>
            <a:ln w="31750" cap="sq">
              <a:solidFill>
                <a:srgbClr val="4852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 sz="1489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C90104AA-C791-4584-A39D-D00E541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206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2755" y="1247425"/>
            <a:ext cx="9164112" cy="9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81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INSTITUTO FEDERAL DO TRIÂNGULO MINEIRO</a:t>
            </a:r>
          </a:p>
          <a:p>
            <a:pPr algn="ctr"/>
            <a:endParaRPr lang="pt-BR" sz="827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481" b="1" dirty="0">
                <a:latin typeface="Times New Roman" pitchFamily="18" charset="0"/>
                <a:cs typeface="Times New Roman" pitchFamily="18" charset="0"/>
              </a:rPr>
              <a:t>CAMPUS UBERABA PARQUE TECNOLÓGICO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259275612"/>
              </p:ext>
            </p:extLst>
          </p:nvPr>
        </p:nvGraphicFramePr>
        <p:xfrm>
          <a:off x="363858" y="2790637"/>
          <a:ext cx="9412510" cy="347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ipse 7"/>
          <p:cNvSpPr/>
          <p:nvPr/>
        </p:nvSpPr>
        <p:spPr>
          <a:xfrm>
            <a:off x="-2008966" y="3186324"/>
            <a:ext cx="357340" cy="357340"/>
          </a:xfrm>
          <a:prstGeom prst="ellipse">
            <a:avLst/>
          </a:prstGeom>
          <a:solidFill>
            <a:srgbClr val="F223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bevelT w="165100" prst="coolSlant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9" name="Retângulo 8"/>
          <p:cNvSpPr/>
          <p:nvPr/>
        </p:nvSpPr>
        <p:spPr>
          <a:xfrm>
            <a:off x="-1175173" y="4020117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0" name="Retângulo 9"/>
          <p:cNvSpPr/>
          <p:nvPr/>
        </p:nvSpPr>
        <p:spPr>
          <a:xfrm>
            <a:off x="-1175173" y="3186324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1" name="Retângulo 10"/>
          <p:cNvSpPr/>
          <p:nvPr/>
        </p:nvSpPr>
        <p:spPr>
          <a:xfrm>
            <a:off x="-1592070" y="4437013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2" name="Retângulo 11"/>
          <p:cNvSpPr/>
          <p:nvPr/>
        </p:nvSpPr>
        <p:spPr>
          <a:xfrm>
            <a:off x="-1592070" y="4020117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3" name="Retângulo 12"/>
          <p:cNvSpPr/>
          <p:nvPr/>
        </p:nvSpPr>
        <p:spPr>
          <a:xfrm>
            <a:off x="-1592070" y="3603220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4" name="Retângulo 13"/>
          <p:cNvSpPr/>
          <p:nvPr/>
        </p:nvSpPr>
        <p:spPr>
          <a:xfrm>
            <a:off x="-1592070" y="3186324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5" name="Retângulo 14"/>
          <p:cNvSpPr/>
          <p:nvPr/>
        </p:nvSpPr>
        <p:spPr>
          <a:xfrm>
            <a:off x="-2008966" y="4437013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6" name="Retângulo 15"/>
          <p:cNvSpPr/>
          <p:nvPr/>
        </p:nvSpPr>
        <p:spPr>
          <a:xfrm>
            <a:off x="-2008966" y="4020117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  <p:sp>
        <p:nvSpPr>
          <p:cNvPr id="17" name="Retângulo 16"/>
          <p:cNvSpPr/>
          <p:nvPr/>
        </p:nvSpPr>
        <p:spPr>
          <a:xfrm>
            <a:off x="-2008966" y="3603220"/>
            <a:ext cx="357340" cy="3573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9"/>
          </a:p>
        </p:txBody>
      </p:sp>
    </p:spTree>
    <p:extLst>
      <p:ext uri="{BB962C8B-B14F-4D97-AF65-F5344CB8AC3E}">
        <p14:creationId xmlns:p14="http://schemas.microsoft.com/office/powerpoint/2010/main" val="12679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50867E-6 L 0.16528 -4.50867E-6 C 0.23941 -4.50867E-6 0.33073 -0.09179 0.33073 -0.16647 L 0.33073 -0.33294 " pathEditMode="relative" rAng="0" ptsTypes="FfFF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05364 L 0.20382 0.05364 C 0.2599 0.05364 0.32882 -0.05272 0.32882 -0.13873 L 0.32882 -0.33133 " pathEditMode="relative" rAng="0" ptsTypes="FfFF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590"/>
              </a:spcBef>
            </a:pPr>
            <a:r>
              <a:rPr spc="-5" dirty="0"/>
              <a:t>Árvores</a:t>
            </a:r>
            <a:r>
              <a:rPr spc="-85" dirty="0"/>
              <a:t> </a:t>
            </a:r>
            <a:r>
              <a:rPr dirty="0"/>
              <a:t>B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424940" algn="l"/>
                <a:tab pos="3520440" algn="l"/>
                <a:tab pos="5234940" algn="l"/>
                <a:tab pos="5855970" algn="l"/>
              </a:tabLst>
            </a:pPr>
            <a:r>
              <a:rPr sz="3200" b="0" spc="-10" dirty="0">
                <a:latin typeface="Arial MT"/>
                <a:cs typeface="Arial MT"/>
              </a:rPr>
              <a:t>Abaixo	vemos</a:t>
            </a:r>
            <a:r>
              <a:rPr sz="3200" b="0" spc="420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um	exemplo	de	</a:t>
            </a:r>
            <a:r>
              <a:rPr sz="3200" b="0" spc="-5" dirty="0">
                <a:latin typeface="Arial MT"/>
                <a:cs typeface="Arial MT"/>
              </a:rPr>
              <a:t>uma</a:t>
            </a:r>
            <a:r>
              <a:rPr sz="3200" b="0" spc="320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árvore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027" y="692911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96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2360" y="3830573"/>
          <a:ext cx="1388743" cy="25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908433" y="5368290"/>
            <a:ext cx="334010" cy="246379"/>
          </a:xfrm>
          <a:custGeom>
            <a:avLst/>
            <a:gdLst/>
            <a:ahLst/>
            <a:cxnLst/>
            <a:rect l="l" t="t" r="r" b="b"/>
            <a:pathLst>
              <a:path w="334010" h="246379">
                <a:moveTo>
                  <a:pt x="333755" y="246125"/>
                </a:moveTo>
                <a:lnTo>
                  <a:pt x="333755" y="0"/>
                </a:lnTo>
                <a:lnTo>
                  <a:pt x="0" y="0"/>
                </a:lnTo>
                <a:lnTo>
                  <a:pt x="0" y="246125"/>
                </a:lnTo>
                <a:lnTo>
                  <a:pt x="333755" y="246125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1575" y="5346636"/>
            <a:ext cx="347980" cy="274955"/>
          </a:xfrm>
          <a:prstGeom prst="rect">
            <a:avLst/>
          </a:prstGeom>
          <a:ln w="13715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54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5905" y="5368290"/>
            <a:ext cx="334645" cy="246379"/>
          </a:xfrm>
          <a:custGeom>
            <a:avLst/>
            <a:gdLst/>
            <a:ahLst/>
            <a:cxnLst/>
            <a:rect l="l" t="t" r="r" b="b"/>
            <a:pathLst>
              <a:path w="334645" h="246379">
                <a:moveTo>
                  <a:pt x="334518" y="246125"/>
                </a:moveTo>
                <a:lnTo>
                  <a:pt x="334518" y="0"/>
                </a:lnTo>
                <a:lnTo>
                  <a:pt x="0" y="0"/>
                </a:lnTo>
                <a:lnTo>
                  <a:pt x="0" y="246125"/>
                </a:lnTo>
                <a:lnTo>
                  <a:pt x="334518" y="246125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9047" y="5346636"/>
            <a:ext cx="347980" cy="2749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56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90410" y="5355335"/>
            <a:ext cx="1889760" cy="272415"/>
            <a:chOff x="6590410" y="5355335"/>
            <a:chExt cx="1889760" cy="272415"/>
          </a:xfrm>
        </p:grpSpPr>
        <p:sp>
          <p:nvSpPr>
            <p:cNvPr id="10" name="object 10"/>
            <p:cNvSpPr/>
            <p:nvPr/>
          </p:nvSpPr>
          <p:spPr>
            <a:xfrm>
              <a:off x="6603377" y="5368302"/>
              <a:ext cx="681990" cy="246379"/>
            </a:xfrm>
            <a:custGeom>
              <a:avLst/>
              <a:gdLst/>
              <a:ahLst/>
              <a:cxnLst/>
              <a:rect l="l" t="t" r="r" b="b"/>
              <a:pathLst>
                <a:path w="681990" h="246379">
                  <a:moveTo>
                    <a:pt x="334518" y="0"/>
                  </a:moveTo>
                  <a:lnTo>
                    <a:pt x="0" y="0"/>
                  </a:lnTo>
                  <a:lnTo>
                    <a:pt x="0" y="246126"/>
                  </a:lnTo>
                  <a:lnTo>
                    <a:pt x="334518" y="246126"/>
                  </a:lnTo>
                  <a:lnTo>
                    <a:pt x="334518" y="0"/>
                  </a:lnTo>
                  <a:close/>
                </a:path>
                <a:path w="681990" h="246379">
                  <a:moveTo>
                    <a:pt x="681977" y="0"/>
                  </a:moveTo>
                  <a:lnTo>
                    <a:pt x="347459" y="0"/>
                  </a:lnTo>
                  <a:lnTo>
                    <a:pt x="347459" y="246126"/>
                  </a:lnTo>
                  <a:lnTo>
                    <a:pt x="681977" y="246126"/>
                  </a:lnTo>
                  <a:lnTo>
                    <a:pt x="681977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0398" y="5355348"/>
              <a:ext cx="347980" cy="13335"/>
            </a:xfrm>
            <a:custGeom>
              <a:avLst/>
              <a:gdLst/>
              <a:ahLst/>
              <a:cxnLst/>
              <a:rect l="l" t="t" r="r" b="b"/>
              <a:pathLst>
                <a:path w="347979" h="13335">
                  <a:moveTo>
                    <a:pt x="347484" y="0"/>
                  </a:moveTo>
                  <a:lnTo>
                    <a:pt x="12204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2204" y="12954"/>
                  </a:lnTo>
                  <a:lnTo>
                    <a:pt x="12204" y="12192"/>
                  </a:lnTo>
                  <a:lnTo>
                    <a:pt x="347484" y="12192"/>
                  </a:lnTo>
                  <a:lnTo>
                    <a:pt x="347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2615" y="5367527"/>
              <a:ext cx="335280" cy="1270"/>
            </a:xfrm>
            <a:custGeom>
              <a:avLst/>
              <a:gdLst/>
              <a:ahLst/>
              <a:cxnLst/>
              <a:rect l="l" t="t" r="r" b="b"/>
              <a:pathLst>
                <a:path w="335279" h="1270">
                  <a:moveTo>
                    <a:pt x="335279" y="761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35279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7895" y="5355348"/>
              <a:ext cx="347980" cy="13335"/>
            </a:xfrm>
            <a:custGeom>
              <a:avLst/>
              <a:gdLst/>
              <a:ahLst/>
              <a:cxnLst/>
              <a:rect l="l" t="t" r="r" b="b"/>
              <a:pathLst>
                <a:path w="347979" h="13335">
                  <a:moveTo>
                    <a:pt x="347459" y="0"/>
                  </a:moveTo>
                  <a:lnTo>
                    <a:pt x="12179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12192"/>
                  </a:lnTo>
                  <a:lnTo>
                    <a:pt x="347459" y="12192"/>
                  </a:lnTo>
                  <a:lnTo>
                    <a:pt x="347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0074" y="5367527"/>
              <a:ext cx="335280" cy="1270"/>
            </a:xfrm>
            <a:custGeom>
              <a:avLst/>
              <a:gdLst/>
              <a:ahLst/>
              <a:cxnLst/>
              <a:rect l="l" t="t" r="r" b="b"/>
              <a:pathLst>
                <a:path w="335279" h="1270">
                  <a:moveTo>
                    <a:pt x="335279" y="761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35279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0398" y="5355348"/>
              <a:ext cx="707390" cy="272415"/>
            </a:xfrm>
            <a:custGeom>
              <a:avLst/>
              <a:gdLst/>
              <a:ahLst/>
              <a:cxnLst/>
              <a:rect l="l" t="t" r="r" b="b"/>
              <a:pathLst>
                <a:path w="707390" h="272414">
                  <a:moveTo>
                    <a:pt x="347484" y="259842"/>
                  </a:moveTo>
                  <a:lnTo>
                    <a:pt x="12204" y="259842"/>
                  </a:lnTo>
                  <a:lnTo>
                    <a:pt x="12204" y="12954"/>
                  </a:lnTo>
                  <a:lnTo>
                    <a:pt x="0" y="12954"/>
                  </a:lnTo>
                  <a:lnTo>
                    <a:pt x="0" y="272034"/>
                  </a:lnTo>
                  <a:lnTo>
                    <a:pt x="12204" y="272034"/>
                  </a:lnTo>
                  <a:lnTo>
                    <a:pt x="347484" y="272034"/>
                  </a:lnTo>
                  <a:lnTo>
                    <a:pt x="347484" y="259842"/>
                  </a:lnTo>
                  <a:close/>
                </a:path>
                <a:path w="707390" h="272414">
                  <a:moveTo>
                    <a:pt x="694956" y="259842"/>
                  </a:moveTo>
                  <a:lnTo>
                    <a:pt x="359676" y="259842"/>
                  </a:lnTo>
                  <a:lnTo>
                    <a:pt x="359676" y="12954"/>
                  </a:lnTo>
                  <a:lnTo>
                    <a:pt x="347497" y="12954"/>
                  </a:lnTo>
                  <a:lnTo>
                    <a:pt x="347497" y="272034"/>
                  </a:lnTo>
                  <a:lnTo>
                    <a:pt x="359676" y="272034"/>
                  </a:lnTo>
                  <a:lnTo>
                    <a:pt x="694956" y="272034"/>
                  </a:lnTo>
                  <a:lnTo>
                    <a:pt x="694956" y="259842"/>
                  </a:lnTo>
                  <a:close/>
                </a:path>
                <a:path w="707390" h="272414">
                  <a:moveTo>
                    <a:pt x="707148" y="0"/>
                  </a:moveTo>
                  <a:lnTo>
                    <a:pt x="694969" y="0"/>
                  </a:lnTo>
                  <a:lnTo>
                    <a:pt x="694969" y="12192"/>
                  </a:lnTo>
                  <a:lnTo>
                    <a:pt x="694969" y="12954"/>
                  </a:lnTo>
                  <a:lnTo>
                    <a:pt x="694969" y="259842"/>
                  </a:lnTo>
                  <a:lnTo>
                    <a:pt x="694969" y="272034"/>
                  </a:lnTo>
                  <a:lnTo>
                    <a:pt x="707148" y="272034"/>
                  </a:lnTo>
                  <a:lnTo>
                    <a:pt x="707148" y="259842"/>
                  </a:lnTo>
                  <a:lnTo>
                    <a:pt x="707148" y="12954"/>
                  </a:lnTo>
                  <a:lnTo>
                    <a:pt x="707148" y="12192"/>
                  </a:lnTo>
                  <a:lnTo>
                    <a:pt x="707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7176" y="5368289"/>
              <a:ext cx="333375" cy="246379"/>
            </a:xfrm>
            <a:custGeom>
              <a:avLst/>
              <a:gdLst/>
              <a:ahLst/>
              <a:cxnLst/>
              <a:rect l="l" t="t" r="r" b="b"/>
              <a:pathLst>
                <a:path w="333375" h="246379">
                  <a:moveTo>
                    <a:pt x="332994" y="246125"/>
                  </a:moveTo>
                  <a:lnTo>
                    <a:pt x="332994" y="0"/>
                  </a:lnTo>
                  <a:lnTo>
                    <a:pt x="0" y="0"/>
                  </a:lnTo>
                  <a:lnTo>
                    <a:pt x="0" y="246125"/>
                  </a:lnTo>
                  <a:lnTo>
                    <a:pt x="332994" y="246125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47189" y="5389879"/>
            <a:ext cx="3117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81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94648" y="5368290"/>
            <a:ext cx="333375" cy="246379"/>
          </a:xfrm>
          <a:custGeom>
            <a:avLst/>
            <a:gdLst/>
            <a:ahLst/>
            <a:cxnLst/>
            <a:rect l="l" t="t" r="r" b="b"/>
            <a:pathLst>
              <a:path w="333375" h="246379">
                <a:moveTo>
                  <a:pt x="332994" y="246125"/>
                </a:moveTo>
                <a:lnTo>
                  <a:pt x="332994" y="0"/>
                </a:lnTo>
                <a:lnTo>
                  <a:pt x="0" y="0"/>
                </a:lnTo>
                <a:lnTo>
                  <a:pt x="0" y="246125"/>
                </a:lnTo>
                <a:lnTo>
                  <a:pt x="332994" y="246125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5324" y="5346636"/>
            <a:ext cx="370205" cy="27495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89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0269" y="4128515"/>
            <a:ext cx="3416300" cy="1499235"/>
            <a:chOff x="6120269" y="4128515"/>
            <a:chExt cx="3416300" cy="1499235"/>
          </a:xfrm>
        </p:grpSpPr>
        <p:sp>
          <p:nvSpPr>
            <p:cNvPr id="21" name="object 21"/>
            <p:cNvSpPr/>
            <p:nvPr/>
          </p:nvSpPr>
          <p:spPr>
            <a:xfrm>
              <a:off x="8841372" y="5368302"/>
              <a:ext cx="681355" cy="246379"/>
            </a:xfrm>
            <a:custGeom>
              <a:avLst/>
              <a:gdLst/>
              <a:ahLst/>
              <a:cxnLst/>
              <a:rect l="l" t="t" r="r" b="b"/>
              <a:pathLst>
                <a:path w="681354" h="246379">
                  <a:moveTo>
                    <a:pt x="333756" y="0"/>
                  </a:moveTo>
                  <a:lnTo>
                    <a:pt x="0" y="0"/>
                  </a:lnTo>
                  <a:lnTo>
                    <a:pt x="0" y="246126"/>
                  </a:lnTo>
                  <a:lnTo>
                    <a:pt x="333756" y="246126"/>
                  </a:lnTo>
                  <a:lnTo>
                    <a:pt x="333756" y="0"/>
                  </a:lnTo>
                  <a:close/>
                </a:path>
                <a:path w="681354" h="246379">
                  <a:moveTo>
                    <a:pt x="681215" y="0"/>
                  </a:moveTo>
                  <a:lnTo>
                    <a:pt x="347472" y="0"/>
                  </a:lnTo>
                  <a:lnTo>
                    <a:pt x="347472" y="246126"/>
                  </a:lnTo>
                  <a:lnTo>
                    <a:pt x="681215" y="246126"/>
                  </a:lnTo>
                  <a:lnTo>
                    <a:pt x="681215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3474" y="5355348"/>
              <a:ext cx="347980" cy="13335"/>
            </a:xfrm>
            <a:custGeom>
              <a:avLst/>
              <a:gdLst/>
              <a:ahLst/>
              <a:cxnLst/>
              <a:rect l="l" t="t" r="r" b="b"/>
              <a:pathLst>
                <a:path w="347979" h="13335">
                  <a:moveTo>
                    <a:pt x="347459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47459" y="12192"/>
                  </a:lnTo>
                  <a:lnTo>
                    <a:pt x="347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7177" y="5367527"/>
              <a:ext cx="334010" cy="1270"/>
            </a:xfrm>
            <a:custGeom>
              <a:avLst/>
              <a:gdLst/>
              <a:ahLst/>
              <a:cxnLst/>
              <a:rect l="l" t="t" r="r" b="b"/>
              <a:pathLst>
                <a:path w="334009" h="1270">
                  <a:moveTo>
                    <a:pt x="333755" y="761"/>
                  </a:moveTo>
                  <a:lnTo>
                    <a:pt x="333755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33755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418" y="5355348"/>
              <a:ext cx="346710" cy="13335"/>
            </a:xfrm>
            <a:custGeom>
              <a:avLst/>
              <a:gdLst/>
              <a:ahLst/>
              <a:cxnLst/>
              <a:rect l="l" t="t" r="r" b="b"/>
              <a:pathLst>
                <a:path w="346709" h="13335">
                  <a:moveTo>
                    <a:pt x="34669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46697" y="12192"/>
                  </a:lnTo>
                  <a:lnTo>
                    <a:pt x="3466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40597" y="5367527"/>
              <a:ext cx="334645" cy="1270"/>
            </a:xfrm>
            <a:custGeom>
              <a:avLst/>
              <a:gdLst/>
              <a:ahLst/>
              <a:cxnLst/>
              <a:rect l="l" t="t" r="r" b="b"/>
              <a:pathLst>
                <a:path w="334645" h="1270">
                  <a:moveTo>
                    <a:pt x="334518" y="761"/>
                  </a:moveTo>
                  <a:lnTo>
                    <a:pt x="33451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3451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75128" y="5355348"/>
              <a:ext cx="347980" cy="13335"/>
            </a:xfrm>
            <a:custGeom>
              <a:avLst/>
              <a:gdLst/>
              <a:ahLst/>
              <a:cxnLst/>
              <a:rect l="l" t="t" r="r" b="b"/>
              <a:pathLst>
                <a:path w="347979" h="13335">
                  <a:moveTo>
                    <a:pt x="3474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47472" y="12192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87319" y="5367527"/>
              <a:ext cx="335280" cy="1270"/>
            </a:xfrm>
            <a:custGeom>
              <a:avLst/>
              <a:gdLst/>
              <a:ahLst/>
              <a:cxnLst/>
              <a:rect l="l" t="t" r="r" b="b"/>
              <a:pathLst>
                <a:path w="335279" h="1270">
                  <a:moveTo>
                    <a:pt x="335279" y="761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35279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33474" y="5355348"/>
              <a:ext cx="1403350" cy="272415"/>
            </a:xfrm>
            <a:custGeom>
              <a:avLst/>
              <a:gdLst/>
              <a:ahLst/>
              <a:cxnLst/>
              <a:rect l="l" t="t" r="r" b="b"/>
              <a:pathLst>
                <a:path w="1403350" h="272414">
                  <a:moveTo>
                    <a:pt x="347472" y="259842"/>
                  </a:moveTo>
                  <a:lnTo>
                    <a:pt x="13716" y="259842"/>
                  </a:lnTo>
                  <a:lnTo>
                    <a:pt x="13716" y="12954"/>
                  </a:lnTo>
                  <a:lnTo>
                    <a:pt x="0" y="12954"/>
                  </a:lnTo>
                  <a:lnTo>
                    <a:pt x="0" y="259842"/>
                  </a:lnTo>
                  <a:lnTo>
                    <a:pt x="0" y="272034"/>
                  </a:lnTo>
                  <a:lnTo>
                    <a:pt x="347472" y="272034"/>
                  </a:lnTo>
                  <a:lnTo>
                    <a:pt x="347472" y="259842"/>
                  </a:lnTo>
                  <a:close/>
                </a:path>
                <a:path w="1403350" h="272414">
                  <a:moveTo>
                    <a:pt x="1041641" y="259842"/>
                  </a:moveTo>
                  <a:lnTo>
                    <a:pt x="708660" y="259842"/>
                  </a:lnTo>
                  <a:lnTo>
                    <a:pt x="708660" y="12954"/>
                  </a:lnTo>
                  <a:lnTo>
                    <a:pt x="694944" y="12954"/>
                  </a:lnTo>
                  <a:lnTo>
                    <a:pt x="694944" y="259842"/>
                  </a:lnTo>
                  <a:lnTo>
                    <a:pt x="694944" y="272034"/>
                  </a:lnTo>
                  <a:lnTo>
                    <a:pt x="1041641" y="272034"/>
                  </a:lnTo>
                  <a:lnTo>
                    <a:pt x="1041641" y="259842"/>
                  </a:lnTo>
                  <a:close/>
                </a:path>
                <a:path w="1403350" h="272414">
                  <a:moveTo>
                    <a:pt x="1402842" y="0"/>
                  </a:moveTo>
                  <a:lnTo>
                    <a:pt x="1389126" y="0"/>
                  </a:lnTo>
                  <a:lnTo>
                    <a:pt x="1389126" y="12954"/>
                  </a:lnTo>
                  <a:lnTo>
                    <a:pt x="1389126" y="259842"/>
                  </a:lnTo>
                  <a:lnTo>
                    <a:pt x="1055370" y="259842"/>
                  </a:lnTo>
                  <a:lnTo>
                    <a:pt x="1055370" y="12954"/>
                  </a:lnTo>
                  <a:lnTo>
                    <a:pt x="1041654" y="12954"/>
                  </a:lnTo>
                  <a:lnTo>
                    <a:pt x="1041654" y="259842"/>
                  </a:lnTo>
                  <a:lnTo>
                    <a:pt x="1041654" y="272034"/>
                  </a:lnTo>
                  <a:lnTo>
                    <a:pt x="1389126" y="272034"/>
                  </a:lnTo>
                  <a:lnTo>
                    <a:pt x="1402842" y="272034"/>
                  </a:lnTo>
                  <a:lnTo>
                    <a:pt x="1402842" y="12954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52957" y="5073395"/>
              <a:ext cx="1390015" cy="259079"/>
            </a:xfrm>
            <a:custGeom>
              <a:avLst/>
              <a:gdLst/>
              <a:ahLst/>
              <a:cxnLst/>
              <a:rect l="l" t="t" r="r" b="b"/>
              <a:pathLst>
                <a:path w="1390015" h="259079">
                  <a:moveTo>
                    <a:pt x="1389887" y="259079"/>
                  </a:moveTo>
                  <a:lnTo>
                    <a:pt x="1389887" y="0"/>
                  </a:lnTo>
                  <a:lnTo>
                    <a:pt x="0" y="0"/>
                  </a:lnTo>
                  <a:lnTo>
                    <a:pt x="0" y="259079"/>
                  </a:lnTo>
                  <a:lnTo>
                    <a:pt x="1389887" y="25907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48651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96123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52957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43607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6099" y="5074157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1404366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6099" y="5333237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1404366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20270" y="4128527"/>
              <a:ext cx="2750820" cy="1300480"/>
            </a:xfrm>
            <a:custGeom>
              <a:avLst/>
              <a:gdLst/>
              <a:ahLst/>
              <a:cxnLst/>
              <a:rect l="l" t="t" r="r" b="b"/>
              <a:pathLst>
                <a:path w="2750820" h="1300479">
                  <a:moveTo>
                    <a:pt x="861060" y="18288"/>
                  </a:moveTo>
                  <a:lnTo>
                    <a:pt x="853440" y="12192"/>
                  </a:lnTo>
                  <a:lnTo>
                    <a:pt x="0" y="1293876"/>
                  </a:lnTo>
                  <a:lnTo>
                    <a:pt x="7620" y="1298448"/>
                  </a:lnTo>
                  <a:lnTo>
                    <a:pt x="861060" y="18288"/>
                  </a:lnTo>
                  <a:close/>
                </a:path>
                <a:path w="2750820" h="1300479">
                  <a:moveTo>
                    <a:pt x="1072896" y="394716"/>
                  </a:moveTo>
                  <a:lnTo>
                    <a:pt x="778002" y="292608"/>
                  </a:lnTo>
                  <a:lnTo>
                    <a:pt x="748284" y="292608"/>
                  </a:lnTo>
                  <a:lnTo>
                    <a:pt x="1069848" y="403860"/>
                  </a:lnTo>
                  <a:lnTo>
                    <a:pt x="1072896" y="394716"/>
                  </a:lnTo>
                  <a:close/>
                </a:path>
                <a:path w="2750820" h="1300479">
                  <a:moveTo>
                    <a:pt x="1228331" y="1524"/>
                  </a:moveTo>
                  <a:lnTo>
                    <a:pt x="1219187" y="0"/>
                  </a:lnTo>
                  <a:lnTo>
                    <a:pt x="1126223" y="961644"/>
                  </a:lnTo>
                  <a:lnTo>
                    <a:pt x="1136891" y="961644"/>
                  </a:lnTo>
                  <a:lnTo>
                    <a:pt x="1228331" y="1524"/>
                  </a:lnTo>
                  <a:close/>
                </a:path>
                <a:path w="2750820" h="1300479">
                  <a:moveTo>
                    <a:pt x="2750807" y="1293876"/>
                  </a:moveTo>
                  <a:lnTo>
                    <a:pt x="1575803" y="27432"/>
                  </a:lnTo>
                  <a:lnTo>
                    <a:pt x="1569707" y="35052"/>
                  </a:lnTo>
                  <a:lnTo>
                    <a:pt x="2744711" y="1299972"/>
                  </a:lnTo>
                  <a:lnTo>
                    <a:pt x="2750807" y="1293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654693" y="3148583"/>
            <a:ext cx="2024380" cy="629920"/>
          </a:xfrm>
          <a:custGeom>
            <a:avLst/>
            <a:gdLst/>
            <a:ahLst/>
            <a:cxnLst/>
            <a:rect l="l" t="t" r="r" b="b"/>
            <a:pathLst>
              <a:path w="2024379" h="629920">
                <a:moveTo>
                  <a:pt x="2023872" y="9144"/>
                </a:moveTo>
                <a:lnTo>
                  <a:pt x="2020824" y="0"/>
                </a:lnTo>
                <a:lnTo>
                  <a:pt x="0" y="629412"/>
                </a:lnTo>
                <a:lnTo>
                  <a:pt x="32766" y="629412"/>
                </a:lnTo>
                <a:lnTo>
                  <a:pt x="202387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9753" y="3134867"/>
            <a:ext cx="1858645" cy="643255"/>
          </a:xfrm>
          <a:custGeom>
            <a:avLst/>
            <a:gdLst/>
            <a:ahLst/>
            <a:cxnLst/>
            <a:rect l="l" t="t" r="r" b="b"/>
            <a:pathLst>
              <a:path w="1858645" h="643254">
                <a:moveTo>
                  <a:pt x="1858518" y="643127"/>
                </a:moveTo>
                <a:lnTo>
                  <a:pt x="2286" y="0"/>
                </a:lnTo>
                <a:lnTo>
                  <a:pt x="0" y="9143"/>
                </a:lnTo>
                <a:lnTo>
                  <a:pt x="1828800" y="643127"/>
                </a:lnTo>
                <a:lnTo>
                  <a:pt x="1858518" y="643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970673" y="4126991"/>
            <a:ext cx="4526280" cy="1530985"/>
            <a:chOff x="970673" y="4126991"/>
            <a:chExt cx="4526280" cy="1530985"/>
          </a:xfrm>
        </p:grpSpPr>
        <p:sp>
          <p:nvSpPr>
            <p:cNvPr id="53" name="object 53"/>
            <p:cNvSpPr/>
            <p:nvPr/>
          </p:nvSpPr>
          <p:spPr>
            <a:xfrm>
              <a:off x="976769" y="5391911"/>
              <a:ext cx="1390015" cy="259079"/>
            </a:xfrm>
            <a:custGeom>
              <a:avLst/>
              <a:gdLst/>
              <a:ahLst/>
              <a:cxnLst/>
              <a:rect l="l" t="t" r="r" b="b"/>
              <a:pathLst>
                <a:path w="1390014" h="259079">
                  <a:moveTo>
                    <a:pt x="1389888" y="259079"/>
                  </a:moveTo>
                  <a:lnTo>
                    <a:pt x="1389888" y="0"/>
                  </a:lnTo>
                  <a:lnTo>
                    <a:pt x="0" y="0"/>
                  </a:lnTo>
                  <a:lnTo>
                    <a:pt x="0" y="259079"/>
                  </a:lnTo>
                  <a:lnTo>
                    <a:pt x="1389888" y="25907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71713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19185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66657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70673" y="5391911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80">
                  <a:moveTo>
                    <a:pt x="1402080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70673" y="5650991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80">
                  <a:moveTo>
                    <a:pt x="1402080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34425" y="5073395"/>
              <a:ext cx="1390015" cy="259079"/>
            </a:xfrm>
            <a:custGeom>
              <a:avLst/>
              <a:gdLst/>
              <a:ahLst/>
              <a:cxnLst/>
              <a:rect l="l" t="t" r="r" b="b"/>
              <a:pathLst>
                <a:path w="1390014" h="259079">
                  <a:moveTo>
                    <a:pt x="1389887" y="259079"/>
                  </a:moveTo>
                  <a:lnTo>
                    <a:pt x="1389887" y="0"/>
                  </a:lnTo>
                  <a:lnTo>
                    <a:pt x="0" y="0"/>
                  </a:lnTo>
                  <a:lnTo>
                    <a:pt x="0" y="259079"/>
                  </a:lnTo>
                  <a:lnTo>
                    <a:pt x="1389887" y="25907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28607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76079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24313" y="506729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26805" y="5074157"/>
              <a:ext cx="1403985" cy="0"/>
            </a:xfrm>
            <a:custGeom>
              <a:avLst/>
              <a:gdLst/>
              <a:ahLst/>
              <a:cxnLst/>
              <a:rect l="l" t="t" r="r" b="b"/>
              <a:pathLst>
                <a:path w="1403985">
                  <a:moveTo>
                    <a:pt x="1403603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6805" y="5333237"/>
              <a:ext cx="1403985" cy="0"/>
            </a:xfrm>
            <a:custGeom>
              <a:avLst/>
              <a:gdLst/>
              <a:ahLst/>
              <a:cxnLst/>
              <a:rect l="l" t="t" r="r" b="b"/>
              <a:pathLst>
                <a:path w="1403985">
                  <a:moveTo>
                    <a:pt x="1403603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64649" y="5391911"/>
              <a:ext cx="1390015" cy="259079"/>
            </a:xfrm>
            <a:custGeom>
              <a:avLst/>
              <a:gdLst/>
              <a:ahLst/>
              <a:cxnLst/>
              <a:rect l="l" t="t" r="r" b="b"/>
              <a:pathLst>
                <a:path w="1390014" h="259079">
                  <a:moveTo>
                    <a:pt x="1389887" y="259079"/>
                  </a:moveTo>
                  <a:lnTo>
                    <a:pt x="1389887" y="0"/>
                  </a:lnTo>
                  <a:lnTo>
                    <a:pt x="0" y="0"/>
                  </a:lnTo>
                  <a:lnTo>
                    <a:pt x="0" y="259079"/>
                  </a:lnTo>
                  <a:lnTo>
                    <a:pt x="1389887" y="25907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58069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07065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54537" y="538581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57029" y="5391911"/>
              <a:ext cx="1403985" cy="0"/>
            </a:xfrm>
            <a:custGeom>
              <a:avLst/>
              <a:gdLst/>
              <a:ahLst/>
              <a:cxnLst/>
              <a:rect l="l" t="t" r="r" b="b"/>
              <a:pathLst>
                <a:path w="1403985">
                  <a:moveTo>
                    <a:pt x="1403603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57029" y="5650991"/>
              <a:ext cx="1403985" cy="0"/>
            </a:xfrm>
            <a:custGeom>
              <a:avLst/>
              <a:gdLst/>
              <a:ahLst/>
              <a:cxnLst/>
              <a:rect l="l" t="t" r="r" b="b"/>
              <a:pathLst>
                <a:path w="1403985">
                  <a:moveTo>
                    <a:pt x="1403603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00969" y="5073395"/>
              <a:ext cx="1390015" cy="259079"/>
            </a:xfrm>
            <a:custGeom>
              <a:avLst/>
              <a:gdLst/>
              <a:ahLst/>
              <a:cxnLst/>
              <a:rect l="l" t="t" r="r" b="b"/>
              <a:pathLst>
                <a:path w="1390014" h="259079">
                  <a:moveTo>
                    <a:pt x="1389888" y="259079"/>
                  </a:moveTo>
                  <a:lnTo>
                    <a:pt x="1389888" y="0"/>
                  </a:lnTo>
                  <a:lnTo>
                    <a:pt x="0" y="0"/>
                  </a:lnTo>
                  <a:lnTo>
                    <a:pt x="0" y="259079"/>
                  </a:lnTo>
                  <a:lnTo>
                    <a:pt x="1389888" y="25907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94873" y="5074157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79">
                  <a:moveTo>
                    <a:pt x="1402079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94873" y="5333237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79">
                  <a:moveTo>
                    <a:pt x="1402079" y="0"/>
                  </a:moveTo>
                  <a:lnTo>
                    <a:pt x="0" y="0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6309" y="4127004"/>
              <a:ext cx="3177540" cy="1271270"/>
            </a:xfrm>
            <a:custGeom>
              <a:avLst/>
              <a:gdLst/>
              <a:ahLst/>
              <a:cxnLst/>
              <a:rect l="l" t="t" r="r" b="b"/>
              <a:pathLst>
                <a:path w="3177540" h="1271270">
                  <a:moveTo>
                    <a:pt x="1059180" y="19812"/>
                  </a:moveTo>
                  <a:lnTo>
                    <a:pt x="1051560" y="13716"/>
                  </a:lnTo>
                  <a:lnTo>
                    <a:pt x="0" y="1264920"/>
                  </a:lnTo>
                  <a:lnTo>
                    <a:pt x="7620" y="1271016"/>
                  </a:lnTo>
                  <a:lnTo>
                    <a:pt x="1059180" y="19812"/>
                  </a:lnTo>
                  <a:close/>
                </a:path>
                <a:path w="3177540" h="1271270">
                  <a:moveTo>
                    <a:pt x="1581150" y="280416"/>
                  </a:moveTo>
                  <a:lnTo>
                    <a:pt x="1548384" y="280416"/>
                  </a:lnTo>
                  <a:lnTo>
                    <a:pt x="1324737" y="350113"/>
                  </a:lnTo>
                  <a:lnTo>
                    <a:pt x="1409700" y="18288"/>
                  </a:lnTo>
                  <a:lnTo>
                    <a:pt x="1400556" y="15240"/>
                  </a:lnTo>
                  <a:lnTo>
                    <a:pt x="1313954" y="353479"/>
                  </a:lnTo>
                  <a:lnTo>
                    <a:pt x="1220724" y="382524"/>
                  </a:lnTo>
                  <a:lnTo>
                    <a:pt x="1223010" y="391668"/>
                  </a:lnTo>
                  <a:lnTo>
                    <a:pt x="1311186" y="364286"/>
                  </a:lnTo>
                  <a:lnTo>
                    <a:pt x="1158240" y="961644"/>
                  </a:lnTo>
                  <a:lnTo>
                    <a:pt x="1167384" y="964692"/>
                  </a:lnTo>
                  <a:lnTo>
                    <a:pt x="1321968" y="360934"/>
                  </a:lnTo>
                  <a:lnTo>
                    <a:pt x="1581150" y="280416"/>
                  </a:lnTo>
                  <a:close/>
                </a:path>
                <a:path w="3177540" h="1271270">
                  <a:moveTo>
                    <a:pt x="2628900" y="1264920"/>
                  </a:moveTo>
                  <a:lnTo>
                    <a:pt x="1760220" y="0"/>
                  </a:lnTo>
                  <a:lnTo>
                    <a:pt x="1752600" y="4572"/>
                  </a:lnTo>
                  <a:lnTo>
                    <a:pt x="2619756" y="1271016"/>
                  </a:lnTo>
                  <a:lnTo>
                    <a:pt x="2628900" y="1264920"/>
                  </a:lnTo>
                  <a:close/>
                </a:path>
                <a:path w="3177540" h="1271270">
                  <a:moveTo>
                    <a:pt x="3177540" y="960120"/>
                  </a:moveTo>
                  <a:lnTo>
                    <a:pt x="2093976" y="13716"/>
                  </a:lnTo>
                  <a:lnTo>
                    <a:pt x="2087880" y="19812"/>
                  </a:lnTo>
                  <a:lnTo>
                    <a:pt x="3169920" y="966216"/>
                  </a:lnTo>
                  <a:lnTo>
                    <a:pt x="3177540" y="960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95721" y="1416049"/>
            <a:ext cx="2569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B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ordem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5.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4651895" y="2849117"/>
          <a:ext cx="1388743" cy="259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84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2131199" y="3843528"/>
          <a:ext cx="1388743" cy="259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84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object 78"/>
          <p:cNvSpPr txBox="1"/>
          <p:nvPr/>
        </p:nvSpPr>
        <p:spPr>
          <a:xfrm>
            <a:off x="2026805" y="5074158"/>
            <a:ext cx="347980" cy="259079"/>
          </a:xfrm>
          <a:prstGeom prst="rect">
            <a:avLst/>
          </a:prstGeom>
          <a:ln w="1498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40"/>
              </a:spcBef>
            </a:pPr>
            <a:r>
              <a:rPr sz="1100" b="1" spc="-5" dirty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74277" y="5074158"/>
            <a:ext cx="354330" cy="259079"/>
          </a:xfrm>
          <a:prstGeom prst="rect">
            <a:avLst/>
          </a:prstGeom>
          <a:solidFill>
            <a:srgbClr val="BAE0E3"/>
          </a:solidFill>
          <a:ln w="1498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0"/>
              </a:spcBef>
            </a:pPr>
            <a:r>
              <a:rPr sz="1100" b="1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104017" y="5074158"/>
            <a:ext cx="347345" cy="259079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200"/>
              </a:lnSpc>
            </a:pPr>
            <a:r>
              <a:rPr sz="1100" b="1" spc="-5" dirty="0"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451108" y="5074158"/>
            <a:ext cx="344805" cy="259079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200"/>
              </a:lnSpc>
            </a:pPr>
            <a:r>
              <a:rPr sz="1100" b="1" spc="-5" dirty="0"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95913" y="5074158"/>
            <a:ext cx="347980" cy="259079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200"/>
              </a:lnSpc>
            </a:pPr>
            <a:r>
              <a:rPr sz="1100" b="1" spc="-5" dirty="0"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43385" y="5074158"/>
            <a:ext cx="347980" cy="259079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200"/>
              </a:lnSpc>
            </a:pPr>
            <a:r>
              <a:rPr sz="1100" b="1" spc="-5" dirty="0"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59688" y="5081651"/>
            <a:ext cx="334010" cy="25781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40"/>
              </a:lnSpc>
            </a:pPr>
            <a:r>
              <a:rPr sz="1100" b="1" spc="-5" dirty="0">
                <a:latin typeface="Arial"/>
                <a:cs typeface="Arial"/>
              </a:rPr>
              <a:t>71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00429" y="5074158"/>
            <a:ext cx="348615" cy="273050"/>
          </a:xfrm>
          <a:prstGeom prst="rect">
            <a:avLst/>
          </a:prstGeom>
          <a:ln w="149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200"/>
              </a:lnSpc>
            </a:pPr>
            <a:r>
              <a:rPr sz="1100" b="1" spc="-5" dirty="0">
                <a:latin typeface="Arial"/>
                <a:cs typeface="Arial"/>
              </a:rPr>
              <a:t>76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76769" y="5391911"/>
            <a:ext cx="346710" cy="259079"/>
          </a:xfrm>
          <a:prstGeom prst="rect">
            <a:avLst/>
          </a:prstGeom>
          <a:solidFill>
            <a:srgbClr val="BAE0E3"/>
          </a:solidFill>
          <a:ln w="1346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23479" y="5391911"/>
            <a:ext cx="348615" cy="259079"/>
          </a:xfrm>
          <a:prstGeom prst="rect">
            <a:avLst/>
          </a:prstGeom>
          <a:solidFill>
            <a:srgbClr val="BAE0E3"/>
          </a:solidFill>
          <a:ln w="1346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69602" y="5391911"/>
            <a:ext cx="348615" cy="259079"/>
          </a:xfrm>
          <a:prstGeom prst="rect">
            <a:avLst/>
          </a:prstGeom>
          <a:solidFill>
            <a:srgbClr val="BAE0E3"/>
          </a:solidFill>
          <a:ln w="1498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417836" y="5391911"/>
            <a:ext cx="340360" cy="259079"/>
          </a:xfrm>
          <a:prstGeom prst="rect">
            <a:avLst/>
          </a:prstGeom>
          <a:solidFill>
            <a:srgbClr val="BAE0E3"/>
          </a:solidFill>
          <a:ln w="1498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027" y="692911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97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21013" y="708050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12" y="6096"/>
                </a:moveTo>
                <a:lnTo>
                  <a:pt x="5346" y="609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588649" y="5440679"/>
            <a:ext cx="1685925" cy="1130935"/>
            <a:chOff x="4588649" y="5440679"/>
            <a:chExt cx="1685925" cy="11309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345" y="6400799"/>
              <a:ext cx="64007" cy="853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657" y="5696711"/>
              <a:ext cx="533400" cy="8747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3993" y="5440679"/>
              <a:ext cx="128015" cy="1493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2657" y="5590031"/>
              <a:ext cx="64007" cy="640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1321" y="5654039"/>
              <a:ext cx="64007" cy="853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9985" y="5739383"/>
              <a:ext cx="64007" cy="1920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8649" y="5931407"/>
              <a:ext cx="85343" cy="1280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9985" y="6059423"/>
              <a:ext cx="64007" cy="1706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1321" y="6230111"/>
              <a:ext cx="64007" cy="853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2009" y="5483351"/>
              <a:ext cx="426719" cy="1280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9457" y="5440679"/>
              <a:ext cx="128015" cy="1280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04801" y="5568695"/>
              <a:ext cx="64007" cy="640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26137" y="5632703"/>
              <a:ext cx="64007" cy="853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7473" y="5718047"/>
              <a:ext cx="85343" cy="1493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7473" y="5867399"/>
              <a:ext cx="85343" cy="2773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7473" y="6144767"/>
              <a:ext cx="64007" cy="1280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6137" y="6272783"/>
              <a:ext cx="64007" cy="640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9457" y="6336791"/>
              <a:ext cx="149351" cy="2346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71401" y="5846063"/>
              <a:ext cx="426720" cy="3200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75489" y="5867399"/>
              <a:ext cx="298703" cy="298703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38189" y="5996178"/>
            <a:ext cx="213359" cy="2133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4076585" y="5888735"/>
            <a:ext cx="128270" cy="213360"/>
            <a:chOff x="4076585" y="5888735"/>
            <a:chExt cx="128270" cy="213360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76585" y="5888735"/>
              <a:ext cx="85343" cy="64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76585" y="5952743"/>
              <a:ext cx="128015" cy="14935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268609" y="5910071"/>
            <a:ext cx="234950" cy="192405"/>
            <a:chOff x="4268609" y="5910071"/>
            <a:chExt cx="234950" cy="192405"/>
          </a:xfrm>
        </p:grpSpPr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68609" y="5910071"/>
              <a:ext cx="234695" cy="1066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53953" y="6016751"/>
              <a:ext cx="64007" cy="85343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636905" y="5867400"/>
            <a:ext cx="294640" cy="299085"/>
            <a:chOff x="6636905" y="5867400"/>
            <a:chExt cx="294640" cy="299085"/>
          </a:xfrm>
        </p:grpSpPr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36905" y="5888735"/>
              <a:ext cx="106679" cy="640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36905" y="5952743"/>
              <a:ext cx="149351" cy="1493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1403" y="5867400"/>
              <a:ext cx="119633" cy="29870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44897" y="1041907"/>
            <a:ext cx="8495030" cy="512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Qual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altura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árvore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pior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caso?</a:t>
            </a:r>
            <a:endParaRPr sz="2800">
              <a:latin typeface="Arial MT"/>
              <a:cs typeface="Arial MT"/>
            </a:endParaRPr>
          </a:p>
          <a:p>
            <a:pPr marL="63500" marR="55880" indent="12065" algn="just">
              <a:lnSpc>
                <a:spcPct val="799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O pior caso ocorre quando a árvore possui o menor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número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permissível de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ponteiros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por</a:t>
            </a:r>
            <a:r>
              <a:rPr sz="2800" spc="7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nó</a:t>
            </a:r>
            <a:r>
              <a:rPr sz="2800" spc="7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não-raiz,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 = </a:t>
            </a:r>
            <a:r>
              <a:rPr sz="2800" dirty="0">
                <a:latin typeface="Symbol"/>
                <a:cs typeface="Symbol"/>
              </a:rPr>
              <a:t>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m/2 </a:t>
            </a:r>
            <a:r>
              <a:rPr sz="2800" dirty="0">
                <a:latin typeface="Symbol"/>
                <a:cs typeface="Symbol"/>
              </a:rPr>
              <a:t>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, e a busca tem que atingir uma folha.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Neste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caso,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árvore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altura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existem</a:t>
            </a:r>
            <a:endParaRPr sz="2800">
              <a:latin typeface="Arial MT"/>
              <a:cs typeface="Arial MT"/>
            </a:endParaRPr>
          </a:p>
          <a:p>
            <a:pPr marL="3953510" marR="115570" indent="2092325" algn="r">
              <a:lnSpc>
                <a:spcPts val="3100"/>
              </a:lnSpc>
              <a:spcBef>
                <a:spcPts val="95"/>
              </a:spcBef>
            </a:pPr>
            <a:r>
              <a:rPr sz="2600" i="1" spc="-5" dirty="0">
                <a:latin typeface="Times New Roman"/>
                <a:cs typeface="Times New Roman"/>
              </a:rPr>
              <a:t>1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chave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na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raiz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+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2(q-1)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chaves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segundo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nível </a:t>
            </a:r>
            <a:r>
              <a:rPr sz="2600" i="1" spc="-5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marL="3896995" marR="116205" indent="-52705" algn="r">
              <a:lnSpc>
                <a:spcPts val="3090"/>
              </a:lnSpc>
              <a:spcBef>
                <a:spcPts val="15"/>
              </a:spcBef>
            </a:pPr>
            <a:r>
              <a:rPr sz="2600" i="1" spc="-5" dirty="0">
                <a:latin typeface="Times New Roman"/>
                <a:cs typeface="Times New Roman"/>
              </a:rPr>
              <a:t>2q(q-1)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chaves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no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terceiro</a:t>
            </a:r>
            <a:r>
              <a:rPr sz="2600" i="1" spc="-10" dirty="0">
                <a:latin typeface="Times New Roman"/>
                <a:cs typeface="Times New Roman"/>
              </a:rPr>
              <a:t> nível</a:t>
            </a:r>
            <a:r>
              <a:rPr sz="2600" i="1" spc="-5" dirty="0">
                <a:latin typeface="Times New Roman"/>
                <a:cs typeface="Times New Roman"/>
              </a:rPr>
              <a:t> +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2q</a:t>
            </a:r>
            <a:r>
              <a:rPr sz="2550" i="1" spc="-7" baseline="26143" dirty="0">
                <a:latin typeface="Times New Roman"/>
                <a:cs typeface="Times New Roman"/>
              </a:rPr>
              <a:t>2</a:t>
            </a:r>
            <a:r>
              <a:rPr sz="2600" i="1" spc="-5" dirty="0">
                <a:latin typeface="Times New Roman"/>
                <a:cs typeface="Times New Roman"/>
              </a:rPr>
              <a:t>(q-1)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chaves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no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quarto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nível</a:t>
            </a:r>
            <a:r>
              <a:rPr sz="2600" i="1" spc="-5" dirty="0">
                <a:latin typeface="Times New Roman"/>
                <a:cs typeface="Times New Roman"/>
              </a:rPr>
              <a:t> +</a:t>
            </a:r>
            <a:endParaRPr sz="2600">
              <a:latin typeface="Times New Roman"/>
              <a:cs typeface="Times New Roman"/>
            </a:endParaRPr>
          </a:p>
          <a:p>
            <a:pPr marL="3195955" marR="116839" indent="4880610" algn="r">
              <a:lnSpc>
                <a:spcPts val="3110"/>
              </a:lnSpc>
            </a:pPr>
            <a:r>
              <a:rPr sz="2600" i="1" spc="-5" dirty="0">
                <a:latin typeface="Times New Roman"/>
                <a:cs typeface="Times New Roman"/>
              </a:rPr>
              <a:t>…  2q</a:t>
            </a:r>
            <a:r>
              <a:rPr sz="2550" i="1" spc="-7" baseline="26143" dirty="0">
                <a:latin typeface="Times New Roman"/>
                <a:cs typeface="Times New Roman"/>
              </a:rPr>
              <a:t>h-2</a:t>
            </a:r>
            <a:r>
              <a:rPr sz="2600" i="1" spc="-5" dirty="0">
                <a:latin typeface="Times New Roman"/>
                <a:cs typeface="Times New Roman"/>
              </a:rPr>
              <a:t>(q-1)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chaves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nas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folhas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(nível h)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R="118110" algn="r">
              <a:lnSpc>
                <a:spcPct val="100000"/>
              </a:lnSpc>
            </a:pPr>
            <a:r>
              <a:rPr sz="2600" i="1" spc="-5" dirty="0">
                <a:latin typeface="Times New Roman"/>
                <a:cs typeface="Times New Roman"/>
              </a:rPr>
              <a:t>chaves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na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árvore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ject 19">
            <a:extLst>
              <a:ext uri="{FF2B5EF4-FFF2-40B4-BE49-F238E27FC236}">
                <a16:creationId xmlns:a16="http://schemas.microsoft.com/office/drawing/2014/main" id="{BF1E083C-500C-724C-1835-E5A0B85A57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885" y="3896969"/>
            <a:ext cx="8078723" cy="1226057"/>
          </a:xfrm>
          <a:prstGeom prst="rect">
            <a:avLst/>
          </a:prstGeom>
        </p:spPr>
      </p:pic>
      <p:pic>
        <p:nvPicPr>
          <p:cNvPr id="26" name="object 38">
            <a:extLst>
              <a:ext uri="{FF2B5EF4-FFF2-40B4-BE49-F238E27FC236}">
                <a16:creationId xmlns:a16="http://schemas.microsoft.com/office/drawing/2014/main" id="{7BD657F6-47C4-4651-4327-D56ECBE23C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2808" y="5999479"/>
            <a:ext cx="2039470" cy="315772"/>
          </a:xfrm>
          <a:prstGeom prst="rect">
            <a:avLst/>
          </a:prstGeom>
        </p:spPr>
      </p:pic>
      <p:pic>
        <p:nvPicPr>
          <p:cNvPr id="27" name="object 39">
            <a:extLst>
              <a:ext uri="{FF2B5EF4-FFF2-40B4-BE49-F238E27FC236}">
                <a16:creationId xmlns:a16="http://schemas.microsoft.com/office/drawing/2014/main" id="{8C1E4496-671C-B657-B791-54C9DC6C0A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8389" y="6872939"/>
            <a:ext cx="2534264" cy="657325"/>
          </a:xfrm>
          <a:prstGeom prst="rect">
            <a:avLst/>
          </a:prstGeom>
        </p:spPr>
      </p:pic>
      <p:sp>
        <p:nvSpPr>
          <p:cNvPr id="28" name="object 40">
            <a:extLst>
              <a:ext uri="{FF2B5EF4-FFF2-40B4-BE49-F238E27FC236}">
                <a16:creationId xmlns:a16="http://schemas.microsoft.com/office/drawing/2014/main" id="{B47DFF45-BB47-1B33-2CCB-19A52604E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12065">
              <a:lnSpc>
                <a:spcPts val="2500"/>
              </a:lnSpc>
              <a:spcBef>
                <a:spcPts val="695"/>
              </a:spcBef>
            </a:pPr>
            <a:r>
              <a:rPr sz="2600" b="0" spc="-10" dirty="0">
                <a:latin typeface="Arial MT"/>
                <a:cs typeface="Arial MT"/>
              </a:rPr>
              <a:t>Com</a:t>
            </a:r>
            <a:r>
              <a:rPr sz="2600" b="0" spc="18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a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fórmula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10" dirty="0">
                <a:latin typeface="Arial MT"/>
                <a:cs typeface="Arial MT"/>
              </a:rPr>
              <a:t>para</a:t>
            </a:r>
            <a:r>
              <a:rPr sz="2600" b="0" spc="17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a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soma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dos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primeiros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n</a:t>
            </a:r>
            <a:r>
              <a:rPr sz="2600" b="0" spc="195" dirty="0">
                <a:latin typeface="Arial MT"/>
                <a:cs typeface="Arial MT"/>
              </a:rPr>
              <a:t> </a:t>
            </a:r>
            <a:r>
              <a:rPr sz="2600" b="0" spc="-10" dirty="0">
                <a:latin typeface="Arial MT"/>
                <a:cs typeface="Arial MT"/>
              </a:rPr>
              <a:t>elementos </a:t>
            </a:r>
            <a:r>
              <a:rPr sz="2600" b="0" spc="-710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em</a:t>
            </a:r>
            <a:r>
              <a:rPr sz="2600" b="0" spc="-30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uma</a:t>
            </a:r>
            <a:r>
              <a:rPr sz="2600" b="0" spc="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progressão</a:t>
            </a:r>
            <a:r>
              <a:rPr sz="2600" b="0" spc="-2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geométrica,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29" name="object 41">
            <a:extLst>
              <a:ext uri="{FF2B5EF4-FFF2-40B4-BE49-F238E27FC236}">
                <a16:creationId xmlns:a16="http://schemas.microsoft.com/office/drawing/2014/main" id="{56242BEA-7F40-0CCE-FCD9-80DD5960A7A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9334" y="2172534"/>
            <a:ext cx="2133973" cy="873424"/>
          </a:xfrm>
          <a:prstGeom prst="rect">
            <a:avLst/>
          </a:prstGeom>
        </p:spPr>
      </p:pic>
      <p:sp>
        <p:nvSpPr>
          <p:cNvPr id="30" name="object 42">
            <a:extLst>
              <a:ext uri="{FF2B5EF4-FFF2-40B4-BE49-F238E27FC236}">
                <a16:creationId xmlns:a16="http://schemas.microsoft.com/office/drawing/2014/main" id="{DEC2C2EA-79D3-3F62-EEDE-CB16D3322050}"/>
              </a:ext>
            </a:extLst>
          </p:cNvPr>
          <p:cNvSpPr txBox="1"/>
          <p:nvPr/>
        </p:nvSpPr>
        <p:spPr>
          <a:xfrm>
            <a:off x="1193483" y="3189325"/>
            <a:ext cx="8312784" cy="739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12065">
              <a:lnSpc>
                <a:spcPts val="2500"/>
              </a:lnSpc>
              <a:spcBef>
                <a:spcPts val="695"/>
              </a:spcBef>
              <a:tabLst>
                <a:tab pos="1686560" algn="l"/>
                <a:tab pos="2193925" algn="l"/>
                <a:tab pos="3387090" algn="l"/>
                <a:tab pos="3895725" algn="l"/>
                <a:tab pos="4973955" algn="l"/>
                <a:tab pos="5432425" algn="l"/>
                <a:tab pos="5940425" algn="l"/>
                <a:tab pos="7565390" algn="l"/>
              </a:tabLst>
            </a:pP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spc="35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núme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dirty="0">
                <a:latin typeface="Arial MT"/>
                <a:cs typeface="Arial MT"/>
              </a:rPr>
              <a:t>	c</a:t>
            </a:r>
            <a:r>
              <a:rPr sz="2600" spc="-5" dirty="0">
                <a:latin typeface="Arial MT"/>
                <a:cs typeface="Arial MT"/>
              </a:rPr>
              <a:t>hav</a:t>
            </a:r>
            <a:r>
              <a:rPr sz="2600" spc="-20" dirty="0">
                <a:latin typeface="Arial MT"/>
                <a:cs typeface="Arial MT"/>
              </a:rPr>
              <a:t>e</a:t>
            </a:r>
            <a:r>
              <a:rPr sz="2600" spc="-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	n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á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v</a:t>
            </a:r>
            <a:r>
              <a:rPr sz="2600" spc="-20" dirty="0">
                <a:latin typeface="Arial MT"/>
                <a:cs typeface="Arial MT"/>
              </a:rPr>
              <a:t>o</a:t>
            </a:r>
            <a:r>
              <a:rPr sz="2600" spc="-5" dirty="0">
                <a:latin typeface="Arial MT"/>
                <a:cs typeface="Arial MT"/>
              </a:rPr>
              <a:t>re</a:t>
            </a:r>
            <a:r>
              <a:rPr sz="2600" dirty="0">
                <a:latin typeface="Arial MT"/>
                <a:cs typeface="Arial MT"/>
              </a:rPr>
              <a:t>	B</a:t>
            </a:r>
            <a:r>
              <a:rPr sz="2600" spc="-5" dirty="0">
                <a:latin typeface="Arial MT"/>
                <a:cs typeface="Arial MT"/>
              </a:rPr>
              <a:t>,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no</a:t>
            </a:r>
            <a:r>
              <a:rPr sz="2600" dirty="0">
                <a:latin typeface="Arial MT"/>
                <a:cs typeface="Arial MT"/>
              </a:rPr>
              <a:t>	p</a:t>
            </a:r>
            <a:r>
              <a:rPr sz="2600" spc="-5" dirty="0">
                <a:latin typeface="Arial MT"/>
                <a:cs typeface="Arial MT"/>
              </a:rPr>
              <a:t>ior</a:t>
            </a:r>
            <a:r>
              <a:rPr sz="2600" spc="3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</a:t>
            </a:r>
            <a:r>
              <a:rPr sz="2600" spc="-2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so,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po</a:t>
            </a:r>
            <a:r>
              <a:rPr sz="2600" spc="-20" dirty="0">
                <a:latin typeface="Arial MT"/>
                <a:cs typeface="Arial MT"/>
              </a:rPr>
              <a:t>d</a:t>
            </a:r>
            <a:r>
              <a:rPr sz="2600" spc="-5" dirty="0">
                <a:latin typeface="Arial MT"/>
                <a:cs typeface="Arial MT"/>
              </a:rPr>
              <a:t>e  </a:t>
            </a:r>
            <a:r>
              <a:rPr sz="2600" dirty="0">
                <a:latin typeface="Arial MT"/>
                <a:cs typeface="Arial MT"/>
              </a:rPr>
              <a:t>ser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expresso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como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A0206212-97F0-7086-38F8-9FE7E7B7E8B9}"/>
              </a:ext>
            </a:extLst>
          </p:cNvPr>
          <p:cNvSpPr txBox="1"/>
          <p:nvPr/>
        </p:nvSpPr>
        <p:spPr>
          <a:xfrm>
            <a:off x="1193483" y="5130138"/>
            <a:ext cx="8306434" cy="19583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 indent="12065">
              <a:lnSpc>
                <a:spcPct val="80000"/>
              </a:lnSpc>
              <a:spcBef>
                <a:spcPts val="720"/>
              </a:spcBef>
              <a:tabLst>
                <a:tab pos="455295" algn="l"/>
                <a:tab pos="1764664" algn="l"/>
                <a:tab pos="2741295" algn="l"/>
                <a:tab pos="3134995" algn="l"/>
                <a:tab pos="4479290" algn="l"/>
                <a:tab pos="5063490" algn="l"/>
                <a:tab pos="6334125" algn="l"/>
                <a:tab pos="7006590" algn="l"/>
              </a:tabLst>
            </a:pPr>
            <a:r>
              <a:rPr sz="2600" spc="-5" dirty="0">
                <a:latin typeface="Arial MT"/>
                <a:cs typeface="Arial MT"/>
              </a:rPr>
              <a:t>A	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5" dirty="0">
                <a:latin typeface="Arial MT"/>
                <a:cs typeface="Arial MT"/>
              </a:rPr>
              <a:t>lação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en</a:t>
            </a:r>
            <a:r>
              <a:rPr sz="2600" spc="-15" dirty="0">
                <a:latin typeface="Arial MT"/>
                <a:cs typeface="Arial MT"/>
              </a:rPr>
              <a:t>tr</a:t>
            </a:r>
            <a:r>
              <a:rPr sz="2600" spc="-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núme</a:t>
            </a:r>
            <a:r>
              <a:rPr sz="2600" spc="-25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dirty="0">
                <a:latin typeface="Arial MT"/>
                <a:cs typeface="Arial MT"/>
              </a:rPr>
              <a:t>	c</a:t>
            </a:r>
            <a:r>
              <a:rPr sz="2600" spc="-5" dirty="0">
                <a:latin typeface="Arial MT"/>
                <a:cs typeface="Arial MT"/>
              </a:rPr>
              <a:t>h</a:t>
            </a:r>
            <a:r>
              <a:rPr sz="2600" spc="-2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v</a:t>
            </a:r>
            <a:r>
              <a:rPr sz="2600" spc="-20" dirty="0">
                <a:latin typeface="Arial MT"/>
                <a:cs typeface="Arial MT"/>
              </a:rPr>
              <a:t>e</a:t>
            </a:r>
            <a:r>
              <a:rPr sz="2600" spc="-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0" dirty="0">
                <a:latin typeface="Arial MT"/>
                <a:cs typeface="Arial MT"/>
              </a:rPr>
              <a:t>e</a:t>
            </a:r>
            <a:r>
              <a:rPr sz="2600" spc="-5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	q</a:t>
            </a:r>
            <a:r>
              <a:rPr sz="2600" spc="-20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lquer  árvore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altura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árvore B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é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então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expressa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como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Logo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temos:</a:t>
            </a:r>
            <a:endParaRPr sz="2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8476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F5F0B-9DB0-1A59-28DA-DC527083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DB034-CD24-E554-A20C-ED5B279681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495425"/>
            <a:ext cx="8631238" cy="3500438"/>
          </a:xfrm>
          <a:prstGeom prst="rect">
            <a:avLst/>
          </a:prstGeom>
        </p:spPr>
        <p:txBody>
          <a:bodyPr/>
          <a:lstStyle/>
          <a:p>
            <a:pPr marL="12700" marR="5080" indent="337820" algn="just">
              <a:lnSpc>
                <a:spcPct val="100000"/>
              </a:lnSpc>
              <a:spcBef>
                <a:spcPts val="95"/>
              </a:spcBef>
            </a:pPr>
            <a:r>
              <a:rPr lang="pt-BR" sz="2800" b="0" spc="-5" dirty="0">
                <a:latin typeface="Arial MT"/>
                <a:cs typeface="Arial MT"/>
              </a:rPr>
              <a:t>Isso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significa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que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para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uma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ordem</a:t>
            </a:r>
            <a:r>
              <a:rPr lang="pt-BR" sz="2800" b="0" spc="-5" dirty="0">
                <a:latin typeface="Arial MT"/>
                <a:cs typeface="Arial MT"/>
              </a:rPr>
              <a:t> m </a:t>
            </a:r>
            <a:r>
              <a:rPr lang="pt-BR" sz="2800" b="0" spc="-87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suficientemente</a:t>
            </a:r>
            <a:r>
              <a:rPr lang="pt-BR" sz="2800" b="0" spc="-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grande</a:t>
            </a:r>
            <a:r>
              <a:rPr lang="pt-BR" sz="2800" b="0" spc="-5" dirty="0">
                <a:latin typeface="Arial MT"/>
                <a:cs typeface="Arial MT"/>
              </a:rPr>
              <a:t> a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altura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é</a:t>
            </a:r>
            <a:r>
              <a:rPr lang="pt-BR" sz="2800" b="0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pequena </a:t>
            </a:r>
            <a:r>
              <a:rPr lang="pt-BR" sz="2800" b="0" spc="-5" dirty="0">
                <a:latin typeface="Arial MT"/>
                <a:cs typeface="Arial MT"/>
              </a:rPr>
              <a:t> mesmo para </a:t>
            </a:r>
            <a:r>
              <a:rPr lang="pt-BR" sz="2800" b="0" spc="-15" dirty="0">
                <a:latin typeface="Arial MT"/>
                <a:cs typeface="Arial MT"/>
              </a:rPr>
              <a:t>um</a:t>
            </a:r>
            <a:r>
              <a:rPr lang="pt-BR" sz="2800" b="0" spc="-10" dirty="0">
                <a:latin typeface="Arial MT"/>
                <a:cs typeface="Arial MT"/>
              </a:rPr>
              <a:t> grande</a:t>
            </a:r>
            <a:r>
              <a:rPr lang="pt-BR" sz="2800" b="0" spc="-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número</a:t>
            </a:r>
            <a:r>
              <a:rPr lang="pt-BR" sz="2800" b="0" spc="-5" dirty="0">
                <a:latin typeface="Arial MT"/>
                <a:cs typeface="Arial MT"/>
              </a:rPr>
              <a:t> de </a:t>
            </a:r>
            <a:r>
              <a:rPr lang="pt-BR" sz="2800" b="0" spc="-10" dirty="0">
                <a:latin typeface="Arial MT"/>
                <a:cs typeface="Arial MT"/>
              </a:rPr>
              <a:t>chaves </a:t>
            </a:r>
            <a:r>
              <a:rPr lang="pt-BR" sz="2800" b="0" spc="-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armazenadas </a:t>
            </a:r>
            <a:r>
              <a:rPr lang="pt-BR" sz="2800" b="0" spc="-5" dirty="0">
                <a:latin typeface="Arial MT"/>
                <a:cs typeface="Arial MT"/>
              </a:rPr>
              <a:t>na </a:t>
            </a:r>
            <a:r>
              <a:rPr lang="pt-BR" sz="2800" b="0" spc="-10" dirty="0">
                <a:latin typeface="Arial MT"/>
                <a:cs typeface="Arial MT"/>
              </a:rPr>
              <a:t>árvore </a:t>
            </a:r>
            <a:r>
              <a:rPr lang="pt-BR" sz="2800" b="0" spc="-5" dirty="0">
                <a:latin typeface="Arial MT"/>
                <a:cs typeface="Arial MT"/>
              </a:rPr>
              <a:t>B. </a:t>
            </a:r>
            <a:r>
              <a:rPr lang="pt-BR" sz="2400" b="0" dirty="0">
                <a:latin typeface="Arial"/>
                <a:cs typeface="Arial"/>
              </a:rPr>
              <a:t>Obs.: m tende a ser </a:t>
            </a:r>
            <a:r>
              <a:rPr lang="pt-BR" sz="2400" b="0" spc="5" dirty="0">
                <a:latin typeface="Arial"/>
                <a:cs typeface="Arial"/>
              </a:rPr>
              <a:t> </a:t>
            </a:r>
            <a:r>
              <a:rPr lang="pt-BR" sz="2400" b="0" spc="-5" dirty="0">
                <a:latin typeface="Arial"/>
                <a:cs typeface="Arial"/>
              </a:rPr>
              <a:t>grande,</a:t>
            </a:r>
            <a:r>
              <a:rPr lang="pt-BR" sz="2400" b="0" spc="-110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normalmente</a:t>
            </a:r>
            <a:r>
              <a:rPr lang="pt-BR" sz="2400" b="0" spc="-135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varia</a:t>
            </a:r>
            <a:r>
              <a:rPr lang="pt-BR" sz="2400" b="0" spc="-75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entre</a:t>
            </a:r>
            <a:r>
              <a:rPr lang="pt-BR" sz="2400" b="0" spc="-70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50</a:t>
            </a:r>
            <a:r>
              <a:rPr lang="pt-BR" sz="2400" b="0" spc="-35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e</a:t>
            </a:r>
            <a:r>
              <a:rPr lang="pt-BR" sz="2400" b="0" spc="-20" dirty="0">
                <a:latin typeface="Arial"/>
                <a:cs typeface="Arial"/>
              </a:rPr>
              <a:t> </a:t>
            </a:r>
            <a:r>
              <a:rPr lang="pt-BR" sz="2400" b="0" dirty="0">
                <a:latin typeface="Arial"/>
                <a:cs typeface="Arial"/>
              </a:rPr>
              <a:t>500.</a:t>
            </a:r>
          </a:p>
          <a:p>
            <a:pPr marL="12700" marR="7620" indent="337820" algn="just">
              <a:lnSpc>
                <a:spcPct val="100000"/>
              </a:lnSpc>
              <a:spcBef>
                <a:spcPts val="885"/>
              </a:spcBef>
            </a:pPr>
            <a:r>
              <a:rPr lang="pt-BR" sz="2800" b="0" spc="-5" dirty="0">
                <a:latin typeface="Arial MT"/>
                <a:cs typeface="Arial MT"/>
              </a:rPr>
              <a:t>Por</a:t>
            </a:r>
            <a:r>
              <a:rPr lang="pt-BR" sz="2800" b="0" spc="83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exemplo,</a:t>
            </a:r>
            <a:r>
              <a:rPr lang="pt-BR" sz="2800" b="0" spc="815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para</a:t>
            </a:r>
            <a:r>
              <a:rPr lang="pt-BR" sz="2800" b="0" spc="840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m=200</a:t>
            </a:r>
            <a:r>
              <a:rPr lang="pt-BR" sz="2800" b="0" spc="830" dirty="0">
                <a:latin typeface="Arial MT"/>
                <a:cs typeface="Arial MT"/>
              </a:rPr>
              <a:t> </a:t>
            </a:r>
            <a:r>
              <a:rPr lang="pt-BR" sz="2800" b="0" spc="-5" dirty="0">
                <a:latin typeface="Arial MT"/>
                <a:cs typeface="Arial MT"/>
              </a:rPr>
              <a:t>e</a:t>
            </a:r>
            <a:r>
              <a:rPr lang="pt-BR" sz="2800" b="0" spc="840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n=2.000.000, </a:t>
            </a:r>
            <a:r>
              <a:rPr lang="pt-BR" sz="2800" b="0" spc="-880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temos</a:t>
            </a:r>
            <a:r>
              <a:rPr lang="pt-BR" sz="2800" b="0" spc="-15" dirty="0">
                <a:latin typeface="Arial MT"/>
                <a:cs typeface="Arial MT"/>
              </a:rPr>
              <a:t> </a:t>
            </a:r>
            <a:r>
              <a:rPr lang="pt-BR" sz="2800" b="0" spc="-10" dirty="0">
                <a:latin typeface="Arial MT"/>
                <a:cs typeface="Arial MT"/>
              </a:rPr>
              <a:t>h&lt;=4.</a:t>
            </a:r>
            <a:endParaRPr lang="pt-BR" sz="2800" b="0" dirty="0">
              <a:latin typeface="Arial MT"/>
              <a:cs typeface="Arial MT"/>
            </a:endParaRPr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31191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963" y="1071625"/>
            <a:ext cx="8643620" cy="6149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9554" marR="9525" indent="339090" algn="just">
              <a:lnSpc>
                <a:spcPts val="3070"/>
              </a:lnSpc>
              <a:spcBef>
                <a:spcPts val="840"/>
              </a:spcBef>
            </a:pPr>
            <a:r>
              <a:rPr sz="3200" spc="-10" dirty="0">
                <a:latin typeface="Arial MT"/>
                <a:cs typeface="Arial MT"/>
              </a:rPr>
              <a:t>Vamos</a:t>
            </a:r>
            <a:r>
              <a:rPr sz="3200" spc="-5" dirty="0">
                <a:latin typeface="Arial MT"/>
                <a:cs typeface="Arial MT"/>
              </a:rPr>
              <a:t> agora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analisar</a:t>
            </a:r>
            <a:r>
              <a:rPr sz="3200" spc="-5" dirty="0">
                <a:latin typeface="Arial MT"/>
                <a:cs typeface="Arial MT"/>
              </a:rPr>
              <a:t> 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processo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 </a:t>
            </a:r>
            <a:r>
              <a:rPr sz="3200" spc="-5" dirty="0">
                <a:latin typeface="Arial MT"/>
                <a:cs typeface="Arial MT"/>
              </a:rPr>
              <a:t> inserção de uma nova </a:t>
            </a:r>
            <a:r>
              <a:rPr sz="3200" spc="-10" dirty="0">
                <a:latin typeface="Arial MT"/>
                <a:cs typeface="Arial MT"/>
              </a:rPr>
              <a:t>chave </a:t>
            </a:r>
            <a:r>
              <a:rPr sz="3200" spc="-15" dirty="0">
                <a:latin typeface="Arial MT"/>
                <a:cs typeface="Arial MT"/>
              </a:rPr>
              <a:t>em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spc="-10" dirty="0">
                <a:latin typeface="Arial MT"/>
                <a:cs typeface="Arial MT"/>
              </a:rPr>
              <a:t>árvore </a:t>
            </a:r>
            <a:r>
              <a:rPr sz="3200" spc="-5" dirty="0">
                <a:latin typeface="Arial MT"/>
                <a:cs typeface="Arial MT"/>
              </a:rPr>
              <a:t> B.</a:t>
            </a:r>
            <a:endParaRPr sz="3200">
              <a:latin typeface="Arial MT"/>
              <a:cs typeface="Arial MT"/>
            </a:endParaRPr>
          </a:p>
          <a:p>
            <a:pPr marL="249554" marR="6350" indent="339090" algn="just">
              <a:lnSpc>
                <a:spcPct val="79900"/>
              </a:lnSpc>
              <a:spcBef>
                <a:spcPts val="740"/>
              </a:spcBef>
            </a:pPr>
            <a:r>
              <a:rPr sz="3200" spc="-5" dirty="0">
                <a:latin typeface="Arial MT"/>
                <a:cs typeface="Arial MT"/>
              </a:rPr>
              <a:t>Em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análise</a:t>
            </a:r>
            <a:r>
              <a:rPr sz="3200" spc="-5" dirty="0">
                <a:latin typeface="Arial MT"/>
                <a:cs typeface="Arial MT"/>
              </a:rPr>
              <a:t> inicial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temos</a:t>
            </a:r>
            <a:r>
              <a:rPr sz="3200" spc="869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uma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tendência, considerando </a:t>
            </a:r>
            <a:r>
              <a:rPr sz="3200" spc="-5" dirty="0">
                <a:latin typeface="Arial MT"/>
                <a:cs typeface="Arial MT"/>
              </a:rPr>
              <a:t>as características de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spc="-10" dirty="0">
                <a:latin typeface="Arial MT"/>
                <a:cs typeface="Arial MT"/>
              </a:rPr>
              <a:t>árvore </a:t>
            </a:r>
            <a:r>
              <a:rPr sz="3200" spc="-5" dirty="0">
                <a:latin typeface="Arial MT"/>
                <a:cs typeface="Arial MT"/>
              </a:rPr>
              <a:t>B, como por </a:t>
            </a:r>
            <a:r>
              <a:rPr sz="3200" spc="-10" dirty="0">
                <a:latin typeface="Arial MT"/>
                <a:cs typeface="Arial MT"/>
              </a:rPr>
              <a:t>exemplo, </a:t>
            </a:r>
            <a:r>
              <a:rPr sz="3200" spc="-5" dirty="0">
                <a:latin typeface="Arial MT"/>
                <a:cs typeface="Arial MT"/>
              </a:rPr>
              <a:t>a restrição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 todas </a:t>
            </a:r>
            <a:r>
              <a:rPr sz="3200" spc="-10" dirty="0">
                <a:latin typeface="Arial MT"/>
                <a:cs typeface="Arial MT"/>
              </a:rPr>
              <a:t>as </a:t>
            </a:r>
            <a:r>
              <a:rPr sz="3200" spc="-5" dirty="0">
                <a:latin typeface="Arial MT"/>
                <a:cs typeface="Arial MT"/>
              </a:rPr>
              <a:t>folhas </a:t>
            </a:r>
            <a:r>
              <a:rPr sz="3200" spc="-10" dirty="0">
                <a:latin typeface="Arial MT"/>
                <a:cs typeface="Arial MT"/>
              </a:rPr>
              <a:t>terem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spc="-10" dirty="0">
                <a:latin typeface="Arial MT"/>
                <a:cs typeface="Arial MT"/>
              </a:rPr>
              <a:t>estar </a:t>
            </a:r>
            <a:r>
              <a:rPr sz="3200" spc="-5" dirty="0">
                <a:latin typeface="Arial MT"/>
                <a:cs typeface="Arial MT"/>
              </a:rPr>
              <a:t>no </a:t>
            </a:r>
            <a:r>
              <a:rPr sz="3200" spc="-10" dirty="0">
                <a:latin typeface="Arial MT"/>
                <a:cs typeface="Arial MT"/>
              </a:rPr>
              <a:t>mesmo </a:t>
            </a:r>
            <a:r>
              <a:rPr sz="3200" spc="-5" dirty="0">
                <a:latin typeface="Arial MT"/>
                <a:cs typeface="Arial MT"/>
              </a:rPr>
              <a:t> nível </a:t>
            </a:r>
            <a:r>
              <a:rPr sz="3200" spc="-10" dirty="0">
                <a:latin typeface="Arial MT"/>
                <a:cs typeface="Arial MT"/>
              </a:rPr>
              <a:t>(restrição esta </a:t>
            </a:r>
            <a:r>
              <a:rPr sz="3200" spc="-5" dirty="0">
                <a:latin typeface="Arial MT"/>
                <a:cs typeface="Arial MT"/>
              </a:rPr>
              <a:t>que não é </a:t>
            </a:r>
            <a:r>
              <a:rPr sz="3200" spc="-10" dirty="0">
                <a:latin typeface="Arial MT"/>
                <a:cs typeface="Arial MT"/>
              </a:rPr>
              <a:t>imposta em </a:t>
            </a:r>
            <a:r>
              <a:rPr sz="3200" spc="-5" dirty="0">
                <a:latin typeface="Arial MT"/>
                <a:cs typeface="Arial MT"/>
              </a:rPr>
              <a:t> uma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binária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balanceada),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que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operação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será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muito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complexa.</a:t>
            </a:r>
            <a:endParaRPr sz="3200">
              <a:latin typeface="Arial MT"/>
              <a:cs typeface="Arial MT"/>
            </a:endParaRPr>
          </a:p>
          <a:p>
            <a:pPr marL="249554" marR="5080" indent="339090" algn="just">
              <a:lnSpc>
                <a:spcPct val="79900"/>
              </a:lnSpc>
              <a:spcBef>
                <a:spcPts val="700"/>
              </a:spcBef>
            </a:pPr>
            <a:r>
              <a:rPr sz="3200" spc="-10" dirty="0">
                <a:latin typeface="Arial MT"/>
                <a:cs typeface="Arial MT"/>
              </a:rPr>
              <a:t>Contudo, quando mudamos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estratégia de </a:t>
            </a:r>
            <a:r>
              <a:rPr sz="3200" spc="-5" dirty="0">
                <a:latin typeface="Arial MT"/>
                <a:cs typeface="Arial MT"/>
              </a:rPr>
              <a:t> construção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5" dirty="0">
                <a:latin typeface="Arial MT"/>
                <a:cs typeface="Arial MT"/>
              </a:rPr>
              <a:t> 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tarefa</a:t>
            </a:r>
            <a:r>
              <a:rPr sz="3200" spc="-5" dirty="0">
                <a:latin typeface="Arial MT"/>
                <a:cs typeface="Arial MT"/>
              </a:rPr>
              <a:t> de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inserção,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mantendo</a:t>
            </a:r>
            <a:r>
              <a:rPr sz="3200" spc="-5" dirty="0">
                <a:latin typeface="Arial MT"/>
                <a:cs typeface="Arial MT"/>
              </a:rPr>
              <a:t> 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balanceamento,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torna-se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mais </a:t>
            </a:r>
            <a:r>
              <a:rPr sz="3200" spc="-5" dirty="0">
                <a:latin typeface="Arial MT"/>
                <a:cs typeface="Arial MT"/>
              </a:rPr>
              <a:t> fácil.</a:t>
            </a:r>
            <a:r>
              <a:rPr sz="3200" spc="49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Vamos</a:t>
            </a:r>
            <a:r>
              <a:rPr sz="3200" spc="50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esquematizar</a:t>
            </a:r>
            <a:r>
              <a:rPr sz="3200" spc="50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spc="46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processo</a:t>
            </a:r>
            <a:r>
              <a:rPr sz="3200" spc="50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</a:t>
            </a:r>
            <a:endParaRPr sz="3200">
              <a:latin typeface="Arial MT"/>
              <a:cs typeface="Arial MT"/>
            </a:endParaRPr>
          </a:p>
          <a:p>
            <a:pPr marL="12700" algn="just">
              <a:lnSpc>
                <a:spcPts val="3060"/>
              </a:lnSpc>
            </a:pPr>
            <a:r>
              <a:rPr sz="3200" spc="-5" dirty="0">
                <a:latin typeface="Arial MT"/>
                <a:cs typeface="Arial MT"/>
              </a:rPr>
              <a:t>inserção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 analisar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exemplos.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8919" y="3751326"/>
          <a:ext cx="1524000" cy="285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4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76307" y="4410467"/>
            <a:ext cx="749300" cy="291465"/>
          </a:xfrm>
          <a:custGeom>
            <a:avLst/>
            <a:gdLst/>
            <a:ahLst/>
            <a:cxnLst/>
            <a:rect l="l" t="t" r="r" b="b"/>
            <a:pathLst>
              <a:path w="749300" h="291464">
                <a:moveTo>
                  <a:pt x="368046" y="0"/>
                </a:moveTo>
                <a:lnTo>
                  <a:pt x="0" y="0"/>
                </a:lnTo>
                <a:lnTo>
                  <a:pt x="0" y="291084"/>
                </a:lnTo>
                <a:lnTo>
                  <a:pt x="368046" y="291084"/>
                </a:lnTo>
                <a:lnTo>
                  <a:pt x="368046" y="0"/>
                </a:lnTo>
                <a:close/>
              </a:path>
              <a:path w="749300" h="291464">
                <a:moveTo>
                  <a:pt x="749046" y="0"/>
                </a:moveTo>
                <a:lnTo>
                  <a:pt x="381000" y="0"/>
                </a:lnTo>
                <a:lnTo>
                  <a:pt x="381000" y="291084"/>
                </a:lnTo>
                <a:lnTo>
                  <a:pt x="749046" y="291084"/>
                </a:lnTo>
                <a:lnTo>
                  <a:pt x="749046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183" y="4428997"/>
            <a:ext cx="604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sz="1400" b="1" spc="-5" dirty="0">
                <a:latin typeface="Arial"/>
                <a:cs typeface="Arial"/>
              </a:rPr>
              <a:t>13	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4613" y="4428756"/>
            <a:ext cx="1129665" cy="292100"/>
          </a:xfrm>
          <a:custGeom>
            <a:avLst/>
            <a:gdLst/>
            <a:ahLst/>
            <a:cxnLst/>
            <a:rect l="l" t="t" r="r" b="b"/>
            <a:pathLst>
              <a:path w="1129665" h="292100">
                <a:moveTo>
                  <a:pt x="367284" y="0"/>
                </a:moveTo>
                <a:lnTo>
                  <a:pt x="0" y="0"/>
                </a:lnTo>
                <a:lnTo>
                  <a:pt x="0" y="291846"/>
                </a:lnTo>
                <a:lnTo>
                  <a:pt x="367284" y="291846"/>
                </a:lnTo>
                <a:lnTo>
                  <a:pt x="367284" y="0"/>
                </a:lnTo>
                <a:close/>
              </a:path>
              <a:path w="1129665" h="292100">
                <a:moveTo>
                  <a:pt x="748271" y="0"/>
                </a:moveTo>
                <a:lnTo>
                  <a:pt x="381000" y="0"/>
                </a:lnTo>
                <a:lnTo>
                  <a:pt x="381000" y="291846"/>
                </a:lnTo>
                <a:lnTo>
                  <a:pt x="748271" y="291846"/>
                </a:lnTo>
                <a:lnTo>
                  <a:pt x="748271" y="0"/>
                </a:lnTo>
                <a:close/>
              </a:path>
              <a:path w="1129665" h="292100">
                <a:moveTo>
                  <a:pt x="1129271" y="0"/>
                </a:moveTo>
                <a:lnTo>
                  <a:pt x="761987" y="0"/>
                </a:lnTo>
                <a:lnTo>
                  <a:pt x="761987" y="291846"/>
                </a:lnTo>
                <a:lnTo>
                  <a:pt x="1129271" y="291846"/>
                </a:lnTo>
                <a:lnTo>
                  <a:pt x="1129271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50591" y="4447285"/>
            <a:ext cx="8877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  <a:tab pos="775970" algn="l"/>
              </a:tabLst>
            </a:pPr>
            <a:r>
              <a:rPr sz="1400" b="1" spc="-5" dirty="0">
                <a:latin typeface="Arial"/>
                <a:cs typeface="Arial"/>
              </a:rPr>
              <a:t>5	7	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0897" y="4415790"/>
            <a:ext cx="2705100" cy="318135"/>
            <a:chOff x="5810897" y="4415790"/>
            <a:chExt cx="2705100" cy="318135"/>
          </a:xfrm>
        </p:grpSpPr>
        <p:sp>
          <p:nvSpPr>
            <p:cNvPr id="9" name="object 9"/>
            <p:cNvSpPr/>
            <p:nvPr/>
          </p:nvSpPr>
          <p:spPr>
            <a:xfrm>
              <a:off x="6967600" y="4428744"/>
              <a:ext cx="368300" cy="292100"/>
            </a:xfrm>
            <a:custGeom>
              <a:avLst/>
              <a:gdLst/>
              <a:ahLst/>
              <a:cxnLst/>
              <a:rect l="l" t="t" r="r" b="b"/>
              <a:pathLst>
                <a:path w="368300" h="292100">
                  <a:moveTo>
                    <a:pt x="368046" y="291846"/>
                  </a:moveTo>
                  <a:lnTo>
                    <a:pt x="368046" y="0"/>
                  </a:lnTo>
                  <a:lnTo>
                    <a:pt x="0" y="0"/>
                  </a:lnTo>
                  <a:lnTo>
                    <a:pt x="0" y="291846"/>
                  </a:lnTo>
                  <a:lnTo>
                    <a:pt x="368046" y="291846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0897" y="441580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4613" y="4427982"/>
              <a:ext cx="367665" cy="1270"/>
            </a:xfrm>
            <a:custGeom>
              <a:avLst/>
              <a:gdLst/>
              <a:ahLst/>
              <a:cxnLst/>
              <a:rect l="l" t="t" r="r" b="b"/>
              <a:pathLst>
                <a:path w="367664" h="1270">
                  <a:moveTo>
                    <a:pt x="367284" y="761"/>
                  </a:moveTo>
                  <a:lnTo>
                    <a:pt x="367284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7284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91897" y="441580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0987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0987" y="12192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4089" y="4427982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2872" y="4415802"/>
              <a:ext cx="381635" cy="13335"/>
            </a:xfrm>
            <a:custGeom>
              <a:avLst/>
              <a:gdLst/>
              <a:ahLst/>
              <a:cxnLst/>
              <a:rect l="l" t="t" r="r" b="b"/>
              <a:pathLst>
                <a:path w="381634" h="13335">
                  <a:moveTo>
                    <a:pt x="38101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28" y="12954"/>
                  </a:lnTo>
                  <a:lnTo>
                    <a:pt x="13728" y="12192"/>
                  </a:lnTo>
                  <a:lnTo>
                    <a:pt x="381012" y="12192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5076" y="4427982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3897" y="4415802"/>
              <a:ext cx="382905" cy="13335"/>
            </a:xfrm>
            <a:custGeom>
              <a:avLst/>
              <a:gdLst/>
              <a:ahLst/>
              <a:cxnLst/>
              <a:rect l="l" t="t" r="r" b="b"/>
              <a:pathLst>
                <a:path w="382904" h="13335">
                  <a:moveTo>
                    <a:pt x="3825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2524" y="12192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6076" y="4427982"/>
              <a:ext cx="370840" cy="1270"/>
            </a:xfrm>
            <a:custGeom>
              <a:avLst/>
              <a:gdLst/>
              <a:ahLst/>
              <a:cxnLst/>
              <a:rect l="l" t="t" r="r" b="b"/>
              <a:pathLst>
                <a:path w="370840" h="1270">
                  <a:moveTo>
                    <a:pt x="370331" y="761"/>
                  </a:moveTo>
                  <a:lnTo>
                    <a:pt x="370331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70331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10897" y="4415802"/>
              <a:ext cx="1537970" cy="318135"/>
            </a:xfrm>
            <a:custGeom>
              <a:avLst/>
              <a:gdLst/>
              <a:ahLst/>
              <a:cxnLst/>
              <a:rect l="l" t="t" r="r" b="b"/>
              <a:pathLst>
                <a:path w="1537970" h="318135">
                  <a:moveTo>
                    <a:pt x="1142987" y="305562"/>
                  </a:moveTo>
                  <a:lnTo>
                    <a:pt x="775703" y="305562"/>
                  </a:lnTo>
                  <a:lnTo>
                    <a:pt x="775703" y="12954"/>
                  </a:lnTo>
                  <a:lnTo>
                    <a:pt x="761974" y="12954"/>
                  </a:lnTo>
                  <a:lnTo>
                    <a:pt x="761974" y="305562"/>
                  </a:lnTo>
                  <a:lnTo>
                    <a:pt x="394716" y="305562"/>
                  </a:lnTo>
                  <a:lnTo>
                    <a:pt x="394716" y="12954"/>
                  </a:lnTo>
                  <a:lnTo>
                    <a:pt x="381000" y="12954"/>
                  </a:lnTo>
                  <a:lnTo>
                    <a:pt x="381000" y="305562"/>
                  </a:lnTo>
                  <a:lnTo>
                    <a:pt x="13716" y="305562"/>
                  </a:lnTo>
                  <a:lnTo>
                    <a:pt x="13716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381000" y="317754"/>
                  </a:lnTo>
                  <a:lnTo>
                    <a:pt x="761974" y="317754"/>
                  </a:lnTo>
                  <a:lnTo>
                    <a:pt x="1142987" y="317754"/>
                  </a:lnTo>
                  <a:lnTo>
                    <a:pt x="1142987" y="305562"/>
                  </a:lnTo>
                  <a:close/>
                </a:path>
                <a:path w="1537970" h="318135">
                  <a:moveTo>
                    <a:pt x="1537703" y="0"/>
                  </a:moveTo>
                  <a:lnTo>
                    <a:pt x="1525524" y="0"/>
                  </a:lnTo>
                  <a:lnTo>
                    <a:pt x="1525524" y="12192"/>
                  </a:lnTo>
                  <a:lnTo>
                    <a:pt x="1525524" y="12954"/>
                  </a:lnTo>
                  <a:lnTo>
                    <a:pt x="1525524" y="305562"/>
                  </a:lnTo>
                  <a:lnTo>
                    <a:pt x="1156716" y="305562"/>
                  </a:lnTo>
                  <a:lnTo>
                    <a:pt x="1156716" y="12954"/>
                  </a:lnTo>
                  <a:lnTo>
                    <a:pt x="1143000" y="12954"/>
                  </a:lnTo>
                  <a:lnTo>
                    <a:pt x="1143000" y="305562"/>
                  </a:lnTo>
                  <a:lnTo>
                    <a:pt x="1143000" y="317754"/>
                  </a:lnTo>
                  <a:lnTo>
                    <a:pt x="1525524" y="317754"/>
                  </a:lnTo>
                  <a:lnTo>
                    <a:pt x="1537703" y="317754"/>
                  </a:lnTo>
                  <a:lnTo>
                    <a:pt x="1537703" y="305562"/>
                  </a:lnTo>
                  <a:lnTo>
                    <a:pt x="1537703" y="12954"/>
                  </a:lnTo>
                  <a:lnTo>
                    <a:pt x="1537703" y="12192"/>
                  </a:lnTo>
                  <a:lnTo>
                    <a:pt x="1537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7701" y="4428756"/>
              <a:ext cx="748665" cy="292100"/>
            </a:xfrm>
            <a:custGeom>
              <a:avLst/>
              <a:gdLst/>
              <a:ahLst/>
              <a:cxnLst/>
              <a:rect l="l" t="t" r="r" b="b"/>
              <a:pathLst>
                <a:path w="748665" h="292100">
                  <a:moveTo>
                    <a:pt x="367284" y="0"/>
                  </a:moveTo>
                  <a:lnTo>
                    <a:pt x="0" y="0"/>
                  </a:lnTo>
                  <a:lnTo>
                    <a:pt x="0" y="291846"/>
                  </a:lnTo>
                  <a:lnTo>
                    <a:pt x="367284" y="291846"/>
                  </a:lnTo>
                  <a:lnTo>
                    <a:pt x="367284" y="0"/>
                  </a:lnTo>
                  <a:close/>
                </a:path>
                <a:path w="748665" h="292100">
                  <a:moveTo>
                    <a:pt x="748284" y="0"/>
                  </a:moveTo>
                  <a:lnTo>
                    <a:pt x="381000" y="0"/>
                  </a:lnTo>
                  <a:lnTo>
                    <a:pt x="381000" y="291846"/>
                  </a:lnTo>
                  <a:lnTo>
                    <a:pt x="748284" y="291846"/>
                  </a:lnTo>
                  <a:lnTo>
                    <a:pt x="748284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38064" y="4447285"/>
            <a:ext cx="6064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</a:tabLst>
            </a:pPr>
            <a:r>
              <a:rPr sz="1400" b="1" spc="-5" dirty="0">
                <a:latin typeface="Arial"/>
                <a:cs typeface="Arial"/>
              </a:rPr>
              <a:t>13	15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50153" y="4064508"/>
            <a:ext cx="3241675" cy="669290"/>
            <a:chOff x="6050153" y="4064508"/>
            <a:chExt cx="3241675" cy="669290"/>
          </a:xfrm>
        </p:grpSpPr>
        <p:sp>
          <p:nvSpPr>
            <p:cNvPr id="22" name="object 22"/>
            <p:cNvSpPr/>
            <p:nvPr/>
          </p:nvSpPr>
          <p:spPr>
            <a:xfrm>
              <a:off x="6050153" y="4064508"/>
              <a:ext cx="728980" cy="424180"/>
            </a:xfrm>
            <a:custGeom>
              <a:avLst/>
              <a:gdLst/>
              <a:ahLst/>
              <a:cxnLst/>
              <a:rect l="l" t="t" r="r" b="b"/>
              <a:pathLst>
                <a:path w="728979" h="424179">
                  <a:moveTo>
                    <a:pt x="728472" y="9144"/>
                  </a:moveTo>
                  <a:lnTo>
                    <a:pt x="721614" y="0"/>
                  </a:lnTo>
                  <a:lnTo>
                    <a:pt x="0" y="414528"/>
                  </a:lnTo>
                  <a:lnTo>
                    <a:pt x="5334" y="423672"/>
                  </a:lnTo>
                  <a:lnTo>
                    <a:pt x="72847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29701" y="4428756"/>
              <a:ext cx="749300" cy="292100"/>
            </a:xfrm>
            <a:custGeom>
              <a:avLst/>
              <a:gdLst/>
              <a:ahLst/>
              <a:cxnLst/>
              <a:rect l="l" t="t" r="r" b="b"/>
              <a:pathLst>
                <a:path w="749300" h="292100">
                  <a:moveTo>
                    <a:pt x="367284" y="0"/>
                  </a:moveTo>
                  <a:lnTo>
                    <a:pt x="0" y="0"/>
                  </a:lnTo>
                  <a:lnTo>
                    <a:pt x="0" y="291846"/>
                  </a:lnTo>
                  <a:lnTo>
                    <a:pt x="367284" y="291846"/>
                  </a:lnTo>
                  <a:lnTo>
                    <a:pt x="367284" y="0"/>
                  </a:lnTo>
                  <a:close/>
                </a:path>
                <a:path w="749300" h="292100">
                  <a:moveTo>
                    <a:pt x="749046" y="0"/>
                  </a:moveTo>
                  <a:lnTo>
                    <a:pt x="381000" y="0"/>
                  </a:lnTo>
                  <a:lnTo>
                    <a:pt x="381000" y="291846"/>
                  </a:lnTo>
                  <a:lnTo>
                    <a:pt x="749046" y="291846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3998" y="441580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0987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0987" y="12192"/>
                  </a:lnTo>
                  <a:lnTo>
                    <a:pt x="380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67701" y="4427982"/>
              <a:ext cx="367665" cy="1270"/>
            </a:xfrm>
            <a:custGeom>
              <a:avLst/>
              <a:gdLst/>
              <a:ahLst/>
              <a:cxnLst/>
              <a:rect l="l" t="t" r="r" b="b"/>
              <a:pathLst>
                <a:path w="367665" h="1270">
                  <a:moveTo>
                    <a:pt x="367283" y="761"/>
                  </a:moveTo>
                  <a:lnTo>
                    <a:pt x="367283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7283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998" y="441580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47177" y="4427982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15998" y="441580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28177" y="4427982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96998" y="4415802"/>
              <a:ext cx="382905" cy="13335"/>
            </a:xfrm>
            <a:custGeom>
              <a:avLst/>
              <a:gdLst/>
              <a:ahLst/>
              <a:cxnLst/>
              <a:rect l="l" t="t" r="r" b="b"/>
              <a:pathLst>
                <a:path w="382904" h="13335">
                  <a:moveTo>
                    <a:pt x="3825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2524" y="12192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09177" y="4427982"/>
              <a:ext cx="370840" cy="1270"/>
            </a:xfrm>
            <a:custGeom>
              <a:avLst/>
              <a:gdLst/>
              <a:ahLst/>
              <a:cxnLst/>
              <a:rect l="l" t="t" r="r" b="b"/>
              <a:pathLst>
                <a:path w="370840" h="1270">
                  <a:moveTo>
                    <a:pt x="370331" y="761"/>
                  </a:moveTo>
                  <a:lnTo>
                    <a:pt x="370331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70331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53998" y="4415802"/>
              <a:ext cx="1537970" cy="318135"/>
            </a:xfrm>
            <a:custGeom>
              <a:avLst/>
              <a:gdLst/>
              <a:ahLst/>
              <a:cxnLst/>
              <a:rect l="l" t="t" r="r" b="b"/>
              <a:pathLst>
                <a:path w="1537970" h="318135">
                  <a:moveTo>
                    <a:pt x="1537703" y="0"/>
                  </a:moveTo>
                  <a:lnTo>
                    <a:pt x="1525524" y="0"/>
                  </a:lnTo>
                  <a:lnTo>
                    <a:pt x="1525524" y="12192"/>
                  </a:lnTo>
                  <a:lnTo>
                    <a:pt x="1525524" y="12954"/>
                  </a:lnTo>
                  <a:lnTo>
                    <a:pt x="1525524" y="305562"/>
                  </a:lnTo>
                  <a:lnTo>
                    <a:pt x="1156716" y="305562"/>
                  </a:lnTo>
                  <a:lnTo>
                    <a:pt x="1156716" y="12954"/>
                  </a:lnTo>
                  <a:lnTo>
                    <a:pt x="1143000" y="12954"/>
                  </a:lnTo>
                  <a:lnTo>
                    <a:pt x="1143000" y="305562"/>
                  </a:lnTo>
                  <a:lnTo>
                    <a:pt x="775716" y="305562"/>
                  </a:lnTo>
                  <a:lnTo>
                    <a:pt x="775716" y="12954"/>
                  </a:lnTo>
                  <a:lnTo>
                    <a:pt x="762000" y="12954"/>
                  </a:lnTo>
                  <a:lnTo>
                    <a:pt x="762000" y="305562"/>
                  </a:lnTo>
                  <a:lnTo>
                    <a:pt x="394716" y="305562"/>
                  </a:lnTo>
                  <a:lnTo>
                    <a:pt x="394716" y="12954"/>
                  </a:lnTo>
                  <a:lnTo>
                    <a:pt x="381000" y="12954"/>
                  </a:lnTo>
                  <a:lnTo>
                    <a:pt x="381000" y="305562"/>
                  </a:lnTo>
                  <a:lnTo>
                    <a:pt x="13716" y="305562"/>
                  </a:lnTo>
                  <a:lnTo>
                    <a:pt x="13716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381000" y="317754"/>
                  </a:lnTo>
                  <a:lnTo>
                    <a:pt x="762000" y="317754"/>
                  </a:lnTo>
                  <a:lnTo>
                    <a:pt x="1143000" y="317754"/>
                  </a:lnTo>
                  <a:lnTo>
                    <a:pt x="1525524" y="317754"/>
                  </a:lnTo>
                  <a:lnTo>
                    <a:pt x="1537703" y="317754"/>
                  </a:lnTo>
                  <a:lnTo>
                    <a:pt x="1537703" y="305562"/>
                  </a:lnTo>
                  <a:lnTo>
                    <a:pt x="1537703" y="12954"/>
                  </a:lnTo>
                  <a:lnTo>
                    <a:pt x="1537703" y="12192"/>
                  </a:lnTo>
                  <a:lnTo>
                    <a:pt x="1537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71817" y="4064508"/>
              <a:ext cx="784860" cy="424180"/>
            </a:xfrm>
            <a:custGeom>
              <a:avLst/>
              <a:gdLst/>
              <a:ahLst/>
              <a:cxnLst/>
              <a:rect l="l" t="t" r="r" b="b"/>
              <a:pathLst>
                <a:path w="784859" h="424179">
                  <a:moveTo>
                    <a:pt x="784859" y="414527"/>
                  </a:moveTo>
                  <a:lnTo>
                    <a:pt x="3809" y="0"/>
                  </a:lnTo>
                  <a:lnTo>
                    <a:pt x="0" y="9143"/>
                  </a:lnTo>
                  <a:lnTo>
                    <a:pt x="780287" y="423671"/>
                  </a:lnTo>
                  <a:lnTo>
                    <a:pt x="784859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352179" y="3718559"/>
          <a:ext cx="1524634" cy="2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8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57997" y="4049267"/>
            <a:ext cx="727075" cy="421005"/>
          </a:xfrm>
          <a:custGeom>
            <a:avLst/>
            <a:gdLst/>
            <a:ahLst/>
            <a:cxnLst/>
            <a:rect l="l" t="t" r="r" b="b"/>
            <a:pathLst>
              <a:path w="727075" h="421004">
                <a:moveTo>
                  <a:pt x="726948" y="7620"/>
                </a:moveTo>
                <a:lnTo>
                  <a:pt x="722376" y="0"/>
                </a:lnTo>
                <a:lnTo>
                  <a:pt x="0" y="413004"/>
                </a:lnTo>
                <a:lnTo>
                  <a:pt x="4572" y="420624"/>
                </a:lnTo>
                <a:lnTo>
                  <a:pt x="726948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2778899" y="4049267"/>
            <a:ext cx="2123440" cy="666115"/>
            <a:chOff x="2778899" y="4049267"/>
            <a:chExt cx="2123440" cy="666115"/>
          </a:xfrm>
        </p:grpSpPr>
        <p:sp>
          <p:nvSpPr>
            <p:cNvPr id="50" name="object 50"/>
            <p:cNvSpPr/>
            <p:nvPr/>
          </p:nvSpPr>
          <p:spPr>
            <a:xfrm>
              <a:off x="4138307" y="4410468"/>
              <a:ext cx="749300" cy="291465"/>
            </a:xfrm>
            <a:custGeom>
              <a:avLst/>
              <a:gdLst/>
              <a:ahLst/>
              <a:cxnLst/>
              <a:rect l="l" t="t" r="r" b="b"/>
              <a:pathLst>
                <a:path w="749300" h="291464">
                  <a:moveTo>
                    <a:pt x="368046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368046" y="291084"/>
                  </a:lnTo>
                  <a:lnTo>
                    <a:pt x="368046" y="0"/>
                  </a:lnTo>
                  <a:close/>
                </a:path>
                <a:path w="749300" h="291464">
                  <a:moveTo>
                    <a:pt x="749046" y="0"/>
                  </a:moveTo>
                  <a:lnTo>
                    <a:pt x="382524" y="0"/>
                  </a:lnTo>
                  <a:lnTo>
                    <a:pt x="382524" y="291084"/>
                  </a:lnTo>
                  <a:lnTo>
                    <a:pt x="749046" y="291084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4115" y="4396752"/>
              <a:ext cx="1537970" cy="318770"/>
            </a:xfrm>
            <a:custGeom>
              <a:avLst/>
              <a:gdLst/>
              <a:ahLst/>
              <a:cxnLst/>
              <a:rect l="l" t="t" r="r" b="b"/>
              <a:pathLst>
                <a:path w="1537970" h="318770">
                  <a:moveTo>
                    <a:pt x="1537716" y="0"/>
                  </a:moveTo>
                  <a:lnTo>
                    <a:pt x="1524000" y="0"/>
                  </a:lnTo>
                  <a:lnTo>
                    <a:pt x="1524000" y="13716"/>
                  </a:lnTo>
                  <a:lnTo>
                    <a:pt x="1524000" y="304800"/>
                  </a:lnTo>
                  <a:lnTo>
                    <a:pt x="1156716" y="304800"/>
                  </a:lnTo>
                  <a:lnTo>
                    <a:pt x="1156716" y="13716"/>
                  </a:lnTo>
                  <a:lnTo>
                    <a:pt x="1524000" y="13716"/>
                  </a:lnTo>
                  <a:lnTo>
                    <a:pt x="1524000" y="0"/>
                  </a:lnTo>
                  <a:lnTo>
                    <a:pt x="1143000" y="0"/>
                  </a:lnTo>
                  <a:lnTo>
                    <a:pt x="1143000" y="13716"/>
                  </a:lnTo>
                  <a:lnTo>
                    <a:pt x="1143000" y="304800"/>
                  </a:lnTo>
                  <a:lnTo>
                    <a:pt x="774179" y="304800"/>
                  </a:lnTo>
                  <a:lnTo>
                    <a:pt x="774179" y="13716"/>
                  </a:lnTo>
                  <a:lnTo>
                    <a:pt x="1143000" y="13716"/>
                  </a:lnTo>
                  <a:lnTo>
                    <a:pt x="1143000" y="0"/>
                  </a:lnTo>
                  <a:lnTo>
                    <a:pt x="762000" y="0"/>
                  </a:lnTo>
                  <a:lnTo>
                    <a:pt x="762000" y="13716"/>
                  </a:lnTo>
                  <a:lnTo>
                    <a:pt x="762000" y="304800"/>
                  </a:lnTo>
                  <a:lnTo>
                    <a:pt x="393179" y="304800"/>
                  </a:lnTo>
                  <a:lnTo>
                    <a:pt x="393179" y="13716"/>
                  </a:lnTo>
                  <a:lnTo>
                    <a:pt x="762000" y="13716"/>
                  </a:lnTo>
                  <a:lnTo>
                    <a:pt x="762000" y="0"/>
                  </a:lnTo>
                  <a:lnTo>
                    <a:pt x="381000" y="0"/>
                  </a:lnTo>
                  <a:lnTo>
                    <a:pt x="381000" y="13716"/>
                  </a:lnTo>
                  <a:lnTo>
                    <a:pt x="381000" y="304800"/>
                  </a:lnTo>
                  <a:lnTo>
                    <a:pt x="12192" y="304800"/>
                  </a:lnTo>
                  <a:lnTo>
                    <a:pt x="12192" y="13716"/>
                  </a:lnTo>
                  <a:lnTo>
                    <a:pt x="381000" y="13716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0" y="304800"/>
                  </a:lnTo>
                  <a:lnTo>
                    <a:pt x="0" y="318516"/>
                  </a:lnTo>
                  <a:lnTo>
                    <a:pt x="381000" y="318516"/>
                  </a:lnTo>
                  <a:lnTo>
                    <a:pt x="762000" y="318516"/>
                  </a:lnTo>
                  <a:lnTo>
                    <a:pt x="1143000" y="318516"/>
                  </a:lnTo>
                  <a:lnTo>
                    <a:pt x="1156716" y="318516"/>
                  </a:lnTo>
                  <a:lnTo>
                    <a:pt x="1524000" y="318516"/>
                  </a:lnTo>
                  <a:lnTo>
                    <a:pt x="1537716" y="318516"/>
                  </a:lnTo>
                  <a:lnTo>
                    <a:pt x="1537716" y="304800"/>
                  </a:lnTo>
                  <a:lnTo>
                    <a:pt x="1537716" y="13716"/>
                  </a:lnTo>
                  <a:lnTo>
                    <a:pt x="1537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78899" y="4049267"/>
              <a:ext cx="784860" cy="421005"/>
            </a:xfrm>
            <a:custGeom>
              <a:avLst/>
              <a:gdLst/>
              <a:ahLst/>
              <a:cxnLst/>
              <a:rect l="l" t="t" r="r" b="b"/>
              <a:pathLst>
                <a:path w="784860" h="421004">
                  <a:moveTo>
                    <a:pt x="784860" y="413003"/>
                  </a:moveTo>
                  <a:lnTo>
                    <a:pt x="5334" y="0"/>
                  </a:lnTo>
                  <a:lnTo>
                    <a:pt x="0" y="7619"/>
                  </a:lnTo>
                  <a:lnTo>
                    <a:pt x="781050" y="420623"/>
                  </a:lnTo>
                  <a:lnTo>
                    <a:pt x="784860" y="413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94949" y="1026668"/>
            <a:ext cx="8404225" cy="24085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indent="339090" algn="just">
              <a:lnSpc>
                <a:spcPct val="80000"/>
              </a:lnSpc>
              <a:spcBef>
                <a:spcPts val="865"/>
              </a:spcBef>
            </a:pPr>
            <a:r>
              <a:rPr sz="3200" spc="-10" dirty="0">
                <a:latin typeface="Arial MT"/>
                <a:cs typeface="Arial MT"/>
              </a:rPr>
              <a:t>Existem </a:t>
            </a:r>
            <a:r>
              <a:rPr sz="3200" spc="-5" dirty="0">
                <a:latin typeface="Arial MT"/>
                <a:cs typeface="Arial MT"/>
              </a:rPr>
              <a:t>três </a:t>
            </a:r>
            <a:r>
              <a:rPr sz="3200" spc="-10" dirty="0">
                <a:latin typeface="Arial MT"/>
                <a:cs typeface="Arial MT"/>
              </a:rPr>
              <a:t>situações comuns encontradas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quando </a:t>
            </a:r>
            <a:r>
              <a:rPr sz="3200" spc="-5" dirty="0">
                <a:latin typeface="Arial MT"/>
                <a:cs typeface="Arial MT"/>
              </a:rPr>
              <a:t>se insere uma </a:t>
            </a:r>
            <a:r>
              <a:rPr sz="3200" spc="-10" dirty="0">
                <a:latin typeface="Arial MT"/>
                <a:cs typeface="Arial MT"/>
              </a:rPr>
              <a:t>chave </a:t>
            </a:r>
            <a:r>
              <a:rPr sz="3200" spc="-15" dirty="0">
                <a:latin typeface="Arial MT"/>
                <a:cs typeface="Arial MT"/>
              </a:rPr>
              <a:t>em </a:t>
            </a:r>
            <a:r>
              <a:rPr sz="3200" spc="-10" dirty="0">
                <a:latin typeface="Arial MT"/>
                <a:cs typeface="Arial MT"/>
              </a:rPr>
              <a:t>uma árvore </a:t>
            </a:r>
            <a:r>
              <a:rPr sz="3200" spc="-5" dirty="0">
                <a:latin typeface="Arial MT"/>
                <a:cs typeface="Arial MT"/>
              </a:rPr>
              <a:t> B:</a:t>
            </a:r>
            <a:endParaRPr sz="3200">
              <a:latin typeface="Arial MT"/>
              <a:cs typeface="Arial MT"/>
            </a:endParaRPr>
          </a:p>
          <a:p>
            <a:pPr marL="12700" marR="14604" algn="just">
              <a:lnSpc>
                <a:spcPct val="80100"/>
              </a:lnSpc>
              <a:spcBef>
                <a:spcPts val="710"/>
              </a:spcBef>
            </a:pPr>
            <a:r>
              <a:rPr sz="2800" b="1" dirty="0">
                <a:latin typeface="Arial"/>
                <a:cs typeface="Arial"/>
              </a:rPr>
              <a:t>1.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</a:t>
            </a:r>
            <a:r>
              <a:rPr sz="2800" b="1" dirty="0">
                <a:latin typeface="Arial"/>
                <a:cs typeface="Arial"/>
              </a:rPr>
              <a:t> chave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é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colocada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em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</a:t>
            </a:r>
            <a:r>
              <a:rPr sz="2800" b="1" spc="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folha</a:t>
            </a:r>
            <a:r>
              <a:rPr sz="2800" b="1" spc="78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que 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ainda </a:t>
            </a:r>
            <a:r>
              <a:rPr sz="2800" b="1" dirty="0">
                <a:latin typeface="Arial"/>
                <a:cs typeface="Arial"/>
              </a:rPr>
              <a:t>tem </a:t>
            </a:r>
            <a:r>
              <a:rPr sz="2800" b="1" spc="-5" dirty="0">
                <a:latin typeface="Arial"/>
                <a:cs typeface="Arial"/>
              </a:rPr>
              <a:t>algum </a:t>
            </a:r>
            <a:r>
              <a:rPr sz="2800" b="1" dirty="0">
                <a:latin typeface="Arial"/>
                <a:cs typeface="Arial"/>
              </a:rPr>
              <a:t>espaço, como </a:t>
            </a:r>
            <a:r>
              <a:rPr sz="2800" b="1" spc="-5" dirty="0">
                <a:latin typeface="Arial"/>
                <a:cs typeface="Arial"/>
              </a:rPr>
              <a:t>na </a:t>
            </a:r>
            <a:r>
              <a:rPr sz="2800" b="1" dirty="0">
                <a:latin typeface="Arial"/>
                <a:cs typeface="Arial"/>
              </a:rPr>
              <a:t>árvore abaixo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(considerando</a:t>
            </a:r>
            <a:r>
              <a:rPr sz="2800" b="1" spc="-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inserção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chave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7).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420253" y="4411217"/>
          <a:ext cx="152463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194949" y="5091176"/>
            <a:ext cx="8395335" cy="1819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770"/>
              </a:spcBef>
              <a:tabLst>
                <a:tab pos="538480" algn="l"/>
                <a:tab pos="965200" algn="l"/>
                <a:tab pos="1332230" algn="l"/>
                <a:tab pos="2183130" algn="l"/>
                <a:tab pos="2724150" algn="l"/>
                <a:tab pos="3464560" algn="l"/>
                <a:tab pos="3621404" algn="l"/>
                <a:tab pos="4274820" algn="l"/>
                <a:tab pos="4422140" algn="l"/>
                <a:tab pos="5455920" algn="l"/>
                <a:tab pos="5831205" algn="l"/>
                <a:tab pos="6108700" algn="l"/>
                <a:tab pos="7312025" algn="l"/>
                <a:tab pos="8181975" algn="l"/>
              </a:tabLst>
            </a:pPr>
            <a:r>
              <a:rPr sz="2800" b="1" dirty="0">
                <a:latin typeface="Arial"/>
                <a:cs typeface="Arial"/>
              </a:rPr>
              <a:t>Em </a:t>
            </a:r>
            <a:r>
              <a:rPr sz="2800" b="1" spc="-5" dirty="0">
                <a:latin typeface="Arial"/>
                <a:cs typeface="Arial"/>
              </a:rPr>
              <a:t>uma </a:t>
            </a:r>
            <a:r>
              <a:rPr sz="2800" b="1" dirty="0">
                <a:latin typeface="Arial"/>
                <a:cs typeface="Arial"/>
              </a:rPr>
              <a:t>árvore B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ordem </a:t>
            </a:r>
            <a:r>
              <a:rPr sz="2800" b="1" dirty="0">
                <a:latin typeface="Arial"/>
                <a:cs typeface="Arial"/>
              </a:rPr>
              <a:t>5,</a:t>
            </a:r>
            <a:r>
              <a:rPr sz="2800" b="1" spc="7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 nova </a:t>
            </a:r>
            <a:r>
              <a:rPr sz="2800" b="1" dirty="0">
                <a:latin typeface="Arial"/>
                <a:cs typeface="Arial"/>
              </a:rPr>
              <a:t>chave,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7</a:t>
            </a:r>
            <a:r>
              <a:rPr sz="2800" b="1" dirty="0">
                <a:latin typeface="Arial"/>
                <a:cs typeface="Arial"/>
              </a:rPr>
              <a:t>,	é	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ca</a:t>
            </a: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a	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m	</a:t>
            </a:r>
            <a:r>
              <a:rPr sz="2800" b="1" spc="-10" dirty="0">
                <a:latin typeface="Arial"/>
                <a:cs typeface="Arial"/>
              </a:rPr>
              <a:t>u</a:t>
            </a:r>
            <a:r>
              <a:rPr sz="2800" b="1" spc="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a		</a:t>
            </a:r>
            <a:r>
              <a:rPr sz="2800" b="1" spc="5" dirty="0">
                <a:latin typeface="Arial"/>
                <a:cs typeface="Arial"/>
              </a:rPr>
              <a:t>árv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re</a:t>
            </a:r>
            <a:r>
              <a:rPr sz="2800" b="1" dirty="0">
                <a:latin typeface="Arial"/>
                <a:cs typeface="Arial"/>
              </a:rPr>
              <a:t>,	</a:t>
            </a:r>
            <a:r>
              <a:rPr sz="2800" b="1" spc="-10" dirty="0">
                <a:latin typeface="Arial"/>
                <a:cs typeface="Arial"/>
              </a:rPr>
              <a:t>p</a:t>
            </a:r>
            <a:r>
              <a:rPr sz="2800" b="1" spc="5" dirty="0">
                <a:latin typeface="Arial"/>
                <a:cs typeface="Arial"/>
              </a:rPr>
              <a:t>reserva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o	</a:t>
            </a:r>
            <a:r>
              <a:rPr sz="2800" b="1" spc="-7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  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m	</a:t>
            </a:r>
            <a:r>
              <a:rPr sz="2800" b="1" spc="10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as	c</a:t>
            </a: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aves		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a	</a:t>
            </a:r>
            <a:r>
              <a:rPr sz="2800" b="1" spc="5" dirty="0">
                <a:latin typeface="Arial"/>
                <a:cs typeface="Arial"/>
              </a:rPr>
              <a:t>f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l</a:t>
            </a:r>
            <a:r>
              <a:rPr sz="2800" b="1" spc="-1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a,	</a:t>
            </a:r>
            <a:r>
              <a:rPr sz="2800" b="1" spc="-1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e	m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o	</a:t>
            </a:r>
            <a:r>
              <a:rPr sz="2800" b="1" spc="-10" dirty="0">
                <a:latin typeface="Arial"/>
                <a:cs typeface="Arial"/>
              </a:rPr>
              <a:t>q</a:t>
            </a:r>
            <a:r>
              <a:rPr sz="2800" b="1" spc="10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e	a  chave</a:t>
            </a:r>
            <a:r>
              <a:rPr sz="2800" b="1" spc="2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8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precisa</a:t>
            </a:r>
            <a:r>
              <a:rPr sz="2800" b="1" spc="2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ser</a:t>
            </a:r>
            <a:r>
              <a:rPr sz="2800" b="1" spc="3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deslocada</a:t>
            </a:r>
            <a:r>
              <a:rPr sz="2800" b="1" spc="229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para</a:t>
            </a:r>
            <a:r>
              <a:rPr sz="2800" b="1" spc="3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direita</a:t>
            </a:r>
            <a:r>
              <a:rPr sz="2800" b="1" spc="2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em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posição.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body" idx="4294967295"/>
          </p:nvPr>
        </p:nvSpPr>
        <p:spPr>
          <a:xfrm>
            <a:off x="0" y="3417888"/>
            <a:ext cx="8631238" cy="373538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9554" marR="5080" algn="just">
              <a:lnSpc>
                <a:spcPct val="80000"/>
              </a:lnSpc>
              <a:spcBef>
                <a:spcPts val="775"/>
              </a:spcBef>
            </a:pPr>
            <a:r>
              <a:rPr dirty="0"/>
              <a:t>Neste caso, a folha é dividida, </a:t>
            </a:r>
            <a:r>
              <a:rPr spc="-5" dirty="0"/>
              <a:t>criando </a:t>
            </a:r>
            <a:r>
              <a:rPr dirty="0"/>
              <a:t>uma nova </a:t>
            </a:r>
            <a:r>
              <a:rPr spc="5" dirty="0"/>
              <a:t> </a:t>
            </a:r>
            <a:r>
              <a:rPr spc="-5" dirty="0"/>
              <a:t>folha, </a:t>
            </a:r>
            <a:r>
              <a:rPr dirty="0"/>
              <a:t>e metade </a:t>
            </a:r>
            <a:r>
              <a:rPr spc="-5" dirty="0"/>
              <a:t>das </a:t>
            </a:r>
            <a:r>
              <a:rPr dirty="0"/>
              <a:t>chaves é movida </a:t>
            </a:r>
            <a:r>
              <a:rPr spc="-5" dirty="0"/>
              <a:t>da folha </a:t>
            </a:r>
            <a:r>
              <a:rPr dirty="0"/>
              <a:t> </a:t>
            </a:r>
            <a:r>
              <a:rPr spc="-5" dirty="0"/>
              <a:t>cheia</a:t>
            </a:r>
            <a:r>
              <a:rPr spc="-75" dirty="0"/>
              <a:t> </a:t>
            </a:r>
            <a:r>
              <a:rPr spc="-5" dirty="0"/>
              <a:t>para</a:t>
            </a:r>
            <a:r>
              <a:rPr spc="-4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nova.</a:t>
            </a:r>
          </a:p>
          <a:p>
            <a:pPr>
              <a:lnSpc>
                <a:spcPct val="100000"/>
              </a:lnSpc>
            </a:pPr>
            <a:endParaRPr sz="3100" dirty="0"/>
          </a:p>
          <a:p>
            <a:pPr marL="3865245">
              <a:lnSpc>
                <a:spcPct val="100000"/>
              </a:lnSpc>
              <a:spcBef>
                <a:spcPts val="2065"/>
              </a:spcBef>
              <a:tabLst>
                <a:tab pos="4247515" algn="l"/>
                <a:tab pos="5480685" algn="l"/>
                <a:tab pos="5861685" algn="l"/>
              </a:tabLst>
            </a:pPr>
            <a:r>
              <a:rPr sz="1400" spc="-5" dirty="0"/>
              <a:t>7	8	13	15</a:t>
            </a:r>
            <a:endParaRPr sz="1400" dirty="0"/>
          </a:p>
          <a:p>
            <a:pPr>
              <a:lnSpc>
                <a:spcPct val="100000"/>
              </a:lnSpc>
            </a:pPr>
            <a:endParaRPr sz="2000" dirty="0"/>
          </a:p>
          <a:p>
            <a:pPr marL="249554" marR="5080" algn="just">
              <a:lnSpc>
                <a:spcPct val="80100"/>
              </a:lnSpc>
              <a:spcBef>
                <a:spcPts val="5"/>
              </a:spcBef>
            </a:pPr>
            <a:r>
              <a:rPr dirty="0"/>
              <a:t>Mas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nova</a:t>
            </a:r>
            <a:r>
              <a:rPr dirty="0"/>
              <a:t> folha tem</a:t>
            </a:r>
            <a:r>
              <a:rPr spc="5" dirty="0"/>
              <a:t> </a:t>
            </a:r>
            <a:r>
              <a:rPr spc="-5" dirty="0"/>
              <a:t>que</a:t>
            </a:r>
            <a:r>
              <a:rPr dirty="0"/>
              <a:t> ser</a:t>
            </a:r>
            <a:r>
              <a:rPr spc="5" dirty="0"/>
              <a:t> </a:t>
            </a:r>
            <a:r>
              <a:rPr spc="-5" dirty="0"/>
              <a:t>incorporada </a:t>
            </a:r>
            <a:r>
              <a:rPr spc="5" dirty="0"/>
              <a:t>na </a:t>
            </a:r>
            <a:r>
              <a:rPr spc="10" dirty="0"/>
              <a:t> </a:t>
            </a:r>
            <a:r>
              <a:rPr spc="-5" dirty="0"/>
              <a:t>árvore B. </a:t>
            </a:r>
            <a:r>
              <a:rPr dirty="0"/>
              <a:t>A última chave da </a:t>
            </a:r>
            <a:r>
              <a:rPr spc="-5" dirty="0"/>
              <a:t>folha velha </a:t>
            </a:r>
            <a:r>
              <a:rPr dirty="0"/>
              <a:t>é </a:t>
            </a:r>
            <a:r>
              <a:rPr spc="-5" dirty="0"/>
              <a:t>movida </a:t>
            </a:r>
            <a:r>
              <a:rPr dirty="0"/>
              <a:t> </a:t>
            </a:r>
            <a:r>
              <a:rPr spc="-5" dirty="0"/>
              <a:t>para</a:t>
            </a:r>
            <a:r>
              <a:rPr spc="575" dirty="0"/>
              <a:t> </a:t>
            </a:r>
            <a:r>
              <a:rPr dirty="0"/>
              <a:t>o</a:t>
            </a:r>
            <a:r>
              <a:rPr spc="600" dirty="0"/>
              <a:t> </a:t>
            </a:r>
            <a:r>
              <a:rPr dirty="0"/>
              <a:t>ascendente</a:t>
            </a:r>
            <a:r>
              <a:rPr spc="480" dirty="0"/>
              <a:t> </a:t>
            </a:r>
            <a:r>
              <a:rPr dirty="0"/>
              <a:t>e</a:t>
            </a:r>
            <a:r>
              <a:rPr spc="625" dirty="0"/>
              <a:t> </a:t>
            </a:r>
            <a:r>
              <a:rPr spc="-5" dirty="0"/>
              <a:t>um</a:t>
            </a:r>
            <a:r>
              <a:rPr spc="595" dirty="0"/>
              <a:t> </a:t>
            </a:r>
            <a:r>
              <a:rPr spc="-5" dirty="0"/>
              <a:t>ponteiro</a:t>
            </a:r>
            <a:r>
              <a:rPr spc="509" dirty="0"/>
              <a:t> </a:t>
            </a:r>
            <a:r>
              <a:rPr spc="-5" dirty="0"/>
              <a:t>para</a:t>
            </a:r>
            <a:r>
              <a:rPr spc="580" dirty="0"/>
              <a:t> </a:t>
            </a:r>
            <a:r>
              <a:rPr dirty="0"/>
              <a:t>a</a:t>
            </a:r>
            <a:r>
              <a:rPr spc="635" dirty="0"/>
              <a:t> </a:t>
            </a:r>
            <a:r>
              <a:rPr spc="-5" dirty="0"/>
              <a:t>nova</a:t>
            </a:r>
          </a:p>
          <a:p>
            <a:pPr marL="12700" algn="just">
              <a:lnSpc>
                <a:spcPts val="2780"/>
              </a:lnSpc>
            </a:pPr>
            <a:r>
              <a:rPr sz="1400" b="0" spc="-85" dirty="0">
                <a:latin typeface="Arial MT"/>
                <a:cs typeface="Arial MT"/>
              </a:rPr>
              <a:t>3</a:t>
            </a:r>
            <a:r>
              <a:rPr sz="4200" spc="-127" baseline="1984" dirty="0"/>
              <a:t>folha</a:t>
            </a:r>
            <a:r>
              <a:rPr sz="4200" spc="-97" baseline="1984" dirty="0"/>
              <a:t> </a:t>
            </a:r>
            <a:r>
              <a:rPr sz="4200" baseline="1984" dirty="0"/>
              <a:t>é</a:t>
            </a:r>
            <a:r>
              <a:rPr sz="4200" spc="-30" baseline="1984" dirty="0"/>
              <a:t> </a:t>
            </a:r>
            <a:r>
              <a:rPr sz="4200" spc="-7" baseline="1984" dirty="0"/>
              <a:t>colocado</a:t>
            </a:r>
            <a:r>
              <a:rPr sz="4200" spc="-150" baseline="1984" dirty="0"/>
              <a:t> </a:t>
            </a:r>
            <a:r>
              <a:rPr sz="4200" spc="-7" baseline="1984" dirty="0"/>
              <a:t>no</a:t>
            </a:r>
            <a:r>
              <a:rPr sz="4200" spc="-37" baseline="1984" dirty="0"/>
              <a:t> </a:t>
            </a:r>
            <a:r>
              <a:rPr sz="4200" spc="-7" baseline="1984" dirty="0"/>
              <a:t>ascendente</a:t>
            </a:r>
            <a:r>
              <a:rPr sz="4200" spc="-157" baseline="1984" dirty="0"/>
              <a:t> </a:t>
            </a:r>
            <a:r>
              <a:rPr sz="4200" baseline="1984" dirty="0"/>
              <a:t>em</a:t>
            </a:r>
            <a:r>
              <a:rPr sz="4200" spc="-67" baseline="1984" dirty="0"/>
              <a:t> </a:t>
            </a:r>
            <a:r>
              <a:rPr sz="4200" spc="-7" baseline="1984" dirty="0"/>
              <a:t>questão.</a:t>
            </a:r>
            <a:endParaRPr sz="4200" baseline="1984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6705" y="2558795"/>
            <a:ext cx="727075" cy="421640"/>
          </a:xfrm>
          <a:custGeom>
            <a:avLst/>
            <a:gdLst/>
            <a:ahLst/>
            <a:cxnLst/>
            <a:rect l="l" t="t" r="r" b="b"/>
            <a:pathLst>
              <a:path w="727075" h="421639">
                <a:moveTo>
                  <a:pt x="726948" y="9905"/>
                </a:moveTo>
                <a:lnTo>
                  <a:pt x="721614" y="0"/>
                </a:lnTo>
                <a:lnTo>
                  <a:pt x="0" y="413765"/>
                </a:lnTo>
                <a:lnTo>
                  <a:pt x="4572" y="421385"/>
                </a:lnTo>
                <a:lnTo>
                  <a:pt x="726948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6845" y="2558795"/>
            <a:ext cx="786765" cy="421640"/>
          </a:xfrm>
          <a:custGeom>
            <a:avLst/>
            <a:gdLst/>
            <a:ahLst/>
            <a:cxnLst/>
            <a:rect l="l" t="t" r="r" b="b"/>
            <a:pathLst>
              <a:path w="786764" h="421639">
                <a:moveTo>
                  <a:pt x="786383" y="413765"/>
                </a:moveTo>
                <a:lnTo>
                  <a:pt x="4571" y="0"/>
                </a:lnTo>
                <a:lnTo>
                  <a:pt x="0" y="9905"/>
                </a:lnTo>
                <a:lnTo>
                  <a:pt x="781811" y="421385"/>
                </a:lnTo>
                <a:lnTo>
                  <a:pt x="786383" y="41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5493" y="2574035"/>
            <a:ext cx="1476375" cy="394335"/>
          </a:xfrm>
          <a:custGeom>
            <a:avLst/>
            <a:gdLst/>
            <a:ahLst/>
            <a:cxnLst/>
            <a:rect l="l" t="t" r="r" b="b"/>
            <a:pathLst>
              <a:path w="1476375" h="394335">
                <a:moveTo>
                  <a:pt x="1475994" y="384048"/>
                </a:moveTo>
                <a:lnTo>
                  <a:pt x="1524" y="0"/>
                </a:lnTo>
                <a:lnTo>
                  <a:pt x="0" y="9906"/>
                </a:lnTo>
                <a:lnTo>
                  <a:pt x="1473708" y="393954"/>
                </a:lnTo>
                <a:lnTo>
                  <a:pt x="1475994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1453" y="2546604"/>
            <a:ext cx="1461135" cy="449580"/>
          </a:xfrm>
          <a:custGeom>
            <a:avLst/>
            <a:gdLst/>
            <a:ahLst/>
            <a:cxnLst/>
            <a:rect l="l" t="t" r="r" b="b"/>
            <a:pathLst>
              <a:path w="1461135" h="449580">
                <a:moveTo>
                  <a:pt x="1460753" y="9905"/>
                </a:moveTo>
                <a:lnTo>
                  <a:pt x="1458467" y="0"/>
                </a:lnTo>
                <a:lnTo>
                  <a:pt x="0" y="441197"/>
                </a:lnTo>
                <a:lnTo>
                  <a:pt x="3047" y="449579"/>
                </a:lnTo>
                <a:lnTo>
                  <a:pt x="1460753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57073" y="2241804"/>
          <a:ext cx="152463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32823" y="2937510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89817" y="2937510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48691" y="2937510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117471" y="2937510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85423" y="4504182"/>
          <a:ext cx="152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230765" y="4850891"/>
            <a:ext cx="4649470" cy="679450"/>
            <a:chOff x="3230765" y="4850891"/>
            <a:chExt cx="4649470" cy="679450"/>
          </a:xfrm>
        </p:grpSpPr>
        <p:sp>
          <p:nvSpPr>
            <p:cNvPr id="27" name="object 27"/>
            <p:cNvSpPr/>
            <p:nvPr/>
          </p:nvSpPr>
          <p:spPr>
            <a:xfrm>
              <a:off x="4684662" y="5225046"/>
              <a:ext cx="1511935" cy="292100"/>
            </a:xfrm>
            <a:custGeom>
              <a:avLst/>
              <a:gdLst/>
              <a:ahLst/>
              <a:cxnLst/>
              <a:rect l="l" t="t" r="r" b="b"/>
              <a:pathLst>
                <a:path w="1511935" h="292100">
                  <a:moveTo>
                    <a:pt x="367284" y="0"/>
                  </a:moveTo>
                  <a:lnTo>
                    <a:pt x="0" y="0"/>
                  </a:lnTo>
                  <a:lnTo>
                    <a:pt x="0" y="291846"/>
                  </a:lnTo>
                  <a:lnTo>
                    <a:pt x="367284" y="291846"/>
                  </a:lnTo>
                  <a:lnTo>
                    <a:pt x="367284" y="0"/>
                  </a:lnTo>
                  <a:close/>
                </a:path>
                <a:path w="1511935" h="292100">
                  <a:moveTo>
                    <a:pt x="748284" y="0"/>
                  </a:moveTo>
                  <a:lnTo>
                    <a:pt x="381000" y="0"/>
                  </a:lnTo>
                  <a:lnTo>
                    <a:pt x="381000" y="291846"/>
                  </a:lnTo>
                  <a:lnTo>
                    <a:pt x="748284" y="291846"/>
                  </a:lnTo>
                  <a:lnTo>
                    <a:pt x="748284" y="0"/>
                  </a:lnTo>
                  <a:close/>
                </a:path>
                <a:path w="1511935" h="292100">
                  <a:moveTo>
                    <a:pt x="1130808" y="0"/>
                  </a:moveTo>
                  <a:lnTo>
                    <a:pt x="762000" y="0"/>
                  </a:lnTo>
                  <a:lnTo>
                    <a:pt x="762000" y="291846"/>
                  </a:lnTo>
                  <a:lnTo>
                    <a:pt x="1130808" y="291846"/>
                  </a:lnTo>
                  <a:lnTo>
                    <a:pt x="1130808" y="0"/>
                  </a:lnTo>
                  <a:close/>
                </a:path>
                <a:path w="1511935" h="292100">
                  <a:moveTo>
                    <a:pt x="1511808" y="0"/>
                  </a:moveTo>
                  <a:lnTo>
                    <a:pt x="1143000" y="0"/>
                  </a:lnTo>
                  <a:lnTo>
                    <a:pt x="1143000" y="291846"/>
                  </a:lnTo>
                  <a:lnTo>
                    <a:pt x="1511808" y="291846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70945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4661" y="5224271"/>
              <a:ext cx="367665" cy="1270"/>
            </a:xfrm>
            <a:custGeom>
              <a:avLst/>
              <a:gdLst/>
              <a:ahLst/>
              <a:cxnLst/>
              <a:rect l="l" t="t" r="r" b="b"/>
              <a:pathLst>
                <a:path w="367664" h="1270">
                  <a:moveTo>
                    <a:pt x="367284" y="761"/>
                  </a:moveTo>
                  <a:lnTo>
                    <a:pt x="367284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7284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1946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64137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2946" y="5212092"/>
              <a:ext cx="382905" cy="13335"/>
            </a:xfrm>
            <a:custGeom>
              <a:avLst/>
              <a:gdLst/>
              <a:ahLst/>
              <a:cxnLst/>
              <a:rect l="l" t="t" r="r" b="b"/>
              <a:pathLst>
                <a:path w="382904" h="13335">
                  <a:moveTo>
                    <a:pt x="3825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2524" y="12192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5137" y="5224271"/>
              <a:ext cx="370840" cy="1270"/>
            </a:xfrm>
            <a:custGeom>
              <a:avLst/>
              <a:gdLst/>
              <a:ahLst/>
              <a:cxnLst/>
              <a:rect l="l" t="t" r="r" b="b"/>
              <a:pathLst>
                <a:path w="370839" h="1270">
                  <a:moveTo>
                    <a:pt x="370332" y="761"/>
                  </a:moveTo>
                  <a:lnTo>
                    <a:pt x="37033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70332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15470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12192" y="12954"/>
                  </a:lnTo>
                  <a:lnTo>
                    <a:pt x="12192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27661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0945" y="5212092"/>
              <a:ext cx="1537970" cy="318135"/>
            </a:xfrm>
            <a:custGeom>
              <a:avLst/>
              <a:gdLst/>
              <a:ahLst/>
              <a:cxnLst/>
              <a:rect l="l" t="t" r="r" b="b"/>
              <a:pathLst>
                <a:path w="1537970" h="318135">
                  <a:moveTo>
                    <a:pt x="1537716" y="0"/>
                  </a:moveTo>
                  <a:lnTo>
                    <a:pt x="1525524" y="0"/>
                  </a:lnTo>
                  <a:lnTo>
                    <a:pt x="1525524" y="12192"/>
                  </a:lnTo>
                  <a:lnTo>
                    <a:pt x="1525524" y="12954"/>
                  </a:lnTo>
                  <a:lnTo>
                    <a:pt x="1525524" y="305562"/>
                  </a:lnTo>
                  <a:lnTo>
                    <a:pt x="1156716" y="305562"/>
                  </a:lnTo>
                  <a:lnTo>
                    <a:pt x="1156716" y="12954"/>
                  </a:lnTo>
                  <a:lnTo>
                    <a:pt x="1144524" y="12954"/>
                  </a:lnTo>
                  <a:lnTo>
                    <a:pt x="1144524" y="305562"/>
                  </a:lnTo>
                  <a:lnTo>
                    <a:pt x="775716" y="305562"/>
                  </a:lnTo>
                  <a:lnTo>
                    <a:pt x="775716" y="12954"/>
                  </a:lnTo>
                  <a:lnTo>
                    <a:pt x="762000" y="12954"/>
                  </a:lnTo>
                  <a:lnTo>
                    <a:pt x="762000" y="305562"/>
                  </a:lnTo>
                  <a:lnTo>
                    <a:pt x="394716" y="305562"/>
                  </a:lnTo>
                  <a:lnTo>
                    <a:pt x="394716" y="12954"/>
                  </a:lnTo>
                  <a:lnTo>
                    <a:pt x="381000" y="12954"/>
                  </a:lnTo>
                  <a:lnTo>
                    <a:pt x="381000" y="305562"/>
                  </a:lnTo>
                  <a:lnTo>
                    <a:pt x="13716" y="305562"/>
                  </a:lnTo>
                  <a:lnTo>
                    <a:pt x="13716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381000" y="317754"/>
                  </a:lnTo>
                  <a:lnTo>
                    <a:pt x="1537716" y="317754"/>
                  </a:lnTo>
                  <a:lnTo>
                    <a:pt x="1537716" y="305562"/>
                  </a:lnTo>
                  <a:lnTo>
                    <a:pt x="1537716" y="12954"/>
                  </a:lnTo>
                  <a:lnTo>
                    <a:pt x="1537716" y="12192"/>
                  </a:lnTo>
                  <a:lnTo>
                    <a:pt x="1537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08689" y="4867655"/>
              <a:ext cx="186055" cy="416559"/>
            </a:xfrm>
            <a:custGeom>
              <a:avLst/>
              <a:gdLst/>
              <a:ahLst/>
              <a:cxnLst/>
              <a:rect l="l" t="t" r="r" b="b"/>
              <a:pathLst>
                <a:path w="186054" h="416560">
                  <a:moveTo>
                    <a:pt x="185927" y="3048"/>
                  </a:moveTo>
                  <a:lnTo>
                    <a:pt x="176783" y="0"/>
                  </a:lnTo>
                  <a:lnTo>
                    <a:pt x="0" y="413004"/>
                  </a:lnTo>
                  <a:lnTo>
                    <a:pt x="9143" y="416052"/>
                  </a:lnTo>
                  <a:lnTo>
                    <a:pt x="185927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54204" y="5225046"/>
              <a:ext cx="1511935" cy="292100"/>
            </a:xfrm>
            <a:custGeom>
              <a:avLst/>
              <a:gdLst/>
              <a:ahLst/>
              <a:cxnLst/>
              <a:rect l="l" t="t" r="r" b="b"/>
              <a:pathLst>
                <a:path w="1511934" h="292100">
                  <a:moveTo>
                    <a:pt x="368808" y="0"/>
                  </a:moveTo>
                  <a:lnTo>
                    <a:pt x="0" y="0"/>
                  </a:lnTo>
                  <a:lnTo>
                    <a:pt x="0" y="291846"/>
                  </a:lnTo>
                  <a:lnTo>
                    <a:pt x="368808" y="291846"/>
                  </a:lnTo>
                  <a:lnTo>
                    <a:pt x="368808" y="0"/>
                  </a:lnTo>
                  <a:close/>
                </a:path>
                <a:path w="1511934" h="292100">
                  <a:moveTo>
                    <a:pt x="749808" y="0"/>
                  </a:moveTo>
                  <a:lnTo>
                    <a:pt x="382524" y="0"/>
                  </a:lnTo>
                  <a:lnTo>
                    <a:pt x="382524" y="291846"/>
                  </a:lnTo>
                  <a:lnTo>
                    <a:pt x="749808" y="291846"/>
                  </a:lnTo>
                  <a:lnTo>
                    <a:pt x="749808" y="0"/>
                  </a:lnTo>
                  <a:close/>
                </a:path>
                <a:path w="1511934" h="292100">
                  <a:moveTo>
                    <a:pt x="1130808" y="0"/>
                  </a:moveTo>
                  <a:lnTo>
                    <a:pt x="763524" y="0"/>
                  </a:lnTo>
                  <a:lnTo>
                    <a:pt x="763524" y="291846"/>
                  </a:lnTo>
                  <a:lnTo>
                    <a:pt x="1130808" y="291846"/>
                  </a:lnTo>
                  <a:lnTo>
                    <a:pt x="1130808" y="0"/>
                  </a:lnTo>
                  <a:close/>
                </a:path>
                <a:path w="1511934" h="292100">
                  <a:moveTo>
                    <a:pt x="1511808" y="0"/>
                  </a:moveTo>
                  <a:lnTo>
                    <a:pt x="1144524" y="0"/>
                  </a:lnTo>
                  <a:lnTo>
                    <a:pt x="1144524" y="291846"/>
                  </a:lnTo>
                  <a:lnTo>
                    <a:pt x="1511808" y="291846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41999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2192" y="12954"/>
                  </a:lnTo>
                  <a:lnTo>
                    <a:pt x="12192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54203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22999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35203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03999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16203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84999" y="5212092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97203" y="5224271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4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41999" y="5212092"/>
              <a:ext cx="1537970" cy="318135"/>
            </a:xfrm>
            <a:custGeom>
              <a:avLst/>
              <a:gdLst/>
              <a:ahLst/>
              <a:cxnLst/>
              <a:rect l="l" t="t" r="r" b="b"/>
              <a:pathLst>
                <a:path w="1537970" h="318135">
                  <a:moveTo>
                    <a:pt x="1537716" y="0"/>
                  </a:moveTo>
                  <a:lnTo>
                    <a:pt x="1524000" y="0"/>
                  </a:lnTo>
                  <a:lnTo>
                    <a:pt x="1524000" y="12954"/>
                  </a:lnTo>
                  <a:lnTo>
                    <a:pt x="1524000" y="305562"/>
                  </a:lnTo>
                  <a:lnTo>
                    <a:pt x="1156716" y="305562"/>
                  </a:lnTo>
                  <a:lnTo>
                    <a:pt x="1156716" y="12954"/>
                  </a:lnTo>
                  <a:lnTo>
                    <a:pt x="1143000" y="12954"/>
                  </a:lnTo>
                  <a:lnTo>
                    <a:pt x="1143000" y="305562"/>
                  </a:lnTo>
                  <a:lnTo>
                    <a:pt x="775716" y="305562"/>
                  </a:lnTo>
                  <a:lnTo>
                    <a:pt x="775716" y="12954"/>
                  </a:lnTo>
                  <a:lnTo>
                    <a:pt x="762000" y="12954"/>
                  </a:lnTo>
                  <a:lnTo>
                    <a:pt x="762000" y="305562"/>
                  </a:lnTo>
                  <a:lnTo>
                    <a:pt x="394716" y="305562"/>
                  </a:lnTo>
                  <a:lnTo>
                    <a:pt x="394716" y="12954"/>
                  </a:lnTo>
                  <a:lnTo>
                    <a:pt x="381000" y="12954"/>
                  </a:lnTo>
                  <a:lnTo>
                    <a:pt x="381000" y="305562"/>
                  </a:lnTo>
                  <a:lnTo>
                    <a:pt x="12192" y="305562"/>
                  </a:lnTo>
                  <a:lnTo>
                    <a:pt x="12192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12192" y="317754"/>
                  </a:lnTo>
                  <a:lnTo>
                    <a:pt x="1537716" y="317754"/>
                  </a:lnTo>
                  <a:lnTo>
                    <a:pt x="1537716" y="12954"/>
                  </a:lnTo>
                  <a:lnTo>
                    <a:pt x="1537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0765" y="4850904"/>
              <a:ext cx="3350895" cy="436245"/>
            </a:xfrm>
            <a:custGeom>
              <a:avLst/>
              <a:gdLst/>
              <a:ahLst/>
              <a:cxnLst/>
              <a:rect l="l" t="t" r="r" b="b"/>
              <a:pathLst>
                <a:path w="3350895" h="436245">
                  <a:moveTo>
                    <a:pt x="1478280" y="9144"/>
                  </a:moveTo>
                  <a:lnTo>
                    <a:pt x="1475232" y="0"/>
                  </a:lnTo>
                  <a:lnTo>
                    <a:pt x="0" y="426720"/>
                  </a:lnTo>
                  <a:lnTo>
                    <a:pt x="3048" y="435864"/>
                  </a:lnTo>
                  <a:lnTo>
                    <a:pt x="1478280" y="9144"/>
                  </a:lnTo>
                  <a:close/>
                </a:path>
                <a:path w="3350895" h="436245">
                  <a:moveTo>
                    <a:pt x="3350514" y="426720"/>
                  </a:moveTo>
                  <a:lnTo>
                    <a:pt x="2244852" y="0"/>
                  </a:lnTo>
                  <a:lnTo>
                    <a:pt x="2241804" y="9144"/>
                  </a:lnTo>
                  <a:lnTo>
                    <a:pt x="3348228" y="435864"/>
                  </a:lnTo>
                  <a:lnTo>
                    <a:pt x="3350514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94949" y="1040383"/>
            <a:ext cx="8392160" cy="11360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770"/>
              </a:spcBef>
            </a:pPr>
            <a:r>
              <a:rPr sz="2800" b="1" dirty="0">
                <a:latin typeface="Arial"/>
                <a:cs typeface="Arial"/>
              </a:rPr>
              <a:t>2.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folha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na</a:t>
            </a:r>
            <a:r>
              <a:rPr sz="2800" b="1" dirty="0">
                <a:latin typeface="Arial"/>
                <a:cs typeface="Arial"/>
              </a:rPr>
              <a:t> qual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</a:t>
            </a:r>
            <a:r>
              <a:rPr sz="2800" b="1" dirty="0">
                <a:latin typeface="Arial"/>
                <a:cs typeface="Arial"/>
              </a:rPr>
              <a:t> chave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precisa</a:t>
            </a:r>
            <a:r>
              <a:rPr sz="2800" b="1" dirty="0">
                <a:latin typeface="Arial"/>
                <a:cs typeface="Arial"/>
              </a:rPr>
              <a:t> ser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colocada</a:t>
            </a:r>
            <a:r>
              <a:rPr sz="2800" b="1" dirty="0">
                <a:latin typeface="Arial"/>
                <a:cs typeface="Arial"/>
              </a:rPr>
              <a:t> está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cheia,</a:t>
            </a:r>
            <a:r>
              <a:rPr sz="2800" b="1" dirty="0">
                <a:latin typeface="Arial"/>
                <a:cs typeface="Arial"/>
              </a:rPr>
              <a:t> como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árvore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abaixo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(considerando</a:t>
            </a:r>
            <a:r>
              <a:rPr sz="2800" b="1" spc="-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inserção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chave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923173" y="2241804"/>
          <a:ext cx="1525268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988961" y="2950464"/>
          <a:ext cx="1524000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017405" y="5225034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967" y="6929119"/>
            <a:ext cx="322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104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5015" y="5977890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8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3795" y="5976365"/>
          <a:ext cx="152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58191" y="5980938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26971" y="5980938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2549" y="5521464"/>
            <a:ext cx="3905250" cy="502920"/>
          </a:xfrm>
          <a:custGeom>
            <a:avLst/>
            <a:gdLst/>
            <a:ahLst/>
            <a:cxnLst/>
            <a:rect l="l" t="t" r="r" b="b"/>
            <a:pathLst>
              <a:path w="3905250" h="502920">
                <a:moveTo>
                  <a:pt x="3135630" y="9144"/>
                </a:moveTo>
                <a:lnTo>
                  <a:pt x="3134868" y="0"/>
                </a:lnTo>
                <a:lnTo>
                  <a:pt x="0" y="493776"/>
                </a:lnTo>
                <a:lnTo>
                  <a:pt x="1524" y="502920"/>
                </a:lnTo>
                <a:lnTo>
                  <a:pt x="3135630" y="9144"/>
                </a:lnTo>
                <a:close/>
              </a:path>
              <a:path w="3905250" h="502920">
                <a:moveTo>
                  <a:pt x="3521964" y="9144"/>
                </a:moveTo>
                <a:lnTo>
                  <a:pt x="3518916" y="0"/>
                </a:lnTo>
                <a:lnTo>
                  <a:pt x="1680210" y="493776"/>
                </a:lnTo>
                <a:lnTo>
                  <a:pt x="1684020" y="502920"/>
                </a:lnTo>
                <a:lnTo>
                  <a:pt x="3521964" y="9144"/>
                </a:lnTo>
                <a:close/>
              </a:path>
              <a:path w="3905250" h="502920">
                <a:moveTo>
                  <a:pt x="3905250" y="22860"/>
                </a:moveTo>
                <a:lnTo>
                  <a:pt x="3899916" y="15240"/>
                </a:lnTo>
                <a:lnTo>
                  <a:pt x="3345180" y="495300"/>
                </a:lnTo>
                <a:lnTo>
                  <a:pt x="3352800" y="502920"/>
                </a:lnTo>
                <a:lnTo>
                  <a:pt x="390525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6501" y="5522988"/>
            <a:ext cx="2378075" cy="504825"/>
          </a:xfrm>
          <a:custGeom>
            <a:avLst/>
            <a:gdLst/>
            <a:ahLst/>
            <a:cxnLst/>
            <a:rect l="l" t="t" r="r" b="b"/>
            <a:pathLst>
              <a:path w="2378075" h="504825">
                <a:moveTo>
                  <a:pt x="713232" y="496824"/>
                </a:moveTo>
                <a:lnTo>
                  <a:pt x="6096" y="0"/>
                </a:lnTo>
                <a:lnTo>
                  <a:pt x="0" y="7620"/>
                </a:lnTo>
                <a:lnTo>
                  <a:pt x="708660" y="504444"/>
                </a:lnTo>
                <a:lnTo>
                  <a:pt x="713232" y="496824"/>
                </a:lnTo>
                <a:close/>
              </a:path>
              <a:path w="2378075" h="504825">
                <a:moveTo>
                  <a:pt x="2377452" y="495300"/>
                </a:moveTo>
                <a:lnTo>
                  <a:pt x="371868" y="13716"/>
                </a:lnTo>
                <a:lnTo>
                  <a:pt x="370344" y="22860"/>
                </a:lnTo>
                <a:lnTo>
                  <a:pt x="2375928" y="504444"/>
                </a:lnTo>
                <a:lnTo>
                  <a:pt x="2377452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94949" y="1038860"/>
            <a:ext cx="8398510" cy="39458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algn="just">
              <a:lnSpc>
                <a:spcPct val="79400"/>
              </a:lnSpc>
              <a:spcBef>
                <a:spcPts val="795"/>
              </a:spcBef>
            </a:pPr>
            <a:r>
              <a:rPr sz="2800" b="1" dirty="0">
                <a:latin typeface="Arial"/>
                <a:cs typeface="Arial"/>
              </a:rPr>
              <a:t>O mesmo procedimento pode ser repetido </a:t>
            </a:r>
            <a:r>
              <a:rPr sz="2800" b="1" spc="-5" dirty="0">
                <a:latin typeface="Arial"/>
                <a:cs typeface="Arial"/>
              </a:rPr>
              <a:t>para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cada </a:t>
            </a:r>
            <a:r>
              <a:rPr sz="2800" b="1" dirty="0">
                <a:latin typeface="Arial"/>
                <a:cs typeface="Arial"/>
              </a:rPr>
              <a:t>nó interno </a:t>
            </a:r>
            <a:r>
              <a:rPr sz="2800" b="1" spc="5" dirty="0">
                <a:latin typeface="Arial"/>
                <a:cs typeface="Arial"/>
              </a:rPr>
              <a:t>da </a:t>
            </a:r>
            <a:r>
              <a:rPr sz="2800" b="1" spc="-5" dirty="0">
                <a:latin typeface="Arial"/>
                <a:cs typeface="Arial"/>
              </a:rPr>
              <a:t>árvore </a:t>
            </a:r>
            <a:r>
              <a:rPr sz="2800" b="1" dirty="0">
                <a:latin typeface="Arial"/>
                <a:cs typeface="Arial"/>
              </a:rPr>
              <a:t>B, </a:t>
            </a:r>
            <a:r>
              <a:rPr sz="2800" b="1" spc="-5" dirty="0">
                <a:latin typeface="Arial"/>
                <a:cs typeface="Arial"/>
              </a:rPr>
              <a:t>de </a:t>
            </a:r>
            <a:r>
              <a:rPr sz="2800" b="1" dirty="0">
                <a:latin typeface="Arial"/>
                <a:cs typeface="Arial"/>
              </a:rPr>
              <a:t>modo que cada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divisão adicione mais </a:t>
            </a:r>
            <a:r>
              <a:rPr sz="2800" b="1" dirty="0">
                <a:latin typeface="Arial"/>
                <a:cs typeface="Arial"/>
              </a:rPr>
              <a:t>um </a:t>
            </a:r>
            <a:r>
              <a:rPr sz="2800" b="1" spc="5" dirty="0">
                <a:latin typeface="Arial"/>
                <a:cs typeface="Arial"/>
              </a:rPr>
              <a:t>nó </a:t>
            </a:r>
            <a:r>
              <a:rPr sz="2800" b="1" dirty="0">
                <a:latin typeface="Arial"/>
                <a:cs typeface="Arial"/>
              </a:rPr>
              <a:t>à árvore B. </a:t>
            </a:r>
            <a:r>
              <a:rPr sz="2800" b="1" spc="-5" dirty="0">
                <a:latin typeface="Arial"/>
                <a:cs typeface="Arial"/>
              </a:rPr>
              <a:t>Além </a:t>
            </a:r>
            <a:r>
              <a:rPr sz="2800" b="1" dirty="0">
                <a:latin typeface="Arial"/>
                <a:cs typeface="Arial"/>
              </a:rPr>
              <a:t> disso, </a:t>
            </a:r>
            <a:r>
              <a:rPr sz="2800" b="1" spc="5" dirty="0">
                <a:latin typeface="Arial"/>
                <a:cs typeface="Arial"/>
              </a:rPr>
              <a:t>tal </a:t>
            </a:r>
            <a:r>
              <a:rPr sz="2800" b="1" dirty="0">
                <a:latin typeface="Arial"/>
                <a:cs typeface="Arial"/>
              </a:rPr>
              <a:t>divisão </a:t>
            </a:r>
            <a:r>
              <a:rPr sz="2800" b="1" spc="-5" dirty="0">
                <a:latin typeface="Arial"/>
                <a:cs typeface="Arial"/>
              </a:rPr>
              <a:t>garante </a:t>
            </a:r>
            <a:r>
              <a:rPr sz="2800" b="1" spc="-10" dirty="0">
                <a:latin typeface="Arial"/>
                <a:cs typeface="Arial"/>
              </a:rPr>
              <a:t>que </a:t>
            </a:r>
            <a:r>
              <a:rPr sz="2800" b="1" dirty="0">
                <a:latin typeface="Arial"/>
                <a:cs typeface="Arial"/>
              </a:rPr>
              <a:t>cada </a:t>
            </a:r>
            <a:r>
              <a:rPr sz="2800" b="1" spc="-5" dirty="0">
                <a:latin typeface="Arial"/>
                <a:cs typeface="Arial"/>
              </a:rPr>
              <a:t>folha </a:t>
            </a:r>
            <a:r>
              <a:rPr sz="2800" b="1" spc="5" dirty="0">
                <a:latin typeface="Arial"/>
                <a:cs typeface="Arial"/>
              </a:rPr>
              <a:t>nunca 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tenha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menos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</a:t>
            </a:r>
            <a:r>
              <a:rPr sz="2800" b="1" dirty="0">
                <a:latin typeface="Arial"/>
                <a:cs typeface="Arial"/>
              </a:rPr>
              <a:t>n/2</a:t>
            </a:r>
            <a:r>
              <a:rPr sz="2800" dirty="0">
                <a:latin typeface="Symbol"/>
                <a:cs typeface="Symbol"/>
              </a:rPr>
              <a:t></a:t>
            </a:r>
            <a:r>
              <a:rPr sz="2800" b="1" dirty="0">
                <a:latin typeface="Arial"/>
                <a:cs typeface="Arial"/>
              </a:rPr>
              <a:t>-1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chaves.</a:t>
            </a:r>
            <a:endParaRPr sz="2800" dirty="0">
              <a:latin typeface="Arial"/>
              <a:cs typeface="Arial"/>
            </a:endParaRPr>
          </a:p>
          <a:p>
            <a:pPr marL="12700" marR="9525">
              <a:lnSpc>
                <a:spcPct val="80000"/>
              </a:lnSpc>
              <a:spcBef>
                <a:spcPts val="705"/>
              </a:spcBef>
              <a:tabLst>
                <a:tab pos="1101725" algn="l"/>
                <a:tab pos="1216660" algn="l"/>
                <a:tab pos="1872614" algn="l"/>
                <a:tab pos="2581910" algn="l"/>
                <a:tab pos="2723515" algn="l"/>
                <a:tab pos="4002404" algn="l"/>
                <a:tab pos="4495800" algn="l"/>
                <a:tab pos="4776470" algn="l"/>
                <a:tab pos="5367020" algn="l"/>
                <a:tab pos="5767070" algn="l"/>
                <a:tab pos="6236335" algn="l"/>
                <a:tab pos="7009130" algn="l"/>
                <a:tab pos="7070090" algn="l"/>
                <a:tab pos="7963534" algn="l"/>
              </a:tabLst>
            </a:pPr>
            <a:r>
              <a:rPr sz="2800" b="1" dirty="0">
                <a:latin typeface="Arial"/>
                <a:cs typeface="Arial"/>
              </a:rPr>
              <a:t>3.</a:t>
            </a:r>
            <a:r>
              <a:rPr sz="2800" b="1" spc="29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</a:t>
            </a:r>
            <a:r>
              <a:rPr sz="2800" b="1" spc="2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caso</a:t>
            </a:r>
            <a:r>
              <a:rPr sz="2800" b="1" spc="2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especial</a:t>
            </a:r>
            <a:r>
              <a:rPr sz="2800" b="1" spc="2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surge</a:t>
            </a:r>
            <a:r>
              <a:rPr sz="2800" b="1" spc="2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</a:t>
            </a:r>
            <a:r>
              <a:rPr sz="2800" b="1" spc="3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3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raiz</a:t>
            </a:r>
            <a:r>
              <a:rPr sz="2800" b="1" spc="2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spc="30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árvore</a:t>
            </a:r>
            <a:r>
              <a:rPr sz="2800" b="1" spc="2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está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cheia.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Neste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caso,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uma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nova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raiz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1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</a:t>
            </a:r>
            <a:r>
              <a:rPr sz="2800" b="1" spc="90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novo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irmão		da	</a:t>
            </a:r>
            <a:r>
              <a:rPr sz="2800" b="1" spc="-5" dirty="0">
                <a:latin typeface="Arial"/>
                <a:cs typeface="Arial"/>
              </a:rPr>
              <a:t>rai</a:t>
            </a:r>
            <a:r>
              <a:rPr sz="2800" b="1" dirty="0">
                <a:latin typeface="Arial"/>
                <a:cs typeface="Arial"/>
              </a:rPr>
              <a:t>z		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xistent</a:t>
            </a:r>
            <a:r>
              <a:rPr sz="2800" b="1" dirty="0">
                <a:latin typeface="Arial"/>
                <a:cs typeface="Arial"/>
              </a:rPr>
              <a:t>e	têm	</a:t>
            </a:r>
            <a:r>
              <a:rPr sz="2800" b="1" spc="-10" dirty="0">
                <a:latin typeface="Arial"/>
                <a:cs typeface="Arial"/>
              </a:rPr>
              <a:t>q</a:t>
            </a:r>
            <a:r>
              <a:rPr sz="2800" b="1" dirty="0">
                <a:latin typeface="Arial"/>
                <a:cs typeface="Arial"/>
              </a:rPr>
              <a:t>ue	</a:t>
            </a:r>
            <a:r>
              <a:rPr sz="2800" b="1" spc="-5" dirty="0">
                <a:latin typeface="Arial"/>
                <a:cs typeface="Arial"/>
              </a:rPr>
              <a:t>se</a:t>
            </a:r>
            <a:r>
              <a:rPr sz="2800" b="1" dirty="0">
                <a:latin typeface="Arial"/>
                <a:cs typeface="Arial"/>
              </a:rPr>
              <a:t>r	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riado</a:t>
            </a:r>
            <a:r>
              <a:rPr sz="2800" b="1" spc="1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.  Essa	</a:t>
            </a: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ivisão	res</a:t>
            </a:r>
            <a:r>
              <a:rPr sz="2800" b="1" spc="-15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lta	em	dois	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ovos		nós	</a:t>
            </a:r>
            <a:r>
              <a:rPr sz="2800" b="1" spc="10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a  árvore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B.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Por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exemplo,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depois de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inserir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chave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13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na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terceira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folha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árvore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abaixo,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597031" y="5183885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285379" y="5964935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967" y="6929119"/>
            <a:ext cx="322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105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93686" y="5181600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93327" y="5944361"/>
            <a:ext cx="368300" cy="290830"/>
          </a:xfrm>
          <a:custGeom>
            <a:avLst/>
            <a:gdLst/>
            <a:ahLst/>
            <a:cxnLst/>
            <a:rect l="l" t="t" r="r" b="b"/>
            <a:pathLst>
              <a:path w="368300" h="290829">
                <a:moveTo>
                  <a:pt x="368045" y="290322"/>
                </a:moveTo>
                <a:lnTo>
                  <a:pt x="368045" y="0"/>
                </a:lnTo>
                <a:lnTo>
                  <a:pt x="0" y="0"/>
                </a:lnTo>
                <a:lnTo>
                  <a:pt x="0" y="290322"/>
                </a:lnTo>
                <a:lnTo>
                  <a:pt x="368045" y="29032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231" y="5935980"/>
            <a:ext cx="382270" cy="30607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993" y="5935980"/>
            <a:ext cx="381000" cy="306070"/>
          </a:xfrm>
          <a:prstGeom prst="rect">
            <a:avLst/>
          </a:prstGeom>
          <a:solidFill>
            <a:srgbClr val="BAE0E3"/>
          </a:solidFill>
          <a:ln w="13716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56851" y="5944361"/>
            <a:ext cx="367030" cy="290830"/>
          </a:xfrm>
          <a:custGeom>
            <a:avLst/>
            <a:gdLst/>
            <a:ahLst/>
            <a:cxnLst/>
            <a:rect l="l" t="t" r="r" b="b"/>
            <a:pathLst>
              <a:path w="367029" h="290829">
                <a:moveTo>
                  <a:pt x="366522" y="290322"/>
                </a:moveTo>
                <a:lnTo>
                  <a:pt x="366522" y="0"/>
                </a:lnTo>
                <a:lnTo>
                  <a:pt x="0" y="0"/>
                </a:lnTo>
                <a:lnTo>
                  <a:pt x="0" y="290322"/>
                </a:lnTo>
                <a:lnTo>
                  <a:pt x="366522" y="29032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9993" y="5935980"/>
            <a:ext cx="381000" cy="306070"/>
          </a:xfrm>
          <a:prstGeom prst="rect">
            <a:avLst/>
          </a:prstGeom>
          <a:ln w="1371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7851" y="5944361"/>
            <a:ext cx="368300" cy="290830"/>
          </a:xfrm>
          <a:custGeom>
            <a:avLst/>
            <a:gdLst/>
            <a:ahLst/>
            <a:cxnLst/>
            <a:rect l="l" t="t" r="r" b="b"/>
            <a:pathLst>
              <a:path w="368300" h="290829">
                <a:moveTo>
                  <a:pt x="368046" y="290322"/>
                </a:moveTo>
                <a:lnTo>
                  <a:pt x="368046" y="0"/>
                </a:lnTo>
                <a:lnTo>
                  <a:pt x="0" y="0"/>
                </a:lnTo>
                <a:lnTo>
                  <a:pt x="0" y="290322"/>
                </a:lnTo>
                <a:lnTo>
                  <a:pt x="368046" y="29032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30993" y="5935980"/>
            <a:ext cx="381000" cy="3060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40"/>
              </a:spcBef>
            </a:pPr>
            <a:r>
              <a:rPr sz="1400" b="1" spc="-8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8287" y="5944361"/>
            <a:ext cx="368300" cy="290830"/>
          </a:xfrm>
          <a:custGeom>
            <a:avLst/>
            <a:gdLst/>
            <a:ahLst/>
            <a:cxnLst/>
            <a:rect l="l" t="t" r="r" b="b"/>
            <a:pathLst>
              <a:path w="368300" h="290829">
                <a:moveTo>
                  <a:pt x="368046" y="290322"/>
                </a:moveTo>
                <a:lnTo>
                  <a:pt x="368046" y="0"/>
                </a:lnTo>
                <a:lnTo>
                  <a:pt x="0" y="0"/>
                </a:lnTo>
                <a:lnTo>
                  <a:pt x="0" y="290322"/>
                </a:lnTo>
                <a:lnTo>
                  <a:pt x="368046" y="29032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72191" y="5936741"/>
            <a:ext cx="381000" cy="3060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191" y="5936741"/>
            <a:ext cx="381000" cy="306070"/>
          </a:xfrm>
          <a:prstGeom prst="rect">
            <a:avLst/>
          </a:prstGeom>
          <a:solidFill>
            <a:srgbClr val="BAE0E3"/>
          </a:solidFill>
          <a:ln w="12191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74788" y="3518280"/>
          <a:ext cx="1525903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32138" y="3518280"/>
          <a:ext cx="1524000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984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069733" y="2912364"/>
            <a:ext cx="4439920" cy="866140"/>
            <a:chOff x="1069733" y="2912364"/>
            <a:chExt cx="4439920" cy="866140"/>
          </a:xfrm>
        </p:grpSpPr>
        <p:sp>
          <p:nvSpPr>
            <p:cNvPr id="18" name="object 18"/>
            <p:cNvSpPr/>
            <p:nvPr/>
          </p:nvSpPr>
          <p:spPr>
            <a:xfrm>
              <a:off x="1069733" y="2912376"/>
              <a:ext cx="4325620" cy="866140"/>
            </a:xfrm>
            <a:custGeom>
              <a:avLst/>
              <a:gdLst/>
              <a:ahLst/>
              <a:cxnLst/>
              <a:rect l="l" t="t" r="r" b="b"/>
              <a:pathLst>
                <a:path w="4325620" h="866139">
                  <a:moveTo>
                    <a:pt x="3555492" y="9144"/>
                  </a:moveTo>
                  <a:lnTo>
                    <a:pt x="3553206" y="0"/>
                  </a:lnTo>
                  <a:lnTo>
                    <a:pt x="0" y="618744"/>
                  </a:lnTo>
                  <a:lnTo>
                    <a:pt x="1524" y="627888"/>
                  </a:lnTo>
                  <a:lnTo>
                    <a:pt x="3555492" y="9144"/>
                  </a:lnTo>
                  <a:close/>
                </a:path>
                <a:path w="4325620" h="866139">
                  <a:moveTo>
                    <a:pt x="3938016" y="9144"/>
                  </a:moveTo>
                  <a:lnTo>
                    <a:pt x="3936492" y="0"/>
                  </a:lnTo>
                  <a:lnTo>
                    <a:pt x="1680972" y="618744"/>
                  </a:lnTo>
                  <a:lnTo>
                    <a:pt x="1682496" y="627888"/>
                  </a:lnTo>
                  <a:lnTo>
                    <a:pt x="3938016" y="9144"/>
                  </a:lnTo>
                  <a:close/>
                </a:path>
                <a:path w="4325620" h="866139">
                  <a:moveTo>
                    <a:pt x="4325112" y="7620"/>
                  </a:moveTo>
                  <a:lnTo>
                    <a:pt x="4319016" y="1524"/>
                  </a:lnTo>
                  <a:lnTo>
                    <a:pt x="3375660" y="865632"/>
                  </a:lnTo>
                  <a:lnTo>
                    <a:pt x="3388614" y="865632"/>
                  </a:lnTo>
                  <a:lnTo>
                    <a:pt x="432511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9169" y="3079242"/>
              <a:ext cx="535305" cy="699135"/>
            </a:xfrm>
            <a:custGeom>
              <a:avLst/>
              <a:gdLst/>
              <a:ahLst/>
              <a:cxnLst/>
              <a:rect l="l" t="t" r="r" b="b"/>
              <a:pathLst>
                <a:path w="535304" h="699135">
                  <a:moveTo>
                    <a:pt x="534924" y="0"/>
                  </a:moveTo>
                  <a:lnTo>
                    <a:pt x="509016" y="11430"/>
                  </a:lnTo>
                  <a:lnTo>
                    <a:pt x="0" y="698754"/>
                  </a:lnTo>
                  <a:lnTo>
                    <a:pt x="35814" y="698754"/>
                  </a:lnTo>
                  <a:lnTo>
                    <a:pt x="532638" y="27432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177" y="3034284"/>
              <a:ext cx="124967" cy="135636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11886" y="3522853"/>
          <a:ext cx="1524000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41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79130" y="3521328"/>
          <a:ext cx="1524634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3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771274" y="2926092"/>
            <a:ext cx="2733040" cy="614680"/>
          </a:xfrm>
          <a:custGeom>
            <a:avLst/>
            <a:gdLst/>
            <a:ahLst/>
            <a:cxnLst/>
            <a:rect l="l" t="t" r="r" b="b"/>
            <a:pathLst>
              <a:path w="2733040" h="614679">
                <a:moveTo>
                  <a:pt x="1037844" y="589788"/>
                </a:moveTo>
                <a:lnTo>
                  <a:pt x="4572" y="1524"/>
                </a:lnTo>
                <a:lnTo>
                  <a:pt x="0" y="9144"/>
                </a:lnTo>
                <a:lnTo>
                  <a:pt x="1033272" y="597408"/>
                </a:lnTo>
                <a:lnTo>
                  <a:pt x="1037844" y="589788"/>
                </a:lnTo>
                <a:close/>
              </a:path>
              <a:path w="2733040" h="614679">
                <a:moveTo>
                  <a:pt x="2732532" y="605028"/>
                </a:moveTo>
                <a:lnTo>
                  <a:pt x="388620" y="0"/>
                </a:lnTo>
                <a:lnTo>
                  <a:pt x="385572" y="9144"/>
                </a:lnTo>
                <a:lnTo>
                  <a:pt x="2730246" y="614172"/>
                </a:lnTo>
                <a:lnTo>
                  <a:pt x="2732532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195328" y="6368922"/>
          <a:ext cx="468122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4775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42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2281" y="4030979"/>
            <a:ext cx="1525905" cy="52069"/>
          </a:xfrm>
          <a:custGeom>
            <a:avLst/>
            <a:gdLst/>
            <a:ahLst/>
            <a:cxnLst/>
            <a:rect l="l" t="t" r="r" b="b"/>
            <a:pathLst>
              <a:path w="1525905" h="52070">
                <a:moveTo>
                  <a:pt x="1525524" y="51815"/>
                </a:moveTo>
                <a:lnTo>
                  <a:pt x="1525524" y="0"/>
                </a:lnTo>
                <a:lnTo>
                  <a:pt x="0" y="0"/>
                </a:lnTo>
                <a:lnTo>
                  <a:pt x="0" y="51815"/>
                </a:lnTo>
                <a:lnTo>
                  <a:pt x="1525524" y="51815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538869" y="3880103"/>
            <a:ext cx="2742565" cy="388620"/>
            <a:chOff x="2538869" y="3880103"/>
            <a:chExt cx="2742565" cy="388620"/>
          </a:xfrm>
        </p:grpSpPr>
        <p:sp>
          <p:nvSpPr>
            <p:cNvPr id="35" name="object 35"/>
            <p:cNvSpPr/>
            <p:nvPr/>
          </p:nvSpPr>
          <p:spPr>
            <a:xfrm>
              <a:off x="2538869" y="3906024"/>
              <a:ext cx="2735580" cy="304800"/>
            </a:xfrm>
            <a:custGeom>
              <a:avLst/>
              <a:gdLst/>
              <a:ahLst/>
              <a:cxnLst/>
              <a:rect l="l" t="t" r="r" b="b"/>
              <a:pathLst>
                <a:path w="2735579" h="304800">
                  <a:moveTo>
                    <a:pt x="2735580" y="0"/>
                  </a:moveTo>
                  <a:lnTo>
                    <a:pt x="1211580" y="0"/>
                  </a:lnTo>
                  <a:lnTo>
                    <a:pt x="1211580" y="124968"/>
                  </a:lnTo>
                  <a:lnTo>
                    <a:pt x="0" y="124968"/>
                  </a:lnTo>
                  <a:lnTo>
                    <a:pt x="0" y="176784"/>
                  </a:lnTo>
                  <a:lnTo>
                    <a:pt x="1211580" y="176784"/>
                  </a:lnTo>
                  <a:lnTo>
                    <a:pt x="1211580" y="304800"/>
                  </a:lnTo>
                  <a:lnTo>
                    <a:pt x="2735580" y="304800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49687" y="38999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92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4449" y="38999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9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42829" y="3906011"/>
              <a:ext cx="1537970" cy="0"/>
            </a:xfrm>
            <a:custGeom>
              <a:avLst/>
              <a:gdLst/>
              <a:ahLst/>
              <a:cxnLst/>
              <a:rect l="l" t="t" r="r" b="b"/>
              <a:pathLst>
                <a:path w="1537970">
                  <a:moveTo>
                    <a:pt x="1537715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2829" y="4210811"/>
              <a:ext cx="1537970" cy="0"/>
            </a:xfrm>
            <a:custGeom>
              <a:avLst/>
              <a:gdLst/>
              <a:ahLst/>
              <a:cxnLst/>
              <a:rect l="l" t="t" r="r" b="b"/>
              <a:pathLst>
                <a:path w="1537970">
                  <a:moveTo>
                    <a:pt x="1537715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0925" y="3880116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88620" y="193548"/>
                  </a:moveTo>
                  <a:lnTo>
                    <a:pt x="384048" y="155448"/>
                  </a:lnTo>
                  <a:lnTo>
                    <a:pt x="363474" y="102108"/>
                  </a:lnTo>
                  <a:lnTo>
                    <a:pt x="359664" y="96189"/>
                  </a:lnTo>
                  <a:lnTo>
                    <a:pt x="359664" y="195072"/>
                  </a:lnTo>
                  <a:lnTo>
                    <a:pt x="355854" y="228600"/>
                  </a:lnTo>
                  <a:lnTo>
                    <a:pt x="330708" y="288036"/>
                  </a:lnTo>
                  <a:lnTo>
                    <a:pt x="298704" y="323088"/>
                  </a:lnTo>
                  <a:lnTo>
                    <a:pt x="241554" y="353568"/>
                  </a:lnTo>
                  <a:lnTo>
                    <a:pt x="193548" y="361188"/>
                  </a:lnTo>
                  <a:lnTo>
                    <a:pt x="176784" y="359664"/>
                  </a:lnTo>
                  <a:lnTo>
                    <a:pt x="127254" y="347472"/>
                  </a:lnTo>
                  <a:lnTo>
                    <a:pt x="76200" y="310896"/>
                  </a:lnTo>
                  <a:lnTo>
                    <a:pt x="47244" y="272796"/>
                  </a:lnTo>
                  <a:lnTo>
                    <a:pt x="30480" y="227076"/>
                  </a:lnTo>
                  <a:lnTo>
                    <a:pt x="27432" y="193548"/>
                  </a:lnTo>
                  <a:lnTo>
                    <a:pt x="28194" y="176784"/>
                  </a:lnTo>
                  <a:lnTo>
                    <a:pt x="41148" y="129540"/>
                  </a:lnTo>
                  <a:lnTo>
                    <a:pt x="65532" y="88392"/>
                  </a:lnTo>
                  <a:lnTo>
                    <a:pt x="102108" y="56388"/>
                  </a:lnTo>
                  <a:lnTo>
                    <a:pt x="144780" y="36576"/>
                  </a:lnTo>
                  <a:lnTo>
                    <a:pt x="185356" y="28663"/>
                  </a:lnTo>
                  <a:lnTo>
                    <a:pt x="226212" y="31737"/>
                  </a:lnTo>
                  <a:lnTo>
                    <a:pt x="265214" y="44843"/>
                  </a:lnTo>
                  <a:lnTo>
                    <a:pt x="300228" y="67056"/>
                  </a:lnTo>
                  <a:lnTo>
                    <a:pt x="332232" y="102108"/>
                  </a:lnTo>
                  <a:lnTo>
                    <a:pt x="355854" y="161544"/>
                  </a:lnTo>
                  <a:lnTo>
                    <a:pt x="359664" y="195072"/>
                  </a:lnTo>
                  <a:lnTo>
                    <a:pt x="359664" y="96189"/>
                  </a:lnTo>
                  <a:lnTo>
                    <a:pt x="342900" y="70104"/>
                  </a:lnTo>
                  <a:lnTo>
                    <a:pt x="286512" y="22860"/>
                  </a:lnTo>
                  <a:lnTo>
                    <a:pt x="231648" y="4572"/>
                  </a:lnTo>
                  <a:lnTo>
                    <a:pt x="193548" y="0"/>
                  </a:lnTo>
                  <a:lnTo>
                    <a:pt x="172974" y="1524"/>
                  </a:lnTo>
                  <a:lnTo>
                    <a:pt x="134874" y="9144"/>
                  </a:lnTo>
                  <a:lnTo>
                    <a:pt x="83820" y="33528"/>
                  </a:lnTo>
                  <a:lnTo>
                    <a:pt x="42672" y="71628"/>
                  </a:lnTo>
                  <a:lnTo>
                    <a:pt x="12954" y="120396"/>
                  </a:lnTo>
                  <a:lnTo>
                    <a:pt x="0" y="175260"/>
                  </a:lnTo>
                  <a:lnTo>
                    <a:pt x="0" y="214884"/>
                  </a:lnTo>
                  <a:lnTo>
                    <a:pt x="7620" y="252984"/>
                  </a:lnTo>
                  <a:lnTo>
                    <a:pt x="22860" y="288036"/>
                  </a:lnTo>
                  <a:lnTo>
                    <a:pt x="56388" y="332232"/>
                  </a:lnTo>
                  <a:lnTo>
                    <a:pt x="102108" y="365760"/>
                  </a:lnTo>
                  <a:lnTo>
                    <a:pt x="137160" y="381000"/>
                  </a:lnTo>
                  <a:lnTo>
                    <a:pt x="175260" y="388620"/>
                  </a:lnTo>
                  <a:lnTo>
                    <a:pt x="214884" y="388620"/>
                  </a:lnTo>
                  <a:lnTo>
                    <a:pt x="252984" y="379476"/>
                  </a:lnTo>
                  <a:lnTo>
                    <a:pt x="302514" y="355092"/>
                  </a:lnTo>
                  <a:lnTo>
                    <a:pt x="344424" y="318516"/>
                  </a:lnTo>
                  <a:lnTo>
                    <a:pt x="365760" y="286512"/>
                  </a:lnTo>
                  <a:lnTo>
                    <a:pt x="384048" y="233172"/>
                  </a:lnTo>
                  <a:lnTo>
                    <a:pt x="388620" y="1935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400179" y="3899280"/>
            <a:ext cx="2742565" cy="318770"/>
            <a:chOff x="5400179" y="3899280"/>
            <a:chExt cx="2742565" cy="318770"/>
          </a:xfrm>
        </p:grpSpPr>
        <p:sp>
          <p:nvSpPr>
            <p:cNvPr id="42" name="object 42"/>
            <p:cNvSpPr/>
            <p:nvPr/>
          </p:nvSpPr>
          <p:spPr>
            <a:xfrm>
              <a:off x="5407037" y="3906024"/>
              <a:ext cx="2735580" cy="304800"/>
            </a:xfrm>
            <a:custGeom>
              <a:avLst/>
              <a:gdLst/>
              <a:ahLst/>
              <a:cxnLst/>
              <a:rect l="l" t="t" r="r" b="b"/>
              <a:pathLst>
                <a:path w="2735579" h="304800">
                  <a:moveTo>
                    <a:pt x="2735580" y="120396"/>
                  </a:moveTo>
                  <a:lnTo>
                    <a:pt x="1524000" y="120396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524000" y="304800"/>
                  </a:lnTo>
                  <a:lnTo>
                    <a:pt x="1524000" y="176784"/>
                  </a:lnTo>
                  <a:lnTo>
                    <a:pt x="2735580" y="176784"/>
                  </a:lnTo>
                  <a:lnTo>
                    <a:pt x="2735580" y="120396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0037" y="38999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92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31786" y="389991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92"/>
                  </a:lnTo>
                </a:path>
              </a:pathLst>
            </a:custGeom>
            <a:ln w="14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00179" y="3906011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1538477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00179" y="4210811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1538477" y="0"/>
                  </a:moveTo>
                  <a:lnTo>
                    <a:pt x="0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8287398" y="4027932"/>
            <a:ext cx="1524000" cy="55244"/>
          </a:xfrm>
          <a:custGeom>
            <a:avLst/>
            <a:gdLst/>
            <a:ahLst/>
            <a:cxnLst/>
            <a:rect l="l" t="t" r="r" b="b"/>
            <a:pathLst>
              <a:path w="1524000" h="55245">
                <a:moveTo>
                  <a:pt x="1524000" y="54863"/>
                </a:moveTo>
                <a:lnTo>
                  <a:pt x="1524000" y="0"/>
                </a:lnTo>
                <a:lnTo>
                  <a:pt x="0" y="0"/>
                </a:lnTo>
                <a:lnTo>
                  <a:pt x="0" y="54863"/>
                </a:lnTo>
                <a:lnTo>
                  <a:pt x="1524000" y="54863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5279" y="4642103"/>
            <a:ext cx="163195" cy="143510"/>
          </a:xfrm>
          <a:custGeom>
            <a:avLst/>
            <a:gdLst/>
            <a:ahLst/>
            <a:cxnLst/>
            <a:rect l="l" t="t" r="r" b="b"/>
            <a:pathLst>
              <a:path w="163195" h="143510">
                <a:moveTo>
                  <a:pt x="163067" y="0"/>
                </a:moveTo>
                <a:lnTo>
                  <a:pt x="150113" y="0"/>
                </a:lnTo>
                <a:lnTo>
                  <a:pt x="0" y="137160"/>
                </a:lnTo>
                <a:lnTo>
                  <a:pt x="6857" y="143256"/>
                </a:lnTo>
                <a:lnTo>
                  <a:pt x="16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0297" y="4521708"/>
            <a:ext cx="154940" cy="177165"/>
          </a:xfrm>
          <a:custGeom>
            <a:avLst/>
            <a:gdLst/>
            <a:ahLst/>
            <a:cxnLst/>
            <a:rect l="l" t="t" r="r" b="b"/>
            <a:pathLst>
              <a:path w="154939" h="177164">
                <a:moveTo>
                  <a:pt x="154686" y="0"/>
                </a:moveTo>
                <a:lnTo>
                  <a:pt x="118872" y="0"/>
                </a:lnTo>
                <a:lnTo>
                  <a:pt x="0" y="160020"/>
                </a:lnTo>
                <a:lnTo>
                  <a:pt x="23622" y="176784"/>
                </a:lnTo>
                <a:lnTo>
                  <a:pt x="154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3533" y="5507748"/>
            <a:ext cx="1777364" cy="509270"/>
          </a:xfrm>
          <a:custGeom>
            <a:avLst/>
            <a:gdLst/>
            <a:ahLst/>
            <a:cxnLst/>
            <a:rect l="l" t="t" r="r" b="b"/>
            <a:pathLst>
              <a:path w="1777364" h="509270">
                <a:moveTo>
                  <a:pt x="1404366" y="9144"/>
                </a:moveTo>
                <a:lnTo>
                  <a:pt x="1402080" y="0"/>
                </a:lnTo>
                <a:lnTo>
                  <a:pt x="0" y="499872"/>
                </a:lnTo>
                <a:lnTo>
                  <a:pt x="2286" y="509016"/>
                </a:lnTo>
                <a:lnTo>
                  <a:pt x="1404366" y="9144"/>
                </a:lnTo>
                <a:close/>
              </a:path>
              <a:path w="1777364" h="509270">
                <a:moveTo>
                  <a:pt x="1776984" y="6096"/>
                </a:moveTo>
                <a:lnTo>
                  <a:pt x="1767840" y="3048"/>
                </a:lnTo>
                <a:lnTo>
                  <a:pt x="1620012" y="502920"/>
                </a:lnTo>
                <a:lnTo>
                  <a:pt x="1629156" y="505968"/>
                </a:lnTo>
                <a:lnTo>
                  <a:pt x="177698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3162185" y="5536691"/>
            <a:ext cx="2340610" cy="712470"/>
            <a:chOff x="3162185" y="5536691"/>
            <a:chExt cx="2340610" cy="712470"/>
          </a:xfrm>
        </p:grpSpPr>
        <p:sp>
          <p:nvSpPr>
            <p:cNvPr id="52" name="object 52"/>
            <p:cNvSpPr/>
            <p:nvPr/>
          </p:nvSpPr>
          <p:spPr>
            <a:xfrm>
              <a:off x="4740287" y="5944374"/>
              <a:ext cx="749300" cy="290830"/>
            </a:xfrm>
            <a:custGeom>
              <a:avLst/>
              <a:gdLst/>
              <a:ahLst/>
              <a:cxnLst/>
              <a:rect l="l" t="t" r="r" b="b"/>
              <a:pathLst>
                <a:path w="749300" h="290829">
                  <a:moveTo>
                    <a:pt x="368046" y="0"/>
                  </a:moveTo>
                  <a:lnTo>
                    <a:pt x="0" y="0"/>
                  </a:lnTo>
                  <a:lnTo>
                    <a:pt x="0" y="290322"/>
                  </a:lnTo>
                  <a:lnTo>
                    <a:pt x="368046" y="290322"/>
                  </a:lnTo>
                  <a:lnTo>
                    <a:pt x="368046" y="0"/>
                  </a:lnTo>
                  <a:close/>
                </a:path>
                <a:path w="749300" h="290829">
                  <a:moveTo>
                    <a:pt x="749046" y="0"/>
                  </a:moveTo>
                  <a:lnTo>
                    <a:pt x="381000" y="0"/>
                  </a:lnTo>
                  <a:lnTo>
                    <a:pt x="381000" y="290322"/>
                  </a:lnTo>
                  <a:lnTo>
                    <a:pt x="749046" y="290322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66095" y="5929896"/>
              <a:ext cx="1536700" cy="319405"/>
            </a:xfrm>
            <a:custGeom>
              <a:avLst/>
              <a:gdLst/>
              <a:ahLst/>
              <a:cxnLst/>
              <a:rect l="l" t="t" r="r" b="b"/>
              <a:pathLst>
                <a:path w="1536700" h="319404">
                  <a:moveTo>
                    <a:pt x="1536192" y="0"/>
                  </a:moveTo>
                  <a:lnTo>
                    <a:pt x="1524000" y="0"/>
                  </a:lnTo>
                  <a:lnTo>
                    <a:pt x="1524000" y="13716"/>
                  </a:lnTo>
                  <a:lnTo>
                    <a:pt x="1524000" y="305562"/>
                  </a:lnTo>
                  <a:lnTo>
                    <a:pt x="1155179" y="305562"/>
                  </a:lnTo>
                  <a:lnTo>
                    <a:pt x="1155179" y="13716"/>
                  </a:lnTo>
                  <a:lnTo>
                    <a:pt x="1524000" y="13716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1143000" y="13716"/>
                  </a:lnTo>
                  <a:lnTo>
                    <a:pt x="1143000" y="305562"/>
                  </a:lnTo>
                  <a:lnTo>
                    <a:pt x="762000" y="305562"/>
                  </a:lnTo>
                  <a:lnTo>
                    <a:pt x="762000" y="319278"/>
                  </a:lnTo>
                  <a:lnTo>
                    <a:pt x="1143000" y="319278"/>
                  </a:lnTo>
                  <a:lnTo>
                    <a:pt x="1524000" y="319278"/>
                  </a:lnTo>
                  <a:lnTo>
                    <a:pt x="1536179" y="319278"/>
                  </a:lnTo>
                  <a:lnTo>
                    <a:pt x="1536179" y="13716"/>
                  </a:lnTo>
                  <a:lnTo>
                    <a:pt x="1536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62185" y="5536691"/>
              <a:ext cx="1021080" cy="480059"/>
            </a:xfrm>
            <a:custGeom>
              <a:avLst/>
              <a:gdLst/>
              <a:ahLst/>
              <a:cxnLst/>
              <a:rect l="l" t="t" r="r" b="b"/>
              <a:pathLst>
                <a:path w="1021079" h="480060">
                  <a:moveTo>
                    <a:pt x="1021080" y="470915"/>
                  </a:moveTo>
                  <a:lnTo>
                    <a:pt x="3048" y="0"/>
                  </a:lnTo>
                  <a:lnTo>
                    <a:pt x="0" y="9143"/>
                  </a:lnTo>
                  <a:lnTo>
                    <a:pt x="1018032" y="480059"/>
                  </a:lnTo>
                  <a:lnTo>
                    <a:pt x="1021080" y="470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5786501" y="5536691"/>
            <a:ext cx="1141730" cy="848994"/>
          </a:xfrm>
          <a:custGeom>
            <a:avLst/>
            <a:gdLst/>
            <a:ahLst/>
            <a:cxnLst/>
            <a:rect l="l" t="t" r="r" b="b"/>
            <a:pathLst>
              <a:path w="1141729" h="848995">
                <a:moveTo>
                  <a:pt x="1141476" y="7620"/>
                </a:moveTo>
                <a:lnTo>
                  <a:pt x="1135380" y="0"/>
                </a:lnTo>
                <a:lnTo>
                  <a:pt x="0" y="841248"/>
                </a:lnTo>
                <a:lnTo>
                  <a:pt x="6095" y="848868"/>
                </a:lnTo>
                <a:lnTo>
                  <a:pt x="114147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77519" y="5524500"/>
            <a:ext cx="319405" cy="859790"/>
          </a:xfrm>
          <a:custGeom>
            <a:avLst/>
            <a:gdLst/>
            <a:ahLst/>
            <a:cxnLst/>
            <a:rect l="l" t="t" r="r" b="b"/>
            <a:pathLst>
              <a:path w="319404" h="859789">
                <a:moveTo>
                  <a:pt x="319277" y="3048"/>
                </a:moveTo>
                <a:lnTo>
                  <a:pt x="311657" y="0"/>
                </a:lnTo>
                <a:lnTo>
                  <a:pt x="0" y="856488"/>
                </a:lnTo>
                <a:lnTo>
                  <a:pt x="9905" y="859536"/>
                </a:lnTo>
                <a:lnTo>
                  <a:pt x="31927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74749" y="5536691"/>
            <a:ext cx="905510" cy="848994"/>
          </a:xfrm>
          <a:custGeom>
            <a:avLst/>
            <a:gdLst/>
            <a:ahLst/>
            <a:cxnLst/>
            <a:rect l="l" t="t" r="r" b="b"/>
            <a:pathLst>
              <a:path w="905509" h="848995">
                <a:moveTo>
                  <a:pt x="905255" y="842772"/>
                </a:moveTo>
                <a:lnTo>
                  <a:pt x="6095" y="0"/>
                </a:lnTo>
                <a:lnTo>
                  <a:pt x="0" y="7620"/>
                </a:lnTo>
                <a:lnTo>
                  <a:pt x="899159" y="848868"/>
                </a:lnTo>
                <a:lnTo>
                  <a:pt x="905255" y="842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5711" y="1040383"/>
            <a:ext cx="8394700" cy="1477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770"/>
              </a:spcBef>
            </a:pP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folha </a:t>
            </a:r>
            <a:r>
              <a:rPr sz="2800" b="1" dirty="0">
                <a:latin typeface="Arial"/>
                <a:cs typeface="Arial"/>
              </a:rPr>
              <a:t>é dividida (como no caso 2), uma nova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folha </a:t>
            </a:r>
            <a:r>
              <a:rPr sz="2800" b="1" dirty="0">
                <a:latin typeface="Arial"/>
                <a:cs typeface="Arial"/>
              </a:rPr>
              <a:t>é </a:t>
            </a:r>
            <a:r>
              <a:rPr sz="2800" b="1" spc="-5" dirty="0">
                <a:latin typeface="Arial"/>
                <a:cs typeface="Arial"/>
              </a:rPr>
              <a:t>criada </a:t>
            </a:r>
            <a:r>
              <a:rPr sz="2800" b="1" dirty="0">
                <a:latin typeface="Arial"/>
                <a:cs typeface="Arial"/>
              </a:rPr>
              <a:t>e a chave 15 está para ser </a:t>
            </a:r>
            <a:r>
              <a:rPr sz="2800" b="1" spc="-5" dirty="0">
                <a:latin typeface="Arial"/>
                <a:cs typeface="Arial"/>
              </a:rPr>
              <a:t>movida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para</a:t>
            </a:r>
            <a:r>
              <a:rPr sz="2800" b="1" dirty="0">
                <a:latin typeface="Arial"/>
                <a:cs typeface="Arial"/>
              </a:rPr>
              <a:t> 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ascendente, </a:t>
            </a:r>
            <a:r>
              <a:rPr sz="2800" b="1" spc="-5" dirty="0">
                <a:latin typeface="Arial"/>
                <a:cs typeface="Arial"/>
              </a:rPr>
              <a:t>mas</a:t>
            </a:r>
            <a:r>
              <a:rPr sz="2800" b="1" dirty="0">
                <a:latin typeface="Arial"/>
                <a:cs typeface="Arial"/>
              </a:rPr>
              <a:t> este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não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tem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espaço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para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ela.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4597793" y="2582417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3841375" y="390778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30687" y="3906011"/>
            <a:ext cx="382270" cy="304800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12449" y="3906011"/>
            <a:ext cx="381000" cy="304800"/>
          </a:xfrm>
          <a:prstGeom prst="rect">
            <a:avLst/>
          </a:prstGeom>
          <a:ln w="13461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07037" y="3906011"/>
            <a:ext cx="381000" cy="304800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88037" y="3906011"/>
            <a:ext cx="381000" cy="304800"/>
          </a:xfrm>
          <a:prstGeom prst="rect">
            <a:avLst/>
          </a:prstGeom>
          <a:solidFill>
            <a:srgbClr val="BAE0E3"/>
          </a:solidFill>
          <a:ln w="13461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95711" y="4349750"/>
            <a:ext cx="53943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Assim,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ascendente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é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dividido,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368943" y="5181600"/>
          <a:ext cx="1524634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81697" y="5951982"/>
          <a:ext cx="1524000" cy="304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3686" y="3942588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93327" y="4664214"/>
            <a:ext cx="2334260" cy="292100"/>
          </a:xfrm>
          <a:custGeom>
            <a:avLst/>
            <a:gdLst/>
            <a:ahLst/>
            <a:cxnLst/>
            <a:rect l="l" t="t" r="r" b="b"/>
            <a:pathLst>
              <a:path w="2334260" h="292100">
                <a:moveTo>
                  <a:pt x="368046" y="0"/>
                </a:moveTo>
                <a:lnTo>
                  <a:pt x="0" y="0"/>
                </a:lnTo>
                <a:lnTo>
                  <a:pt x="0" y="291846"/>
                </a:lnTo>
                <a:lnTo>
                  <a:pt x="368046" y="291846"/>
                </a:lnTo>
                <a:lnTo>
                  <a:pt x="368046" y="0"/>
                </a:lnTo>
                <a:close/>
              </a:path>
              <a:path w="2334260" h="292100">
                <a:moveTo>
                  <a:pt x="749046" y="0"/>
                </a:moveTo>
                <a:lnTo>
                  <a:pt x="382524" y="0"/>
                </a:lnTo>
                <a:lnTo>
                  <a:pt x="382524" y="291846"/>
                </a:lnTo>
                <a:lnTo>
                  <a:pt x="749046" y="291846"/>
                </a:lnTo>
                <a:lnTo>
                  <a:pt x="749046" y="0"/>
                </a:lnTo>
                <a:close/>
              </a:path>
              <a:path w="2334260" h="292100">
                <a:moveTo>
                  <a:pt x="1130046" y="0"/>
                </a:moveTo>
                <a:lnTo>
                  <a:pt x="763524" y="0"/>
                </a:lnTo>
                <a:lnTo>
                  <a:pt x="763524" y="291846"/>
                </a:lnTo>
                <a:lnTo>
                  <a:pt x="1130046" y="291846"/>
                </a:lnTo>
                <a:lnTo>
                  <a:pt x="1130046" y="0"/>
                </a:lnTo>
                <a:close/>
              </a:path>
              <a:path w="2334260" h="292100">
                <a:moveTo>
                  <a:pt x="1512570" y="0"/>
                </a:moveTo>
                <a:lnTo>
                  <a:pt x="1144524" y="0"/>
                </a:lnTo>
                <a:lnTo>
                  <a:pt x="1144524" y="291846"/>
                </a:lnTo>
                <a:lnTo>
                  <a:pt x="1512570" y="291846"/>
                </a:lnTo>
                <a:lnTo>
                  <a:pt x="1512570" y="0"/>
                </a:lnTo>
                <a:close/>
              </a:path>
              <a:path w="2334260" h="292100">
                <a:moveTo>
                  <a:pt x="1953006" y="0"/>
                </a:moveTo>
                <a:lnTo>
                  <a:pt x="1584960" y="0"/>
                </a:lnTo>
                <a:lnTo>
                  <a:pt x="1584960" y="291846"/>
                </a:lnTo>
                <a:lnTo>
                  <a:pt x="1953006" y="291846"/>
                </a:lnTo>
                <a:lnTo>
                  <a:pt x="1953006" y="0"/>
                </a:lnTo>
                <a:close/>
              </a:path>
              <a:path w="2334260" h="292100">
                <a:moveTo>
                  <a:pt x="2334006" y="0"/>
                </a:moveTo>
                <a:lnTo>
                  <a:pt x="1965960" y="0"/>
                </a:lnTo>
                <a:lnTo>
                  <a:pt x="1965960" y="291846"/>
                </a:lnTo>
                <a:lnTo>
                  <a:pt x="2334006" y="291846"/>
                </a:lnTo>
                <a:lnTo>
                  <a:pt x="2334006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0829" y="4685791"/>
            <a:ext cx="2134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720090" algn="l"/>
                <a:tab pos="1104265" algn="l"/>
                <a:tab pos="1541780" algn="l"/>
                <a:tab pos="1922780" algn="l"/>
              </a:tabLst>
            </a:pPr>
            <a:r>
              <a:rPr sz="1400" b="1" spc="-5" dirty="0">
                <a:latin typeface="Arial"/>
                <a:cs typeface="Arial"/>
              </a:rPr>
              <a:t>7	8	10	</a:t>
            </a:r>
            <a:r>
              <a:rPr sz="1400" b="1" spc="-8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2100" b="1" spc="-7" baseline="1984" dirty="0">
                <a:latin typeface="Arial"/>
                <a:cs typeface="Arial"/>
              </a:rPr>
              <a:t>13</a:t>
            </a:r>
            <a:r>
              <a:rPr sz="2100" b="1" baseline="1984" dirty="0">
                <a:latin typeface="Arial"/>
                <a:cs typeface="Arial"/>
              </a:rPr>
              <a:t>	</a:t>
            </a:r>
            <a:r>
              <a:rPr sz="2100" b="1" spc="-7" baseline="1984" dirty="0">
                <a:latin typeface="Arial"/>
                <a:cs typeface="Arial"/>
              </a:rPr>
              <a:t>14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3533" y="4244340"/>
            <a:ext cx="4509135" cy="725170"/>
            <a:chOff x="993533" y="4244340"/>
            <a:chExt cx="4509135" cy="725170"/>
          </a:xfrm>
        </p:grpSpPr>
        <p:sp>
          <p:nvSpPr>
            <p:cNvPr id="7" name="object 7"/>
            <p:cNvSpPr/>
            <p:nvPr/>
          </p:nvSpPr>
          <p:spPr>
            <a:xfrm>
              <a:off x="2381135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2179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332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2135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432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3135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16" y="12954"/>
                  </a:lnTo>
                  <a:lnTo>
                    <a:pt x="1371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5532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7" y="761"/>
                  </a:moveTo>
                  <a:lnTo>
                    <a:pt x="368807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7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4135" y="4651260"/>
              <a:ext cx="382270" cy="13335"/>
            </a:xfrm>
            <a:custGeom>
              <a:avLst/>
              <a:gdLst/>
              <a:ahLst/>
              <a:cxnLst/>
              <a:rect l="l" t="t" r="r" b="b"/>
              <a:pathLst>
                <a:path w="382270" h="13335">
                  <a:moveTo>
                    <a:pt x="38176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3703" y="12954"/>
                  </a:lnTo>
                  <a:lnTo>
                    <a:pt x="13703" y="12192"/>
                  </a:lnTo>
                  <a:lnTo>
                    <a:pt x="381762" y="12192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6327" y="4663440"/>
              <a:ext cx="369570" cy="1270"/>
            </a:xfrm>
            <a:custGeom>
              <a:avLst/>
              <a:gdLst/>
              <a:ahLst/>
              <a:cxnLst/>
              <a:rect l="l" t="t" r="r" b="b"/>
              <a:pathLst>
                <a:path w="369570" h="1270">
                  <a:moveTo>
                    <a:pt x="369570" y="761"/>
                  </a:moveTo>
                  <a:lnTo>
                    <a:pt x="369570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9570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1135" y="4651260"/>
              <a:ext cx="1537335" cy="318135"/>
            </a:xfrm>
            <a:custGeom>
              <a:avLst/>
              <a:gdLst/>
              <a:ahLst/>
              <a:cxnLst/>
              <a:rect l="l" t="t" r="r" b="b"/>
              <a:pathLst>
                <a:path w="1537335" h="318135">
                  <a:moveTo>
                    <a:pt x="1536941" y="0"/>
                  </a:moveTo>
                  <a:lnTo>
                    <a:pt x="1524762" y="0"/>
                  </a:lnTo>
                  <a:lnTo>
                    <a:pt x="1524762" y="12192"/>
                  </a:lnTo>
                  <a:lnTo>
                    <a:pt x="1524762" y="12954"/>
                  </a:lnTo>
                  <a:lnTo>
                    <a:pt x="1524762" y="305562"/>
                  </a:lnTo>
                  <a:lnTo>
                    <a:pt x="1156703" y="305562"/>
                  </a:lnTo>
                  <a:lnTo>
                    <a:pt x="1156703" y="12954"/>
                  </a:lnTo>
                  <a:lnTo>
                    <a:pt x="1143000" y="12954"/>
                  </a:lnTo>
                  <a:lnTo>
                    <a:pt x="1143000" y="305562"/>
                  </a:lnTo>
                  <a:lnTo>
                    <a:pt x="775716" y="305562"/>
                  </a:lnTo>
                  <a:lnTo>
                    <a:pt x="775716" y="12954"/>
                  </a:lnTo>
                  <a:lnTo>
                    <a:pt x="762000" y="12954"/>
                  </a:lnTo>
                  <a:lnTo>
                    <a:pt x="762000" y="305562"/>
                  </a:lnTo>
                  <a:lnTo>
                    <a:pt x="394716" y="305562"/>
                  </a:lnTo>
                  <a:lnTo>
                    <a:pt x="394716" y="12954"/>
                  </a:lnTo>
                  <a:lnTo>
                    <a:pt x="381000" y="12954"/>
                  </a:lnTo>
                  <a:lnTo>
                    <a:pt x="381000" y="305562"/>
                  </a:lnTo>
                  <a:lnTo>
                    <a:pt x="12179" y="305562"/>
                  </a:lnTo>
                  <a:lnTo>
                    <a:pt x="12179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12179" y="317754"/>
                  </a:lnTo>
                  <a:lnTo>
                    <a:pt x="1536941" y="317754"/>
                  </a:lnTo>
                  <a:lnTo>
                    <a:pt x="1536941" y="305562"/>
                  </a:lnTo>
                  <a:lnTo>
                    <a:pt x="1536941" y="12954"/>
                  </a:lnTo>
                  <a:lnTo>
                    <a:pt x="1536941" y="12192"/>
                  </a:lnTo>
                  <a:lnTo>
                    <a:pt x="1536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3533" y="4244352"/>
              <a:ext cx="1777364" cy="510540"/>
            </a:xfrm>
            <a:custGeom>
              <a:avLst/>
              <a:gdLst/>
              <a:ahLst/>
              <a:cxnLst/>
              <a:rect l="l" t="t" r="r" b="b"/>
              <a:pathLst>
                <a:path w="1777364" h="510539">
                  <a:moveTo>
                    <a:pt x="1404366" y="9144"/>
                  </a:moveTo>
                  <a:lnTo>
                    <a:pt x="1402080" y="0"/>
                  </a:lnTo>
                  <a:lnTo>
                    <a:pt x="0" y="500634"/>
                  </a:lnTo>
                  <a:lnTo>
                    <a:pt x="2286" y="510540"/>
                  </a:lnTo>
                  <a:lnTo>
                    <a:pt x="1404366" y="9144"/>
                  </a:lnTo>
                  <a:close/>
                </a:path>
                <a:path w="1777364" h="510539">
                  <a:moveTo>
                    <a:pt x="1776984" y="5334"/>
                  </a:moveTo>
                  <a:lnTo>
                    <a:pt x="1767840" y="2286"/>
                  </a:lnTo>
                  <a:lnTo>
                    <a:pt x="1620012" y="504444"/>
                  </a:lnTo>
                  <a:lnTo>
                    <a:pt x="1629156" y="507492"/>
                  </a:lnTo>
                  <a:lnTo>
                    <a:pt x="1776984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0287" y="4664214"/>
              <a:ext cx="749300" cy="292100"/>
            </a:xfrm>
            <a:custGeom>
              <a:avLst/>
              <a:gdLst/>
              <a:ahLst/>
              <a:cxnLst/>
              <a:rect l="l" t="t" r="r" b="b"/>
              <a:pathLst>
                <a:path w="749300" h="292100">
                  <a:moveTo>
                    <a:pt x="368046" y="0"/>
                  </a:moveTo>
                  <a:lnTo>
                    <a:pt x="0" y="0"/>
                  </a:lnTo>
                  <a:lnTo>
                    <a:pt x="0" y="291846"/>
                  </a:lnTo>
                  <a:lnTo>
                    <a:pt x="368046" y="291846"/>
                  </a:lnTo>
                  <a:lnTo>
                    <a:pt x="368046" y="0"/>
                  </a:lnTo>
                  <a:close/>
                </a:path>
                <a:path w="749300" h="292100">
                  <a:moveTo>
                    <a:pt x="749046" y="0"/>
                  </a:moveTo>
                  <a:lnTo>
                    <a:pt x="381000" y="0"/>
                  </a:lnTo>
                  <a:lnTo>
                    <a:pt x="381000" y="291846"/>
                  </a:lnTo>
                  <a:lnTo>
                    <a:pt x="749046" y="291846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6095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381000" y="0"/>
                  </a:moveTo>
                  <a:lnTo>
                    <a:pt x="12179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828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7096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12179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0"/>
                  </a:lnTo>
                  <a:close/>
                </a:path>
                <a:path w="381000" h="13335">
                  <a:moveTo>
                    <a:pt x="381000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928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8096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12179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0"/>
                  </a:lnTo>
                  <a:close/>
                </a:path>
                <a:path w="381000" h="13335">
                  <a:moveTo>
                    <a:pt x="381000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4028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9096" y="4651260"/>
              <a:ext cx="381000" cy="13335"/>
            </a:xfrm>
            <a:custGeom>
              <a:avLst/>
              <a:gdLst/>
              <a:ahLst/>
              <a:cxnLst/>
              <a:rect l="l" t="t" r="r" b="b"/>
              <a:pathLst>
                <a:path w="381000" h="13335">
                  <a:moveTo>
                    <a:pt x="12179" y="0"/>
                  </a:moveTo>
                  <a:lnTo>
                    <a:pt x="0" y="0"/>
                  </a:lnTo>
                  <a:lnTo>
                    <a:pt x="0" y="12954"/>
                  </a:lnTo>
                  <a:lnTo>
                    <a:pt x="12179" y="12954"/>
                  </a:lnTo>
                  <a:lnTo>
                    <a:pt x="12179" y="0"/>
                  </a:lnTo>
                  <a:close/>
                </a:path>
                <a:path w="381000" h="13335">
                  <a:moveTo>
                    <a:pt x="381000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1287" y="4663440"/>
              <a:ext cx="368935" cy="1270"/>
            </a:xfrm>
            <a:custGeom>
              <a:avLst/>
              <a:gdLst/>
              <a:ahLst/>
              <a:cxnLst/>
              <a:rect l="l" t="t" r="r" b="b"/>
              <a:pathLst>
                <a:path w="368935" h="1270">
                  <a:moveTo>
                    <a:pt x="368808" y="761"/>
                  </a:moveTo>
                  <a:lnTo>
                    <a:pt x="368808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68808" y="76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6095" y="4651260"/>
              <a:ext cx="1536700" cy="318135"/>
            </a:xfrm>
            <a:custGeom>
              <a:avLst/>
              <a:gdLst/>
              <a:ahLst/>
              <a:cxnLst/>
              <a:rect l="l" t="t" r="r" b="b"/>
              <a:pathLst>
                <a:path w="1536700" h="318135">
                  <a:moveTo>
                    <a:pt x="393179" y="12954"/>
                  </a:moveTo>
                  <a:lnTo>
                    <a:pt x="381000" y="12954"/>
                  </a:lnTo>
                  <a:lnTo>
                    <a:pt x="381000" y="305562"/>
                  </a:lnTo>
                  <a:lnTo>
                    <a:pt x="12179" y="305562"/>
                  </a:lnTo>
                  <a:lnTo>
                    <a:pt x="12179" y="12954"/>
                  </a:lnTo>
                  <a:lnTo>
                    <a:pt x="0" y="12954"/>
                  </a:lnTo>
                  <a:lnTo>
                    <a:pt x="0" y="305562"/>
                  </a:lnTo>
                  <a:lnTo>
                    <a:pt x="0" y="317754"/>
                  </a:lnTo>
                  <a:lnTo>
                    <a:pt x="12179" y="317754"/>
                  </a:lnTo>
                  <a:lnTo>
                    <a:pt x="381000" y="317754"/>
                  </a:lnTo>
                  <a:lnTo>
                    <a:pt x="393179" y="317754"/>
                  </a:lnTo>
                  <a:lnTo>
                    <a:pt x="393179" y="12954"/>
                  </a:lnTo>
                  <a:close/>
                </a:path>
                <a:path w="1536700" h="318135">
                  <a:moveTo>
                    <a:pt x="774179" y="12954"/>
                  </a:moveTo>
                  <a:lnTo>
                    <a:pt x="762000" y="12954"/>
                  </a:lnTo>
                  <a:lnTo>
                    <a:pt x="762000" y="305562"/>
                  </a:lnTo>
                  <a:lnTo>
                    <a:pt x="393192" y="305562"/>
                  </a:lnTo>
                  <a:lnTo>
                    <a:pt x="393192" y="317754"/>
                  </a:lnTo>
                  <a:lnTo>
                    <a:pt x="762000" y="317754"/>
                  </a:lnTo>
                  <a:lnTo>
                    <a:pt x="774179" y="317754"/>
                  </a:lnTo>
                  <a:lnTo>
                    <a:pt x="774179" y="12954"/>
                  </a:lnTo>
                  <a:close/>
                </a:path>
                <a:path w="1536700" h="318135">
                  <a:moveTo>
                    <a:pt x="1155179" y="12954"/>
                  </a:moveTo>
                  <a:lnTo>
                    <a:pt x="1143000" y="12954"/>
                  </a:lnTo>
                  <a:lnTo>
                    <a:pt x="1143000" y="305562"/>
                  </a:lnTo>
                  <a:lnTo>
                    <a:pt x="774192" y="305562"/>
                  </a:lnTo>
                  <a:lnTo>
                    <a:pt x="774192" y="317754"/>
                  </a:lnTo>
                  <a:lnTo>
                    <a:pt x="1143000" y="317754"/>
                  </a:lnTo>
                  <a:lnTo>
                    <a:pt x="1155179" y="317754"/>
                  </a:lnTo>
                  <a:lnTo>
                    <a:pt x="1155179" y="12954"/>
                  </a:lnTo>
                  <a:close/>
                </a:path>
                <a:path w="1536700" h="318135">
                  <a:moveTo>
                    <a:pt x="1536179" y="0"/>
                  </a:moveTo>
                  <a:lnTo>
                    <a:pt x="1524000" y="0"/>
                  </a:lnTo>
                  <a:lnTo>
                    <a:pt x="1524000" y="12192"/>
                  </a:lnTo>
                  <a:lnTo>
                    <a:pt x="1524000" y="12954"/>
                  </a:lnTo>
                  <a:lnTo>
                    <a:pt x="1524000" y="305562"/>
                  </a:lnTo>
                  <a:lnTo>
                    <a:pt x="1155192" y="305562"/>
                  </a:lnTo>
                  <a:lnTo>
                    <a:pt x="1155192" y="317754"/>
                  </a:lnTo>
                  <a:lnTo>
                    <a:pt x="1524000" y="317754"/>
                  </a:lnTo>
                  <a:lnTo>
                    <a:pt x="1536179" y="317754"/>
                  </a:lnTo>
                  <a:lnTo>
                    <a:pt x="1536179" y="305562"/>
                  </a:lnTo>
                  <a:lnTo>
                    <a:pt x="1536179" y="12954"/>
                  </a:lnTo>
                  <a:lnTo>
                    <a:pt x="1536179" y="12192"/>
                  </a:lnTo>
                  <a:lnTo>
                    <a:pt x="1536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7637" y="4274832"/>
              <a:ext cx="1595755" cy="480059"/>
            </a:xfrm>
            <a:custGeom>
              <a:avLst/>
              <a:gdLst/>
              <a:ahLst/>
              <a:cxnLst/>
              <a:rect l="l" t="t" r="r" b="b"/>
              <a:pathLst>
                <a:path w="1595754" h="480060">
                  <a:moveTo>
                    <a:pt x="595884" y="24384"/>
                  </a:moveTo>
                  <a:lnTo>
                    <a:pt x="567690" y="24384"/>
                  </a:lnTo>
                  <a:lnTo>
                    <a:pt x="0" y="230124"/>
                  </a:lnTo>
                  <a:lnTo>
                    <a:pt x="3048" y="238506"/>
                  </a:lnTo>
                  <a:lnTo>
                    <a:pt x="595884" y="24384"/>
                  </a:lnTo>
                  <a:close/>
                </a:path>
                <a:path w="1595754" h="480060">
                  <a:moveTo>
                    <a:pt x="1595628" y="470154"/>
                  </a:moveTo>
                  <a:lnTo>
                    <a:pt x="577596" y="0"/>
                  </a:lnTo>
                  <a:lnTo>
                    <a:pt x="574548" y="9144"/>
                  </a:lnTo>
                  <a:lnTo>
                    <a:pt x="1592580" y="480060"/>
                  </a:lnTo>
                  <a:lnTo>
                    <a:pt x="1595628" y="470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155327" y="3235451"/>
            <a:ext cx="1471930" cy="531495"/>
          </a:xfrm>
          <a:custGeom>
            <a:avLst/>
            <a:gdLst/>
            <a:ahLst/>
            <a:cxnLst/>
            <a:rect l="l" t="t" r="r" b="b"/>
            <a:pathLst>
              <a:path w="1471929" h="531495">
                <a:moveTo>
                  <a:pt x="1471422" y="8382"/>
                </a:moveTo>
                <a:lnTo>
                  <a:pt x="1466850" y="0"/>
                </a:lnTo>
                <a:lnTo>
                  <a:pt x="0" y="531114"/>
                </a:lnTo>
                <a:lnTo>
                  <a:pt x="28194" y="531114"/>
                </a:lnTo>
                <a:lnTo>
                  <a:pt x="147142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6213" y="3250692"/>
            <a:ext cx="1572895" cy="516255"/>
          </a:xfrm>
          <a:custGeom>
            <a:avLst/>
            <a:gdLst/>
            <a:ahLst/>
            <a:cxnLst/>
            <a:rect l="l" t="t" r="r" b="b"/>
            <a:pathLst>
              <a:path w="1572895" h="516254">
                <a:moveTo>
                  <a:pt x="1572767" y="515874"/>
                </a:moveTo>
                <a:lnTo>
                  <a:pt x="3047" y="0"/>
                </a:lnTo>
                <a:lnTo>
                  <a:pt x="0" y="8382"/>
                </a:lnTo>
                <a:lnTo>
                  <a:pt x="1541526" y="515874"/>
                </a:lnTo>
                <a:lnTo>
                  <a:pt x="1572767" y="515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41649" y="66918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5409" y="6764273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09" h="19050">
                <a:moveTo>
                  <a:pt x="36575" y="0"/>
                </a:moveTo>
                <a:lnTo>
                  <a:pt x="41910" y="0"/>
                </a:lnTo>
              </a:path>
              <a:path w="41909" h="19050">
                <a:moveTo>
                  <a:pt x="0" y="6857"/>
                </a:moveTo>
                <a:lnTo>
                  <a:pt x="6096" y="6857"/>
                </a:lnTo>
              </a:path>
              <a:path w="41909" h="19050">
                <a:moveTo>
                  <a:pt x="0" y="12191"/>
                </a:moveTo>
                <a:lnTo>
                  <a:pt x="6096" y="12191"/>
                </a:lnTo>
              </a:path>
              <a:path w="41909" h="19050">
                <a:moveTo>
                  <a:pt x="24383" y="19049"/>
                </a:moveTo>
                <a:lnTo>
                  <a:pt x="30479" y="19049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78759" y="6764273"/>
            <a:ext cx="30480" cy="67945"/>
          </a:xfrm>
          <a:custGeom>
            <a:avLst/>
            <a:gdLst/>
            <a:ahLst/>
            <a:cxnLst/>
            <a:rect l="l" t="t" r="r" b="b"/>
            <a:pathLst>
              <a:path w="30479" h="67945">
                <a:moveTo>
                  <a:pt x="6857" y="0"/>
                </a:moveTo>
                <a:lnTo>
                  <a:pt x="12953" y="0"/>
                </a:lnTo>
              </a:path>
              <a:path w="30479" h="67945">
                <a:moveTo>
                  <a:pt x="0" y="12191"/>
                </a:moveTo>
                <a:lnTo>
                  <a:pt x="6857" y="12191"/>
                </a:lnTo>
              </a:path>
              <a:path w="30479" h="67945">
                <a:moveTo>
                  <a:pt x="12953" y="19049"/>
                </a:moveTo>
                <a:lnTo>
                  <a:pt x="19050" y="19049"/>
                </a:lnTo>
              </a:path>
              <a:path w="30479" h="67945">
                <a:moveTo>
                  <a:pt x="12953" y="25145"/>
                </a:moveTo>
                <a:lnTo>
                  <a:pt x="19050" y="25145"/>
                </a:lnTo>
              </a:path>
              <a:path w="30479" h="67945">
                <a:moveTo>
                  <a:pt x="12953" y="30479"/>
                </a:moveTo>
                <a:lnTo>
                  <a:pt x="19050" y="30479"/>
                </a:lnTo>
              </a:path>
              <a:path w="30479" h="67945">
                <a:moveTo>
                  <a:pt x="12954" y="37337"/>
                </a:moveTo>
                <a:lnTo>
                  <a:pt x="19050" y="37337"/>
                </a:lnTo>
              </a:path>
              <a:path w="30479" h="67945">
                <a:moveTo>
                  <a:pt x="12954" y="42671"/>
                </a:moveTo>
                <a:lnTo>
                  <a:pt x="19050" y="42671"/>
                </a:lnTo>
              </a:path>
              <a:path w="30479" h="67945">
                <a:moveTo>
                  <a:pt x="12954" y="49529"/>
                </a:moveTo>
                <a:lnTo>
                  <a:pt x="19050" y="49529"/>
                </a:lnTo>
              </a:path>
              <a:path w="30479" h="67945">
                <a:moveTo>
                  <a:pt x="12954" y="55625"/>
                </a:moveTo>
                <a:lnTo>
                  <a:pt x="19050" y="55625"/>
                </a:lnTo>
              </a:path>
              <a:path w="30479" h="67945">
                <a:moveTo>
                  <a:pt x="12954" y="60959"/>
                </a:moveTo>
                <a:lnTo>
                  <a:pt x="19050" y="60959"/>
                </a:lnTo>
              </a:path>
              <a:path w="30479" h="67945">
                <a:moveTo>
                  <a:pt x="25146" y="67817"/>
                </a:moveTo>
                <a:lnTo>
                  <a:pt x="30480" y="67817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60065" y="6771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0"/>
                </a:moveTo>
                <a:lnTo>
                  <a:pt x="5334" y="0"/>
                </a:lnTo>
              </a:path>
              <a:path w="5715" h="5715">
                <a:moveTo>
                  <a:pt x="0" y="5333"/>
                </a:moveTo>
                <a:lnTo>
                  <a:pt x="5334" y="5333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58769" y="6794754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41909" y="0"/>
                </a:moveTo>
                <a:lnTo>
                  <a:pt x="48767" y="0"/>
                </a:lnTo>
              </a:path>
              <a:path w="48895" h="49529">
                <a:moveTo>
                  <a:pt x="41909" y="6857"/>
                </a:moveTo>
                <a:lnTo>
                  <a:pt x="48767" y="6857"/>
                </a:lnTo>
              </a:path>
              <a:path w="48895" h="49529">
                <a:moveTo>
                  <a:pt x="18287" y="12191"/>
                </a:moveTo>
                <a:lnTo>
                  <a:pt x="24383" y="12191"/>
                </a:lnTo>
              </a:path>
              <a:path w="48895" h="49529">
                <a:moveTo>
                  <a:pt x="30479" y="12191"/>
                </a:moveTo>
                <a:lnTo>
                  <a:pt x="36575" y="12191"/>
                </a:lnTo>
              </a:path>
              <a:path w="48895" h="49529">
                <a:moveTo>
                  <a:pt x="18287" y="25145"/>
                </a:moveTo>
                <a:lnTo>
                  <a:pt x="24383" y="25145"/>
                </a:lnTo>
              </a:path>
              <a:path w="48895" h="49529">
                <a:moveTo>
                  <a:pt x="0" y="37337"/>
                </a:moveTo>
                <a:lnTo>
                  <a:pt x="6096" y="37337"/>
                </a:lnTo>
              </a:path>
              <a:path w="48895" h="49529">
                <a:moveTo>
                  <a:pt x="11429" y="37337"/>
                </a:moveTo>
                <a:lnTo>
                  <a:pt x="18287" y="37337"/>
                </a:lnTo>
              </a:path>
              <a:path w="48895" h="49529">
                <a:moveTo>
                  <a:pt x="11429" y="49529"/>
                </a:moveTo>
                <a:lnTo>
                  <a:pt x="18287" y="49529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63569" y="679475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73298" y="68625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67317" y="6954011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2"/>
                </a:moveTo>
                <a:lnTo>
                  <a:pt x="6096" y="42672"/>
                </a:lnTo>
              </a:path>
              <a:path w="48895" h="104140">
                <a:moveTo>
                  <a:pt x="24383" y="66294"/>
                </a:moveTo>
                <a:lnTo>
                  <a:pt x="30479" y="66294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56827" y="6984492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12" y="0"/>
                </a:moveTo>
                <a:lnTo>
                  <a:pt x="6870" y="0"/>
                </a:lnTo>
              </a:path>
              <a:path w="6984" h="24129">
                <a:moveTo>
                  <a:pt x="0" y="5334"/>
                </a:moveTo>
                <a:lnTo>
                  <a:pt x="6857" y="5334"/>
                </a:lnTo>
              </a:path>
              <a:path w="6984" h="24129">
                <a:moveTo>
                  <a:pt x="0" y="12192"/>
                </a:moveTo>
                <a:lnTo>
                  <a:pt x="6857" y="12192"/>
                </a:lnTo>
              </a:path>
              <a:path w="6984" h="24129">
                <a:moveTo>
                  <a:pt x="0" y="18288"/>
                </a:moveTo>
                <a:lnTo>
                  <a:pt x="6857" y="18288"/>
                </a:lnTo>
              </a:path>
              <a:path w="6984" h="24129">
                <a:moveTo>
                  <a:pt x="0" y="23622"/>
                </a:moveTo>
                <a:lnTo>
                  <a:pt x="6857" y="2362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41777" y="69898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81844" y="7020306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5146"/>
                </a:moveTo>
                <a:lnTo>
                  <a:pt x="42672" y="25146"/>
                </a:lnTo>
              </a:path>
              <a:path w="79375" h="30479">
                <a:moveTo>
                  <a:pt x="73151" y="25146"/>
                </a:moveTo>
                <a:lnTo>
                  <a:pt x="79248" y="25146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61627" y="7027164"/>
            <a:ext cx="43815" cy="24130"/>
          </a:xfrm>
          <a:custGeom>
            <a:avLst/>
            <a:gdLst/>
            <a:ahLst/>
            <a:cxnLst/>
            <a:rect l="l" t="t" r="r" b="b"/>
            <a:pathLst>
              <a:path w="43815" h="24129">
                <a:moveTo>
                  <a:pt x="0" y="0"/>
                </a:moveTo>
                <a:lnTo>
                  <a:pt x="6857" y="0"/>
                </a:lnTo>
              </a:path>
              <a:path w="43815" h="24129">
                <a:moveTo>
                  <a:pt x="19050" y="0"/>
                </a:moveTo>
                <a:lnTo>
                  <a:pt x="25146" y="0"/>
                </a:lnTo>
              </a:path>
              <a:path w="43815" h="24129">
                <a:moveTo>
                  <a:pt x="37338" y="11429"/>
                </a:moveTo>
                <a:lnTo>
                  <a:pt x="43434" y="11429"/>
                </a:lnTo>
              </a:path>
              <a:path w="43815" h="24129">
                <a:moveTo>
                  <a:pt x="25146" y="23621"/>
                </a:moveTo>
                <a:lnTo>
                  <a:pt x="30480" y="23621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1013" y="7069073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7967" y="5423408"/>
            <a:ext cx="8629650" cy="17443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0190" marR="5080" algn="just">
              <a:lnSpc>
                <a:spcPct val="80100"/>
              </a:lnSpc>
              <a:spcBef>
                <a:spcPts val="770"/>
              </a:spcBef>
            </a:pPr>
            <a:r>
              <a:rPr sz="2800" b="1" dirty="0">
                <a:latin typeface="Arial"/>
                <a:cs typeface="Arial"/>
              </a:rPr>
              <a:t>Com </a:t>
            </a:r>
            <a:r>
              <a:rPr sz="2800" b="1" spc="-5" dirty="0">
                <a:latin typeface="Arial"/>
                <a:cs typeface="Arial"/>
              </a:rPr>
              <a:t>base no procedimento descrito elabore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algoritmo em alto nível, representando-o através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 </a:t>
            </a:r>
            <a:r>
              <a:rPr sz="2800" b="1" spc="-5" dirty="0">
                <a:latin typeface="Arial"/>
                <a:cs typeface="Arial"/>
              </a:rPr>
              <a:t>um </a:t>
            </a:r>
            <a:r>
              <a:rPr sz="2800" b="1" dirty="0">
                <a:latin typeface="Arial"/>
                <a:cs typeface="Arial"/>
              </a:rPr>
              <a:t>pseudocódigo, descrevendo o processo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inserção.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Arial MT"/>
                <a:cs typeface="Arial MT"/>
              </a:rPr>
              <a:t>106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74749" y="4276344"/>
            <a:ext cx="905510" cy="845819"/>
          </a:xfrm>
          <a:custGeom>
            <a:avLst/>
            <a:gdLst/>
            <a:ahLst/>
            <a:cxnLst/>
            <a:rect l="l" t="t" r="r" b="b"/>
            <a:pathLst>
              <a:path w="905509" h="845820">
                <a:moveTo>
                  <a:pt x="905255" y="838962"/>
                </a:moveTo>
                <a:lnTo>
                  <a:pt x="6095" y="0"/>
                </a:lnTo>
                <a:lnTo>
                  <a:pt x="0" y="6096"/>
                </a:lnTo>
                <a:lnTo>
                  <a:pt x="899159" y="845820"/>
                </a:lnTo>
                <a:lnTo>
                  <a:pt x="905255" y="838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86501" y="4261116"/>
            <a:ext cx="1510665" cy="861060"/>
          </a:xfrm>
          <a:custGeom>
            <a:avLst/>
            <a:gdLst/>
            <a:ahLst/>
            <a:cxnLst/>
            <a:rect l="l" t="t" r="r" b="b"/>
            <a:pathLst>
              <a:path w="1510665" h="861060">
                <a:moveTo>
                  <a:pt x="1376172" y="214122"/>
                </a:moveTo>
                <a:lnTo>
                  <a:pt x="1032891" y="101650"/>
                </a:lnTo>
                <a:lnTo>
                  <a:pt x="1141476" y="21336"/>
                </a:lnTo>
                <a:lnTo>
                  <a:pt x="1135380" y="13716"/>
                </a:lnTo>
                <a:lnTo>
                  <a:pt x="1021524" y="97917"/>
                </a:lnTo>
                <a:lnTo>
                  <a:pt x="792480" y="22860"/>
                </a:lnTo>
                <a:lnTo>
                  <a:pt x="761238" y="22860"/>
                </a:lnTo>
                <a:lnTo>
                  <a:pt x="1011682" y="105206"/>
                </a:lnTo>
                <a:lnTo>
                  <a:pt x="0" y="853440"/>
                </a:lnTo>
                <a:lnTo>
                  <a:pt x="6096" y="861060"/>
                </a:lnTo>
                <a:lnTo>
                  <a:pt x="1023035" y="108940"/>
                </a:lnTo>
                <a:lnTo>
                  <a:pt x="1373124" y="224028"/>
                </a:lnTo>
                <a:lnTo>
                  <a:pt x="1376172" y="214122"/>
                </a:lnTo>
                <a:close/>
              </a:path>
              <a:path w="1510665" h="861060">
                <a:moveTo>
                  <a:pt x="1510296" y="3810"/>
                </a:moveTo>
                <a:lnTo>
                  <a:pt x="1502676" y="0"/>
                </a:lnTo>
                <a:lnTo>
                  <a:pt x="1191018" y="856488"/>
                </a:lnTo>
                <a:lnTo>
                  <a:pt x="1200924" y="859536"/>
                </a:lnTo>
                <a:lnTo>
                  <a:pt x="151029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95711" y="967993"/>
            <a:ext cx="8395335" cy="1819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75"/>
              </a:spcBef>
            </a:pPr>
            <a:r>
              <a:rPr sz="2800" b="1" dirty="0">
                <a:latin typeface="Arial"/>
                <a:cs typeface="Arial"/>
              </a:rPr>
              <a:t>mas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agora</a:t>
            </a:r>
            <a:r>
              <a:rPr sz="2800" b="1" spc="5" dirty="0">
                <a:latin typeface="Arial"/>
                <a:cs typeface="Arial"/>
              </a:rPr>
              <a:t> duas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árvores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têm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que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ser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combinadas </a:t>
            </a:r>
            <a:r>
              <a:rPr sz="2800" b="1" spc="5" dirty="0">
                <a:latin typeface="Arial"/>
                <a:cs typeface="Arial"/>
              </a:rPr>
              <a:t>em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uma.</a:t>
            </a:r>
            <a:r>
              <a:rPr sz="2800" b="1" dirty="0">
                <a:latin typeface="Arial"/>
                <a:cs typeface="Arial"/>
              </a:rPr>
              <a:t> Isso é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obtido</a:t>
            </a:r>
            <a:r>
              <a:rPr sz="2800" b="1" dirty="0">
                <a:latin typeface="Arial"/>
                <a:cs typeface="Arial"/>
              </a:rPr>
              <a:t> criando-se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uma </a:t>
            </a:r>
            <a:r>
              <a:rPr sz="2800" b="1" dirty="0">
                <a:latin typeface="Arial"/>
                <a:cs typeface="Arial"/>
              </a:rPr>
              <a:t>nova raiz e movendo-se a última chave da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velha </a:t>
            </a:r>
            <a:r>
              <a:rPr sz="2800" b="1" dirty="0">
                <a:latin typeface="Arial"/>
                <a:cs typeface="Arial"/>
              </a:rPr>
              <a:t>raiz até ela.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Deve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óbvio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é o único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caso</a:t>
            </a: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árvore</a:t>
            </a:r>
            <a:r>
              <a:rPr sz="28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aumenta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</a:t>
            </a: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altura.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597793" y="2917698"/>
          <a:ext cx="152463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368943" y="3928871"/>
          <a:ext cx="152463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781697" y="4696205"/>
          <a:ext cx="1524000" cy="305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177675" y="5051297"/>
          <a:ext cx="30949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8332355" y="5051297"/>
          <a:ext cx="152463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a 22"/>
          <p:cNvGraphicFramePr/>
          <p:nvPr/>
        </p:nvGraphicFramePr>
        <p:xfrm>
          <a:off x="781287" y="1720622"/>
          <a:ext cx="9261581" cy="5669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ítulo 20">
            <a:extLst>
              <a:ext uri="{FF2B5EF4-FFF2-40B4-BE49-F238E27FC236}">
                <a16:creationId xmlns:a16="http://schemas.microsoft.com/office/drawing/2014/main" id="{80464F46-AB5D-45C3-8D3F-57F69E5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Árvore 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9713-678A-4491-8D1E-56FB388B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D4D59-E233-4E64-B180-3B3B25BB37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66825"/>
            <a:ext cx="9448800" cy="60325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1)Construa as árvores B resultantes das sequencias de inserção abaixo com o valor de ordem indicado:</a:t>
            </a:r>
          </a:p>
          <a:p>
            <a:endParaRPr lang="pt-BR" dirty="0"/>
          </a:p>
          <a:p>
            <a:r>
              <a:rPr lang="pt-BR" dirty="0"/>
              <a:t>a) ordem 4</a:t>
            </a:r>
          </a:p>
          <a:p>
            <a:r>
              <a:rPr lang="pt-BR" dirty="0"/>
              <a:t>23,45,65,28,33,64,7,34,9,87,90,14,54,38,10,3,25,40,22,</a:t>
            </a:r>
          </a:p>
          <a:p>
            <a:r>
              <a:rPr lang="pt-BR" dirty="0"/>
              <a:t>12,31,17,11,5,76,50,44,80,75</a:t>
            </a:r>
          </a:p>
          <a:p>
            <a:endParaRPr lang="pt-BR" dirty="0"/>
          </a:p>
          <a:p>
            <a:r>
              <a:rPr lang="pt-BR" dirty="0"/>
              <a:t>b) ordem 5</a:t>
            </a:r>
          </a:p>
          <a:p>
            <a:r>
              <a:rPr lang="pt-BR" dirty="0"/>
              <a:t>23,45,65,28,33,64,7,34,9,87,90,14,54,38,10,3,25,40,22,</a:t>
            </a:r>
          </a:p>
          <a:p>
            <a:r>
              <a:rPr lang="pt-BR" dirty="0"/>
              <a:t>12,31,17,11,5,76,50,44,80,75</a:t>
            </a:r>
          </a:p>
          <a:p>
            <a:endParaRPr lang="pt-BR" dirty="0"/>
          </a:p>
          <a:p>
            <a:r>
              <a:rPr lang="pt-BR" dirty="0"/>
              <a:t>2) E se ordem da letra b fosse 7, qual seria a altura da árvore no pior caso ? (responda sem desenhar a árvore)</a:t>
            </a:r>
          </a:p>
        </p:txBody>
      </p:sp>
    </p:spTree>
    <p:extLst>
      <p:ext uri="{BB962C8B-B14F-4D97-AF65-F5344CB8AC3E}">
        <p14:creationId xmlns:p14="http://schemas.microsoft.com/office/powerpoint/2010/main" val="33757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CC86-7A55-43D3-B68E-19D94718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Resolução letra 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0E9F2E-A91E-4AF8-9522-461C8B2C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7885" r="2969" b="36058"/>
          <a:stretch/>
        </p:blipFill>
        <p:spPr>
          <a:xfrm>
            <a:off x="0" y="3053040"/>
            <a:ext cx="10375900" cy="1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EFF1F6-FFF1-4CA7-9F83-B35AFEF6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5" t="38593" r="27197" b="38593"/>
          <a:stretch/>
        </p:blipFill>
        <p:spPr>
          <a:xfrm>
            <a:off x="266701" y="2828924"/>
            <a:ext cx="10159998" cy="1905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A25C03-FA58-2F20-6A9B-493D2328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2698D69-76AC-12B8-93B8-C665831882C9}"/>
              </a:ext>
            </a:extLst>
          </p:cNvPr>
          <p:cNvSpPr txBox="1">
            <a:spLocks/>
          </p:cNvSpPr>
          <p:nvPr/>
        </p:nvSpPr>
        <p:spPr>
          <a:xfrm>
            <a:off x="2527300" y="502411"/>
            <a:ext cx="46481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kern="0" dirty="0"/>
              <a:t>Resolução letra B</a:t>
            </a:r>
          </a:p>
        </p:txBody>
      </p:sp>
    </p:spTree>
    <p:extLst>
      <p:ext uri="{BB962C8B-B14F-4D97-AF65-F5344CB8AC3E}">
        <p14:creationId xmlns:p14="http://schemas.microsoft.com/office/powerpoint/2010/main" val="244978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8A64346-1B66-4EDA-B11F-2E4FF09F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90" y="1303138"/>
            <a:ext cx="9621072" cy="6112334"/>
          </a:xfrm>
        </p:spPr>
        <p:txBody>
          <a:bodyPr>
            <a:normAutofit/>
          </a:bodyPr>
          <a:lstStyle/>
          <a:p>
            <a:r>
              <a:rPr lang="pt-BR" dirty="0"/>
              <a:t>Cada nó da árvore B contém várias chaves e ponteiros, logo é necessário definir uma estrutura que permita a representação desses conjuntos</a:t>
            </a:r>
          </a:p>
          <a:p>
            <a:endParaRPr lang="pt-BR" sz="2647" dirty="0"/>
          </a:p>
          <a:p>
            <a:endParaRPr lang="pt-BR" sz="2647" dirty="0"/>
          </a:p>
          <a:p>
            <a:endParaRPr lang="pt-BR" sz="2647" dirty="0"/>
          </a:p>
          <a:p>
            <a:endParaRPr lang="pt-BR" sz="2647" dirty="0"/>
          </a:p>
          <a:p>
            <a:endParaRPr lang="pt-BR" sz="2647" dirty="0"/>
          </a:p>
          <a:p>
            <a:endParaRPr lang="pt-BR" sz="2647" dirty="0"/>
          </a:p>
          <a:p>
            <a:endParaRPr lang="pt-BR" dirty="0"/>
          </a:p>
          <a:p>
            <a:r>
              <a:rPr lang="pt-BR" dirty="0"/>
              <a:t>Comumente, vários autores, trazem essa representação com estruturas estáticas como vetores de chaves e de ponteiros</a:t>
            </a:r>
          </a:p>
          <a:p>
            <a:r>
              <a:rPr lang="pt-BR" dirty="0"/>
              <a:t>Essa abordagem é boa, pois garante que os dados estarão alocados juntos na memória, diminuindo o acesso ao disco, mesmo que represente um consumo um pouco maior de memória inicialmente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41364E4-7429-48E0-9907-AC3E45AB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Árvore B e sua estrutura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A459F-770F-41B6-B0C4-D7AE208EE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t="66469" r="24077" b="14034"/>
          <a:stretch/>
        </p:blipFill>
        <p:spPr>
          <a:xfrm>
            <a:off x="1716533" y="2637493"/>
            <a:ext cx="6543855" cy="16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8A64346-1B66-4EDA-B11F-2E4FF09F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061" y="1303137"/>
            <a:ext cx="8697278" cy="6065794"/>
          </a:xfrm>
        </p:spPr>
        <p:txBody>
          <a:bodyPr>
            <a:normAutofit/>
          </a:bodyPr>
          <a:lstStyle/>
          <a:p>
            <a:r>
              <a:rPr lang="pt-BR" dirty="0"/>
              <a:t>Entretanto, nesta disciplina, para fins de fixação dos conceitos de alocação dinâmica de memória, esses conjuntos serão representados como listas dinâmicas duplamente encadeadas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41364E4-7429-48E0-9907-AC3E45AB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Árvore B e sua estrutura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A459F-770F-41B6-B0C4-D7AE208EE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t="66469" r="24077" b="14034"/>
          <a:stretch/>
        </p:blipFill>
        <p:spPr>
          <a:xfrm>
            <a:off x="572734" y="3541335"/>
            <a:ext cx="9547932" cy="24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21309605-7E3F-42EE-B468-91DDEF82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09" y="1290450"/>
            <a:ext cx="10173609" cy="861774"/>
          </a:xfrm>
        </p:spPr>
        <p:txBody>
          <a:bodyPr/>
          <a:lstStyle/>
          <a:p>
            <a:r>
              <a:rPr lang="pt-BR" dirty="0"/>
              <a:t>Quais campos são interessantes (ou necessários) para o nó de uma árvore B?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Estrutura do nó na árvore B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98948AD-578E-4D4E-B92C-1986B1657A86}"/>
              </a:ext>
            </a:extLst>
          </p:cNvPr>
          <p:cNvSpPr/>
          <p:nvPr/>
        </p:nvSpPr>
        <p:spPr>
          <a:xfrm>
            <a:off x="4905068" y="2725957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pai</a:t>
            </a:r>
          </a:p>
        </p:txBody>
      </p:sp>
      <p:cxnSp>
        <p:nvCxnSpPr>
          <p:cNvPr id="24" name="Conector de seta reta 18">
            <a:extLst>
              <a:ext uri="{FF2B5EF4-FFF2-40B4-BE49-F238E27FC236}">
                <a16:creationId xmlns:a16="http://schemas.microsoft.com/office/drawing/2014/main" id="{478639B5-D947-4B29-9D38-1395E6DF0CA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632227" y="2229523"/>
            <a:ext cx="363579" cy="4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A3127B08-DEE6-48BB-8A71-CE641C9004D9}"/>
              </a:ext>
            </a:extLst>
          </p:cNvPr>
          <p:cNvSpPr/>
          <p:nvPr/>
        </p:nvSpPr>
        <p:spPr>
          <a:xfrm>
            <a:off x="3574769" y="2725956"/>
            <a:ext cx="1330301" cy="941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 err="1"/>
              <a:t>qtde</a:t>
            </a:r>
            <a:endParaRPr lang="pt-BR" sz="2647" dirty="0"/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493F7E-BA35-4411-802B-99BD55E5FCB0}"/>
              </a:ext>
            </a:extLst>
          </p:cNvPr>
          <p:cNvSpPr/>
          <p:nvPr/>
        </p:nvSpPr>
        <p:spPr>
          <a:xfrm>
            <a:off x="6359385" y="2726519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lista</a:t>
            </a:r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9D16DE9-E642-47E6-BF4C-4B4B5BE7E777}"/>
              </a:ext>
            </a:extLst>
          </p:cNvPr>
          <p:cNvSpPr/>
          <p:nvPr/>
        </p:nvSpPr>
        <p:spPr>
          <a:xfrm>
            <a:off x="2287373" y="2727255"/>
            <a:ext cx="1296859" cy="941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folha</a:t>
            </a:r>
          </a:p>
        </p:txBody>
      </p:sp>
      <p:cxnSp>
        <p:nvCxnSpPr>
          <p:cNvPr id="89" name="Conector de seta reta 18">
            <a:extLst>
              <a:ext uri="{FF2B5EF4-FFF2-40B4-BE49-F238E27FC236}">
                <a16:creationId xmlns:a16="http://schemas.microsoft.com/office/drawing/2014/main" id="{7E92C0EF-6808-4C19-807F-3F756DB19B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02881" y="3667666"/>
            <a:ext cx="383663" cy="4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446D1B-A237-4DCD-9F7F-C2B7960710DE}"/>
              </a:ext>
            </a:extLst>
          </p:cNvPr>
          <p:cNvSpPr txBox="1"/>
          <p:nvPr/>
        </p:nvSpPr>
        <p:spPr>
          <a:xfrm>
            <a:off x="549421" y="4233449"/>
            <a:ext cx="4840647" cy="335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47" dirty="0"/>
              <a:t>Estrutura do No na árvore b</a:t>
            </a:r>
          </a:p>
          <a:p>
            <a:endParaRPr lang="pt-BR" sz="2647" dirty="0"/>
          </a:p>
          <a:p>
            <a:r>
              <a:rPr lang="pt-BR" sz="2647" dirty="0"/>
              <a:t>Se o nó é folha</a:t>
            </a:r>
          </a:p>
          <a:p>
            <a:r>
              <a:rPr lang="pt-BR" sz="2647" dirty="0"/>
              <a:t>Quantidade de chaves do nó</a:t>
            </a:r>
          </a:p>
          <a:p>
            <a:r>
              <a:rPr lang="pt-BR" sz="2647" dirty="0"/>
              <a:t>Ponteiro para o nó pai</a:t>
            </a:r>
          </a:p>
          <a:p>
            <a:r>
              <a:rPr lang="pt-BR" sz="2647" dirty="0"/>
              <a:t>Conjunto de chaves</a:t>
            </a:r>
          </a:p>
          <a:p>
            <a:r>
              <a:rPr lang="pt-BR" sz="2647" dirty="0"/>
              <a:t>Ponteiro para direita</a:t>
            </a:r>
          </a:p>
          <a:p>
            <a:endParaRPr lang="pt-BR" sz="2647" dirty="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6C7BBEC-CDDD-43BF-9C5E-7104E74537E6}"/>
              </a:ext>
            </a:extLst>
          </p:cNvPr>
          <p:cNvSpPr txBox="1"/>
          <p:nvPr/>
        </p:nvSpPr>
        <p:spPr>
          <a:xfrm>
            <a:off x="5176968" y="4277124"/>
            <a:ext cx="5714153" cy="307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</a:t>
            </a:r>
            <a:endParaRPr lang="pt-BR" sz="242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folha;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qtdeChaves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*pai;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listaChaves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*direita;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1DF73C9A-0380-4A92-B797-888999E0FB80}"/>
              </a:ext>
            </a:extLst>
          </p:cNvPr>
          <p:cNvSpPr/>
          <p:nvPr/>
        </p:nvSpPr>
        <p:spPr>
          <a:xfrm>
            <a:off x="7813702" y="2725956"/>
            <a:ext cx="1296859" cy="94497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direita</a:t>
            </a:r>
          </a:p>
        </p:txBody>
      </p:sp>
      <p:cxnSp>
        <p:nvCxnSpPr>
          <p:cNvPr id="100" name="Conector de seta reta 18">
            <a:extLst>
              <a:ext uri="{FF2B5EF4-FFF2-40B4-BE49-F238E27FC236}">
                <a16:creationId xmlns:a16="http://schemas.microsoft.com/office/drawing/2014/main" id="{8905F137-672A-45BD-833A-7C057A6149F0}"/>
              </a:ext>
            </a:extLst>
          </p:cNvPr>
          <p:cNvCxnSpPr>
            <a:cxnSpLocks/>
          </p:cNvCxnSpPr>
          <p:nvPr/>
        </p:nvCxnSpPr>
        <p:spPr>
          <a:xfrm>
            <a:off x="8949246" y="3667666"/>
            <a:ext cx="408938" cy="4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CAF4EC5-FD37-4D93-9E06-C60153714185}"/>
              </a:ext>
            </a:extLst>
          </p:cNvPr>
          <p:cNvGrpSpPr/>
          <p:nvPr/>
        </p:nvGrpSpPr>
        <p:grpSpPr>
          <a:xfrm>
            <a:off x="2565650" y="5785980"/>
            <a:ext cx="1413524" cy="1593400"/>
            <a:chOff x="1897741" y="3267528"/>
            <a:chExt cx="1281785" cy="1444897"/>
          </a:xfrm>
        </p:grpSpPr>
        <p:sp>
          <p:nvSpPr>
            <p:cNvPr id="4" name="Retângulo 3"/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7" name="Conector de seta reta 6"/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5232495" y="3185818"/>
            <a:ext cx="4236608" cy="15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16" dirty="0"/>
              <a:t>Estrutura Chave</a:t>
            </a:r>
          </a:p>
          <a:p>
            <a:endParaRPr lang="pt-BR" sz="2316" dirty="0"/>
          </a:p>
          <a:p>
            <a:r>
              <a:rPr lang="pt-BR" sz="2316" dirty="0"/>
              <a:t>Inteiro </a:t>
            </a:r>
          </a:p>
          <a:p>
            <a:r>
              <a:rPr lang="pt-BR" sz="2316" dirty="0"/>
              <a:t>Ponteiro para nó filho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CFD8FF-1351-42C2-A221-7D3113D7C8C2}"/>
              </a:ext>
            </a:extLst>
          </p:cNvPr>
          <p:cNvSpPr txBox="1"/>
          <p:nvPr/>
        </p:nvSpPr>
        <p:spPr>
          <a:xfrm>
            <a:off x="5303089" y="4638782"/>
            <a:ext cx="4954636" cy="2230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16" b="1" dirty="0">
                <a:latin typeface="+mj-lt"/>
                <a:cs typeface="Courier New" panose="02070309020205020404" pitchFamily="49" charset="0"/>
              </a:rPr>
              <a:t>Em C:</a:t>
            </a:r>
          </a:p>
          <a:p>
            <a:r>
              <a:rPr lang="pt-BR" sz="231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 chave</a:t>
            </a:r>
          </a:p>
          <a:p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31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16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valorChave</a:t>
            </a:r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31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16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</a:t>
            </a:r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 *filho;</a:t>
            </a:r>
          </a:p>
          <a:p>
            <a:r>
              <a:rPr lang="pt-BR" sz="2316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A9E78994-C9AC-4AB3-93F9-8B8B3BEE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76" y="1358614"/>
            <a:ext cx="9593641" cy="1747695"/>
          </a:xfrm>
        </p:spPr>
        <p:txBody>
          <a:bodyPr>
            <a:normAutofit/>
          </a:bodyPr>
          <a:lstStyle/>
          <a:p>
            <a:r>
              <a:rPr lang="pt-BR" dirty="0"/>
              <a:t>Para especificar os elementos da lista de chaves, observe que a estrutura que carrega a informação na árvore B é sempre acompanhada de um ponteiro.</a:t>
            </a:r>
          </a:p>
          <a:p>
            <a:r>
              <a:rPr lang="pt-BR" dirty="0"/>
              <a:t>Para fins didáticos, tome essa informação como um inteiro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12EB95E-AD11-4975-AC23-85595FA7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Estrutura Chave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6F9E134-7108-4ED3-B71C-869C559EF917}"/>
              </a:ext>
            </a:extLst>
          </p:cNvPr>
          <p:cNvGrpSpPr/>
          <p:nvPr/>
        </p:nvGrpSpPr>
        <p:grpSpPr>
          <a:xfrm>
            <a:off x="2565650" y="3771421"/>
            <a:ext cx="1413524" cy="1593400"/>
            <a:chOff x="1897741" y="3267528"/>
            <a:chExt cx="1281785" cy="144489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8C6836F-C0E9-4BDF-BEEE-0B8B12090CFD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inteiro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3D2D98E-15FE-42CF-9A49-494255FE98DA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ponteiro</a:t>
              </a:r>
            </a:p>
          </p:txBody>
        </p:sp>
        <p:cxnSp>
          <p:nvCxnSpPr>
            <p:cNvPr id="18" name="Conector de seta reta 6">
              <a:extLst>
                <a:ext uri="{FF2B5EF4-FFF2-40B4-BE49-F238E27FC236}">
                  <a16:creationId xmlns:a16="http://schemas.microsoft.com/office/drawing/2014/main" id="{E9D9CA6B-CBFB-467F-908A-D44808B0AEF2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38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spaço Reservado para Conteúdo 127">
            <a:extLst>
              <a:ext uri="{FF2B5EF4-FFF2-40B4-BE49-F238E27FC236}">
                <a16:creationId xmlns:a16="http://schemas.microsoft.com/office/drawing/2014/main" id="{6A55612F-C267-47E8-80A7-91ED7FBA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09" y="1290450"/>
            <a:ext cx="10173609" cy="1292662"/>
          </a:xfrm>
        </p:spPr>
        <p:txBody>
          <a:bodyPr/>
          <a:lstStyle/>
          <a:p>
            <a:r>
              <a:rPr lang="pt-BR" dirty="0"/>
              <a:t>Logo é possível construir uma lista de chaves a partir da lista genérica duplamente encadeada, definida anteriormente na disciplina, tendo:</a:t>
            </a:r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15" y="675308"/>
            <a:ext cx="6165348" cy="389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Lista de chaves na lista genérica duplamente encadeada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E33550F-9F47-45A7-8786-EDB834E6496F}"/>
              </a:ext>
            </a:extLst>
          </p:cNvPr>
          <p:cNvSpPr/>
          <p:nvPr/>
        </p:nvSpPr>
        <p:spPr>
          <a:xfrm>
            <a:off x="2011509" y="3059552"/>
            <a:ext cx="1773334" cy="5898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985" dirty="0" err="1"/>
              <a:t>listaChaves</a:t>
            </a:r>
            <a:endParaRPr lang="pt-BR" sz="1985" dirty="0"/>
          </a:p>
        </p:txBody>
      </p:sp>
      <p:cxnSp>
        <p:nvCxnSpPr>
          <p:cNvPr id="41" name="Conector de seta reta 28">
            <a:extLst>
              <a:ext uri="{FF2B5EF4-FFF2-40B4-BE49-F238E27FC236}">
                <a16:creationId xmlns:a16="http://schemas.microsoft.com/office/drawing/2014/main" id="{A1C14E7C-9B59-4959-9163-044B3B1E1D2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784843" y="3343235"/>
            <a:ext cx="1166930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F99E1523-75F5-43B5-B493-32B634E27279}"/>
              </a:ext>
            </a:extLst>
          </p:cNvPr>
          <p:cNvSpPr/>
          <p:nvPr/>
        </p:nvSpPr>
        <p:spPr>
          <a:xfrm rot="5400000">
            <a:off x="5905501" y="2948411"/>
            <a:ext cx="343568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/>
              <a:t>fim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C87242-83AD-4904-A4D4-0DBBF4DD01D1}"/>
              </a:ext>
            </a:extLst>
          </p:cNvPr>
          <p:cNvSpPr/>
          <p:nvPr/>
        </p:nvSpPr>
        <p:spPr>
          <a:xfrm rot="5400000">
            <a:off x="5174916" y="2948410"/>
            <a:ext cx="343566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 err="1"/>
              <a:t>ini</a:t>
            </a:r>
            <a:endParaRPr lang="pt-BR" sz="1985" dirty="0"/>
          </a:p>
        </p:txBody>
      </p:sp>
      <p:cxnSp>
        <p:nvCxnSpPr>
          <p:cNvPr id="46" name="Conector de seta reta 5">
            <a:extLst>
              <a:ext uri="{FF2B5EF4-FFF2-40B4-BE49-F238E27FC236}">
                <a16:creationId xmlns:a16="http://schemas.microsoft.com/office/drawing/2014/main" id="{A5C970CB-C264-4626-83D7-285EBB6F7217}"/>
              </a:ext>
            </a:extLst>
          </p:cNvPr>
          <p:cNvCxnSpPr>
            <a:cxnSpLocks/>
            <a:stCxn id="45" idx="3"/>
            <a:endCxn id="48" idx="0"/>
          </p:cNvCxnSpPr>
          <p:nvPr/>
        </p:nvCxnSpPr>
        <p:spPr>
          <a:xfrm flipH="1">
            <a:off x="1829426" y="3483545"/>
            <a:ext cx="3517273" cy="94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">
            <a:extLst>
              <a:ext uri="{FF2B5EF4-FFF2-40B4-BE49-F238E27FC236}">
                <a16:creationId xmlns:a16="http://schemas.microsoft.com/office/drawing/2014/main" id="{D4413686-E15F-4621-BCF6-488D0243105F}"/>
              </a:ext>
            </a:extLst>
          </p:cNvPr>
          <p:cNvCxnSpPr>
            <a:cxnSpLocks/>
            <a:stCxn id="44" idx="3"/>
            <a:endCxn id="115" idx="0"/>
          </p:cNvCxnSpPr>
          <p:nvPr/>
        </p:nvCxnSpPr>
        <p:spPr>
          <a:xfrm>
            <a:off x="6077285" y="3483547"/>
            <a:ext cx="2197436" cy="95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E591CCE-5B69-4561-92EA-874BD89A35F4}"/>
              </a:ext>
            </a:extLst>
          </p:cNvPr>
          <p:cNvGrpSpPr/>
          <p:nvPr/>
        </p:nvGrpSpPr>
        <p:grpSpPr>
          <a:xfrm>
            <a:off x="1021085" y="4426863"/>
            <a:ext cx="1608266" cy="1206235"/>
            <a:chOff x="709948" y="2274538"/>
            <a:chExt cx="1458377" cy="1093815"/>
          </a:xfrm>
        </p:grpSpPr>
        <p:cxnSp>
          <p:nvCxnSpPr>
            <p:cNvPr id="49" name="Conector de seta reta 11">
              <a:extLst>
                <a:ext uri="{FF2B5EF4-FFF2-40B4-BE49-F238E27FC236}">
                  <a16:creationId xmlns:a16="http://schemas.microsoft.com/office/drawing/2014/main" id="{20BDBEC1-EC91-4FAC-B765-7A4680C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0" cy="46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5F559B75-201F-408C-84B2-CD85D2504EBD}"/>
                </a:ext>
              </a:extLst>
            </p:cNvPr>
            <p:cNvGrpSpPr/>
            <p:nvPr/>
          </p:nvGrpSpPr>
          <p:grpSpPr>
            <a:xfrm>
              <a:off x="709948" y="2274538"/>
              <a:ext cx="1458377" cy="624145"/>
              <a:chOff x="709948" y="2274538"/>
              <a:chExt cx="1458377" cy="99417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FFA04813-3021-42CC-B631-66CE684D8FBB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9AA59572-47F0-48C1-B728-4D2931240C10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F4E87DB8-B726-4EF6-AA7B-645B5B8FCF76}"/>
                  </a:ext>
                </a:extLst>
              </p:cNvPr>
              <p:cNvSpPr/>
              <p:nvPr/>
            </p:nvSpPr>
            <p:spPr>
              <a:xfrm>
                <a:off x="1760111" y="2277238"/>
                <a:ext cx="408214" cy="9914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cxnSp>
        <p:nvCxnSpPr>
          <p:cNvPr id="52" name="Conector de seta reta 14">
            <a:extLst>
              <a:ext uri="{FF2B5EF4-FFF2-40B4-BE49-F238E27FC236}">
                <a16:creationId xmlns:a16="http://schemas.microsoft.com/office/drawing/2014/main" id="{C33E6464-D477-4B51-97CF-63716F4F35CC}"/>
              </a:ext>
            </a:extLst>
          </p:cNvPr>
          <p:cNvCxnSpPr>
            <a:cxnSpLocks/>
          </p:cNvCxnSpPr>
          <p:nvPr/>
        </p:nvCxnSpPr>
        <p:spPr>
          <a:xfrm>
            <a:off x="2630548" y="4703396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2">
            <a:extLst>
              <a:ext uri="{FF2B5EF4-FFF2-40B4-BE49-F238E27FC236}">
                <a16:creationId xmlns:a16="http://schemas.microsoft.com/office/drawing/2014/main" id="{57DE2B22-F5B0-4C09-B81F-0F955F44B9BF}"/>
              </a:ext>
            </a:extLst>
          </p:cNvPr>
          <p:cNvCxnSpPr>
            <a:cxnSpLocks/>
          </p:cNvCxnSpPr>
          <p:nvPr/>
        </p:nvCxnSpPr>
        <p:spPr>
          <a:xfrm flipH="1">
            <a:off x="2629102" y="4823229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35">
            <a:extLst>
              <a:ext uri="{FF2B5EF4-FFF2-40B4-BE49-F238E27FC236}">
                <a16:creationId xmlns:a16="http://schemas.microsoft.com/office/drawing/2014/main" id="{085F2D3D-813B-417A-9FBD-16D024BE3E64}"/>
              </a:ext>
            </a:extLst>
          </p:cNvPr>
          <p:cNvCxnSpPr>
            <a:cxnSpLocks/>
          </p:cNvCxnSpPr>
          <p:nvPr/>
        </p:nvCxnSpPr>
        <p:spPr>
          <a:xfrm>
            <a:off x="4743213" y="4703396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36">
            <a:extLst>
              <a:ext uri="{FF2B5EF4-FFF2-40B4-BE49-F238E27FC236}">
                <a16:creationId xmlns:a16="http://schemas.microsoft.com/office/drawing/2014/main" id="{FB5D7506-051B-427F-94D1-9F418FA83C17}"/>
              </a:ext>
            </a:extLst>
          </p:cNvPr>
          <p:cNvCxnSpPr>
            <a:cxnSpLocks/>
          </p:cNvCxnSpPr>
          <p:nvPr/>
        </p:nvCxnSpPr>
        <p:spPr>
          <a:xfrm flipH="1">
            <a:off x="4804792" y="4823229"/>
            <a:ext cx="565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41">
            <a:extLst>
              <a:ext uri="{FF2B5EF4-FFF2-40B4-BE49-F238E27FC236}">
                <a16:creationId xmlns:a16="http://schemas.microsoft.com/office/drawing/2014/main" id="{E584C1A0-67B7-4CC1-A980-DC414E927D56}"/>
              </a:ext>
            </a:extLst>
          </p:cNvPr>
          <p:cNvCxnSpPr>
            <a:cxnSpLocks/>
          </p:cNvCxnSpPr>
          <p:nvPr/>
        </p:nvCxnSpPr>
        <p:spPr>
          <a:xfrm>
            <a:off x="6903992" y="4707042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42">
            <a:extLst>
              <a:ext uri="{FF2B5EF4-FFF2-40B4-BE49-F238E27FC236}">
                <a16:creationId xmlns:a16="http://schemas.microsoft.com/office/drawing/2014/main" id="{45547386-69D9-4B07-97E7-573876B07BCF}"/>
              </a:ext>
            </a:extLst>
          </p:cNvPr>
          <p:cNvCxnSpPr>
            <a:cxnSpLocks/>
          </p:cNvCxnSpPr>
          <p:nvPr/>
        </p:nvCxnSpPr>
        <p:spPr>
          <a:xfrm flipH="1">
            <a:off x="6902547" y="4826875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FEEB033-11EE-456D-9A92-1006156449C0}"/>
              </a:ext>
            </a:extLst>
          </p:cNvPr>
          <p:cNvGrpSpPr/>
          <p:nvPr/>
        </p:nvGrpSpPr>
        <p:grpSpPr>
          <a:xfrm>
            <a:off x="3192594" y="4439099"/>
            <a:ext cx="1608266" cy="1204823"/>
            <a:chOff x="709948" y="2274539"/>
            <a:chExt cx="1458377" cy="1092535"/>
          </a:xfrm>
        </p:grpSpPr>
        <p:cxnSp>
          <p:nvCxnSpPr>
            <p:cNvPr id="101" name="Conector de seta reta 11">
              <a:extLst>
                <a:ext uri="{FF2B5EF4-FFF2-40B4-BE49-F238E27FC236}">
                  <a16:creationId xmlns:a16="http://schemas.microsoft.com/office/drawing/2014/main" id="{64EAA5E9-4A39-44C4-BF4E-7FD929DD036C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8925" cy="468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203136BC-A39D-4B57-9844-AB06DD7F05B2}"/>
                </a:ext>
              </a:extLst>
            </p:cNvPr>
            <p:cNvGrpSpPr/>
            <p:nvPr/>
          </p:nvGrpSpPr>
          <p:grpSpPr>
            <a:xfrm>
              <a:off x="709948" y="2274539"/>
              <a:ext cx="1458377" cy="624145"/>
              <a:chOff x="709948" y="2274538"/>
              <a:chExt cx="1458377" cy="994174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2659C60D-1695-464E-86BD-BAF66391BCA1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A6F77E4-BB3A-4461-963E-46C94D2F550C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E2239518-6F9A-4838-B9C6-B5B2AE466DCB}"/>
                  </a:ext>
                </a:extLst>
              </p:cNvPr>
              <p:cNvSpPr/>
              <p:nvPr/>
            </p:nvSpPr>
            <p:spPr>
              <a:xfrm>
                <a:off x="1760111" y="2275371"/>
                <a:ext cx="408214" cy="9933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A7219EF-3FC3-4BEE-991F-557B2FB96E1E}"/>
              </a:ext>
            </a:extLst>
          </p:cNvPr>
          <p:cNvGrpSpPr/>
          <p:nvPr/>
        </p:nvGrpSpPr>
        <p:grpSpPr>
          <a:xfrm>
            <a:off x="5294872" y="4425254"/>
            <a:ext cx="1608266" cy="1232512"/>
            <a:chOff x="709948" y="2274536"/>
            <a:chExt cx="1458377" cy="1117643"/>
          </a:xfrm>
        </p:grpSpPr>
        <p:cxnSp>
          <p:nvCxnSpPr>
            <p:cNvPr id="107" name="Conector de seta reta 11">
              <a:extLst>
                <a:ext uri="{FF2B5EF4-FFF2-40B4-BE49-F238E27FC236}">
                  <a16:creationId xmlns:a16="http://schemas.microsoft.com/office/drawing/2014/main" id="{EC3B4FB6-4B00-4958-9DE2-452DA442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4245" cy="493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878CF6E9-22F1-4968-A8AB-4073B52DB5C9}"/>
                </a:ext>
              </a:extLst>
            </p:cNvPr>
            <p:cNvGrpSpPr/>
            <p:nvPr/>
          </p:nvGrpSpPr>
          <p:grpSpPr>
            <a:xfrm>
              <a:off x="709948" y="2274536"/>
              <a:ext cx="1458377" cy="625735"/>
              <a:chOff x="709948" y="2274538"/>
              <a:chExt cx="1458377" cy="996707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B40FA75A-3C82-47F2-AFBF-5F7F767FD9B8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FFA46733-A8B1-422C-98B4-6A7A250DF096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E9CC4F2A-27A1-413E-B510-79736C5FC4DE}"/>
                  </a:ext>
                </a:extLst>
              </p:cNvPr>
              <p:cNvSpPr/>
              <p:nvPr/>
            </p:nvSpPr>
            <p:spPr>
              <a:xfrm>
                <a:off x="1760111" y="2274540"/>
                <a:ext cx="408214" cy="9967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4D83653-15AF-44DF-B04D-9CFAEB5E43C6}"/>
              </a:ext>
            </a:extLst>
          </p:cNvPr>
          <p:cNvGrpSpPr/>
          <p:nvPr/>
        </p:nvGrpSpPr>
        <p:grpSpPr>
          <a:xfrm>
            <a:off x="7466380" y="4435713"/>
            <a:ext cx="1608266" cy="1222052"/>
            <a:chOff x="709948" y="2271469"/>
            <a:chExt cx="1458377" cy="1108158"/>
          </a:xfrm>
        </p:grpSpPr>
        <p:cxnSp>
          <p:nvCxnSpPr>
            <p:cNvPr id="113" name="Conector de seta reta 11">
              <a:extLst>
                <a:ext uri="{FF2B5EF4-FFF2-40B4-BE49-F238E27FC236}">
                  <a16:creationId xmlns:a16="http://schemas.microsoft.com/office/drawing/2014/main" id="{1B7D62DC-6540-496E-AC1B-1AA0D3CA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51356" cy="4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97AC64D0-E0D8-410C-9CD8-D41DA313F419}"/>
                </a:ext>
              </a:extLst>
            </p:cNvPr>
            <p:cNvGrpSpPr/>
            <p:nvPr/>
          </p:nvGrpSpPr>
          <p:grpSpPr>
            <a:xfrm>
              <a:off x="709948" y="2271469"/>
              <a:ext cx="1458377" cy="627212"/>
              <a:chOff x="709948" y="2269652"/>
              <a:chExt cx="1458377" cy="99906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6DC1B730-81BF-415D-B4DD-CCF0C3E2C9B2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3D8CE437-75B0-4FFD-8730-78A608172D73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B55CDEC-C507-4B93-BD4D-27132B444C37}"/>
                  </a:ext>
                </a:extLst>
              </p:cNvPr>
              <p:cNvSpPr/>
              <p:nvPr/>
            </p:nvSpPr>
            <p:spPr>
              <a:xfrm>
                <a:off x="1760111" y="2269652"/>
                <a:ext cx="408214" cy="9990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705C87D7-89FB-49C6-846D-15C798B8900C}"/>
              </a:ext>
            </a:extLst>
          </p:cNvPr>
          <p:cNvGrpSpPr/>
          <p:nvPr/>
        </p:nvGrpSpPr>
        <p:grpSpPr>
          <a:xfrm>
            <a:off x="1070178" y="5633098"/>
            <a:ext cx="1413524" cy="1593400"/>
            <a:chOff x="1897741" y="3267528"/>
            <a:chExt cx="1281785" cy="1444897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AB6ECED-FBD8-4C72-91EB-DCB57580E4B9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57F600B3-14BB-4AE5-BDA7-4E930B60498E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2" name="Conector de seta reta 6">
              <a:extLst>
                <a:ext uri="{FF2B5EF4-FFF2-40B4-BE49-F238E27FC236}">
                  <a16:creationId xmlns:a16="http://schemas.microsoft.com/office/drawing/2014/main" id="{E1D04FBE-7E9B-4440-9EF5-BC217884FAD3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6C19D370-B444-42AF-9C99-C1F1CD7B52A1}"/>
              </a:ext>
            </a:extLst>
          </p:cNvPr>
          <p:cNvGrpSpPr/>
          <p:nvPr/>
        </p:nvGrpSpPr>
        <p:grpSpPr>
          <a:xfrm>
            <a:off x="3294171" y="5682464"/>
            <a:ext cx="1413524" cy="1593400"/>
            <a:chOff x="1897741" y="3267528"/>
            <a:chExt cx="1281785" cy="1444897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DF0AFD26-BD4A-4430-AB81-35098E5FDDC1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F7397013-086F-42D8-9E4F-E3DC087C5D8F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6" name="Conector de seta reta 6">
              <a:extLst>
                <a:ext uri="{FF2B5EF4-FFF2-40B4-BE49-F238E27FC236}">
                  <a16:creationId xmlns:a16="http://schemas.microsoft.com/office/drawing/2014/main" id="{560E3EC1-9986-4CFC-AECA-F2B09332571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9C83896-0A1E-4744-9B1B-E1269C8321C6}"/>
              </a:ext>
            </a:extLst>
          </p:cNvPr>
          <p:cNvGrpSpPr/>
          <p:nvPr/>
        </p:nvGrpSpPr>
        <p:grpSpPr>
          <a:xfrm>
            <a:off x="5491851" y="5676643"/>
            <a:ext cx="1413524" cy="1593400"/>
            <a:chOff x="1897741" y="3267528"/>
            <a:chExt cx="1281785" cy="1444897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2A5C9A24-35AC-42FF-A08D-3221BACD9ACC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3269DCDE-0072-49ED-BE63-2F2BECF655FD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0" name="Conector de seta reta 6">
              <a:extLst>
                <a:ext uri="{FF2B5EF4-FFF2-40B4-BE49-F238E27FC236}">
                  <a16:creationId xmlns:a16="http://schemas.microsoft.com/office/drawing/2014/main" id="{F06E7C5A-A574-4E53-9998-4675BED2934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612F0691-731D-4288-961C-5A7A00294052}"/>
              </a:ext>
            </a:extLst>
          </p:cNvPr>
          <p:cNvGrpSpPr/>
          <p:nvPr/>
        </p:nvGrpSpPr>
        <p:grpSpPr>
          <a:xfrm>
            <a:off x="7544738" y="5701021"/>
            <a:ext cx="1413524" cy="1593400"/>
            <a:chOff x="1897741" y="3267528"/>
            <a:chExt cx="1281785" cy="1444897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40A2ED9A-FEA0-496B-8A01-901FE4E5C68A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CF078208-778F-4E76-ADF3-F83E110FDF48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4" name="Conector de seta reta 6">
              <a:extLst>
                <a:ext uri="{FF2B5EF4-FFF2-40B4-BE49-F238E27FC236}">
                  <a16:creationId xmlns:a16="http://schemas.microsoft.com/office/drawing/2014/main" id="{145C72AF-ADB7-460A-B1FF-6BB671DD60F1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5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682922" y="1457539"/>
            <a:ext cx="9443242" cy="5605855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15" y="675308"/>
            <a:ext cx="6165348" cy="389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Estrutura completa do nó de uma árvore B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99E1523-75F5-43B5-B493-32B634E27279}"/>
              </a:ext>
            </a:extLst>
          </p:cNvPr>
          <p:cNvSpPr/>
          <p:nvPr/>
        </p:nvSpPr>
        <p:spPr>
          <a:xfrm rot="5400000">
            <a:off x="6300429" y="2952259"/>
            <a:ext cx="343568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/>
              <a:t>fim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C87242-83AD-4904-A4D4-0DBBF4DD01D1}"/>
              </a:ext>
            </a:extLst>
          </p:cNvPr>
          <p:cNvSpPr/>
          <p:nvPr/>
        </p:nvSpPr>
        <p:spPr>
          <a:xfrm rot="5400000">
            <a:off x="5569844" y="2952258"/>
            <a:ext cx="343566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 err="1"/>
              <a:t>ini</a:t>
            </a:r>
            <a:endParaRPr lang="pt-BR" sz="1985" dirty="0"/>
          </a:p>
        </p:txBody>
      </p:sp>
      <p:cxnSp>
        <p:nvCxnSpPr>
          <p:cNvPr id="46" name="Conector de seta reta 5">
            <a:extLst>
              <a:ext uri="{FF2B5EF4-FFF2-40B4-BE49-F238E27FC236}">
                <a16:creationId xmlns:a16="http://schemas.microsoft.com/office/drawing/2014/main" id="{A5C970CB-C264-4626-83D7-285EBB6F7217}"/>
              </a:ext>
            </a:extLst>
          </p:cNvPr>
          <p:cNvCxnSpPr>
            <a:cxnSpLocks/>
            <a:stCxn id="45" idx="3"/>
            <a:endCxn id="48" idx="0"/>
          </p:cNvCxnSpPr>
          <p:nvPr/>
        </p:nvCxnSpPr>
        <p:spPr>
          <a:xfrm flipH="1">
            <a:off x="2208840" y="3487393"/>
            <a:ext cx="3532787" cy="41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">
            <a:extLst>
              <a:ext uri="{FF2B5EF4-FFF2-40B4-BE49-F238E27FC236}">
                <a16:creationId xmlns:a16="http://schemas.microsoft.com/office/drawing/2014/main" id="{D4413686-E15F-4621-BCF6-488D0243105F}"/>
              </a:ext>
            </a:extLst>
          </p:cNvPr>
          <p:cNvCxnSpPr>
            <a:cxnSpLocks/>
            <a:stCxn id="44" idx="3"/>
            <a:endCxn id="115" idx="0"/>
          </p:cNvCxnSpPr>
          <p:nvPr/>
        </p:nvCxnSpPr>
        <p:spPr>
          <a:xfrm>
            <a:off x="6472213" y="3487395"/>
            <a:ext cx="2181922" cy="4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E591CCE-5B69-4561-92EA-874BD89A35F4}"/>
              </a:ext>
            </a:extLst>
          </p:cNvPr>
          <p:cNvGrpSpPr/>
          <p:nvPr/>
        </p:nvGrpSpPr>
        <p:grpSpPr>
          <a:xfrm>
            <a:off x="1400499" y="3905779"/>
            <a:ext cx="1608266" cy="1206235"/>
            <a:chOff x="709948" y="2274538"/>
            <a:chExt cx="1458377" cy="1093815"/>
          </a:xfrm>
        </p:grpSpPr>
        <p:cxnSp>
          <p:nvCxnSpPr>
            <p:cNvPr id="49" name="Conector de seta reta 11">
              <a:extLst>
                <a:ext uri="{FF2B5EF4-FFF2-40B4-BE49-F238E27FC236}">
                  <a16:creationId xmlns:a16="http://schemas.microsoft.com/office/drawing/2014/main" id="{20BDBEC1-EC91-4FAC-B765-7A4680C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0" cy="46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5F559B75-201F-408C-84B2-CD85D2504EBD}"/>
                </a:ext>
              </a:extLst>
            </p:cNvPr>
            <p:cNvGrpSpPr/>
            <p:nvPr/>
          </p:nvGrpSpPr>
          <p:grpSpPr>
            <a:xfrm>
              <a:off x="709948" y="2274538"/>
              <a:ext cx="1458377" cy="624145"/>
              <a:chOff x="709948" y="2274538"/>
              <a:chExt cx="1458377" cy="99417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FFA04813-3021-42CC-B631-66CE684D8FBB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9AA59572-47F0-48C1-B728-4D2931240C10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F4E87DB8-B726-4EF6-AA7B-645B5B8FCF76}"/>
                  </a:ext>
                </a:extLst>
              </p:cNvPr>
              <p:cNvSpPr/>
              <p:nvPr/>
            </p:nvSpPr>
            <p:spPr>
              <a:xfrm>
                <a:off x="1760111" y="2277238"/>
                <a:ext cx="408214" cy="9914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cxnSp>
        <p:nvCxnSpPr>
          <p:cNvPr id="52" name="Conector de seta reta 14">
            <a:extLst>
              <a:ext uri="{FF2B5EF4-FFF2-40B4-BE49-F238E27FC236}">
                <a16:creationId xmlns:a16="http://schemas.microsoft.com/office/drawing/2014/main" id="{C33E6464-D477-4B51-97CF-63716F4F35CC}"/>
              </a:ext>
            </a:extLst>
          </p:cNvPr>
          <p:cNvCxnSpPr>
            <a:cxnSpLocks/>
          </p:cNvCxnSpPr>
          <p:nvPr/>
        </p:nvCxnSpPr>
        <p:spPr>
          <a:xfrm>
            <a:off x="3009962" y="4182312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2">
            <a:extLst>
              <a:ext uri="{FF2B5EF4-FFF2-40B4-BE49-F238E27FC236}">
                <a16:creationId xmlns:a16="http://schemas.microsoft.com/office/drawing/2014/main" id="{57DE2B22-F5B0-4C09-B81F-0F955F44B9BF}"/>
              </a:ext>
            </a:extLst>
          </p:cNvPr>
          <p:cNvCxnSpPr>
            <a:cxnSpLocks/>
          </p:cNvCxnSpPr>
          <p:nvPr/>
        </p:nvCxnSpPr>
        <p:spPr>
          <a:xfrm flipH="1">
            <a:off x="3008516" y="4302146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35">
            <a:extLst>
              <a:ext uri="{FF2B5EF4-FFF2-40B4-BE49-F238E27FC236}">
                <a16:creationId xmlns:a16="http://schemas.microsoft.com/office/drawing/2014/main" id="{085F2D3D-813B-417A-9FBD-16D024BE3E64}"/>
              </a:ext>
            </a:extLst>
          </p:cNvPr>
          <p:cNvCxnSpPr>
            <a:cxnSpLocks/>
          </p:cNvCxnSpPr>
          <p:nvPr/>
        </p:nvCxnSpPr>
        <p:spPr>
          <a:xfrm>
            <a:off x="5122627" y="4182312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36">
            <a:extLst>
              <a:ext uri="{FF2B5EF4-FFF2-40B4-BE49-F238E27FC236}">
                <a16:creationId xmlns:a16="http://schemas.microsoft.com/office/drawing/2014/main" id="{FB5D7506-051B-427F-94D1-9F418FA83C17}"/>
              </a:ext>
            </a:extLst>
          </p:cNvPr>
          <p:cNvCxnSpPr>
            <a:cxnSpLocks/>
          </p:cNvCxnSpPr>
          <p:nvPr/>
        </p:nvCxnSpPr>
        <p:spPr>
          <a:xfrm flipH="1">
            <a:off x="5184206" y="4302146"/>
            <a:ext cx="565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41">
            <a:extLst>
              <a:ext uri="{FF2B5EF4-FFF2-40B4-BE49-F238E27FC236}">
                <a16:creationId xmlns:a16="http://schemas.microsoft.com/office/drawing/2014/main" id="{E584C1A0-67B7-4CC1-A980-DC414E927D56}"/>
              </a:ext>
            </a:extLst>
          </p:cNvPr>
          <p:cNvCxnSpPr>
            <a:cxnSpLocks/>
          </p:cNvCxnSpPr>
          <p:nvPr/>
        </p:nvCxnSpPr>
        <p:spPr>
          <a:xfrm>
            <a:off x="7283406" y="4185958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42">
            <a:extLst>
              <a:ext uri="{FF2B5EF4-FFF2-40B4-BE49-F238E27FC236}">
                <a16:creationId xmlns:a16="http://schemas.microsoft.com/office/drawing/2014/main" id="{45547386-69D9-4B07-97E7-573876B07BCF}"/>
              </a:ext>
            </a:extLst>
          </p:cNvPr>
          <p:cNvCxnSpPr>
            <a:cxnSpLocks/>
          </p:cNvCxnSpPr>
          <p:nvPr/>
        </p:nvCxnSpPr>
        <p:spPr>
          <a:xfrm flipH="1">
            <a:off x="7281961" y="4305791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FEEB033-11EE-456D-9A92-1006156449C0}"/>
              </a:ext>
            </a:extLst>
          </p:cNvPr>
          <p:cNvGrpSpPr/>
          <p:nvPr/>
        </p:nvGrpSpPr>
        <p:grpSpPr>
          <a:xfrm>
            <a:off x="3572008" y="3918016"/>
            <a:ext cx="1608266" cy="1204823"/>
            <a:chOff x="709948" y="2274539"/>
            <a:chExt cx="1458377" cy="1092535"/>
          </a:xfrm>
        </p:grpSpPr>
        <p:cxnSp>
          <p:nvCxnSpPr>
            <p:cNvPr id="101" name="Conector de seta reta 11">
              <a:extLst>
                <a:ext uri="{FF2B5EF4-FFF2-40B4-BE49-F238E27FC236}">
                  <a16:creationId xmlns:a16="http://schemas.microsoft.com/office/drawing/2014/main" id="{64EAA5E9-4A39-44C4-BF4E-7FD929DD036C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8925" cy="468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203136BC-A39D-4B57-9844-AB06DD7F05B2}"/>
                </a:ext>
              </a:extLst>
            </p:cNvPr>
            <p:cNvGrpSpPr/>
            <p:nvPr/>
          </p:nvGrpSpPr>
          <p:grpSpPr>
            <a:xfrm>
              <a:off x="709948" y="2274539"/>
              <a:ext cx="1458377" cy="624145"/>
              <a:chOff x="709948" y="2274538"/>
              <a:chExt cx="1458377" cy="994174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2659C60D-1695-464E-86BD-BAF66391BCA1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A6F77E4-BB3A-4461-963E-46C94D2F550C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E2239518-6F9A-4838-B9C6-B5B2AE466DCB}"/>
                  </a:ext>
                </a:extLst>
              </p:cNvPr>
              <p:cNvSpPr/>
              <p:nvPr/>
            </p:nvSpPr>
            <p:spPr>
              <a:xfrm>
                <a:off x="1760111" y="2275371"/>
                <a:ext cx="408214" cy="9933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A7219EF-3FC3-4BEE-991F-557B2FB96E1E}"/>
              </a:ext>
            </a:extLst>
          </p:cNvPr>
          <p:cNvGrpSpPr/>
          <p:nvPr/>
        </p:nvGrpSpPr>
        <p:grpSpPr>
          <a:xfrm>
            <a:off x="5674286" y="3904170"/>
            <a:ext cx="1608266" cy="1232512"/>
            <a:chOff x="709948" y="2274536"/>
            <a:chExt cx="1458377" cy="1117643"/>
          </a:xfrm>
        </p:grpSpPr>
        <p:cxnSp>
          <p:nvCxnSpPr>
            <p:cNvPr id="107" name="Conector de seta reta 11">
              <a:extLst>
                <a:ext uri="{FF2B5EF4-FFF2-40B4-BE49-F238E27FC236}">
                  <a16:creationId xmlns:a16="http://schemas.microsoft.com/office/drawing/2014/main" id="{EC3B4FB6-4B00-4958-9DE2-452DA442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4245" cy="493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878CF6E9-22F1-4968-A8AB-4073B52DB5C9}"/>
                </a:ext>
              </a:extLst>
            </p:cNvPr>
            <p:cNvGrpSpPr/>
            <p:nvPr/>
          </p:nvGrpSpPr>
          <p:grpSpPr>
            <a:xfrm>
              <a:off x="709948" y="2274536"/>
              <a:ext cx="1458377" cy="625735"/>
              <a:chOff x="709948" y="2274538"/>
              <a:chExt cx="1458377" cy="996707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B40FA75A-3C82-47F2-AFBF-5F7F767FD9B8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FFA46733-A8B1-422C-98B4-6A7A250DF096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E9CC4F2A-27A1-413E-B510-79736C5FC4DE}"/>
                  </a:ext>
                </a:extLst>
              </p:cNvPr>
              <p:cNvSpPr/>
              <p:nvPr/>
            </p:nvSpPr>
            <p:spPr>
              <a:xfrm>
                <a:off x="1760111" y="2274540"/>
                <a:ext cx="408214" cy="9967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4D83653-15AF-44DF-B04D-9CFAEB5E43C6}"/>
              </a:ext>
            </a:extLst>
          </p:cNvPr>
          <p:cNvGrpSpPr/>
          <p:nvPr/>
        </p:nvGrpSpPr>
        <p:grpSpPr>
          <a:xfrm>
            <a:off x="7845794" y="3914630"/>
            <a:ext cx="1608266" cy="1222052"/>
            <a:chOff x="709948" y="2271469"/>
            <a:chExt cx="1458377" cy="1108158"/>
          </a:xfrm>
        </p:grpSpPr>
        <p:cxnSp>
          <p:nvCxnSpPr>
            <p:cNvPr id="113" name="Conector de seta reta 11">
              <a:extLst>
                <a:ext uri="{FF2B5EF4-FFF2-40B4-BE49-F238E27FC236}">
                  <a16:creationId xmlns:a16="http://schemas.microsoft.com/office/drawing/2014/main" id="{1B7D62DC-6540-496E-AC1B-1AA0D3CA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51356" cy="4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97AC64D0-E0D8-410C-9CD8-D41DA313F419}"/>
                </a:ext>
              </a:extLst>
            </p:cNvPr>
            <p:cNvGrpSpPr/>
            <p:nvPr/>
          </p:nvGrpSpPr>
          <p:grpSpPr>
            <a:xfrm>
              <a:off x="709948" y="2271469"/>
              <a:ext cx="1458377" cy="627212"/>
              <a:chOff x="709948" y="2269652"/>
              <a:chExt cx="1458377" cy="99906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6DC1B730-81BF-415D-B4DD-CCF0C3E2C9B2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3D8CE437-75B0-4FFD-8730-78A608172D73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B55CDEC-C507-4B93-BD4D-27132B444C37}"/>
                  </a:ext>
                </a:extLst>
              </p:cNvPr>
              <p:cNvSpPr/>
              <p:nvPr/>
            </p:nvSpPr>
            <p:spPr>
              <a:xfrm>
                <a:off x="1760111" y="2269652"/>
                <a:ext cx="408214" cy="9990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705C87D7-89FB-49C6-846D-15C798B8900C}"/>
              </a:ext>
            </a:extLst>
          </p:cNvPr>
          <p:cNvGrpSpPr/>
          <p:nvPr/>
        </p:nvGrpSpPr>
        <p:grpSpPr>
          <a:xfrm>
            <a:off x="1449592" y="5112014"/>
            <a:ext cx="1413524" cy="1593400"/>
            <a:chOff x="1897741" y="3267528"/>
            <a:chExt cx="1281785" cy="1444897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AB6ECED-FBD8-4C72-91EB-DCB57580E4B9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57F600B3-14BB-4AE5-BDA7-4E930B60498E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2" name="Conector de seta reta 6">
              <a:extLst>
                <a:ext uri="{FF2B5EF4-FFF2-40B4-BE49-F238E27FC236}">
                  <a16:creationId xmlns:a16="http://schemas.microsoft.com/office/drawing/2014/main" id="{E1D04FBE-7E9B-4440-9EF5-BC217884FAD3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6C19D370-B444-42AF-9C99-C1F1CD7B52A1}"/>
              </a:ext>
            </a:extLst>
          </p:cNvPr>
          <p:cNvGrpSpPr/>
          <p:nvPr/>
        </p:nvGrpSpPr>
        <p:grpSpPr>
          <a:xfrm>
            <a:off x="3673585" y="5161380"/>
            <a:ext cx="1413524" cy="1593400"/>
            <a:chOff x="1897741" y="3267528"/>
            <a:chExt cx="1281785" cy="1444897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DF0AFD26-BD4A-4430-AB81-35098E5FDDC1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F7397013-086F-42D8-9E4F-E3DC087C5D8F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6" name="Conector de seta reta 6">
              <a:extLst>
                <a:ext uri="{FF2B5EF4-FFF2-40B4-BE49-F238E27FC236}">
                  <a16:creationId xmlns:a16="http://schemas.microsoft.com/office/drawing/2014/main" id="{560E3EC1-9986-4CFC-AECA-F2B09332571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9C83896-0A1E-4744-9B1B-E1269C8321C6}"/>
              </a:ext>
            </a:extLst>
          </p:cNvPr>
          <p:cNvGrpSpPr/>
          <p:nvPr/>
        </p:nvGrpSpPr>
        <p:grpSpPr>
          <a:xfrm>
            <a:off x="5871265" y="5155560"/>
            <a:ext cx="1413524" cy="1593400"/>
            <a:chOff x="1897741" y="3267528"/>
            <a:chExt cx="1281785" cy="1444897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2A5C9A24-35AC-42FF-A08D-3221BACD9ACC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15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3269DCDE-0072-49ED-BE63-2F2BECF655FD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0" name="Conector de seta reta 6">
              <a:extLst>
                <a:ext uri="{FF2B5EF4-FFF2-40B4-BE49-F238E27FC236}">
                  <a16:creationId xmlns:a16="http://schemas.microsoft.com/office/drawing/2014/main" id="{F06E7C5A-A574-4E53-9998-4675BED2934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612F0691-731D-4288-961C-5A7A00294052}"/>
              </a:ext>
            </a:extLst>
          </p:cNvPr>
          <p:cNvGrpSpPr/>
          <p:nvPr/>
        </p:nvGrpSpPr>
        <p:grpSpPr>
          <a:xfrm>
            <a:off x="7924152" y="5179938"/>
            <a:ext cx="1413524" cy="1593400"/>
            <a:chOff x="1897741" y="3267528"/>
            <a:chExt cx="1281785" cy="1444897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40A2ED9A-FEA0-496B-8A01-901FE4E5C68A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17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CF078208-778F-4E76-ADF3-F83E110FDF48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4" name="Conector de seta reta 6">
              <a:extLst>
                <a:ext uri="{FF2B5EF4-FFF2-40B4-BE49-F238E27FC236}">
                  <a16:creationId xmlns:a16="http://schemas.microsoft.com/office/drawing/2014/main" id="{145C72AF-ADB7-460A-B1FF-6BB671DD60F1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3892383" y="1778121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pai</a:t>
            </a:r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4619542" y="1408534"/>
            <a:ext cx="261752" cy="36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2562083" y="1778120"/>
            <a:ext cx="1330301" cy="941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 err="1"/>
              <a:t>qtde</a:t>
            </a:r>
            <a:endParaRPr lang="pt-BR" sz="2647" dirty="0"/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475FBCE-19BB-4346-BEDC-203A2EC6BAFD}"/>
              </a:ext>
            </a:extLst>
          </p:cNvPr>
          <p:cNvSpPr/>
          <p:nvPr/>
        </p:nvSpPr>
        <p:spPr>
          <a:xfrm>
            <a:off x="5346700" y="1778684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lista</a:t>
            </a:r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1274688" y="1779420"/>
            <a:ext cx="1296859" cy="941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folha</a:t>
            </a:r>
          </a:p>
        </p:txBody>
      </p:sp>
      <p:cxnSp>
        <p:nvCxnSpPr>
          <p:cNvPr id="63" name="Conector de seta reta 18">
            <a:extLst>
              <a:ext uri="{FF2B5EF4-FFF2-40B4-BE49-F238E27FC236}">
                <a16:creationId xmlns:a16="http://schemas.microsoft.com/office/drawing/2014/main" id="{F5009091-4B4E-4A25-9238-77D20A19A241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73859" y="2719831"/>
            <a:ext cx="31120" cy="4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6806887" y="1788858"/>
            <a:ext cx="1296859" cy="93097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direita</a:t>
            </a:r>
          </a:p>
        </p:txBody>
      </p:sp>
      <p:cxnSp>
        <p:nvCxnSpPr>
          <p:cNvPr id="70" name="Conector de seta reta 18">
            <a:extLst>
              <a:ext uri="{FF2B5EF4-FFF2-40B4-BE49-F238E27FC236}">
                <a16:creationId xmlns:a16="http://schemas.microsoft.com/office/drawing/2014/main" id="{9F44ECD8-C5B4-4F65-9CB5-60B25F64FDB3}"/>
              </a:ext>
            </a:extLst>
          </p:cNvPr>
          <p:cNvCxnSpPr>
            <a:cxnSpLocks/>
          </p:cNvCxnSpPr>
          <p:nvPr/>
        </p:nvCxnSpPr>
        <p:spPr>
          <a:xfrm>
            <a:off x="8124134" y="2390847"/>
            <a:ext cx="826040" cy="32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6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Estrutura da árvore B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98948AD-578E-4D4E-B92C-1986B1657A86}"/>
              </a:ext>
            </a:extLst>
          </p:cNvPr>
          <p:cNvSpPr/>
          <p:nvPr/>
        </p:nvSpPr>
        <p:spPr>
          <a:xfrm>
            <a:off x="2622208" y="2343115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raiz</a:t>
            </a:r>
          </a:p>
        </p:txBody>
      </p:sp>
      <p:cxnSp>
        <p:nvCxnSpPr>
          <p:cNvPr id="24" name="Conector de seta reta 18">
            <a:extLst>
              <a:ext uri="{FF2B5EF4-FFF2-40B4-BE49-F238E27FC236}">
                <a16:creationId xmlns:a16="http://schemas.microsoft.com/office/drawing/2014/main" id="{478639B5-D947-4B29-9D38-1395E6DF0CA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447608" y="3284826"/>
            <a:ext cx="901759" cy="10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493F7E-BA35-4411-802B-99BD55E5FCB0}"/>
              </a:ext>
            </a:extLst>
          </p:cNvPr>
          <p:cNvSpPr/>
          <p:nvPr/>
        </p:nvSpPr>
        <p:spPr>
          <a:xfrm>
            <a:off x="4076525" y="2343678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ordem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6C7BBEC-CDDD-43BF-9C5E-7104E74537E6}"/>
              </a:ext>
            </a:extLst>
          </p:cNvPr>
          <p:cNvSpPr txBox="1"/>
          <p:nvPr/>
        </p:nvSpPr>
        <p:spPr>
          <a:xfrm>
            <a:off x="392021" y="4605081"/>
            <a:ext cx="4156378" cy="233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arvoreb</a:t>
            </a:r>
            <a:endParaRPr lang="pt-BR" sz="242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*raiz;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ordem;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altura;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1DF73C9A-0380-4A92-B797-888999E0FB80}"/>
              </a:ext>
            </a:extLst>
          </p:cNvPr>
          <p:cNvSpPr/>
          <p:nvPr/>
        </p:nvSpPr>
        <p:spPr>
          <a:xfrm>
            <a:off x="5530841" y="2343114"/>
            <a:ext cx="1296859" cy="94497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altura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CD5C83-4B5A-4D58-9B1C-AB497C220FDE}"/>
              </a:ext>
            </a:extLst>
          </p:cNvPr>
          <p:cNvSpPr txBox="1"/>
          <p:nvPr/>
        </p:nvSpPr>
        <p:spPr>
          <a:xfrm>
            <a:off x="5069784" y="4649283"/>
            <a:ext cx="4156378" cy="233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2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arvoreb</a:t>
            </a:r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*T;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 .....</a:t>
            </a:r>
          </a:p>
          <a:p>
            <a:r>
              <a:rPr lang="pt-BR" sz="2426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18" name="Conector de seta reta 18">
            <a:extLst>
              <a:ext uri="{FF2B5EF4-FFF2-40B4-BE49-F238E27FC236}">
                <a16:creationId xmlns:a16="http://schemas.microsoft.com/office/drawing/2014/main" id="{6529641E-FBF1-4B45-A239-93AE75ABAAA9}"/>
              </a:ext>
            </a:extLst>
          </p:cNvPr>
          <p:cNvCxnSpPr>
            <a:cxnSpLocks/>
          </p:cNvCxnSpPr>
          <p:nvPr/>
        </p:nvCxnSpPr>
        <p:spPr>
          <a:xfrm flipH="1">
            <a:off x="4895820" y="1823780"/>
            <a:ext cx="450880" cy="51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9D6931-4429-4D24-A3CC-EE8D99F512F5}"/>
              </a:ext>
            </a:extLst>
          </p:cNvPr>
          <p:cNvSpPr txBox="1"/>
          <p:nvPr/>
        </p:nvSpPr>
        <p:spPr>
          <a:xfrm flipH="1">
            <a:off x="5224069" y="1368716"/>
            <a:ext cx="46570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70" dirty="0"/>
              <a:t>T</a:t>
            </a:r>
            <a:endParaRPr lang="pt-BR" sz="1985" dirty="0"/>
          </a:p>
        </p:txBody>
      </p:sp>
    </p:spTree>
    <p:extLst>
      <p:ext uri="{BB962C8B-B14F-4D97-AF65-F5344CB8AC3E}">
        <p14:creationId xmlns:p14="http://schemas.microsoft.com/office/powerpoint/2010/main" val="15995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spc="-5" dirty="0"/>
              <a:t>Múltiplas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1" y="945133"/>
            <a:ext cx="10191718" cy="5762731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8255" indent="337820" algn="just">
              <a:lnSpc>
                <a:spcPct val="77800"/>
              </a:lnSpc>
              <a:spcBef>
                <a:spcPts val="950"/>
              </a:spcBef>
            </a:pPr>
            <a:r>
              <a:rPr sz="3200" spc="-5" dirty="0">
                <a:latin typeface="Arial MT"/>
                <a:cs typeface="Arial MT"/>
              </a:rPr>
              <a:t>Neste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ponto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algumas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perguntas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podem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atormentar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os </a:t>
            </a:r>
            <a:r>
              <a:rPr sz="3200" spc="-5" dirty="0">
                <a:latin typeface="Arial MT"/>
                <a:cs typeface="Arial MT"/>
              </a:rPr>
              <a:t>discentes,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como</a:t>
            </a:r>
            <a:r>
              <a:rPr sz="3200" spc="-10" dirty="0">
                <a:latin typeface="Arial MT"/>
                <a:cs typeface="Arial MT"/>
              </a:rPr>
              <a:t> por exemplo:</a:t>
            </a:r>
            <a:endParaRPr sz="3200" dirty="0">
              <a:latin typeface="Arial MT"/>
              <a:cs typeface="Arial MT"/>
            </a:endParaRPr>
          </a:p>
          <a:p>
            <a:pPr marL="349250" algn="just">
              <a:lnSpc>
                <a:spcPts val="3620"/>
              </a:lnSpc>
            </a:pPr>
            <a:r>
              <a:rPr sz="3200" spc="-5" dirty="0">
                <a:latin typeface="Arial MT"/>
                <a:cs typeface="Arial MT"/>
              </a:rPr>
              <a:t>Por que</a:t>
            </a:r>
            <a:r>
              <a:rPr sz="3200" spc="-10" dirty="0">
                <a:latin typeface="Arial MT"/>
                <a:cs typeface="Arial MT"/>
              </a:rPr>
              <a:t> estudar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múltiplas?</a:t>
            </a:r>
            <a:endParaRPr sz="3200" dirty="0">
              <a:latin typeface="Arial MT"/>
              <a:cs typeface="Arial MT"/>
            </a:endParaRPr>
          </a:p>
          <a:p>
            <a:pPr marL="12700" marR="9525" indent="337820" algn="just">
              <a:lnSpc>
                <a:spcPct val="78100"/>
              </a:lnSpc>
              <a:spcBef>
                <a:spcPts val="770"/>
              </a:spcBef>
            </a:pPr>
            <a:r>
              <a:rPr sz="3200" spc="-5" dirty="0">
                <a:latin typeface="Arial MT"/>
                <a:cs typeface="Arial MT"/>
              </a:rPr>
              <a:t>Qual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vantagem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</a:t>
            </a:r>
            <a:r>
              <a:rPr sz="3200" spc="-5" dirty="0">
                <a:latin typeface="Arial MT"/>
                <a:cs typeface="Arial MT"/>
              </a:rPr>
              <a:t> uma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múltipla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relação</a:t>
            </a:r>
            <a:r>
              <a:rPr sz="3200" spc="-5" dirty="0">
                <a:latin typeface="Arial MT"/>
                <a:cs typeface="Arial MT"/>
              </a:rPr>
              <a:t> a uma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binária?</a:t>
            </a:r>
            <a:endParaRPr sz="3200" dirty="0">
              <a:latin typeface="Arial MT"/>
              <a:cs typeface="Arial MT"/>
            </a:endParaRPr>
          </a:p>
          <a:p>
            <a:pPr marL="12700" marR="5080" indent="337820" algn="just">
              <a:lnSpc>
                <a:spcPct val="77900"/>
              </a:lnSpc>
              <a:spcBef>
                <a:spcPts val="700"/>
              </a:spcBef>
            </a:pPr>
            <a:r>
              <a:rPr sz="3200" spc="-5" dirty="0">
                <a:latin typeface="Arial MT"/>
                <a:cs typeface="Arial MT"/>
              </a:rPr>
              <a:t>Para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respondermos</a:t>
            </a:r>
            <a:r>
              <a:rPr sz="3200" spc="-5" dirty="0">
                <a:latin typeface="Arial MT"/>
                <a:cs typeface="Arial MT"/>
              </a:rPr>
              <a:t> 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estas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perguntas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devemos </a:t>
            </a:r>
            <a:r>
              <a:rPr sz="3200" spc="-5" dirty="0">
                <a:latin typeface="Arial MT"/>
                <a:cs typeface="Arial MT"/>
              </a:rPr>
              <a:t>ter em </a:t>
            </a:r>
            <a:r>
              <a:rPr sz="3200" spc="-10" dirty="0">
                <a:latin typeface="Arial MT"/>
                <a:cs typeface="Arial MT"/>
              </a:rPr>
              <a:t>mente </a:t>
            </a:r>
            <a:r>
              <a:rPr sz="3200" spc="-5" dirty="0">
                <a:latin typeface="Arial MT"/>
                <a:cs typeface="Arial MT"/>
              </a:rPr>
              <a:t>que a </a:t>
            </a:r>
            <a:r>
              <a:rPr sz="3200" spc="-10" dirty="0">
                <a:latin typeface="Arial MT"/>
                <a:cs typeface="Arial MT"/>
              </a:rPr>
              <a:t>unidade </a:t>
            </a:r>
            <a:r>
              <a:rPr sz="3200" spc="-5" dirty="0">
                <a:latin typeface="Arial MT"/>
                <a:cs typeface="Arial MT"/>
              </a:rPr>
              <a:t>básica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operações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E/S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é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bloco.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Ou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seja,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quando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spc="-10" dirty="0">
                <a:latin typeface="Arial MT"/>
                <a:cs typeface="Arial MT"/>
              </a:rPr>
              <a:t>informação </a:t>
            </a:r>
            <a:r>
              <a:rPr sz="3200" spc="-5" dirty="0">
                <a:latin typeface="Arial MT"/>
                <a:cs typeface="Arial MT"/>
              </a:rPr>
              <a:t>é lida ou </a:t>
            </a:r>
            <a:r>
              <a:rPr sz="3200" spc="-10" dirty="0">
                <a:latin typeface="Arial MT"/>
                <a:cs typeface="Arial MT"/>
              </a:rPr>
              <a:t>gravada em </a:t>
            </a:r>
            <a:r>
              <a:rPr sz="3200" spc="-5" dirty="0">
                <a:latin typeface="Arial MT"/>
                <a:cs typeface="Arial MT"/>
              </a:rPr>
              <a:t> um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disco,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bloco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inteiro</a:t>
            </a:r>
            <a:r>
              <a:rPr sz="3200" spc="-5" dirty="0">
                <a:latin typeface="Arial MT"/>
                <a:cs typeface="Arial MT"/>
              </a:rPr>
              <a:t> que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contem</a:t>
            </a:r>
            <a:r>
              <a:rPr sz="3200" spc="-5" dirty="0">
                <a:latin typeface="Arial MT"/>
                <a:cs typeface="Arial MT"/>
              </a:rPr>
              <a:t> é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transferido.</a:t>
            </a:r>
            <a:r>
              <a:rPr sz="3200" spc="86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Outra </a:t>
            </a:r>
            <a:r>
              <a:rPr sz="3200" spc="-5" dirty="0">
                <a:latin typeface="Arial MT"/>
                <a:cs typeface="Arial MT"/>
              </a:rPr>
              <a:t>informação </a:t>
            </a:r>
            <a:r>
              <a:rPr sz="3200" spc="-10" dirty="0">
                <a:latin typeface="Arial MT"/>
                <a:cs typeface="Arial MT"/>
              </a:rPr>
              <a:t>relevante </a:t>
            </a:r>
            <a:r>
              <a:rPr sz="3200" spc="-5" dirty="0">
                <a:latin typeface="Arial MT"/>
                <a:cs typeface="Arial MT"/>
              </a:rPr>
              <a:t>é </a:t>
            </a:r>
            <a:r>
              <a:rPr sz="3200" spc="-15" dirty="0">
                <a:latin typeface="Arial MT"/>
                <a:cs typeface="Arial MT"/>
              </a:rPr>
              <a:t>que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tempo</a:t>
            </a:r>
            <a:r>
              <a:rPr sz="3200" spc="-5" dirty="0">
                <a:latin typeface="Arial MT"/>
                <a:cs typeface="Arial MT"/>
              </a:rPr>
              <a:t> para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acesso</a:t>
            </a:r>
            <a:r>
              <a:rPr sz="3200" spc="-5" dirty="0">
                <a:latin typeface="Arial MT"/>
                <a:cs typeface="Arial MT"/>
              </a:rPr>
              <a:t> 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dado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é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obtido </a:t>
            </a:r>
            <a:r>
              <a:rPr sz="3200" spc="-5" dirty="0">
                <a:latin typeface="Arial MT"/>
                <a:cs typeface="Arial MT"/>
              </a:rPr>
              <a:t> através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seguinte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equação:</a:t>
            </a:r>
            <a:endParaRPr sz="3200" dirty="0">
              <a:latin typeface="Arial MT"/>
              <a:cs typeface="Arial MT"/>
            </a:endParaRPr>
          </a:p>
          <a:p>
            <a:pPr marL="12700" marR="20320" indent="297180" algn="just">
              <a:lnSpc>
                <a:spcPct val="78400"/>
              </a:lnSpc>
              <a:spcBef>
                <a:spcPts val="695"/>
              </a:spcBef>
            </a:pPr>
            <a:r>
              <a:rPr sz="2800" b="1" dirty="0">
                <a:latin typeface="Arial"/>
                <a:cs typeface="Arial"/>
              </a:rPr>
              <a:t>tempo </a:t>
            </a:r>
            <a:r>
              <a:rPr sz="2800" b="1" spc="-5" dirty="0">
                <a:latin typeface="Arial"/>
                <a:cs typeface="Arial"/>
              </a:rPr>
              <a:t>de </a:t>
            </a:r>
            <a:r>
              <a:rPr sz="2800" b="1" dirty="0">
                <a:latin typeface="Arial"/>
                <a:cs typeface="Arial"/>
              </a:rPr>
              <a:t>acesso = tempo </a:t>
            </a:r>
            <a:r>
              <a:rPr sz="2800" b="1" spc="-5" dirty="0">
                <a:latin typeface="Arial"/>
                <a:cs typeface="Arial"/>
              </a:rPr>
              <a:t>de procura </a:t>
            </a:r>
            <a:r>
              <a:rPr sz="2800" b="1" dirty="0">
                <a:latin typeface="Arial"/>
                <a:cs typeface="Arial"/>
              </a:rPr>
              <a:t>+ atraso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rotacional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(latência)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tempo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transferência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64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745223" y="2354728"/>
            <a:ext cx="9443242" cy="4910004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15" y="675308"/>
            <a:ext cx="6165348" cy="389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Exemplo de nó de uma árvore B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99E1523-75F5-43B5-B493-32B634E27279}"/>
              </a:ext>
            </a:extLst>
          </p:cNvPr>
          <p:cNvSpPr/>
          <p:nvPr/>
        </p:nvSpPr>
        <p:spPr>
          <a:xfrm rot="5400000">
            <a:off x="6300429" y="3690531"/>
            <a:ext cx="343568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/>
              <a:t>fim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C87242-83AD-4904-A4D4-0DBBF4DD01D1}"/>
              </a:ext>
            </a:extLst>
          </p:cNvPr>
          <p:cNvSpPr/>
          <p:nvPr/>
        </p:nvSpPr>
        <p:spPr>
          <a:xfrm rot="5400000">
            <a:off x="5569844" y="3690530"/>
            <a:ext cx="343566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 err="1"/>
              <a:t>ini</a:t>
            </a:r>
            <a:endParaRPr lang="pt-BR" sz="1985" dirty="0"/>
          </a:p>
        </p:txBody>
      </p:sp>
      <p:cxnSp>
        <p:nvCxnSpPr>
          <p:cNvPr id="46" name="Conector de seta reta 5">
            <a:extLst>
              <a:ext uri="{FF2B5EF4-FFF2-40B4-BE49-F238E27FC236}">
                <a16:creationId xmlns:a16="http://schemas.microsoft.com/office/drawing/2014/main" id="{A5C970CB-C264-4626-83D7-285EBB6F7217}"/>
              </a:ext>
            </a:extLst>
          </p:cNvPr>
          <p:cNvCxnSpPr>
            <a:cxnSpLocks/>
            <a:stCxn id="45" idx="3"/>
            <a:endCxn id="48" idx="0"/>
          </p:cNvCxnSpPr>
          <p:nvPr/>
        </p:nvCxnSpPr>
        <p:spPr>
          <a:xfrm flipH="1">
            <a:off x="2208840" y="4225665"/>
            <a:ext cx="3532787" cy="41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">
            <a:extLst>
              <a:ext uri="{FF2B5EF4-FFF2-40B4-BE49-F238E27FC236}">
                <a16:creationId xmlns:a16="http://schemas.microsoft.com/office/drawing/2014/main" id="{D4413686-E15F-4621-BCF6-488D0243105F}"/>
              </a:ext>
            </a:extLst>
          </p:cNvPr>
          <p:cNvCxnSpPr>
            <a:cxnSpLocks/>
            <a:stCxn id="44" idx="3"/>
            <a:endCxn id="115" idx="0"/>
          </p:cNvCxnSpPr>
          <p:nvPr/>
        </p:nvCxnSpPr>
        <p:spPr>
          <a:xfrm>
            <a:off x="6472213" y="4225667"/>
            <a:ext cx="2181922" cy="4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E591CCE-5B69-4561-92EA-874BD89A35F4}"/>
              </a:ext>
            </a:extLst>
          </p:cNvPr>
          <p:cNvGrpSpPr/>
          <p:nvPr/>
        </p:nvGrpSpPr>
        <p:grpSpPr>
          <a:xfrm>
            <a:off x="1400499" y="4644051"/>
            <a:ext cx="1608266" cy="1206235"/>
            <a:chOff x="709948" y="2274538"/>
            <a:chExt cx="1458377" cy="1093815"/>
          </a:xfrm>
        </p:grpSpPr>
        <p:cxnSp>
          <p:nvCxnSpPr>
            <p:cNvPr id="49" name="Conector de seta reta 11">
              <a:extLst>
                <a:ext uri="{FF2B5EF4-FFF2-40B4-BE49-F238E27FC236}">
                  <a16:creationId xmlns:a16="http://schemas.microsoft.com/office/drawing/2014/main" id="{20BDBEC1-EC91-4FAC-B765-7A4680C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0" cy="46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5F559B75-201F-408C-84B2-CD85D2504EBD}"/>
                </a:ext>
              </a:extLst>
            </p:cNvPr>
            <p:cNvGrpSpPr/>
            <p:nvPr/>
          </p:nvGrpSpPr>
          <p:grpSpPr>
            <a:xfrm>
              <a:off x="709948" y="2274538"/>
              <a:ext cx="1458377" cy="624145"/>
              <a:chOff x="709948" y="2274538"/>
              <a:chExt cx="1458377" cy="99417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FFA04813-3021-42CC-B631-66CE684D8FBB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9AA59572-47F0-48C1-B728-4D2931240C10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F4E87DB8-B726-4EF6-AA7B-645B5B8FCF76}"/>
                  </a:ext>
                </a:extLst>
              </p:cNvPr>
              <p:cNvSpPr/>
              <p:nvPr/>
            </p:nvSpPr>
            <p:spPr>
              <a:xfrm>
                <a:off x="1760111" y="2277238"/>
                <a:ext cx="408214" cy="9914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cxnSp>
        <p:nvCxnSpPr>
          <p:cNvPr id="52" name="Conector de seta reta 14">
            <a:extLst>
              <a:ext uri="{FF2B5EF4-FFF2-40B4-BE49-F238E27FC236}">
                <a16:creationId xmlns:a16="http://schemas.microsoft.com/office/drawing/2014/main" id="{C33E6464-D477-4B51-97CF-63716F4F35CC}"/>
              </a:ext>
            </a:extLst>
          </p:cNvPr>
          <p:cNvCxnSpPr>
            <a:cxnSpLocks/>
          </p:cNvCxnSpPr>
          <p:nvPr/>
        </p:nvCxnSpPr>
        <p:spPr>
          <a:xfrm>
            <a:off x="3009962" y="4920585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2">
            <a:extLst>
              <a:ext uri="{FF2B5EF4-FFF2-40B4-BE49-F238E27FC236}">
                <a16:creationId xmlns:a16="http://schemas.microsoft.com/office/drawing/2014/main" id="{57DE2B22-F5B0-4C09-B81F-0F955F44B9BF}"/>
              </a:ext>
            </a:extLst>
          </p:cNvPr>
          <p:cNvCxnSpPr>
            <a:cxnSpLocks/>
          </p:cNvCxnSpPr>
          <p:nvPr/>
        </p:nvCxnSpPr>
        <p:spPr>
          <a:xfrm flipH="1">
            <a:off x="3008516" y="5040418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35">
            <a:extLst>
              <a:ext uri="{FF2B5EF4-FFF2-40B4-BE49-F238E27FC236}">
                <a16:creationId xmlns:a16="http://schemas.microsoft.com/office/drawing/2014/main" id="{085F2D3D-813B-417A-9FBD-16D024BE3E64}"/>
              </a:ext>
            </a:extLst>
          </p:cNvPr>
          <p:cNvCxnSpPr>
            <a:cxnSpLocks/>
          </p:cNvCxnSpPr>
          <p:nvPr/>
        </p:nvCxnSpPr>
        <p:spPr>
          <a:xfrm>
            <a:off x="5122627" y="4920585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36">
            <a:extLst>
              <a:ext uri="{FF2B5EF4-FFF2-40B4-BE49-F238E27FC236}">
                <a16:creationId xmlns:a16="http://schemas.microsoft.com/office/drawing/2014/main" id="{FB5D7506-051B-427F-94D1-9F418FA83C17}"/>
              </a:ext>
            </a:extLst>
          </p:cNvPr>
          <p:cNvCxnSpPr>
            <a:cxnSpLocks/>
          </p:cNvCxnSpPr>
          <p:nvPr/>
        </p:nvCxnSpPr>
        <p:spPr>
          <a:xfrm flipH="1">
            <a:off x="5184206" y="5040418"/>
            <a:ext cx="565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41">
            <a:extLst>
              <a:ext uri="{FF2B5EF4-FFF2-40B4-BE49-F238E27FC236}">
                <a16:creationId xmlns:a16="http://schemas.microsoft.com/office/drawing/2014/main" id="{E584C1A0-67B7-4CC1-A980-DC414E927D56}"/>
              </a:ext>
            </a:extLst>
          </p:cNvPr>
          <p:cNvCxnSpPr>
            <a:cxnSpLocks/>
          </p:cNvCxnSpPr>
          <p:nvPr/>
        </p:nvCxnSpPr>
        <p:spPr>
          <a:xfrm>
            <a:off x="7283406" y="4924230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42">
            <a:extLst>
              <a:ext uri="{FF2B5EF4-FFF2-40B4-BE49-F238E27FC236}">
                <a16:creationId xmlns:a16="http://schemas.microsoft.com/office/drawing/2014/main" id="{45547386-69D9-4B07-97E7-573876B07BCF}"/>
              </a:ext>
            </a:extLst>
          </p:cNvPr>
          <p:cNvCxnSpPr>
            <a:cxnSpLocks/>
          </p:cNvCxnSpPr>
          <p:nvPr/>
        </p:nvCxnSpPr>
        <p:spPr>
          <a:xfrm flipH="1">
            <a:off x="7281961" y="5044064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FEEB033-11EE-456D-9A92-1006156449C0}"/>
              </a:ext>
            </a:extLst>
          </p:cNvPr>
          <p:cNvGrpSpPr/>
          <p:nvPr/>
        </p:nvGrpSpPr>
        <p:grpSpPr>
          <a:xfrm>
            <a:off x="3572008" y="4656288"/>
            <a:ext cx="1608266" cy="1204823"/>
            <a:chOff x="709948" y="2274539"/>
            <a:chExt cx="1458377" cy="1092535"/>
          </a:xfrm>
        </p:grpSpPr>
        <p:cxnSp>
          <p:nvCxnSpPr>
            <p:cNvPr id="101" name="Conector de seta reta 11">
              <a:extLst>
                <a:ext uri="{FF2B5EF4-FFF2-40B4-BE49-F238E27FC236}">
                  <a16:creationId xmlns:a16="http://schemas.microsoft.com/office/drawing/2014/main" id="{64EAA5E9-4A39-44C4-BF4E-7FD929DD036C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8925" cy="468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203136BC-A39D-4B57-9844-AB06DD7F05B2}"/>
                </a:ext>
              </a:extLst>
            </p:cNvPr>
            <p:cNvGrpSpPr/>
            <p:nvPr/>
          </p:nvGrpSpPr>
          <p:grpSpPr>
            <a:xfrm>
              <a:off x="709948" y="2274539"/>
              <a:ext cx="1458377" cy="624145"/>
              <a:chOff x="709948" y="2274538"/>
              <a:chExt cx="1458377" cy="994174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2659C60D-1695-464E-86BD-BAF66391BCA1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A6F77E4-BB3A-4461-963E-46C94D2F550C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E2239518-6F9A-4838-B9C6-B5B2AE466DCB}"/>
                  </a:ext>
                </a:extLst>
              </p:cNvPr>
              <p:cNvSpPr/>
              <p:nvPr/>
            </p:nvSpPr>
            <p:spPr>
              <a:xfrm>
                <a:off x="1760111" y="2275371"/>
                <a:ext cx="408214" cy="9933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A7219EF-3FC3-4BEE-991F-557B2FB96E1E}"/>
              </a:ext>
            </a:extLst>
          </p:cNvPr>
          <p:cNvGrpSpPr/>
          <p:nvPr/>
        </p:nvGrpSpPr>
        <p:grpSpPr>
          <a:xfrm>
            <a:off x="5674286" y="4642442"/>
            <a:ext cx="1608266" cy="1232512"/>
            <a:chOff x="709948" y="2274536"/>
            <a:chExt cx="1458377" cy="1117643"/>
          </a:xfrm>
        </p:grpSpPr>
        <p:cxnSp>
          <p:nvCxnSpPr>
            <p:cNvPr id="107" name="Conector de seta reta 11">
              <a:extLst>
                <a:ext uri="{FF2B5EF4-FFF2-40B4-BE49-F238E27FC236}">
                  <a16:creationId xmlns:a16="http://schemas.microsoft.com/office/drawing/2014/main" id="{EC3B4FB6-4B00-4958-9DE2-452DA442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4245" cy="493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878CF6E9-22F1-4968-A8AB-4073B52DB5C9}"/>
                </a:ext>
              </a:extLst>
            </p:cNvPr>
            <p:cNvGrpSpPr/>
            <p:nvPr/>
          </p:nvGrpSpPr>
          <p:grpSpPr>
            <a:xfrm>
              <a:off x="709948" y="2274536"/>
              <a:ext cx="1458377" cy="625735"/>
              <a:chOff x="709948" y="2274538"/>
              <a:chExt cx="1458377" cy="996707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B40FA75A-3C82-47F2-AFBF-5F7F767FD9B8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FFA46733-A8B1-422C-98B4-6A7A250DF096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E9CC4F2A-27A1-413E-B510-79736C5FC4DE}"/>
                  </a:ext>
                </a:extLst>
              </p:cNvPr>
              <p:cNvSpPr/>
              <p:nvPr/>
            </p:nvSpPr>
            <p:spPr>
              <a:xfrm>
                <a:off x="1760111" y="2274540"/>
                <a:ext cx="408214" cy="9967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4D83653-15AF-44DF-B04D-9CFAEB5E43C6}"/>
              </a:ext>
            </a:extLst>
          </p:cNvPr>
          <p:cNvGrpSpPr/>
          <p:nvPr/>
        </p:nvGrpSpPr>
        <p:grpSpPr>
          <a:xfrm>
            <a:off x="7845794" y="4652902"/>
            <a:ext cx="1608266" cy="1222052"/>
            <a:chOff x="709948" y="2271469"/>
            <a:chExt cx="1458377" cy="1108158"/>
          </a:xfrm>
        </p:grpSpPr>
        <p:cxnSp>
          <p:nvCxnSpPr>
            <p:cNvPr id="113" name="Conector de seta reta 11">
              <a:extLst>
                <a:ext uri="{FF2B5EF4-FFF2-40B4-BE49-F238E27FC236}">
                  <a16:creationId xmlns:a16="http://schemas.microsoft.com/office/drawing/2014/main" id="{1B7D62DC-6540-496E-AC1B-1AA0D3CA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51356" cy="4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97AC64D0-E0D8-410C-9CD8-D41DA313F419}"/>
                </a:ext>
              </a:extLst>
            </p:cNvPr>
            <p:cNvGrpSpPr/>
            <p:nvPr/>
          </p:nvGrpSpPr>
          <p:grpSpPr>
            <a:xfrm>
              <a:off x="709948" y="2271469"/>
              <a:ext cx="1458377" cy="627212"/>
              <a:chOff x="709948" y="2269652"/>
              <a:chExt cx="1458377" cy="99906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6DC1B730-81BF-415D-B4DD-CCF0C3E2C9B2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3D8CE437-75B0-4FFD-8730-78A608172D73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B55CDEC-C507-4B93-BD4D-27132B444C37}"/>
                  </a:ext>
                </a:extLst>
              </p:cNvPr>
              <p:cNvSpPr/>
              <p:nvPr/>
            </p:nvSpPr>
            <p:spPr>
              <a:xfrm>
                <a:off x="1760111" y="2269652"/>
                <a:ext cx="408214" cy="9990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705C87D7-89FB-49C6-846D-15C798B8900C}"/>
              </a:ext>
            </a:extLst>
          </p:cNvPr>
          <p:cNvGrpSpPr/>
          <p:nvPr/>
        </p:nvGrpSpPr>
        <p:grpSpPr>
          <a:xfrm>
            <a:off x="1449592" y="5850286"/>
            <a:ext cx="1413524" cy="1593400"/>
            <a:chOff x="1897741" y="3267528"/>
            <a:chExt cx="1281785" cy="1444897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AB6ECED-FBD8-4C72-91EB-DCB57580E4B9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6" dirty="0"/>
            </a:p>
            <a:p>
              <a:pPr algn="ctr"/>
              <a:r>
                <a:rPr lang="pt-BR" sz="2206" dirty="0"/>
                <a:t>5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57F600B3-14BB-4AE5-BDA7-4E930B60498E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2" name="Conector de seta reta 6">
              <a:extLst>
                <a:ext uri="{FF2B5EF4-FFF2-40B4-BE49-F238E27FC236}">
                  <a16:creationId xmlns:a16="http://schemas.microsoft.com/office/drawing/2014/main" id="{E1D04FBE-7E9B-4440-9EF5-BC217884FAD3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6C19D370-B444-42AF-9C99-C1F1CD7B52A1}"/>
              </a:ext>
            </a:extLst>
          </p:cNvPr>
          <p:cNvGrpSpPr/>
          <p:nvPr/>
        </p:nvGrpSpPr>
        <p:grpSpPr>
          <a:xfrm>
            <a:off x="3673585" y="5899652"/>
            <a:ext cx="1413524" cy="1593400"/>
            <a:chOff x="1897741" y="3267528"/>
            <a:chExt cx="1281785" cy="1444897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DF0AFD26-BD4A-4430-AB81-35098E5FDDC1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6" dirty="0"/>
            </a:p>
            <a:p>
              <a:pPr algn="ctr"/>
              <a:r>
                <a:rPr lang="pt-BR" sz="2206" dirty="0"/>
                <a:t>25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F7397013-086F-42D8-9E4F-E3DC087C5D8F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6" name="Conector de seta reta 6">
              <a:extLst>
                <a:ext uri="{FF2B5EF4-FFF2-40B4-BE49-F238E27FC236}">
                  <a16:creationId xmlns:a16="http://schemas.microsoft.com/office/drawing/2014/main" id="{560E3EC1-9986-4CFC-AECA-F2B09332571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9C83896-0A1E-4744-9B1B-E1269C8321C6}"/>
              </a:ext>
            </a:extLst>
          </p:cNvPr>
          <p:cNvGrpSpPr/>
          <p:nvPr/>
        </p:nvGrpSpPr>
        <p:grpSpPr>
          <a:xfrm>
            <a:off x="5871265" y="5893832"/>
            <a:ext cx="1413524" cy="1593400"/>
            <a:chOff x="1897741" y="3267528"/>
            <a:chExt cx="1281785" cy="1444897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2A5C9A24-35AC-42FF-A08D-3221BACD9ACC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32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3269DCDE-0072-49ED-BE63-2F2BECF655FD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0" name="Conector de seta reta 6">
              <a:extLst>
                <a:ext uri="{FF2B5EF4-FFF2-40B4-BE49-F238E27FC236}">
                  <a16:creationId xmlns:a16="http://schemas.microsoft.com/office/drawing/2014/main" id="{F06E7C5A-A574-4E53-9998-4675BED2934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612F0691-731D-4288-961C-5A7A00294052}"/>
              </a:ext>
            </a:extLst>
          </p:cNvPr>
          <p:cNvGrpSpPr/>
          <p:nvPr/>
        </p:nvGrpSpPr>
        <p:grpSpPr>
          <a:xfrm>
            <a:off x="7924152" y="5918210"/>
            <a:ext cx="1413524" cy="1593400"/>
            <a:chOff x="1897741" y="3267528"/>
            <a:chExt cx="1281785" cy="1444897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40A2ED9A-FEA0-496B-8A01-901FE4E5C68A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60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CF078208-778F-4E76-ADF3-F83E110FDF48}"/>
                </a:ext>
              </a:extLst>
            </p:cNvPr>
            <p:cNvSpPr/>
            <p:nvPr/>
          </p:nvSpPr>
          <p:spPr>
            <a:xfrm>
              <a:off x="1897741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44" name="Conector de seta reta 6">
              <a:extLst>
                <a:ext uri="{FF2B5EF4-FFF2-40B4-BE49-F238E27FC236}">
                  <a16:creationId xmlns:a16="http://schemas.microsoft.com/office/drawing/2014/main" id="{145C72AF-ADB7-460A-B1FF-6BB671DD60F1}"/>
                </a:ext>
              </a:extLst>
            </p:cNvPr>
            <p:cNvCxnSpPr>
              <a:cxnSpLocks/>
            </p:cNvCxnSpPr>
            <p:nvPr/>
          </p:nvCxnSpPr>
          <p:spPr>
            <a:xfrm>
              <a:off x="2067094" y="425535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3892383" y="2516394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pai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2562083" y="2516393"/>
            <a:ext cx="1330301" cy="941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4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475FBCE-19BB-4346-BEDC-203A2EC6BAFD}"/>
              </a:ext>
            </a:extLst>
          </p:cNvPr>
          <p:cNvSpPr/>
          <p:nvPr/>
        </p:nvSpPr>
        <p:spPr>
          <a:xfrm>
            <a:off x="5346700" y="2516956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lista</a:t>
            </a:r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1274688" y="2517692"/>
            <a:ext cx="1296859" cy="941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1</a:t>
            </a:r>
          </a:p>
        </p:txBody>
      </p:sp>
      <p:cxnSp>
        <p:nvCxnSpPr>
          <p:cNvPr id="63" name="Conector de seta reta 18">
            <a:extLst>
              <a:ext uri="{FF2B5EF4-FFF2-40B4-BE49-F238E27FC236}">
                <a16:creationId xmlns:a16="http://schemas.microsoft.com/office/drawing/2014/main" id="{F5009091-4B4E-4A25-9238-77D20A19A241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73859" y="3458103"/>
            <a:ext cx="31120" cy="4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6806887" y="2527130"/>
            <a:ext cx="1296859" cy="93097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direita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A2CA9E2-9CA4-4AA8-806B-E46186C1ABD9}"/>
              </a:ext>
            </a:extLst>
          </p:cNvPr>
          <p:cNvSpPr/>
          <p:nvPr/>
        </p:nvSpPr>
        <p:spPr>
          <a:xfrm>
            <a:off x="2902811" y="1071963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raiz</a:t>
            </a:r>
          </a:p>
        </p:txBody>
      </p:sp>
      <p:cxnSp>
        <p:nvCxnSpPr>
          <p:cNvPr id="67" name="Conector de seta reta 18">
            <a:extLst>
              <a:ext uri="{FF2B5EF4-FFF2-40B4-BE49-F238E27FC236}">
                <a16:creationId xmlns:a16="http://schemas.microsoft.com/office/drawing/2014/main" id="{A96EC4C1-FBC8-44D5-9A43-9AEFB2DB73DF}"/>
              </a:ext>
            </a:extLst>
          </p:cNvPr>
          <p:cNvCxnSpPr>
            <a:cxnSpLocks/>
          </p:cNvCxnSpPr>
          <p:nvPr/>
        </p:nvCxnSpPr>
        <p:spPr>
          <a:xfrm flipH="1">
            <a:off x="2771825" y="1991222"/>
            <a:ext cx="438544" cy="35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FD6574EE-55CD-4514-87E5-9287D962DC74}"/>
              </a:ext>
            </a:extLst>
          </p:cNvPr>
          <p:cNvSpPr/>
          <p:nvPr/>
        </p:nvSpPr>
        <p:spPr>
          <a:xfrm>
            <a:off x="4357128" y="1072526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ordem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6A43C86-3584-499C-9860-4820816253C8}"/>
              </a:ext>
            </a:extLst>
          </p:cNvPr>
          <p:cNvSpPr/>
          <p:nvPr/>
        </p:nvSpPr>
        <p:spPr>
          <a:xfrm>
            <a:off x="5811444" y="1071962"/>
            <a:ext cx="1296859" cy="94497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altura</a:t>
            </a:r>
          </a:p>
        </p:txBody>
      </p:sp>
      <p:cxnSp>
        <p:nvCxnSpPr>
          <p:cNvPr id="72" name="Conector de seta reta 18">
            <a:extLst>
              <a:ext uri="{FF2B5EF4-FFF2-40B4-BE49-F238E27FC236}">
                <a16:creationId xmlns:a16="http://schemas.microsoft.com/office/drawing/2014/main" id="{29FCF197-5A18-422B-ACEB-560EF33E114E}"/>
              </a:ext>
            </a:extLst>
          </p:cNvPr>
          <p:cNvCxnSpPr>
            <a:cxnSpLocks/>
          </p:cNvCxnSpPr>
          <p:nvPr/>
        </p:nvCxnSpPr>
        <p:spPr>
          <a:xfrm flipH="1">
            <a:off x="5207702" y="488982"/>
            <a:ext cx="450880" cy="51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93A3008-83B1-4588-A331-F331F3ED84E2}"/>
              </a:ext>
            </a:extLst>
          </p:cNvPr>
          <p:cNvSpPr txBox="1"/>
          <p:nvPr/>
        </p:nvSpPr>
        <p:spPr>
          <a:xfrm flipH="1">
            <a:off x="5535951" y="33918"/>
            <a:ext cx="46570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70" dirty="0"/>
              <a:t>T</a:t>
            </a:r>
            <a:endParaRPr lang="pt-BR" sz="1985" dirty="0"/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BEE02857-E48B-4A8F-A314-1B786A1E7116}"/>
              </a:ext>
            </a:extLst>
          </p:cNvPr>
          <p:cNvGrpSpPr/>
          <p:nvPr/>
        </p:nvGrpSpPr>
        <p:grpSpPr>
          <a:xfrm>
            <a:off x="4537142" y="3441592"/>
            <a:ext cx="164800" cy="227792"/>
            <a:chOff x="4301909" y="3172011"/>
            <a:chExt cx="369796" cy="355601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DA4B9B68-0112-4F88-99C4-BF3CDC28C4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656215D1-16DE-4147-AE4C-1DE92DC81200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FBF3487D-6724-4D51-BB3E-FFDA3E7C58A5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1F433DD-29FA-4391-88D0-E8185CC5FE34}"/>
              </a:ext>
            </a:extLst>
          </p:cNvPr>
          <p:cNvGrpSpPr/>
          <p:nvPr/>
        </p:nvGrpSpPr>
        <p:grpSpPr>
          <a:xfrm>
            <a:off x="7473229" y="3450168"/>
            <a:ext cx="164800" cy="227792"/>
            <a:chOff x="4301909" y="3172011"/>
            <a:chExt cx="369796" cy="355601"/>
          </a:xfrm>
        </p:grpSpPr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6F8383EA-A75F-487A-8C9C-68CC10D6BE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F1D9DDB0-F081-48A0-B085-D58A37641ED4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30EBF764-0114-4AFD-AA61-0C408C676A10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6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763322" y="1499218"/>
            <a:ext cx="8718609" cy="5605855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15" y="675308"/>
            <a:ext cx="6165348" cy="389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Estrutura completa do nó de uma árvore B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99E1523-75F5-43B5-B493-32B634E27279}"/>
              </a:ext>
            </a:extLst>
          </p:cNvPr>
          <p:cNvSpPr/>
          <p:nvPr/>
        </p:nvSpPr>
        <p:spPr>
          <a:xfrm rot="5400000">
            <a:off x="6300429" y="2952259"/>
            <a:ext cx="343568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/>
              <a:t>fim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C87242-83AD-4904-A4D4-0DBBF4DD01D1}"/>
              </a:ext>
            </a:extLst>
          </p:cNvPr>
          <p:cNvSpPr/>
          <p:nvPr/>
        </p:nvSpPr>
        <p:spPr>
          <a:xfrm rot="5400000">
            <a:off x="5569844" y="2952258"/>
            <a:ext cx="343566" cy="7267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985" dirty="0" err="1"/>
              <a:t>ini</a:t>
            </a:r>
            <a:endParaRPr lang="pt-BR" sz="1985" dirty="0"/>
          </a:p>
        </p:txBody>
      </p:sp>
      <p:cxnSp>
        <p:nvCxnSpPr>
          <p:cNvPr id="46" name="Conector de seta reta 5">
            <a:extLst>
              <a:ext uri="{FF2B5EF4-FFF2-40B4-BE49-F238E27FC236}">
                <a16:creationId xmlns:a16="http://schemas.microsoft.com/office/drawing/2014/main" id="{A5C970CB-C264-4626-83D7-285EBB6F7217}"/>
              </a:ext>
            </a:extLst>
          </p:cNvPr>
          <p:cNvCxnSpPr>
            <a:cxnSpLocks/>
            <a:stCxn id="45" idx="3"/>
            <a:endCxn id="48" idx="0"/>
          </p:cNvCxnSpPr>
          <p:nvPr/>
        </p:nvCxnSpPr>
        <p:spPr>
          <a:xfrm flipH="1">
            <a:off x="2208840" y="3487393"/>
            <a:ext cx="3532787" cy="41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">
            <a:extLst>
              <a:ext uri="{FF2B5EF4-FFF2-40B4-BE49-F238E27FC236}">
                <a16:creationId xmlns:a16="http://schemas.microsoft.com/office/drawing/2014/main" id="{D4413686-E15F-4621-BCF6-488D0243105F}"/>
              </a:ext>
            </a:extLst>
          </p:cNvPr>
          <p:cNvCxnSpPr>
            <a:cxnSpLocks/>
            <a:stCxn id="44" idx="3"/>
            <a:endCxn id="115" idx="0"/>
          </p:cNvCxnSpPr>
          <p:nvPr/>
        </p:nvCxnSpPr>
        <p:spPr>
          <a:xfrm>
            <a:off x="6472213" y="3487395"/>
            <a:ext cx="2181922" cy="4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E591CCE-5B69-4561-92EA-874BD89A35F4}"/>
              </a:ext>
            </a:extLst>
          </p:cNvPr>
          <p:cNvGrpSpPr/>
          <p:nvPr/>
        </p:nvGrpSpPr>
        <p:grpSpPr>
          <a:xfrm>
            <a:off x="1400499" y="3905779"/>
            <a:ext cx="1608266" cy="1206235"/>
            <a:chOff x="709948" y="2274538"/>
            <a:chExt cx="1458377" cy="1093815"/>
          </a:xfrm>
        </p:grpSpPr>
        <p:cxnSp>
          <p:nvCxnSpPr>
            <p:cNvPr id="49" name="Conector de seta reta 11">
              <a:extLst>
                <a:ext uri="{FF2B5EF4-FFF2-40B4-BE49-F238E27FC236}">
                  <a16:creationId xmlns:a16="http://schemas.microsoft.com/office/drawing/2014/main" id="{20BDBEC1-EC91-4FAC-B765-7A4680C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0" cy="46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5F559B75-201F-408C-84B2-CD85D2504EBD}"/>
                </a:ext>
              </a:extLst>
            </p:cNvPr>
            <p:cNvGrpSpPr/>
            <p:nvPr/>
          </p:nvGrpSpPr>
          <p:grpSpPr>
            <a:xfrm>
              <a:off x="709948" y="2274538"/>
              <a:ext cx="1458377" cy="624145"/>
              <a:chOff x="709948" y="2274538"/>
              <a:chExt cx="1458377" cy="99417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FFA04813-3021-42CC-B631-66CE684D8FBB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9AA59572-47F0-48C1-B728-4D2931240C10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F4E87DB8-B726-4EF6-AA7B-645B5B8FCF76}"/>
                  </a:ext>
                </a:extLst>
              </p:cNvPr>
              <p:cNvSpPr/>
              <p:nvPr/>
            </p:nvSpPr>
            <p:spPr>
              <a:xfrm>
                <a:off x="1760111" y="2277238"/>
                <a:ext cx="408214" cy="9914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cxnSp>
        <p:nvCxnSpPr>
          <p:cNvPr id="52" name="Conector de seta reta 14">
            <a:extLst>
              <a:ext uri="{FF2B5EF4-FFF2-40B4-BE49-F238E27FC236}">
                <a16:creationId xmlns:a16="http://schemas.microsoft.com/office/drawing/2014/main" id="{C33E6464-D477-4B51-97CF-63716F4F35CC}"/>
              </a:ext>
            </a:extLst>
          </p:cNvPr>
          <p:cNvCxnSpPr>
            <a:cxnSpLocks/>
          </p:cNvCxnSpPr>
          <p:nvPr/>
        </p:nvCxnSpPr>
        <p:spPr>
          <a:xfrm>
            <a:off x="3009962" y="4182312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2">
            <a:extLst>
              <a:ext uri="{FF2B5EF4-FFF2-40B4-BE49-F238E27FC236}">
                <a16:creationId xmlns:a16="http://schemas.microsoft.com/office/drawing/2014/main" id="{57DE2B22-F5B0-4C09-B81F-0F955F44B9BF}"/>
              </a:ext>
            </a:extLst>
          </p:cNvPr>
          <p:cNvCxnSpPr>
            <a:cxnSpLocks/>
          </p:cNvCxnSpPr>
          <p:nvPr/>
        </p:nvCxnSpPr>
        <p:spPr>
          <a:xfrm flipH="1">
            <a:off x="3008516" y="4302146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35">
            <a:extLst>
              <a:ext uri="{FF2B5EF4-FFF2-40B4-BE49-F238E27FC236}">
                <a16:creationId xmlns:a16="http://schemas.microsoft.com/office/drawing/2014/main" id="{085F2D3D-813B-417A-9FBD-16D024BE3E64}"/>
              </a:ext>
            </a:extLst>
          </p:cNvPr>
          <p:cNvCxnSpPr>
            <a:cxnSpLocks/>
          </p:cNvCxnSpPr>
          <p:nvPr/>
        </p:nvCxnSpPr>
        <p:spPr>
          <a:xfrm>
            <a:off x="5122627" y="4182312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36">
            <a:extLst>
              <a:ext uri="{FF2B5EF4-FFF2-40B4-BE49-F238E27FC236}">
                <a16:creationId xmlns:a16="http://schemas.microsoft.com/office/drawing/2014/main" id="{FB5D7506-051B-427F-94D1-9F418FA83C17}"/>
              </a:ext>
            </a:extLst>
          </p:cNvPr>
          <p:cNvCxnSpPr>
            <a:cxnSpLocks/>
          </p:cNvCxnSpPr>
          <p:nvPr/>
        </p:nvCxnSpPr>
        <p:spPr>
          <a:xfrm flipH="1">
            <a:off x="5184206" y="4302146"/>
            <a:ext cx="565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41">
            <a:extLst>
              <a:ext uri="{FF2B5EF4-FFF2-40B4-BE49-F238E27FC236}">
                <a16:creationId xmlns:a16="http://schemas.microsoft.com/office/drawing/2014/main" id="{E584C1A0-67B7-4CC1-A980-DC414E927D56}"/>
              </a:ext>
            </a:extLst>
          </p:cNvPr>
          <p:cNvCxnSpPr>
            <a:cxnSpLocks/>
          </p:cNvCxnSpPr>
          <p:nvPr/>
        </p:nvCxnSpPr>
        <p:spPr>
          <a:xfrm>
            <a:off x="7283406" y="4185958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42">
            <a:extLst>
              <a:ext uri="{FF2B5EF4-FFF2-40B4-BE49-F238E27FC236}">
                <a16:creationId xmlns:a16="http://schemas.microsoft.com/office/drawing/2014/main" id="{45547386-69D9-4B07-97E7-573876B07BCF}"/>
              </a:ext>
            </a:extLst>
          </p:cNvPr>
          <p:cNvCxnSpPr>
            <a:cxnSpLocks/>
          </p:cNvCxnSpPr>
          <p:nvPr/>
        </p:nvCxnSpPr>
        <p:spPr>
          <a:xfrm flipH="1">
            <a:off x="7281961" y="4305791"/>
            <a:ext cx="563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FEEB033-11EE-456D-9A92-1006156449C0}"/>
              </a:ext>
            </a:extLst>
          </p:cNvPr>
          <p:cNvGrpSpPr/>
          <p:nvPr/>
        </p:nvGrpSpPr>
        <p:grpSpPr>
          <a:xfrm>
            <a:off x="3572008" y="3918016"/>
            <a:ext cx="1608266" cy="1204823"/>
            <a:chOff x="709948" y="2274539"/>
            <a:chExt cx="1458377" cy="1092535"/>
          </a:xfrm>
        </p:grpSpPr>
        <p:cxnSp>
          <p:nvCxnSpPr>
            <p:cNvPr id="101" name="Conector de seta reta 11">
              <a:extLst>
                <a:ext uri="{FF2B5EF4-FFF2-40B4-BE49-F238E27FC236}">
                  <a16:creationId xmlns:a16="http://schemas.microsoft.com/office/drawing/2014/main" id="{64EAA5E9-4A39-44C4-BF4E-7FD929DD036C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8925" cy="468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203136BC-A39D-4B57-9844-AB06DD7F05B2}"/>
                </a:ext>
              </a:extLst>
            </p:cNvPr>
            <p:cNvGrpSpPr/>
            <p:nvPr/>
          </p:nvGrpSpPr>
          <p:grpSpPr>
            <a:xfrm>
              <a:off x="709948" y="2274539"/>
              <a:ext cx="1458377" cy="624145"/>
              <a:chOff x="709948" y="2274538"/>
              <a:chExt cx="1458377" cy="994174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2659C60D-1695-464E-86BD-BAF66391BCA1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A6F77E4-BB3A-4461-963E-46C94D2F550C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E2239518-6F9A-4838-B9C6-B5B2AE466DCB}"/>
                  </a:ext>
                </a:extLst>
              </p:cNvPr>
              <p:cNvSpPr/>
              <p:nvPr/>
            </p:nvSpPr>
            <p:spPr>
              <a:xfrm>
                <a:off x="1760111" y="2275371"/>
                <a:ext cx="408214" cy="9933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A7219EF-3FC3-4BEE-991F-557B2FB96E1E}"/>
              </a:ext>
            </a:extLst>
          </p:cNvPr>
          <p:cNvGrpSpPr/>
          <p:nvPr/>
        </p:nvGrpSpPr>
        <p:grpSpPr>
          <a:xfrm>
            <a:off x="5674286" y="3904170"/>
            <a:ext cx="1608266" cy="1232512"/>
            <a:chOff x="709948" y="2274536"/>
            <a:chExt cx="1458377" cy="1117643"/>
          </a:xfrm>
        </p:grpSpPr>
        <p:cxnSp>
          <p:nvCxnSpPr>
            <p:cNvPr id="107" name="Conector de seta reta 11">
              <a:extLst>
                <a:ext uri="{FF2B5EF4-FFF2-40B4-BE49-F238E27FC236}">
                  <a16:creationId xmlns:a16="http://schemas.microsoft.com/office/drawing/2014/main" id="{EC3B4FB6-4B00-4958-9DE2-452DA442D0E7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4245" cy="493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878CF6E9-22F1-4968-A8AB-4073B52DB5C9}"/>
                </a:ext>
              </a:extLst>
            </p:cNvPr>
            <p:cNvGrpSpPr/>
            <p:nvPr/>
          </p:nvGrpSpPr>
          <p:grpSpPr>
            <a:xfrm>
              <a:off x="709948" y="2274536"/>
              <a:ext cx="1458377" cy="625735"/>
              <a:chOff x="709948" y="2274538"/>
              <a:chExt cx="1458377" cy="996707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B40FA75A-3C82-47F2-AFBF-5F7F767FD9B8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FFA46733-A8B1-422C-98B4-6A7A250DF096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E9CC4F2A-27A1-413E-B510-79736C5FC4DE}"/>
                  </a:ext>
                </a:extLst>
              </p:cNvPr>
              <p:cNvSpPr/>
              <p:nvPr/>
            </p:nvSpPr>
            <p:spPr>
              <a:xfrm>
                <a:off x="1760111" y="2274540"/>
                <a:ext cx="408214" cy="9967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4D83653-15AF-44DF-B04D-9CFAEB5E43C6}"/>
              </a:ext>
            </a:extLst>
          </p:cNvPr>
          <p:cNvGrpSpPr/>
          <p:nvPr/>
        </p:nvGrpSpPr>
        <p:grpSpPr>
          <a:xfrm>
            <a:off x="7845794" y="3914630"/>
            <a:ext cx="1608266" cy="1222052"/>
            <a:chOff x="709948" y="2271469"/>
            <a:chExt cx="1458377" cy="1108158"/>
          </a:xfrm>
        </p:grpSpPr>
        <p:cxnSp>
          <p:nvCxnSpPr>
            <p:cNvPr id="113" name="Conector de seta reta 11">
              <a:extLst>
                <a:ext uri="{FF2B5EF4-FFF2-40B4-BE49-F238E27FC236}">
                  <a16:creationId xmlns:a16="http://schemas.microsoft.com/office/drawing/2014/main" id="{1B7D62DC-6540-496E-AC1B-1AA0D3CA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96" y="2898682"/>
              <a:ext cx="51356" cy="4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97AC64D0-E0D8-410C-9CD8-D41DA313F419}"/>
                </a:ext>
              </a:extLst>
            </p:cNvPr>
            <p:cNvGrpSpPr/>
            <p:nvPr/>
          </p:nvGrpSpPr>
          <p:grpSpPr>
            <a:xfrm>
              <a:off x="709948" y="2271469"/>
              <a:ext cx="1458377" cy="627212"/>
              <a:chOff x="709948" y="2269652"/>
              <a:chExt cx="1458377" cy="99906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6DC1B730-81BF-415D-B4DD-CCF0C3E2C9B2}"/>
                  </a:ext>
                </a:extLst>
              </p:cNvPr>
              <p:cNvSpPr/>
              <p:nvPr/>
            </p:nvSpPr>
            <p:spPr>
              <a:xfrm>
                <a:off x="1118162" y="2274540"/>
                <a:ext cx="649579" cy="9941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985" dirty="0" err="1"/>
                  <a:t>info</a:t>
                </a:r>
                <a:endParaRPr lang="pt-BR" sz="1985" dirty="0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3D8CE437-75B0-4FFD-8730-78A608172D73}"/>
                  </a:ext>
                </a:extLst>
              </p:cNvPr>
              <p:cNvSpPr/>
              <p:nvPr/>
            </p:nvSpPr>
            <p:spPr>
              <a:xfrm>
                <a:off x="709948" y="2274538"/>
                <a:ext cx="408214" cy="99417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ant</a:t>
                </a:r>
                <a:endParaRPr lang="pt-BR" sz="1985" dirty="0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B55CDEC-C507-4B93-BD4D-27132B444C37}"/>
                  </a:ext>
                </a:extLst>
              </p:cNvPr>
              <p:cNvSpPr/>
              <p:nvPr/>
            </p:nvSpPr>
            <p:spPr>
              <a:xfrm>
                <a:off x="1760111" y="2269652"/>
                <a:ext cx="408214" cy="99905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985" dirty="0" err="1"/>
                  <a:t>prox</a:t>
                </a:r>
                <a:endParaRPr lang="pt-BR" sz="1985" dirty="0"/>
              </a:p>
            </p:txBody>
          </p:sp>
        </p:grp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705C87D7-89FB-49C6-846D-15C798B8900C}"/>
              </a:ext>
            </a:extLst>
          </p:cNvPr>
          <p:cNvGrpSpPr/>
          <p:nvPr/>
        </p:nvGrpSpPr>
        <p:grpSpPr>
          <a:xfrm>
            <a:off x="7881845" y="5155455"/>
            <a:ext cx="1390327" cy="1664386"/>
            <a:chOff x="3554956" y="2468778"/>
            <a:chExt cx="1260750" cy="1509267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AB6ECED-FBD8-4C72-91EB-DCB57580E4B9}"/>
                </a:ext>
              </a:extLst>
            </p:cNvPr>
            <p:cNvSpPr/>
            <p:nvPr/>
          </p:nvSpPr>
          <p:spPr>
            <a:xfrm>
              <a:off x="3554956" y="2468778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57F600B3-14BB-4AE5-BDA7-4E930B60498E}"/>
                </a:ext>
              </a:extLst>
            </p:cNvPr>
            <p:cNvSpPr/>
            <p:nvPr/>
          </p:nvSpPr>
          <p:spPr>
            <a:xfrm>
              <a:off x="4509545" y="248870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132" name="Conector de seta reta 6">
              <a:extLst>
                <a:ext uri="{FF2B5EF4-FFF2-40B4-BE49-F238E27FC236}">
                  <a16:creationId xmlns:a16="http://schemas.microsoft.com/office/drawing/2014/main" id="{E1D04FBE-7E9B-4440-9EF5-BC217884FAD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974" y="3520971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3892383" y="1778121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pai</a:t>
            </a:r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4619542" y="1408534"/>
            <a:ext cx="261752" cy="36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2562083" y="1778120"/>
            <a:ext cx="1330301" cy="941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 err="1"/>
              <a:t>qtde</a:t>
            </a:r>
            <a:endParaRPr lang="pt-BR" sz="2647" dirty="0"/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475FBCE-19BB-4346-BEDC-203A2EC6BAFD}"/>
              </a:ext>
            </a:extLst>
          </p:cNvPr>
          <p:cNvSpPr/>
          <p:nvPr/>
        </p:nvSpPr>
        <p:spPr>
          <a:xfrm>
            <a:off x="5346700" y="1778684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lista</a:t>
            </a:r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1274688" y="1779420"/>
            <a:ext cx="1296859" cy="941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esquerda</a:t>
            </a:r>
          </a:p>
        </p:txBody>
      </p:sp>
      <p:cxnSp>
        <p:nvCxnSpPr>
          <p:cNvPr id="63" name="Conector de seta reta 18">
            <a:extLst>
              <a:ext uri="{FF2B5EF4-FFF2-40B4-BE49-F238E27FC236}">
                <a16:creationId xmlns:a16="http://schemas.microsoft.com/office/drawing/2014/main" id="{F5009091-4B4E-4A25-9238-77D20A19A241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6073859" y="2719831"/>
            <a:ext cx="31120" cy="4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D870BCE7-C658-43ED-A0FB-2051B4367340}"/>
              </a:ext>
            </a:extLst>
          </p:cNvPr>
          <p:cNvGrpSpPr/>
          <p:nvPr/>
        </p:nvGrpSpPr>
        <p:grpSpPr>
          <a:xfrm>
            <a:off x="3665491" y="5179937"/>
            <a:ext cx="1412271" cy="1639903"/>
            <a:chOff x="2216602" y="3267528"/>
            <a:chExt cx="1280649" cy="1487066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4FAB7FD-BF8A-4E15-81CD-F846EB4B1FB8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92E15556-4FB2-4D9F-A073-17A4348606B6}"/>
                </a:ext>
              </a:extLst>
            </p:cNvPr>
            <p:cNvSpPr/>
            <p:nvPr/>
          </p:nvSpPr>
          <p:spPr>
            <a:xfrm>
              <a:off x="3191090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71" name="Conector de seta reta 6">
              <a:extLst>
                <a:ext uri="{FF2B5EF4-FFF2-40B4-BE49-F238E27FC236}">
                  <a16:creationId xmlns:a16="http://schemas.microsoft.com/office/drawing/2014/main" id="{6EA7319A-F615-4179-A1B9-812E742B56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935" y="4297520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6384C6D-18F6-4E2B-BC14-077F397DAF22}"/>
              </a:ext>
            </a:extLst>
          </p:cNvPr>
          <p:cNvGrpSpPr/>
          <p:nvPr/>
        </p:nvGrpSpPr>
        <p:grpSpPr>
          <a:xfrm>
            <a:off x="5753271" y="5130249"/>
            <a:ext cx="1412271" cy="1639903"/>
            <a:chOff x="2216602" y="3267528"/>
            <a:chExt cx="1280649" cy="1487066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22C7CAB-C397-43E0-9D76-03643AC7A285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ABFCEBC2-5092-475D-855E-BFDCCDFB20E0}"/>
                </a:ext>
              </a:extLst>
            </p:cNvPr>
            <p:cNvSpPr/>
            <p:nvPr/>
          </p:nvSpPr>
          <p:spPr>
            <a:xfrm>
              <a:off x="3191090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75" name="Conector de seta reta 6">
              <a:extLst>
                <a:ext uri="{FF2B5EF4-FFF2-40B4-BE49-F238E27FC236}">
                  <a16:creationId xmlns:a16="http://schemas.microsoft.com/office/drawing/2014/main" id="{EFE6F3FA-A363-4007-A347-9E2DAAAD7DA7}"/>
                </a:ext>
              </a:extLst>
            </p:cNvPr>
            <p:cNvCxnSpPr>
              <a:cxnSpLocks/>
            </p:cNvCxnSpPr>
            <p:nvPr/>
          </p:nvCxnSpPr>
          <p:spPr>
            <a:xfrm>
              <a:off x="3346935" y="4297520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7190450-F65E-4303-A7B4-DC4E97166B9F}"/>
              </a:ext>
            </a:extLst>
          </p:cNvPr>
          <p:cNvGrpSpPr/>
          <p:nvPr/>
        </p:nvGrpSpPr>
        <p:grpSpPr>
          <a:xfrm>
            <a:off x="1889471" y="5288530"/>
            <a:ext cx="1412271" cy="1639903"/>
            <a:chOff x="2216602" y="3267528"/>
            <a:chExt cx="1280649" cy="1487066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8D7B8C18-7921-4461-A906-06D8FD321E33}"/>
                </a:ext>
              </a:extLst>
            </p:cNvPr>
            <p:cNvSpPr/>
            <p:nvPr/>
          </p:nvSpPr>
          <p:spPr>
            <a:xfrm>
              <a:off x="2216602" y="3267584"/>
              <a:ext cx="962924" cy="9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6" dirty="0"/>
                <a:t>valor</a:t>
              </a:r>
            </a:p>
            <a:p>
              <a:pPr algn="ctr"/>
              <a:r>
                <a:rPr lang="pt-BR" sz="2206" dirty="0"/>
                <a:t>Chave</a:t>
              </a:r>
            </a:p>
            <a:p>
              <a:pPr algn="ctr"/>
              <a:endParaRPr lang="pt-BR" sz="2206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95C4C30B-65DA-41BA-AD18-60EBFF9B0681}"/>
                </a:ext>
              </a:extLst>
            </p:cNvPr>
            <p:cNvSpPr/>
            <p:nvPr/>
          </p:nvSpPr>
          <p:spPr>
            <a:xfrm>
              <a:off x="3191090" y="3267528"/>
              <a:ext cx="306161" cy="9941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206" dirty="0"/>
                <a:t>filho</a:t>
              </a:r>
            </a:p>
          </p:txBody>
        </p:sp>
        <p:cxnSp>
          <p:nvCxnSpPr>
            <p:cNvPr id="79" name="Conector de seta reta 6">
              <a:extLst>
                <a:ext uri="{FF2B5EF4-FFF2-40B4-BE49-F238E27FC236}">
                  <a16:creationId xmlns:a16="http://schemas.microsoft.com/office/drawing/2014/main" id="{640C7518-1871-48CA-8BE1-FE04A1C9D7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935" y="4297520"/>
              <a:ext cx="0" cy="45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73053F8F-AB68-4BF8-A2C7-779C0876372F}"/>
              </a:ext>
            </a:extLst>
          </p:cNvPr>
          <p:cNvSpPr/>
          <p:nvPr/>
        </p:nvSpPr>
        <p:spPr>
          <a:xfrm>
            <a:off x="5146319" y="1759265"/>
            <a:ext cx="1454317" cy="9417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pai</a:t>
            </a:r>
          </a:p>
        </p:txBody>
      </p:sp>
      <p:cxnSp>
        <p:nvCxnSpPr>
          <p:cNvPr id="81" name="Conector de seta reta 18">
            <a:extLst>
              <a:ext uri="{FF2B5EF4-FFF2-40B4-BE49-F238E27FC236}">
                <a16:creationId xmlns:a16="http://schemas.microsoft.com/office/drawing/2014/main" id="{94E487C6-6305-4D1D-85F3-781C84D49D1A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5873478" y="1389678"/>
            <a:ext cx="261752" cy="36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AB4786A9-FE52-47B9-BC6B-141B91F59710}"/>
              </a:ext>
            </a:extLst>
          </p:cNvPr>
          <p:cNvSpPr/>
          <p:nvPr/>
        </p:nvSpPr>
        <p:spPr>
          <a:xfrm>
            <a:off x="3816019" y="1759264"/>
            <a:ext cx="1330301" cy="941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 err="1"/>
              <a:t>qtde</a:t>
            </a:r>
            <a:endParaRPr lang="pt-BR" sz="2647" dirty="0"/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6EEF29F-BA67-4715-9C10-8636FBC560F7}"/>
              </a:ext>
            </a:extLst>
          </p:cNvPr>
          <p:cNvSpPr/>
          <p:nvPr/>
        </p:nvSpPr>
        <p:spPr>
          <a:xfrm>
            <a:off x="6600635" y="1759828"/>
            <a:ext cx="1454317" cy="9411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lista</a:t>
            </a:r>
          </a:p>
          <a:p>
            <a:pPr algn="ctr"/>
            <a:r>
              <a:rPr lang="pt-BR" sz="2647" dirty="0"/>
              <a:t>Chaves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0FFE641-65B7-40A1-8E1C-C7776C20BF1C}"/>
              </a:ext>
            </a:extLst>
          </p:cNvPr>
          <p:cNvSpPr/>
          <p:nvPr/>
        </p:nvSpPr>
        <p:spPr>
          <a:xfrm>
            <a:off x="2528624" y="1760563"/>
            <a:ext cx="1296859" cy="941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2647" dirty="0"/>
              <a:t>folha</a:t>
            </a:r>
          </a:p>
        </p:txBody>
      </p:sp>
    </p:spTree>
    <p:extLst>
      <p:ext uri="{BB962C8B-B14F-4D97-AF65-F5344CB8AC3E}">
        <p14:creationId xmlns:p14="http://schemas.microsoft.com/office/powerpoint/2010/main" val="384825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1" y="1423080"/>
            <a:ext cx="11219230" cy="3362011"/>
          </a:xfrm>
        </p:spPr>
        <p:txBody>
          <a:bodyPr/>
          <a:lstStyle/>
          <a:p>
            <a:r>
              <a:rPr lang="pt-BR" dirty="0"/>
              <a:t>Criar a biblioteca da lista de acordo com a estrutura anterior, contendo, além das funções básicas:</a:t>
            </a:r>
          </a:p>
          <a:p>
            <a:endParaRPr lang="pt-BR" dirty="0"/>
          </a:p>
          <a:p>
            <a:pPr lvl="1"/>
            <a:r>
              <a:rPr lang="pt-BR" dirty="0"/>
              <a:t>Função que insere ordenado na lista (considerando que a </a:t>
            </a:r>
            <a:r>
              <a:rPr lang="pt-BR" dirty="0" err="1"/>
              <a:t>info</a:t>
            </a:r>
            <a:r>
              <a:rPr lang="pt-BR" dirty="0"/>
              <a:t> da lista é uma Chave (</a:t>
            </a:r>
            <a:r>
              <a:rPr lang="pt-BR" dirty="0" err="1"/>
              <a:t>struct</a:t>
            </a:r>
            <a:r>
              <a:rPr lang="pt-BR" dirty="0"/>
              <a:t> chave)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Função que dada uma lista e um número de elementos, divide a lista em duas, sendo que a lista inicial deve manter somente o número de elementos informado no parâmetro e a nova lista deve conter o restante dos elementos e ter seu ponteiro retornado</a:t>
            </a:r>
          </a:p>
          <a:p>
            <a:pPr lvl="1"/>
            <a:endParaRPr lang="pt-BR" dirty="0"/>
          </a:p>
          <a:p>
            <a:pPr marL="378150" lvl="1" algn="ctr"/>
            <a:r>
              <a:rPr lang="pt-BR" sz="2647" b="1" i="1" dirty="0"/>
              <a:t>Crie essa lista aproveitando a lista criada nas aulas anteriores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3100" y="571645"/>
            <a:ext cx="6929963" cy="493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Preparação para implementar a inserção em </a:t>
            </a:r>
            <a:r>
              <a:rPr lang="pt-BR" dirty="0" err="1"/>
              <a:t>BTree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05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r>
              <a:rPr lang="pt-BR" sz="1985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encontre uma folha para inserir a chave  K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enquanto tem valor para inserir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985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insira K na folha encontrada (insere ordenado na lista)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se (nó não está cheio)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entao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marque que não tem mais valor para inserir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senão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985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divida o nó em nó1 e nó2</a:t>
            </a:r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; //nó1 == nó, nó2 eh novo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	 K = ultima chave de nó1; //a qual é retirada de nó1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 (nó era a raiz)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entao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985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crie uma nova raiz como ascendente de nó1 e nó2;</a:t>
            </a:r>
          </a:p>
          <a:p>
            <a:r>
              <a:rPr lang="pt-BR" sz="1985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coloque K e ponteiros para nó1 e nó2 na raiz e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marque que não tem mais valor para inserir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senao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folha = seu pai;</a:t>
            </a: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fimse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fimse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985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fimenquanto</a:t>
            </a:r>
            <a:endParaRPr lang="pt-BR" sz="1985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985" b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err="1"/>
              <a:t>Pseudo-código</a:t>
            </a:r>
            <a:r>
              <a:rPr lang="pt-BR" dirty="0"/>
              <a:t> de inserção em árvore B</a:t>
            </a:r>
          </a:p>
        </p:txBody>
      </p:sp>
    </p:spTree>
    <p:extLst>
      <p:ext uri="{BB962C8B-B14F-4D97-AF65-F5344CB8AC3E}">
        <p14:creationId xmlns:p14="http://schemas.microsoft.com/office/powerpoint/2010/main" val="2518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15" y="675308"/>
            <a:ext cx="6165348" cy="389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Estrutura simplificada do nó de uma árvore B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F4CABB-698B-460D-956E-09ADEF8F60B4}"/>
              </a:ext>
            </a:extLst>
          </p:cNvPr>
          <p:cNvGrpSpPr/>
          <p:nvPr/>
        </p:nvGrpSpPr>
        <p:grpSpPr>
          <a:xfrm>
            <a:off x="1794100" y="1892652"/>
            <a:ext cx="6655308" cy="1535841"/>
            <a:chOff x="0" y="3671668"/>
            <a:chExt cx="6035040" cy="139270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D2AEF8-40B7-4DB1-BE40-2C13F7A23F49}"/>
                </a:ext>
              </a:extLst>
            </p:cNvPr>
            <p:cNvSpPr/>
            <p:nvPr/>
          </p:nvSpPr>
          <p:spPr>
            <a:xfrm>
              <a:off x="0" y="3671668"/>
              <a:ext cx="6035040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52E86ED-9F3D-4847-89E1-52D1F6B06DB4}"/>
                </a:ext>
              </a:extLst>
            </p:cNvPr>
            <p:cNvSpPr/>
            <p:nvPr/>
          </p:nvSpPr>
          <p:spPr>
            <a:xfrm>
              <a:off x="1677497" y="4122573"/>
              <a:ext cx="443562" cy="54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pai</a:t>
              </a:r>
            </a:p>
          </p:txBody>
        </p:sp>
        <p:cxnSp>
          <p:nvCxnSpPr>
            <p:cNvPr id="57" name="Conector de seta reta 18">
              <a:extLst>
                <a:ext uri="{FF2B5EF4-FFF2-40B4-BE49-F238E27FC236}">
                  <a16:creationId xmlns:a16="http://schemas.microsoft.com/office/drawing/2014/main" id="{4C3DEF58-135E-4886-9B10-04056696E455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1699028" y="3781132"/>
              <a:ext cx="200250" cy="341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AA07934D-C622-4BB0-9171-A45012A8CC39}"/>
                </a:ext>
              </a:extLst>
            </p:cNvPr>
            <p:cNvSpPr/>
            <p:nvPr/>
          </p:nvSpPr>
          <p:spPr>
            <a:xfrm>
              <a:off x="853279" y="4122573"/>
              <a:ext cx="82539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 err="1"/>
                <a:t>qtde</a:t>
              </a:r>
              <a:endParaRPr lang="pt-BR" sz="1764" dirty="0"/>
            </a:p>
            <a:p>
              <a:pPr algn="ctr"/>
              <a:r>
                <a:rPr lang="pt-BR" sz="1764" dirty="0"/>
                <a:t>Chaves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6475FBCE-19BB-4346-BEDC-203A2EC6BAFD}"/>
                </a:ext>
              </a:extLst>
            </p:cNvPr>
            <p:cNvSpPr/>
            <p:nvPr/>
          </p:nvSpPr>
          <p:spPr>
            <a:xfrm>
              <a:off x="2109862" y="3853015"/>
              <a:ext cx="3107565" cy="2632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 err="1"/>
                <a:t>listaChaves</a:t>
              </a:r>
              <a:endParaRPr lang="pt-BR" sz="1764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3AB182B-8F7A-479E-837C-43EB7B1DC60F}"/>
                </a:ext>
              </a:extLst>
            </p:cNvPr>
            <p:cNvSpPr/>
            <p:nvPr/>
          </p:nvSpPr>
          <p:spPr>
            <a:xfrm>
              <a:off x="239218" y="4122573"/>
              <a:ext cx="613117" cy="54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folha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AE343CF-01D7-4E9C-B3A1-3541A6D631F7}"/>
                </a:ext>
              </a:extLst>
            </p:cNvPr>
            <p:cNvSpPr/>
            <p:nvPr/>
          </p:nvSpPr>
          <p:spPr>
            <a:xfrm>
              <a:off x="5212887" y="4122573"/>
              <a:ext cx="731147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direita</a:t>
              </a:r>
            </a:p>
          </p:txBody>
        </p:sp>
        <p:cxnSp>
          <p:nvCxnSpPr>
            <p:cNvPr id="70" name="Conector de seta reta 18">
              <a:extLst>
                <a:ext uri="{FF2B5EF4-FFF2-40B4-BE49-F238E27FC236}">
                  <a16:creationId xmlns:a16="http://schemas.microsoft.com/office/drawing/2014/main" id="{9F44ECD8-C5B4-4F65-9CB5-60B25F64FDB3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78461" y="4662573"/>
              <a:ext cx="156617" cy="31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8393F502-F0C1-47E0-9F58-25EB56135DA5}"/>
                </a:ext>
              </a:extLst>
            </p:cNvPr>
            <p:cNvGrpSpPr/>
            <p:nvPr/>
          </p:nvGrpSpPr>
          <p:grpSpPr>
            <a:xfrm>
              <a:off x="2121059" y="4122573"/>
              <a:ext cx="1014227" cy="840661"/>
              <a:chOff x="1897741" y="3266853"/>
              <a:chExt cx="1014227" cy="840661"/>
            </a:xfrm>
          </p:grpSpPr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7FD7ECC1-10DA-4C5B-8A9E-3A7E0BE7BBCE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695366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73" name="Conector de seta reta 6">
                <a:extLst>
                  <a:ext uri="{FF2B5EF4-FFF2-40B4-BE49-F238E27FC236}">
                    <a16:creationId xmlns:a16="http://schemas.microsoft.com/office/drawing/2014/main" id="{08087A77-2586-4C74-B5C1-C0F3CABAB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D3A7ED10-F42A-4246-934F-6D0D729E541B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590BECAF-4C11-4C1D-B5EC-21F020C5CCF5}"/>
                </a:ext>
              </a:extLst>
            </p:cNvPr>
            <p:cNvGrpSpPr/>
            <p:nvPr/>
          </p:nvGrpSpPr>
          <p:grpSpPr>
            <a:xfrm>
              <a:off x="3144300" y="4122573"/>
              <a:ext cx="1014227" cy="840661"/>
              <a:chOff x="1897741" y="3266853"/>
              <a:chExt cx="1014227" cy="840661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E6CD5137-56EA-4EDB-87A4-F607819FCF4D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695366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76" name="Conector de seta reta 6">
                <a:extLst>
                  <a:ext uri="{FF2B5EF4-FFF2-40B4-BE49-F238E27FC236}">
                    <a16:creationId xmlns:a16="http://schemas.microsoft.com/office/drawing/2014/main" id="{C2450C98-1506-479A-9F4E-280872C4B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83BB029E-C354-486E-9EEA-4B59F20D9B00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7FE50D71-ED16-4BE4-8550-FAE047E0C8E5}"/>
                </a:ext>
              </a:extLst>
            </p:cNvPr>
            <p:cNvGrpSpPr/>
            <p:nvPr/>
          </p:nvGrpSpPr>
          <p:grpSpPr>
            <a:xfrm>
              <a:off x="4172594" y="4122573"/>
              <a:ext cx="1040293" cy="840661"/>
              <a:chOff x="1897741" y="3266853"/>
              <a:chExt cx="1040293" cy="840661"/>
            </a:xfrm>
          </p:grpSpPr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BF5E222E-D2C1-440C-96B3-F940B1C822F4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721432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80" name="Conector de seta reta 6">
                <a:extLst>
                  <a:ext uri="{FF2B5EF4-FFF2-40B4-BE49-F238E27FC236}">
                    <a16:creationId xmlns:a16="http://schemas.microsoft.com/office/drawing/2014/main" id="{678DDF2A-AB4F-49EF-803A-4541F6C3E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B9F18A7D-0BD6-4E9E-95F0-B70EA083410D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60FB2E0-1E25-4F2A-8762-EC62BCE8E1B8}"/>
              </a:ext>
            </a:extLst>
          </p:cNvPr>
          <p:cNvGrpSpPr/>
          <p:nvPr/>
        </p:nvGrpSpPr>
        <p:grpSpPr>
          <a:xfrm>
            <a:off x="1794100" y="4483629"/>
            <a:ext cx="6655308" cy="1535841"/>
            <a:chOff x="0" y="3671668"/>
            <a:chExt cx="6035040" cy="1392702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03D0C52-6722-4B28-8059-F3321601F4C6}"/>
                </a:ext>
              </a:extLst>
            </p:cNvPr>
            <p:cNvSpPr/>
            <p:nvPr/>
          </p:nvSpPr>
          <p:spPr>
            <a:xfrm>
              <a:off x="0" y="3671668"/>
              <a:ext cx="6035040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254008F-07B9-4F44-8C78-930E52D93321}"/>
                </a:ext>
              </a:extLst>
            </p:cNvPr>
            <p:cNvSpPr/>
            <p:nvPr/>
          </p:nvSpPr>
          <p:spPr>
            <a:xfrm>
              <a:off x="1677497" y="4122573"/>
              <a:ext cx="443562" cy="54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pai</a:t>
              </a:r>
            </a:p>
          </p:txBody>
        </p:sp>
        <p:cxnSp>
          <p:nvCxnSpPr>
            <p:cNvPr id="27" name="Conector de seta reta 18">
              <a:extLst>
                <a:ext uri="{FF2B5EF4-FFF2-40B4-BE49-F238E27FC236}">
                  <a16:creationId xmlns:a16="http://schemas.microsoft.com/office/drawing/2014/main" id="{70FE2CBE-385C-48CA-9EBC-F92D1A4E1D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1699028" y="3781132"/>
              <a:ext cx="200250" cy="341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7CCC596-FCF1-4E7B-A0C5-760364A19A87}"/>
                </a:ext>
              </a:extLst>
            </p:cNvPr>
            <p:cNvSpPr/>
            <p:nvPr/>
          </p:nvSpPr>
          <p:spPr>
            <a:xfrm>
              <a:off x="853279" y="4122573"/>
              <a:ext cx="82539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 err="1"/>
                <a:t>qtde</a:t>
              </a:r>
              <a:endParaRPr lang="pt-BR" sz="1764" dirty="0"/>
            </a:p>
            <a:p>
              <a:pPr algn="ctr"/>
              <a:r>
                <a:rPr lang="pt-BR" sz="1764" dirty="0"/>
                <a:t>Chaves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5B54B95-0E7D-4A10-84E9-94A74E88A4B5}"/>
                </a:ext>
              </a:extLst>
            </p:cNvPr>
            <p:cNvSpPr/>
            <p:nvPr/>
          </p:nvSpPr>
          <p:spPr>
            <a:xfrm>
              <a:off x="239218" y="4122573"/>
              <a:ext cx="613117" cy="54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folha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1B0FCD0-42AA-461D-94BD-A2079F653043}"/>
                </a:ext>
              </a:extLst>
            </p:cNvPr>
            <p:cNvSpPr/>
            <p:nvPr/>
          </p:nvSpPr>
          <p:spPr>
            <a:xfrm>
              <a:off x="5212887" y="4122573"/>
              <a:ext cx="731147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direita</a:t>
              </a:r>
            </a:p>
          </p:txBody>
        </p:sp>
        <p:cxnSp>
          <p:nvCxnSpPr>
            <p:cNvPr id="33" name="Conector de seta reta 18">
              <a:extLst>
                <a:ext uri="{FF2B5EF4-FFF2-40B4-BE49-F238E27FC236}">
                  <a16:creationId xmlns:a16="http://schemas.microsoft.com/office/drawing/2014/main" id="{0C6D029A-058B-4DDD-A1DD-72A9F5B8B588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578461" y="4662573"/>
              <a:ext cx="156617" cy="31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E0CC317-D50E-4AB7-B8B4-6123C3F2CBF4}"/>
                </a:ext>
              </a:extLst>
            </p:cNvPr>
            <p:cNvGrpSpPr/>
            <p:nvPr/>
          </p:nvGrpSpPr>
          <p:grpSpPr>
            <a:xfrm>
              <a:off x="2121059" y="4122573"/>
              <a:ext cx="1014227" cy="840661"/>
              <a:chOff x="1897741" y="3266853"/>
              <a:chExt cx="1014227" cy="840661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B85D34B5-F62F-48C0-823A-64F4DF7DC548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695366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44" name="Conector de seta reta 6">
                <a:extLst>
                  <a:ext uri="{FF2B5EF4-FFF2-40B4-BE49-F238E27FC236}">
                    <a16:creationId xmlns:a16="http://schemas.microsoft.com/office/drawing/2014/main" id="{3C3C2B94-94F1-4D18-8FB7-4AB81AA4B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4AAAE348-6EBE-4877-B6F2-42C3897C5427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5D66DBA-B2B9-4D1F-BAAD-9D72957DD1EC}"/>
                </a:ext>
              </a:extLst>
            </p:cNvPr>
            <p:cNvGrpSpPr/>
            <p:nvPr/>
          </p:nvGrpSpPr>
          <p:grpSpPr>
            <a:xfrm>
              <a:off x="3144300" y="4122573"/>
              <a:ext cx="1014227" cy="840661"/>
              <a:chOff x="1897741" y="3266853"/>
              <a:chExt cx="1014227" cy="840661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890DBBE-4576-4E05-9297-5DC62ABFD995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695366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41" name="Conector de seta reta 6">
                <a:extLst>
                  <a:ext uri="{FF2B5EF4-FFF2-40B4-BE49-F238E27FC236}">
                    <a16:creationId xmlns:a16="http://schemas.microsoft.com/office/drawing/2014/main" id="{B1071B56-6C33-4A67-AB84-7D4AA9CCB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3D8ADC95-4152-4F23-B0AB-070875A9903B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502B850-DE0D-4DEF-B355-FD711AFA4478}"/>
                </a:ext>
              </a:extLst>
            </p:cNvPr>
            <p:cNvGrpSpPr/>
            <p:nvPr/>
          </p:nvGrpSpPr>
          <p:grpSpPr>
            <a:xfrm>
              <a:off x="4172594" y="4122573"/>
              <a:ext cx="1040293" cy="840661"/>
              <a:chOff x="1897741" y="3266853"/>
              <a:chExt cx="1040293" cy="840661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79EABF6E-909A-4624-A40B-2CC066DC0A88}"/>
                  </a:ext>
                </a:extLst>
              </p:cNvPr>
              <p:cNvSpPr/>
              <p:nvPr/>
            </p:nvSpPr>
            <p:spPr>
              <a:xfrm>
                <a:off x="2216602" y="3266853"/>
                <a:ext cx="721432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valor</a:t>
                </a:r>
              </a:p>
              <a:p>
                <a:pPr algn="ctr"/>
                <a:r>
                  <a:rPr lang="pt-BR" sz="1544" dirty="0"/>
                  <a:t>Chave</a:t>
                </a:r>
              </a:p>
            </p:txBody>
          </p:sp>
          <p:cxnSp>
            <p:nvCxnSpPr>
              <p:cNvPr id="38" name="Conector de seta reta 6">
                <a:extLst>
                  <a:ext uri="{FF2B5EF4-FFF2-40B4-BE49-F238E27FC236}">
                    <a16:creationId xmlns:a16="http://schemas.microsoft.com/office/drawing/2014/main" id="{729574AE-02BD-42D7-BBC6-DF7FE6E83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821" y="3650440"/>
                <a:ext cx="0" cy="457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7C66C205-3B79-409F-A0B8-7FF15E8A3738}"/>
                  </a:ext>
                </a:extLst>
              </p:cNvPr>
              <p:cNvSpPr/>
              <p:nvPr/>
            </p:nvSpPr>
            <p:spPr>
              <a:xfrm>
                <a:off x="1897741" y="3266853"/>
                <a:ext cx="306161" cy="54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1544" dirty="0"/>
                  <a:t>filho</a:t>
                </a:r>
              </a:p>
            </p:txBody>
          </p:sp>
        </p:grpSp>
      </p:grp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5B432E50-432E-4F0A-B11B-CB5E6C157AF4}"/>
              </a:ext>
            </a:extLst>
          </p:cNvPr>
          <p:cNvSpPr/>
          <p:nvPr/>
        </p:nvSpPr>
        <p:spPr>
          <a:xfrm>
            <a:off x="5121755" y="3669384"/>
            <a:ext cx="491443" cy="702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</p:spTree>
    <p:extLst>
      <p:ext uri="{BB962C8B-B14F-4D97-AF65-F5344CB8AC3E}">
        <p14:creationId xmlns:p14="http://schemas.microsoft.com/office/powerpoint/2010/main" val="3707059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03B5CAF7-E790-462B-99ED-84B2D83B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09" y="1290450"/>
            <a:ext cx="10173609" cy="344709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Inserir o 80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442C50C8-6634-4A1F-9242-59487C9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Dividindo um nó folha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575114" y="3488343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412233" y="3974183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550392" y="2505055"/>
            <a:ext cx="1997642" cy="146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1130499" y="3974183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795857" y="3974361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799741" y="3974184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966244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688715" y="3974361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416797" y="3974183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3084938" y="3974361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634436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350825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6252476" y="3488343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7089595" y="3974183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5913792" y="2221171"/>
            <a:ext cx="1313962" cy="175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6807861" y="3974183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6473220" y="3974361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9477104" y="3974184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7643607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7366077" y="3974361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869AEF-0485-444A-A1AB-A83178DAF040}"/>
              </a:ext>
            </a:extLst>
          </p:cNvPr>
          <p:cNvSpPr/>
          <p:nvPr/>
        </p:nvSpPr>
        <p:spPr>
          <a:xfrm>
            <a:off x="8094159" y="3974183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8651C20-4497-469F-B476-E0CB07F3210F}"/>
              </a:ext>
            </a:extLst>
          </p:cNvPr>
          <p:cNvSpPr/>
          <p:nvPr/>
        </p:nvSpPr>
        <p:spPr>
          <a:xfrm>
            <a:off x="8755298" y="3974361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3AD1F58-85AC-4846-8EB2-CC2371322C55}"/>
              </a:ext>
            </a:extLst>
          </p:cNvPr>
          <p:cNvSpPr/>
          <p:nvPr/>
        </p:nvSpPr>
        <p:spPr>
          <a:xfrm>
            <a:off x="8311799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3E08929-B795-433C-B3CE-8DA686CDE2B9}"/>
              </a:ext>
            </a:extLst>
          </p:cNvPr>
          <p:cNvSpPr/>
          <p:nvPr/>
        </p:nvSpPr>
        <p:spPr>
          <a:xfrm>
            <a:off x="9028187" y="397436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548034" y="1737134"/>
            <a:ext cx="2319473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385153" y="222117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4103419" y="2221170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768778" y="222134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385049" y="2221169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526825" y="2816669"/>
            <a:ext cx="939392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932162" y="222134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357978" y="281322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661635" y="222134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412250" y="2684030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744473" y="4560626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456184" y="4570192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3150500" y="4565268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928831" y="4552013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7418820" y="4590251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E0D1863-3AF0-4501-8772-E83455030B56}"/>
              </a:ext>
            </a:extLst>
          </p:cNvPr>
          <p:cNvGrpSpPr/>
          <p:nvPr/>
        </p:nvGrpSpPr>
        <p:grpSpPr>
          <a:xfrm>
            <a:off x="8116527" y="4557802"/>
            <a:ext cx="164800" cy="227792"/>
            <a:chOff x="4301909" y="3172011"/>
            <a:chExt cx="369796" cy="355601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1967B2A0-D33F-4445-8340-03FC8FFE14B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B95F2AA-1FAA-43E2-BD98-7A2BE236D9BC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14635295-09F2-4983-8FD2-11F33CA06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FB86BB05-82DC-427C-B64C-1DDBC0D37B50}"/>
              </a:ext>
            </a:extLst>
          </p:cNvPr>
          <p:cNvGrpSpPr/>
          <p:nvPr/>
        </p:nvGrpSpPr>
        <p:grpSpPr>
          <a:xfrm>
            <a:off x="8852858" y="4566883"/>
            <a:ext cx="164800" cy="227792"/>
            <a:chOff x="4301909" y="3172011"/>
            <a:chExt cx="369796" cy="355601"/>
          </a:xfrm>
        </p:grpSpPr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2DDF5918-94F6-40A5-B934-77AE8324718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1AD0E72A-6FF2-4434-A535-3F6D73C5D04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F317571-2007-4DC4-95C0-C3762B093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9603178" y="4581638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02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544096" y="3457323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381215" y="3939751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519374" y="2474035"/>
            <a:ext cx="1997642" cy="14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1099481" y="3939751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764840" y="3939751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768723" y="3939751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935227" y="393975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657697" y="3939751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385779" y="3939751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3053920" y="3939751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603418" y="393975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319807" y="3939751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5887066" y="3468003"/>
            <a:ext cx="4331206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6724184" y="3947880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5882651" y="2060388"/>
            <a:ext cx="979692" cy="188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6442450" y="3947880"/>
            <a:ext cx="276318" cy="595500"/>
          </a:xfrm>
          <a:prstGeom prst="rect">
            <a:avLst/>
          </a:prstGeom>
          <a:solidFill>
            <a:srgbClr val="FC6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4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6107809" y="3947880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9814678" y="3947880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7278196" y="3947880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7000666" y="3947880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869AEF-0485-444A-A1AB-A83178DAF040}"/>
              </a:ext>
            </a:extLst>
          </p:cNvPr>
          <p:cNvSpPr/>
          <p:nvPr/>
        </p:nvSpPr>
        <p:spPr>
          <a:xfrm>
            <a:off x="7728748" y="3947880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08651C20-4497-469F-B476-E0CB07F3210F}"/>
              </a:ext>
            </a:extLst>
          </p:cNvPr>
          <p:cNvSpPr/>
          <p:nvPr/>
        </p:nvSpPr>
        <p:spPr>
          <a:xfrm>
            <a:off x="8396890" y="3947880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3AD1F58-85AC-4846-8EB2-CC2371322C55}"/>
              </a:ext>
            </a:extLst>
          </p:cNvPr>
          <p:cNvSpPr/>
          <p:nvPr/>
        </p:nvSpPr>
        <p:spPr>
          <a:xfrm>
            <a:off x="7946388" y="3947880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3E08929-B795-433C-B3CE-8DA686CDE2B9}"/>
              </a:ext>
            </a:extLst>
          </p:cNvPr>
          <p:cNvSpPr/>
          <p:nvPr/>
        </p:nvSpPr>
        <p:spPr>
          <a:xfrm>
            <a:off x="8662776" y="3947880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517016" y="1706114"/>
            <a:ext cx="2319473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354135" y="2193706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4072401" y="2193706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737760" y="2193706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361034" y="2193706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502809" y="2789207"/>
            <a:ext cx="939392" cy="66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908147" y="2193706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326960" y="278220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630617" y="2193706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381232" y="2653010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713455" y="4529606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411161" y="4525167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3119482" y="4534248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897813" y="4520993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7053409" y="4569911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E0D1863-3AF0-4501-8772-E83455030B56}"/>
              </a:ext>
            </a:extLst>
          </p:cNvPr>
          <p:cNvGrpSpPr/>
          <p:nvPr/>
        </p:nvGrpSpPr>
        <p:grpSpPr>
          <a:xfrm>
            <a:off x="7751116" y="4523457"/>
            <a:ext cx="164800" cy="227792"/>
            <a:chOff x="4301909" y="3172011"/>
            <a:chExt cx="369796" cy="355601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1967B2A0-D33F-4445-8340-03FC8FFE14B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B95F2AA-1FAA-43E2-BD98-7A2BE236D9BC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14635295-09F2-4983-8FD2-11F33CA06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FB86BB05-82DC-427C-B64C-1DDBC0D37B50}"/>
              </a:ext>
            </a:extLst>
          </p:cNvPr>
          <p:cNvGrpSpPr/>
          <p:nvPr/>
        </p:nvGrpSpPr>
        <p:grpSpPr>
          <a:xfrm>
            <a:off x="8487447" y="4532538"/>
            <a:ext cx="164800" cy="227792"/>
            <a:chOff x="4301909" y="3172011"/>
            <a:chExt cx="369796" cy="355601"/>
          </a:xfrm>
        </p:grpSpPr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2DDF5918-94F6-40A5-B934-77AE8324718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1AD0E72A-6FF2-4434-A535-3F6D73C5D04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F317571-2007-4DC4-95C0-C3762B09372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9812707" y="4548875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72">
            <a:extLst>
              <a:ext uri="{FF2B5EF4-FFF2-40B4-BE49-F238E27FC236}">
                <a16:creationId xmlns:a16="http://schemas.microsoft.com/office/drawing/2014/main" id="{7E45573C-95C3-44DB-B7E7-B0071849484F}"/>
              </a:ext>
            </a:extLst>
          </p:cNvPr>
          <p:cNvSpPr/>
          <p:nvPr/>
        </p:nvSpPr>
        <p:spPr>
          <a:xfrm>
            <a:off x="9125462" y="3947880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E7F448A-925F-44D4-8C84-8481F1E55CC0}"/>
              </a:ext>
            </a:extLst>
          </p:cNvPr>
          <p:cNvSpPr/>
          <p:nvPr/>
        </p:nvSpPr>
        <p:spPr>
          <a:xfrm>
            <a:off x="9391349" y="3947880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7F58F6D-2927-47C7-BD46-E815CC5F8AEC}"/>
              </a:ext>
            </a:extLst>
          </p:cNvPr>
          <p:cNvGrpSpPr/>
          <p:nvPr/>
        </p:nvGrpSpPr>
        <p:grpSpPr>
          <a:xfrm>
            <a:off x="9216019" y="4527066"/>
            <a:ext cx="164800" cy="227792"/>
            <a:chOff x="4301909" y="3172011"/>
            <a:chExt cx="369796" cy="355601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511227C-DFD3-4A18-9943-3126159B67BF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A2FF836E-8B0F-4973-9744-E65D6A9A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0877C789-CA88-42BD-B730-73823EC2F75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ítulo 28">
            <a:extLst>
              <a:ext uri="{FF2B5EF4-FFF2-40B4-BE49-F238E27FC236}">
                <a16:creationId xmlns:a16="http://schemas.microsoft.com/office/drawing/2014/main" id="{DF9EB4B2-06CA-42D0-904D-8C058135A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</a:t>
            </a:r>
          </a:p>
        </p:txBody>
      </p:sp>
      <p:cxnSp>
        <p:nvCxnSpPr>
          <p:cNvPr id="2" name="Conector de seta reta 18">
            <a:extLst>
              <a:ext uri="{FF2B5EF4-FFF2-40B4-BE49-F238E27FC236}">
                <a16:creationId xmlns:a16="http://schemas.microsoft.com/office/drawing/2014/main" id="{851E9A15-961E-117F-0B64-E078751DF24B}"/>
              </a:ext>
            </a:extLst>
          </p:cNvPr>
          <p:cNvCxnSpPr>
            <a:cxnSpLocks/>
          </p:cNvCxnSpPr>
          <p:nvPr/>
        </p:nvCxnSpPr>
        <p:spPr>
          <a:xfrm flipH="1">
            <a:off x="9293033" y="2557038"/>
            <a:ext cx="415529" cy="9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015D77-1FE6-0F91-E0D7-458F8C6593A1}"/>
              </a:ext>
            </a:extLst>
          </p:cNvPr>
          <p:cNvSpPr txBox="1"/>
          <p:nvPr/>
        </p:nvSpPr>
        <p:spPr>
          <a:xfrm>
            <a:off x="8957395" y="2255209"/>
            <a:ext cx="150233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 err="1"/>
              <a:t>No_a_dividir</a:t>
            </a:r>
            <a:endParaRPr lang="pt-BR" sz="1985" dirty="0"/>
          </a:p>
        </p:txBody>
      </p:sp>
    </p:spTree>
    <p:extLst>
      <p:ext uri="{BB962C8B-B14F-4D97-AF65-F5344CB8AC3E}">
        <p14:creationId xmlns:p14="http://schemas.microsoft.com/office/powerpoint/2010/main" val="327438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304800" y="3519374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141919" y="4001802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280078" y="2536086"/>
            <a:ext cx="1997642" cy="14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860185" y="4001802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525543" y="4001802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529427" y="4001802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695930" y="4001802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418401" y="4001802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146483" y="4001802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2814624" y="4001802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364122" y="4001802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080511" y="4001802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4239523" y="3526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5076641" y="4008915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794906" y="3304008"/>
            <a:ext cx="419894" cy="7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794907" y="4008915"/>
            <a:ext cx="276318" cy="595500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4460265" y="4008915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6760052" y="4008915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5630652" y="4008915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5353123" y="4008915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869AEF-0485-444A-A1AB-A83178DAF040}"/>
              </a:ext>
            </a:extLst>
          </p:cNvPr>
          <p:cNvSpPr/>
          <p:nvPr/>
        </p:nvSpPr>
        <p:spPr>
          <a:xfrm>
            <a:off x="6081205" y="4008915"/>
            <a:ext cx="223443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3AD1F58-85AC-4846-8EB2-CC2371322C55}"/>
              </a:ext>
            </a:extLst>
          </p:cNvPr>
          <p:cNvSpPr/>
          <p:nvPr/>
        </p:nvSpPr>
        <p:spPr>
          <a:xfrm>
            <a:off x="6298844" y="4008915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277720" y="1768165"/>
            <a:ext cx="2319473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14839" y="2255757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33105" y="2255757"/>
            <a:ext cx="276318" cy="595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498464" y="2255757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121738" y="2255757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263513" y="2851258"/>
            <a:ext cx="939392" cy="66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668851" y="2255757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087664" y="2844260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391321" y="2255757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41936" y="2715061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474159" y="4591657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171865" y="4594221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2908197" y="4585796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595493" y="4593548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5416370" y="4596883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E0D1863-3AF0-4501-8772-E83455030B56}"/>
              </a:ext>
            </a:extLst>
          </p:cNvPr>
          <p:cNvGrpSpPr/>
          <p:nvPr/>
        </p:nvGrpSpPr>
        <p:grpSpPr>
          <a:xfrm>
            <a:off x="6103572" y="4599447"/>
            <a:ext cx="164800" cy="227792"/>
            <a:chOff x="4301909" y="3172011"/>
            <a:chExt cx="369796" cy="355601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1967B2A0-D33F-4445-8340-03FC8FFE14B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B95F2AA-1FAA-43E2-BD98-7A2BE236D9BC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14635295-09F2-4983-8FD2-11F33CA06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6810601" y="4606304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BBEBAA71-8647-48EE-9E74-34EC3DE16813}"/>
              </a:ext>
            </a:extLst>
          </p:cNvPr>
          <p:cNvSpPr/>
          <p:nvPr/>
        </p:nvSpPr>
        <p:spPr>
          <a:xfrm>
            <a:off x="7350936" y="3526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A7AA00D-9869-4AA9-8C9C-718D49C906AA}"/>
              </a:ext>
            </a:extLst>
          </p:cNvPr>
          <p:cNvSpPr/>
          <p:nvPr/>
        </p:nvSpPr>
        <p:spPr>
          <a:xfrm>
            <a:off x="8188055" y="3952599"/>
            <a:ext cx="276318" cy="5955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9A8850-2456-4FF1-9447-CBDFE2287FAE}"/>
              </a:ext>
            </a:extLst>
          </p:cNvPr>
          <p:cNvSpPr/>
          <p:nvPr/>
        </p:nvSpPr>
        <p:spPr>
          <a:xfrm>
            <a:off x="7906320" y="3952599"/>
            <a:ext cx="276318" cy="595500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F6D9AF5-99EF-4A42-A042-303D11633C97}"/>
              </a:ext>
            </a:extLst>
          </p:cNvPr>
          <p:cNvSpPr/>
          <p:nvPr/>
        </p:nvSpPr>
        <p:spPr>
          <a:xfrm>
            <a:off x="7571679" y="3952599"/>
            <a:ext cx="337628" cy="595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199C0E-6D43-4E07-8322-E830DD10F8B2}"/>
              </a:ext>
            </a:extLst>
          </p:cNvPr>
          <p:cNvSpPr/>
          <p:nvPr/>
        </p:nvSpPr>
        <p:spPr>
          <a:xfrm>
            <a:off x="9904280" y="3952599"/>
            <a:ext cx="283550" cy="5955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4DEF70AC-3FB5-445D-9DA0-6A5C6AC8783A}"/>
              </a:ext>
            </a:extLst>
          </p:cNvPr>
          <p:cNvSpPr/>
          <p:nvPr/>
        </p:nvSpPr>
        <p:spPr>
          <a:xfrm>
            <a:off x="8464536" y="3952599"/>
            <a:ext cx="276316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B21628ED-62B9-4274-9237-47A8E31245B3}"/>
              </a:ext>
            </a:extLst>
          </p:cNvPr>
          <p:cNvSpPr/>
          <p:nvPr/>
        </p:nvSpPr>
        <p:spPr>
          <a:xfrm>
            <a:off x="8741874" y="3952599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7172840-01FB-4CC9-A056-4FBDE4BFB74C}"/>
              </a:ext>
            </a:extLst>
          </p:cNvPr>
          <p:cNvGrpSpPr/>
          <p:nvPr/>
        </p:nvGrpSpPr>
        <p:grpSpPr>
          <a:xfrm>
            <a:off x="8517279" y="4561798"/>
            <a:ext cx="164800" cy="252373"/>
            <a:chOff x="4301909" y="3172011"/>
            <a:chExt cx="369796" cy="355601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CCF2B2A-CE34-42CB-9738-9E478DB13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89D70F16-B5D1-4B50-9A0C-73D1AA2CE7E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F19BED7-4706-4C13-86D4-991BE8E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6461817-C48B-433D-98D6-B2314FC56362}"/>
              </a:ext>
            </a:extLst>
          </p:cNvPr>
          <p:cNvGrpSpPr/>
          <p:nvPr/>
        </p:nvGrpSpPr>
        <p:grpSpPr>
          <a:xfrm>
            <a:off x="9954829" y="4563740"/>
            <a:ext cx="164800" cy="252373"/>
            <a:chOff x="4301909" y="3172011"/>
            <a:chExt cx="369796" cy="355601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FD20DE0E-5A0D-48F4-A331-3C142C3C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AB5C9277-0DEA-4C18-BC1A-6342331D1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3E44FE4-EEBA-4014-A6E7-D780442414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7823DAD1-0DB5-4C90-BF2E-B76867D59ACD}"/>
              </a:ext>
            </a:extLst>
          </p:cNvPr>
          <p:cNvSpPr/>
          <p:nvPr/>
        </p:nvSpPr>
        <p:spPr>
          <a:xfrm>
            <a:off x="9204560" y="3952599"/>
            <a:ext cx="27303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69B42E87-B741-4A7C-8F2E-C923CE7CE0B3}"/>
              </a:ext>
            </a:extLst>
          </p:cNvPr>
          <p:cNvSpPr/>
          <p:nvPr/>
        </p:nvSpPr>
        <p:spPr>
          <a:xfrm>
            <a:off x="9470446" y="3952599"/>
            <a:ext cx="448479" cy="595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81B4FC00-57CD-4CE3-98D0-3A0F4AD27521}"/>
              </a:ext>
            </a:extLst>
          </p:cNvPr>
          <p:cNvGrpSpPr/>
          <p:nvPr/>
        </p:nvGrpSpPr>
        <p:grpSpPr>
          <a:xfrm>
            <a:off x="9253101" y="4552435"/>
            <a:ext cx="164800" cy="252373"/>
            <a:chOff x="4301909" y="3172011"/>
            <a:chExt cx="369796" cy="355601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926B4AD-B674-42C7-8998-3E8886E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67F976-96A9-4F9D-ACA2-3A2A3FB3EA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D247F2C-C0D5-4AAE-AF66-4FA09944AA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de seta reta 18">
            <a:extLst>
              <a:ext uri="{FF2B5EF4-FFF2-40B4-BE49-F238E27FC236}">
                <a16:creationId xmlns:a16="http://schemas.microsoft.com/office/drawing/2014/main" id="{C95034ED-5DEE-4095-93A5-36F5E8F9493D}"/>
              </a:ext>
            </a:extLst>
          </p:cNvPr>
          <p:cNvCxnSpPr>
            <a:cxnSpLocks/>
          </p:cNvCxnSpPr>
          <p:nvPr/>
        </p:nvCxnSpPr>
        <p:spPr>
          <a:xfrm flipH="1">
            <a:off x="9293033" y="2557038"/>
            <a:ext cx="415529" cy="9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F91D96-2878-4E3A-9CB7-F65DA875348F}"/>
              </a:ext>
            </a:extLst>
          </p:cNvPr>
          <p:cNvSpPr txBox="1"/>
          <p:nvPr/>
        </p:nvSpPr>
        <p:spPr>
          <a:xfrm>
            <a:off x="9623682" y="2259314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163" name="Conector de seta reta 18">
            <a:extLst>
              <a:ext uri="{FF2B5EF4-FFF2-40B4-BE49-F238E27FC236}">
                <a16:creationId xmlns:a16="http://schemas.microsoft.com/office/drawing/2014/main" id="{15B01AEE-C4CC-4D6C-A07E-75487F8977DE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5664755" y="2398688"/>
            <a:ext cx="2661459" cy="15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ítulo 28">
            <a:extLst>
              <a:ext uri="{FF2B5EF4-FFF2-40B4-BE49-F238E27FC236}">
                <a16:creationId xmlns:a16="http://schemas.microsoft.com/office/drawing/2014/main" id="{8AB1DB09-2361-4D8C-A7BB-3D85A9D8B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01635" y="651321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Dividindo um nó folha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751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342416" y="2945374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179535" y="3429411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317694" y="1962085"/>
            <a:ext cx="1997642" cy="146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897800" y="3429410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563159" y="3429588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567043" y="3426019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733546" y="3429588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456016" y="3429588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184099" y="3426018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2852240" y="3429588"/>
            <a:ext cx="27303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401738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118127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4309149" y="2952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5146267" y="343652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864532" y="2730006"/>
            <a:ext cx="419894" cy="7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864533" y="3436523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4529892" y="343670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6829678" y="3435659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5700279" y="3436701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5422749" y="3436701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869AEF-0485-444A-A1AB-A83178DAF040}"/>
              </a:ext>
            </a:extLst>
          </p:cNvPr>
          <p:cNvSpPr/>
          <p:nvPr/>
        </p:nvSpPr>
        <p:spPr>
          <a:xfrm>
            <a:off x="6150831" y="343313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3AD1F58-85AC-4846-8EB2-CC2371322C55}"/>
              </a:ext>
            </a:extLst>
          </p:cNvPr>
          <p:cNvSpPr/>
          <p:nvPr/>
        </p:nvSpPr>
        <p:spPr>
          <a:xfrm>
            <a:off x="6368470" y="343348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2319473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159354" y="1685314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301129" y="2280763"/>
            <a:ext cx="939392" cy="66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125279" y="227025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552" y="2141061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511774" y="4017657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209481" y="3957197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2945812" y="3980283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696132" y="4009044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5475492" y="4054394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E0D1863-3AF0-4501-8772-E83455030B56}"/>
              </a:ext>
            </a:extLst>
          </p:cNvPr>
          <p:cNvGrpSpPr/>
          <p:nvPr/>
        </p:nvGrpSpPr>
        <p:grpSpPr>
          <a:xfrm>
            <a:off x="6173198" y="3993935"/>
            <a:ext cx="164800" cy="227792"/>
            <a:chOff x="4301909" y="3172011"/>
            <a:chExt cx="369796" cy="355601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1967B2A0-D33F-4445-8340-03FC8FFE14B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B95F2AA-1FAA-43E2-BD98-7A2BE236D9BC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14635295-09F2-4983-8FD2-11F33CA06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6827707" y="4032304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BBEBAA71-8647-48EE-9E74-34EC3DE16813}"/>
              </a:ext>
            </a:extLst>
          </p:cNvPr>
          <p:cNvSpPr/>
          <p:nvPr/>
        </p:nvSpPr>
        <p:spPr>
          <a:xfrm>
            <a:off x="7356540" y="2952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A7AA00D-9869-4AA9-8C9C-718D49C906AA}"/>
              </a:ext>
            </a:extLst>
          </p:cNvPr>
          <p:cNvSpPr/>
          <p:nvPr/>
        </p:nvSpPr>
        <p:spPr>
          <a:xfrm>
            <a:off x="8193658" y="3372269"/>
            <a:ext cx="276318" cy="65970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9A8850-2456-4FF1-9447-CBDFE2287FAE}"/>
              </a:ext>
            </a:extLst>
          </p:cNvPr>
          <p:cNvSpPr/>
          <p:nvPr/>
        </p:nvSpPr>
        <p:spPr>
          <a:xfrm>
            <a:off x="7911924" y="3372267"/>
            <a:ext cx="276318" cy="659707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F6D9AF5-99EF-4A42-A042-303D11633C97}"/>
              </a:ext>
            </a:extLst>
          </p:cNvPr>
          <p:cNvSpPr/>
          <p:nvPr/>
        </p:nvSpPr>
        <p:spPr>
          <a:xfrm>
            <a:off x="7577282" y="3372484"/>
            <a:ext cx="337628" cy="659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199C0E-6D43-4E07-8322-E830DD10F8B2}"/>
              </a:ext>
            </a:extLst>
          </p:cNvPr>
          <p:cNvSpPr/>
          <p:nvPr/>
        </p:nvSpPr>
        <p:spPr>
          <a:xfrm>
            <a:off x="9909883" y="3384933"/>
            <a:ext cx="283550" cy="6597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4DEF70AC-3FB5-445D-9DA0-6A5C6AC8783A}"/>
              </a:ext>
            </a:extLst>
          </p:cNvPr>
          <p:cNvSpPr/>
          <p:nvPr/>
        </p:nvSpPr>
        <p:spPr>
          <a:xfrm>
            <a:off x="8470140" y="3372484"/>
            <a:ext cx="276316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B21628ED-62B9-4274-9237-47A8E31245B3}"/>
              </a:ext>
            </a:extLst>
          </p:cNvPr>
          <p:cNvSpPr/>
          <p:nvPr/>
        </p:nvSpPr>
        <p:spPr>
          <a:xfrm>
            <a:off x="8757981" y="3381744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7172840-01FB-4CC9-A056-4FBDE4BFB74C}"/>
              </a:ext>
            </a:extLst>
          </p:cNvPr>
          <p:cNvGrpSpPr/>
          <p:nvPr/>
        </p:nvGrpSpPr>
        <p:grpSpPr>
          <a:xfrm>
            <a:off x="8522883" y="4029814"/>
            <a:ext cx="164800" cy="252373"/>
            <a:chOff x="4301909" y="3172011"/>
            <a:chExt cx="369796" cy="355601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CCF2B2A-CE34-42CB-9738-9E478DB13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89D70F16-B5D1-4B50-9A0C-73D1AA2CE7E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F19BED7-4706-4C13-86D4-991BE8E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6461817-C48B-433D-98D6-B2314FC56362}"/>
              </a:ext>
            </a:extLst>
          </p:cNvPr>
          <p:cNvGrpSpPr/>
          <p:nvPr/>
        </p:nvGrpSpPr>
        <p:grpSpPr>
          <a:xfrm>
            <a:off x="9907912" y="4021252"/>
            <a:ext cx="164800" cy="252373"/>
            <a:chOff x="4301909" y="3172011"/>
            <a:chExt cx="369796" cy="355601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FD20DE0E-5A0D-48F4-A331-3C142C3C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AB5C9277-0DEA-4C18-BC1A-6342331D1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3E44FE4-EEBA-4014-A6E7-D780442414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7823DAD1-0DB5-4C90-BF2E-B76867D59ACD}"/>
              </a:ext>
            </a:extLst>
          </p:cNvPr>
          <p:cNvSpPr/>
          <p:nvPr/>
        </p:nvSpPr>
        <p:spPr>
          <a:xfrm>
            <a:off x="9220667" y="3379487"/>
            <a:ext cx="27303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69B42E87-B741-4A7C-8F2E-C923CE7CE0B3}"/>
              </a:ext>
            </a:extLst>
          </p:cNvPr>
          <p:cNvSpPr/>
          <p:nvPr/>
        </p:nvSpPr>
        <p:spPr>
          <a:xfrm>
            <a:off x="9486554" y="3376272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81B4FC00-57CD-4CE3-98D0-3A0F4AD27521}"/>
              </a:ext>
            </a:extLst>
          </p:cNvPr>
          <p:cNvGrpSpPr/>
          <p:nvPr/>
        </p:nvGrpSpPr>
        <p:grpSpPr>
          <a:xfrm>
            <a:off x="9311224" y="3999443"/>
            <a:ext cx="164800" cy="252373"/>
            <a:chOff x="4301909" y="3172011"/>
            <a:chExt cx="369796" cy="355601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926B4AD-B674-42C7-8998-3E8886E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67F976-96A9-4F9D-ACA2-3A2A3FB3EA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D247F2C-C0D5-4AAE-AF66-4FA09944AA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de seta reta 18">
            <a:extLst>
              <a:ext uri="{FF2B5EF4-FFF2-40B4-BE49-F238E27FC236}">
                <a16:creationId xmlns:a16="http://schemas.microsoft.com/office/drawing/2014/main" id="{C95034ED-5DEE-4095-93A5-36F5E8F9493D}"/>
              </a:ext>
            </a:extLst>
          </p:cNvPr>
          <p:cNvCxnSpPr>
            <a:cxnSpLocks/>
          </p:cNvCxnSpPr>
          <p:nvPr/>
        </p:nvCxnSpPr>
        <p:spPr>
          <a:xfrm flipH="1">
            <a:off x="9330649" y="1983038"/>
            <a:ext cx="415529" cy="9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F91D96-2878-4E3A-9CB7-F65DA875348F}"/>
              </a:ext>
            </a:extLst>
          </p:cNvPr>
          <p:cNvSpPr txBox="1"/>
          <p:nvPr/>
        </p:nvSpPr>
        <p:spPr>
          <a:xfrm>
            <a:off x="9661298" y="1685314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65AF45D-7221-4B3C-841C-EECF61665FF0}"/>
              </a:ext>
            </a:extLst>
          </p:cNvPr>
          <p:cNvSpPr/>
          <p:nvPr/>
        </p:nvSpPr>
        <p:spPr>
          <a:xfrm>
            <a:off x="6016440" y="3249225"/>
            <a:ext cx="893049" cy="979615"/>
          </a:xfrm>
          <a:prstGeom prst="ellipse">
            <a:avLst/>
          </a:prstGeom>
          <a:noFill/>
          <a:ln w="38100">
            <a:solidFill>
              <a:srgbClr val="FC6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DFFFE99F-C12D-4A10-A3F3-1BBC684C116F}"/>
              </a:ext>
            </a:extLst>
          </p:cNvPr>
          <p:cNvCxnSpPr>
            <a:cxnSpLocks/>
          </p:cNvCxnSpPr>
          <p:nvPr/>
        </p:nvCxnSpPr>
        <p:spPr>
          <a:xfrm flipH="1" flipV="1">
            <a:off x="5905641" y="2092605"/>
            <a:ext cx="754340" cy="1140615"/>
          </a:xfrm>
          <a:prstGeom prst="straightConnector1">
            <a:avLst/>
          </a:prstGeom>
          <a:ln w="38100">
            <a:solidFill>
              <a:srgbClr val="FC6AE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de seta reta 18">
            <a:extLst>
              <a:ext uri="{FF2B5EF4-FFF2-40B4-BE49-F238E27FC236}">
                <a16:creationId xmlns:a16="http://schemas.microsoft.com/office/drawing/2014/main" id="{C89A0A39-ECD5-4A9D-A1CF-27C203A74B40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5605486" y="1678202"/>
            <a:ext cx="2726331" cy="169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ítulo 28">
            <a:extLst>
              <a:ext uri="{FF2B5EF4-FFF2-40B4-BE49-F238E27FC236}">
                <a16:creationId xmlns:a16="http://schemas.microsoft.com/office/drawing/2014/main" id="{2EB3798C-411A-4A81-B5A2-27F27A66A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Dividindo um nó folha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69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342416" y="2945374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179535" y="3429411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317694" y="1962085"/>
            <a:ext cx="1997642" cy="146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897800" y="3429410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563159" y="3429588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567043" y="3426019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733546" y="3429588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456016" y="3429588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184099" y="3426018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2852240" y="3429588"/>
            <a:ext cx="27303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401738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118127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4293143" y="2952487"/>
            <a:ext cx="229982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5130261" y="343652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848527" y="2730006"/>
            <a:ext cx="419894" cy="7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848527" y="3436523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4513886" y="343670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6141315" y="3436346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5684273" y="3436701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5406743" y="3436701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334385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40117" y="1685314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981892" y="2280763"/>
            <a:ext cx="497748" cy="67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125279" y="227025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552" y="2141061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511774" y="4017657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209481" y="3957197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2945812" y="3980283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696132" y="4009044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5459486" y="4054394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6139343" y="4032991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BBEBAA71-8647-48EE-9E74-34EC3DE16813}"/>
              </a:ext>
            </a:extLst>
          </p:cNvPr>
          <p:cNvSpPr/>
          <p:nvPr/>
        </p:nvSpPr>
        <p:spPr>
          <a:xfrm>
            <a:off x="7081052" y="2952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A7AA00D-9869-4AA9-8C9C-718D49C906AA}"/>
              </a:ext>
            </a:extLst>
          </p:cNvPr>
          <p:cNvSpPr/>
          <p:nvPr/>
        </p:nvSpPr>
        <p:spPr>
          <a:xfrm>
            <a:off x="7918171" y="3372269"/>
            <a:ext cx="276318" cy="65970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9A8850-2456-4FF1-9447-CBDFE2287FAE}"/>
              </a:ext>
            </a:extLst>
          </p:cNvPr>
          <p:cNvSpPr/>
          <p:nvPr/>
        </p:nvSpPr>
        <p:spPr>
          <a:xfrm>
            <a:off x="7636436" y="3372267"/>
            <a:ext cx="276318" cy="659707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F6D9AF5-99EF-4A42-A042-303D11633C97}"/>
              </a:ext>
            </a:extLst>
          </p:cNvPr>
          <p:cNvSpPr/>
          <p:nvPr/>
        </p:nvSpPr>
        <p:spPr>
          <a:xfrm>
            <a:off x="7301795" y="3372484"/>
            <a:ext cx="337628" cy="659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199C0E-6D43-4E07-8322-E830DD10F8B2}"/>
              </a:ext>
            </a:extLst>
          </p:cNvPr>
          <p:cNvSpPr/>
          <p:nvPr/>
        </p:nvSpPr>
        <p:spPr>
          <a:xfrm>
            <a:off x="9634396" y="3384933"/>
            <a:ext cx="283550" cy="6597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4DEF70AC-3FB5-445D-9DA0-6A5C6AC8783A}"/>
              </a:ext>
            </a:extLst>
          </p:cNvPr>
          <p:cNvSpPr/>
          <p:nvPr/>
        </p:nvSpPr>
        <p:spPr>
          <a:xfrm>
            <a:off x="8194652" y="3372484"/>
            <a:ext cx="276316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B21628ED-62B9-4274-9237-47A8E31245B3}"/>
              </a:ext>
            </a:extLst>
          </p:cNvPr>
          <p:cNvSpPr/>
          <p:nvPr/>
        </p:nvSpPr>
        <p:spPr>
          <a:xfrm>
            <a:off x="8482494" y="3381744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7172840-01FB-4CC9-A056-4FBDE4BFB74C}"/>
              </a:ext>
            </a:extLst>
          </p:cNvPr>
          <p:cNvGrpSpPr/>
          <p:nvPr/>
        </p:nvGrpSpPr>
        <p:grpSpPr>
          <a:xfrm>
            <a:off x="8247395" y="4029814"/>
            <a:ext cx="164800" cy="252373"/>
            <a:chOff x="4301909" y="3172011"/>
            <a:chExt cx="369796" cy="355601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CCF2B2A-CE34-42CB-9738-9E478DB13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89D70F16-B5D1-4B50-9A0C-73D1AA2CE7E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F19BED7-4706-4C13-86D4-991BE8E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6461817-C48B-433D-98D6-B2314FC56362}"/>
              </a:ext>
            </a:extLst>
          </p:cNvPr>
          <p:cNvGrpSpPr/>
          <p:nvPr/>
        </p:nvGrpSpPr>
        <p:grpSpPr>
          <a:xfrm>
            <a:off x="9632425" y="4021252"/>
            <a:ext cx="164800" cy="252373"/>
            <a:chOff x="4301909" y="3172011"/>
            <a:chExt cx="369796" cy="355601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FD20DE0E-5A0D-48F4-A331-3C142C3C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AB5C9277-0DEA-4C18-BC1A-6342331D1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3E44FE4-EEBA-4014-A6E7-D780442414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7823DAD1-0DB5-4C90-BF2E-B76867D59ACD}"/>
              </a:ext>
            </a:extLst>
          </p:cNvPr>
          <p:cNvSpPr/>
          <p:nvPr/>
        </p:nvSpPr>
        <p:spPr>
          <a:xfrm>
            <a:off x="8945180" y="3379487"/>
            <a:ext cx="27303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69B42E87-B741-4A7C-8F2E-C923CE7CE0B3}"/>
              </a:ext>
            </a:extLst>
          </p:cNvPr>
          <p:cNvSpPr/>
          <p:nvPr/>
        </p:nvSpPr>
        <p:spPr>
          <a:xfrm>
            <a:off x="9211066" y="3376272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81B4FC00-57CD-4CE3-98D0-3A0F4AD27521}"/>
              </a:ext>
            </a:extLst>
          </p:cNvPr>
          <p:cNvGrpSpPr/>
          <p:nvPr/>
        </p:nvGrpSpPr>
        <p:grpSpPr>
          <a:xfrm>
            <a:off x="9035737" y="3999443"/>
            <a:ext cx="164800" cy="252373"/>
            <a:chOff x="4301909" y="3172011"/>
            <a:chExt cx="369796" cy="355601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926B4AD-B674-42C7-8998-3E8886E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67F976-96A9-4F9D-ACA2-3A2A3FB3EA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D247F2C-C0D5-4AAE-AF66-4FA09944AA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de seta reta 18">
            <a:extLst>
              <a:ext uri="{FF2B5EF4-FFF2-40B4-BE49-F238E27FC236}">
                <a16:creationId xmlns:a16="http://schemas.microsoft.com/office/drawing/2014/main" id="{C95034ED-5DEE-4095-93A5-36F5E8F9493D}"/>
              </a:ext>
            </a:extLst>
          </p:cNvPr>
          <p:cNvCxnSpPr>
            <a:cxnSpLocks/>
          </p:cNvCxnSpPr>
          <p:nvPr/>
        </p:nvCxnSpPr>
        <p:spPr>
          <a:xfrm flipH="1">
            <a:off x="9330649" y="1983038"/>
            <a:ext cx="415529" cy="9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F91D96-2878-4E3A-9CB7-F65DA875348F}"/>
              </a:ext>
            </a:extLst>
          </p:cNvPr>
          <p:cNvSpPr txBox="1"/>
          <p:nvPr/>
        </p:nvSpPr>
        <p:spPr>
          <a:xfrm>
            <a:off x="9661298" y="1685314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0B4D44C-A8FE-4445-8CDE-31428BA4B716}"/>
              </a:ext>
            </a:extLst>
          </p:cNvPr>
          <p:cNvGrpSpPr/>
          <p:nvPr/>
        </p:nvGrpSpPr>
        <p:grpSpPr>
          <a:xfrm>
            <a:off x="5177433" y="2251211"/>
            <a:ext cx="164800" cy="227792"/>
            <a:chOff x="4301909" y="3172011"/>
            <a:chExt cx="369796" cy="355601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0D0B8CE-CE11-4FA4-869F-EA47904B36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D5DEF426-2C82-44D0-93AD-BC869CF9EF5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257ED845-C3AB-4567-99DF-34CFAE83AD18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D817A8DF-8C6F-4C13-A889-4E414E2217D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6659194" y="1962085"/>
            <a:ext cx="1397136" cy="14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ítulo 28">
            <a:extLst>
              <a:ext uri="{FF2B5EF4-FFF2-40B4-BE49-F238E27FC236}">
                <a16:creationId xmlns:a16="http://schemas.microsoft.com/office/drawing/2014/main" id="{CEAFABFE-24B1-43D8-9C46-E22F2E05A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Dividindo um nó folha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3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spc="-5" dirty="0"/>
              <a:t>Múltiplas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17023" y="1805939"/>
            <a:ext cx="2938780" cy="1972310"/>
            <a:chOff x="3517023" y="1805939"/>
            <a:chExt cx="2938780" cy="1972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6233" y="1833372"/>
              <a:ext cx="2880360" cy="19446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17023" y="1805952"/>
              <a:ext cx="2938780" cy="1972310"/>
            </a:xfrm>
            <a:custGeom>
              <a:avLst/>
              <a:gdLst/>
              <a:ahLst/>
              <a:cxnLst/>
              <a:rect l="l" t="t" r="r" b="b"/>
              <a:pathLst>
                <a:path w="2938779" h="1972310">
                  <a:moveTo>
                    <a:pt x="2914650" y="22860"/>
                  </a:moveTo>
                  <a:lnTo>
                    <a:pt x="2909570" y="22860"/>
                  </a:lnTo>
                  <a:lnTo>
                    <a:pt x="29210" y="22860"/>
                  </a:lnTo>
                  <a:lnTo>
                    <a:pt x="24130" y="22860"/>
                  </a:lnTo>
                  <a:lnTo>
                    <a:pt x="24130" y="1972056"/>
                  </a:lnTo>
                  <a:lnTo>
                    <a:pt x="29210" y="1972056"/>
                  </a:lnTo>
                  <a:lnTo>
                    <a:pt x="29210" y="27432"/>
                  </a:lnTo>
                  <a:lnTo>
                    <a:pt x="2909570" y="27432"/>
                  </a:lnTo>
                  <a:lnTo>
                    <a:pt x="2909570" y="1972056"/>
                  </a:lnTo>
                  <a:lnTo>
                    <a:pt x="2914650" y="1972056"/>
                  </a:lnTo>
                  <a:lnTo>
                    <a:pt x="2914650" y="22860"/>
                  </a:lnTo>
                  <a:close/>
                </a:path>
                <a:path w="2938779" h="1972310">
                  <a:moveTo>
                    <a:pt x="2927591" y="9144"/>
                  </a:moveTo>
                  <a:lnTo>
                    <a:pt x="2918701" y="9144"/>
                  </a:lnTo>
                  <a:lnTo>
                    <a:pt x="20561" y="9144"/>
                  </a:lnTo>
                  <a:lnTo>
                    <a:pt x="10401" y="9144"/>
                  </a:lnTo>
                  <a:lnTo>
                    <a:pt x="10401" y="1972056"/>
                  </a:lnTo>
                  <a:lnTo>
                    <a:pt x="20561" y="1972056"/>
                  </a:lnTo>
                  <a:lnTo>
                    <a:pt x="20561" y="18288"/>
                  </a:lnTo>
                  <a:lnTo>
                    <a:pt x="2918701" y="18288"/>
                  </a:lnTo>
                  <a:lnTo>
                    <a:pt x="2918701" y="1972056"/>
                  </a:lnTo>
                  <a:lnTo>
                    <a:pt x="2927591" y="1972056"/>
                  </a:lnTo>
                  <a:lnTo>
                    <a:pt x="2927591" y="9144"/>
                  </a:lnTo>
                  <a:close/>
                </a:path>
                <a:path w="2938779" h="1972310">
                  <a:moveTo>
                    <a:pt x="2938780" y="0"/>
                  </a:moveTo>
                  <a:lnTo>
                    <a:pt x="293243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972056"/>
                  </a:lnTo>
                  <a:lnTo>
                    <a:pt x="6350" y="1972056"/>
                  </a:lnTo>
                  <a:lnTo>
                    <a:pt x="6350" y="4572"/>
                  </a:lnTo>
                  <a:lnTo>
                    <a:pt x="2932430" y="4572"/>
                  </a:lnTo>
                  <a:lnTo>
                    <a:pt x="2932430" y="1972056"/>
                  </a:lnTo>
                  <a:lnTo>
                    <a:pt x="2938780" y="1972056"/>
                  </a:lnTo>
                  <a:lnTo>
                    <a:pt x="2938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426593" y="5727191"/>
            <a:ext cx="29209" cy="247015"/>
            <a:chOff x="6426593" y="5727191"/>
            <a:chExt cx="29209" cy="247015"/>
          </a:xfrm>
        </p:grpSpPr>
        <p:sp>
          <p:nvSpPr>
            <p:cNvPr id="20" name="object 20"/>
            <p:cNvSpPr/>
            <p:nvPr/>
          </p:nvSpPr>
          <p:spPr>
            <a:xfrm>
              <a:off x="6449453" y="5750051"/>
              <a:ext cx="6350" cy="224154"/>
            </a:xfrm>
            <a:custGeom>
              <a:avLst/>
              <a:gdLst/>
              <a:ahLst/>
              <a:cxnLst/>
              <a:rect l="l" t="t" r="r" b="b"/>
              <a:pathLst>
                <a:path w="6350" h="224154">
                  <a:moveTo>
                    <a:pt x="6095" y="224027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0" y="224027"/>
                  </a:lnTo>
                  <a:lnTo>
                    <a:pt x="6095" y="224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594" y="5727204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4559" y="0"/>
                  </a:moveTo>
                  <a:lnTo>
                    <a:pt x="0" y="0"/>
                  </a:lnTo>
                  <a:lnTo>
                    <a:pt x="0" y="201168"/>
                  </a:lnTo>
                  <a:lnTo>
                    <a:pt x="4559" y="201168"/>
                  </a:lnTo>
                  <a:lnTo>
                    <a:pt x="4559" y="0"/>
                  </a:lnTo>
                  <a:close/>
                </a:path>
                <a:path w="18414" h="228600">
                  <a:moveTo>
                    <a:pt x="18275" y="13716"/>
                  </a:moveTo>
                  <a:lnTo>
                    <a:pt x="9131" y="13716"/>
                  </a:lnTo>
                  <a:lnTo>
                    <a:pt x="9131" y="228600"/>
                  </a:lnTo>
                  <a:lnTo>
                    <a:pt x="18275" y="228600"/>
                  </a:lnTo>
                  <a:lnTo>
                    <a:pt x="1827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517277" y="5727191"/>
            <a:ext cx="29209" cy="247015"/>
            <a:chOff x="3517277" y="5727191"/>
            <a:chExt cx="29209" cy="247015"/>
          </a:xfrm>
        </p:grpSpPr>
        <p:sp>
          <p:nvSpPr>
            <p:cNvPr id="23" name="object 23"/>
            <p:cNvSpPr/>
            <p:nvPr/>
          </p:nvSpPr>
          <p:spPr>
            <a:xfrm>
              <a:off x="3517277" y="5750051"/>
              <a:ext cx="6350" cy="224154"/>
            </a:xfrm>
            <a:custGeom>
              <a:avLst/>
              <a:gdLst/>
              <a:ahLst/>
              <a:cxnLst/>
              <a:rect l="l" t="t" r="r" b="b"/>
              <a:pathLst>
                <a:path w="6350" h="224154">
                  <a:moveTo>
                    <a:pt x="6096" y="224027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4027"/>
                  </a:lnTo>
                  <a:lnTo>
                    <a:pt x="6096" y="224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7945" y="5727204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9144" y="13716"/>
                  </a:moveTo>
                  <a:lnTo>
                    <a:pt x="0" y="13716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13716"/>
                  </a:lnTo>
                  <a:close/>
                </a:path>
                <a:path w="18414" h="228600">
                  <a:moveTo>
                    <a:pt x="18275" y="0"/>
                  </a:moveTo>
                  <a:lnTo>
                    <a:pt x="13716" y="0"/>
                  </a:lnTo>
                  <a:lnTo>
                    <a:pt x="13716" y="201168"/>
                  </a:lnTo>
                  <a:lnTo>
                    <a:pt x="18275" y="201168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523373" y="3999738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2926079" y="0"/>
                </a:moveTo>
                <a:lnTo>
                  <a:pt x="0" y="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95721" y="910082"/>
            <a:ext cx="8313420" cy="9023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337820">
              <a:lnSpc>
                <a:spcPct val="79800"/>
              </a:lnSpc>
              <a:spcBef>
                <a:spcPts val="869"/>
              </a:spcBef>
              <a:tabLst>
                <a:tab pos="988060" algn="l"/>
                <a:tab pos="2511425" algn="l"/>
                <a:tab pos="4110354" algn="l"/>
                <a:tab pos="5671185" algn="l"/>
                <a:tab pos="6701155" algn="l"/>
                <a:tab pos="8074025" algn="l"/>
              </a:tabLst>
            </a:pPr>
            <a:r>
              <a:rPr sz="3200" spc="-5" dirty="0">
                <a:latin typeface="Arial MT"/>
                <a:cs typeface="Arial MT"/>
              </a:rPr>
              <a:t>A	</a:t>
            </a:r>
            <a:r>
              <a:rPr sz="3200" spc="-10" dirty="0">
                <a:latin typeface="Arial MT"/>
                <a:cs typeface="Arial MT"/>
              </a:rPr>
              <a:t>árvor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5" dirty="0">
                <a:latin typeface="Arial MT"/>
                <a:cs typeface="Arial MT"/>
              </a:rPr>
              <a:t>b</a:t>
            </a:r>
            <a:r>
              <a:rPr sz="3200" spc="-10" dirty="0">
                <a:latin typeface="Arial MT"/>
                <a:cs typeface="Arial MT"/>
              </a:rPr>
              <a:t>inári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abaix</a:t>
            </a:r>
            <a:r>
              <a:rPr sz="3200" spc="-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ajud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" dirty="0">
                <a:latin typeface="Arial MT"/>
                <a:cs typeface="Arial MT"/>
              </a:rPr>
              <a:t>a  </a:t>
            </a:r>
            <a:r>
              <a:rPr sz="3200" spc="-10" dirty="0">
                <a:latin typeface="Arial MT"/>
                <a:cs typeface="Arial MT"/>
              </a:rPr>
              <a:t>compreender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melhor.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991" y="3929126"/>
            <a:ext cx="8450580" cy="29324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8419" marR="5080" indent="337820" algn="just">
              <a:lnSpc>
                <a:spcPct val="80000"/>
              </a:lnSpc>
              <a:spcBef>
                <a:spcPts val="865"/>
              </a:spcBef>
            </a:pPr>
            <a:r>
              <a:rPr sz="3200" spc="-10" dirty="0">
                <a:latin typeface="Arial MT"/>
                <a:cs typeface="Arial MT"/>
              </a:rPr>
              <a:t>Considerando</a:t>
            </a:r>
            <a:r>
              <a:rPr sz="3200" spc="-5" dirty="0">
                <a:latin typeface="Arial MT"/>
                <a:cs typeface="Arial MT"/>
              </a:rPr>
              <a:t> que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cada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quadrado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representa um </a:t>
            </a:r>
            <a:r>
              <a:rPr sz="3200" spc="-5" dirty="0">
                <a:latin typeface="Arial MT"/>
                <a:cs typeface="Arial MT"/>
              </a:rPr>
              <a:t>bloco e </a:t>
            </a:r>
            <a:r>
              <a:rPr sz="3200" spc="-10" dirty="0">
                <a:latin typeface="Arial MT"/>
                <a:cs typeface="Arial MT"/>
              </a:rPr>
              <a:t>imaginando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situação </a:t>
            </a:r>
            <a:r>
              <a:rPr sz="3200" spc="-5" dirty="0">
                <a:latin typeface="Arial MT"/>
                <a:cs typeface="Arial MT"/>
              </a:rPr>
              <a:t> hipotética na qual </a:t>
            </a:r>
            <a:r>
              <a:rPr sz="3200" spc="-10" dirty="0">
                <a:latin typeface="Arial MT"/>
                <a:cs typeface="Arial MT"/>
              </a:rPr>
              <a:t>deseja-se transferir</a:t>
            </a:r>
            <a:r>
              <a:rPr sz="3200" spc="86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10KB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 um disco onde </a:t>
            </a:r>
            <a:r>
              <a:rPr sz="3200" spc="-5" dirty="0">
                <a:latin typeface="Arial MT"/>
                <a:cs typeface="Arial MT"/>
              </a:rPr>
              <a:t>são </a:t>
            </a:r>
            <a:r>
              <a:rPr sz="3200" spc="-10" dirty="0">
                <a:latin typeface="Arial MT"/>
                <a:cs typeface="Arial MT"/>
              </a:rPr>
              <a:t>necessários 40ms </a:t>
            </a:r>
            <a:r>
              <a:rPr sz="3200" spc="-5" dirty="0">
                <a:latin typeface="Arial MT"/>
                <a:cs typeface="Arial MT"/>
              </a:rPr>
              <a:t>para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localizar </a:t>
            </a:r>
            <a:r>
              <a:rPr sz="3200" spc="-10" dirty="0">
                <a:latin typeface="Arial MT"/>
                <a:cs typeface="Arial MT"/>
              </a:rPr>
              <a:t>uma trilha, </a:t>
            </a:r>
            <a:r>
              <a:rPr sz="3200" spc="-5" dirty="0">
                <a:latin typeface="Arial MT"/>
                <a:cs typeface="Arial MT"/>
              </a:rPr>
              <a:t>com taxa </a:t>
            </a:r>
            <a:r>
              <a:rPr sz="3200" spc="-10" dirty="0">
                <a:latin typeface="Arial MT"/>
                <a:cs typeface="Arial MT"/>
              </a:rPr>
              <a:t>de transferência </a:t>
            </a:r>
            <a:r>
              <a:rPr sz="3200" spc="-5" dirty="0">
                <a:latin typeface="Arial MT"/>
                <a:cs typeface="Arial MT"/>
              </a:rPr>
              <a:t> de</a:t>
            </a:r>
            <a:r>
              <a:rPr sz="3200" spc="-10" dirty="0">
                <a:latin typeface="Arial MT"/>
                <a:cs typeface="Arial MT"/>
              </a:rPr>
              <a:t> 1000KB/s </a:t>
            </a:r>
            <a:r>
              <a:rPr sz="3200" spc="-5" dirty="0">
                <a:latin typeface="Arial MT"/>
                <a:cs typeface="Arial MT"/>
              </a:rPr>
              <a:t>e </a:t>
            </a:r>
            <a:r>
              <a:rPr sz="3200" spc="-10" dirty="0">
                <a:latin typeface="Arial MT"/>
                <a:cs typeface="Arial MT"/>
              </a:rPr>
              <a:t>latência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10" dirty="0">
                <a:latin typeface="Arial MT"/>
                <a:cs typeface="Arial MT"/>
              </a:rPr>
              <a:t> 10ms.</a:t>
            </a:r>
            <a:r>
              <a:rPr sz="3200" spc="-5" dirty="0">
                <a:latin typeface="Arial MT"/>
                <a:cs typeface="Arial MT"/>
              </a:rPr>
              <a:t> Temos: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Arial"/>
                <a:cs typeface="Arial"/>
              </a:rPr>
              <a:t>tempo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acesso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40ms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10ms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10ms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60ms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734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D2AEF8-40B7-4DB1-BE40-2C13F7A23F49}"/>
              </a:ext>
            </a:extLst>
          </p:cNvPr>
          <p:cNvSpPr/>
          <p:nvPr/>
        </p:nvSpPr>
        <p:spPr>
          <a:xfrm>
            <a:off x="342416" y="2945374"/>
            <a:ext cx="382678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52E86ED-9F3D-4847-89E1-52D1F6B06DB4}"/>
              </a:ext>
            </a:extLst>
          </p:cNvPr>
          <p:cNvSpPr/>
          <p:nvPr/>
        </p:nvSpPr>
        <p:spPr>
          <a:xfrm>
            <a:off x="1179535" y="3429411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317694" y="1962085"/>
            <a:ext cx="1997642" cy="146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A07934D-C622-4BB0-9171-A45012A8CC39}"/>
              </a:ext>
            </a:extLst>
          </p:cNvPr>
          <p:cNvSpPr/>
          <p:nvPr/>
        </p:nvSpPr>
        <p:spPr>
          <a:xfrm>
            <a:off x="897800" y="3429410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3AB182B-8F7A-479E-837C-43EB7B1DC60F}"/>
              </a:ext>
            </a:extLst>
          </p:cNvPr>
          <p:cNvSpPr/>
          <p:nvPr/>
        </p:nvSpPr>
        <p:spPr>
          <a:xfrm>
            <a:off x="563159" y="3429588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AE343CF-01D7-4E9C-B3A1-3541A6D631F7}"/>
              </a:ext>
            </a:extLst>
          </p:cNvPr>
          <p:cNvSpPr/>
          <p:nvPr/>
        </p:nvSpPr>
        <p:spPr>
          <a:xfrm>
            <a:off x="3567043" y="3426019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D7ECC1-10DA-4C5B-8A9E-3A7E0BE7BBCE}"/>
              </a:ext>
            </a:extLst>
          </p:cNvPr>
          <p:cNvSpPr/>
          <p:nvPr/>
        </p:nvSpPr>
        <p:spPr>
          <a:xfrm>
            <a:off x="1733546" y="3429588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10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3A7ED10-F42A-4246-934F-6D0D729E541B}"/>
              </a:ext>
            </a:extLst>
          </p:cNvPr>
          <p:cNvSpPr/>
          <p:nvPr/>
        </p:nvSpPr>
        <p:spPr>
          <a:xfrm>
            <a:off x="1456016" y="3429588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3BB029E-C354-486E-9EEA-4B59F20D9B00}"/>
              </a:ext>
            </a:extLst>
          </p:cNvPr>
          <p:cNvSpPr/>
          <p:nvPr/>
        </p:nvSpPr>
        <p:spPr>
          <a:xfrm>
            <a:off x="2184099" y="3426018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B9F18A7D-0BD6-4E9E-95F0-B70EA083410D}"/>
              </a:ext>
            </a:extLst>
          </p:cNvPr>
          <p:cNvSpPr/>
          <p:nvPr/>
        </p:nvSpPr>
        <p:spPr>
          <a:xfrm>
            <a:off x="2852240" y="3429588"/>
            <a:ext cx="27303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97BAEE-FE20-4362-8C56-E3C9F937E3D9}"/>
              </a:ext>
            </a:extLst>
          </p:cNvPr>
          <p:cNvSpPr/>
          <p:nvPr/>
        </p:nvSpPr>
        <p:spPr>
          <a:xfrm>
            <a:off x="2401738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C07D437-5CC7-42B1-9339-86F87E0654F1}"/>
              </a:ext>
            </a:extLst>
          </p:cNvPr>
          <p:cNvSpPr/>
          <p:nvPr/>
        </p:nvSpPr>
        <p:spPr>
          <a:xfrm>
            <a:off x="3118127" y="3426374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30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4293143" y="2952487"/>
            <a:ext cx="229982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5130261" y="343652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848527" y="2730006"/>
            <a:ext cx="419894" cy="7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848527" y="3436523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4513886" y="343670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6141315" y="3436346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33B17-C71D-4892-88E3-2938BC0AB9F7}"/>
              </a:ext>
            </a:extLst>
          </p:cNvPr>
          <p:cNvSpPr/>
          <p:nvPr/>
        </p:nvSpPr>
        <p:spPr>
          <a:xfrm>
            <a:off x="5684273" y="3436701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50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902065A-690A-4386-9837-C5DAE64ACE57}"/>
              </a:ext>
            </a:extLst>
          </p:cNvPr>
          <p:cNvSpPr/>
          <p:nvPr/>
        </p:nvSpPr>
        <p:spPr>
          <a:xfrm>
            <a:off x="5406743" y="3436701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334385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40117" y="1685314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981893" y="2280763"/>
            <a:ext cx="1319903" cy="6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125279" y="227025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552" y="2141061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4FA282D-A673-4590-AC5B-F52EFC5637A2}"/>
              </a:ext>
            </a:extLst>
          </p:cNvPr>
          <p:cNvGrpSpPr/>
          <p:nvPr/>
        </p:nvGrpSpPr>
        <p:grpSpPr>
          <a:xfrm>
            <a:off x="1511774" y="4017657"/>
            <a:ext cx="164800" cy="227792"/>
            <a:chOff x="4301909" y="3172011"/>
            <a:chExt cx="369796" cy="355601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1AFEC39B-CC1A-42DB-9681-2B86AA51C53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62D966D-28CB-48D4-B037-AE09CC420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884AE43-E38F-480D-8264-0392699C696B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196BC657-A6F6-45AD-B847-96A9097C516C}"/>
              </a:ext>
            </a:extLst>
          </p:cNvPr>
          <p:cNvGrpSpPr/>
          <p:nvPr/>
        </p:nvGrpSpPr>
        <p:grpSpPr>
          <a:xfrm>
            <a:off x="2209481" y="3957197"/>
            <a:ext cx="164800" cy="227792"/>
            <a:chOff x="4301909" y="3172011"/>
            <a:chExt cx="369796" cy="355601"/>
          </a:xfrm>
        </p:grpSpPr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DF8961B-A8D9-4DCF-81F9-90FB6F440B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DA056F8-6608-44DE-9387-08FC29D851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0C7BFCB-96A9-4540-B708-E2A4D3A3B07F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BB1CB1F-CF31-4A6F-9D9C-FDD34CA51F75}"/>
              </a:ext>
            </a:extLst>
          </p:cNvPr>
          <p:cNvGrpSpPr/>
          <p:nvPr/>
        </p:nvGrpSpPr>
        <p:grpSpPr>
          <a:xfrm>
            <a:off x="2945812" y="3980283"/>
            <a:ext cx="164800" cy="227792"/>
            <a:chOff x="4301909" y="3172011"/>
            <a:chExt cx="369796" cy="355601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3616DFA-8A8F-4B99-8559-9666830C9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A01BC7E4-67C8-40C1-8516-6970BC65989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1CB44F86-82ED-4482-BE9D-C5BFA15E47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C38C15C-D1F5-4EAB-8C73-4CF905DF5682}"/>
              </a:ext>
            </a:extLst>
          </p:cNvPr>
          <p:cNvGrpSpPr/>
          <p:nvPr/>
        </p:nvGrpSpPr>
        <p:grpSpPr>
          <a:xfrm>
            <a:off x="3696132" y="4009044"/>
            <a:ext cx="164800" cy="227792"/>
            <a:chOff x="4301909" y="3172011"/>
            <a:chExt cx="369796" cy="355601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36349223-AB3E-47FB-9A9D-73A40E65B3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54A3BFF-1FD6-4E69-9202-1760B6C148E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BB0970B-7E93-49C2-9666-1FA84BDADB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CEC7793B-DE7F-494D-9FA4-1F341DAE6010}"/>
              </a:ext>
            </a:extLst>
          </p:cNvPr>
          <p:cNvGrpSpPr/>
          <p:nvPr/>
        </p:nvGrpSpPr>
        <p:grpSpPr>
          <a:xfrm>
            <a:off x="5459486" y="4054394"/>
            <a:ext cx="164800" cy="227792"/>
            <a:chOff x="4301909" y="3172011"/>
            <a:chExt cx="369796" cy="355601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96562BB2-DA9C-43C4-9094-F15707AA955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081DFD9F-A4A9-4E6A-B36A-73C06574A7F1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64E74224-D2CF-46E6-8584-8766FA59FC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6139343" y="4032991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BBEBAA71-8647-48EE-9E74-34EC3DE16813}"/>
              </a:ext>
            </a:extLst>
          </p:cNvPr>
          <p:cNvSpPr/>
          <p:nvPr/>
        </p:nvSpPr>
        <p:spPr>
          <a:xfrm>
            <a:off x="7081052" y="2952487"/>
            <a:ext cx="294216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A7AA00D-9869-4AA9-8C9C-718D49C906AA}"/>
              </a:ext>
            </a:extLst>
          </p:cNvPr>
          <p:cNvSpPr/>
          <p:nvPr/>
        </p:nvSpPr>
        <p:spPr>
          <a:xfrm>
            <a:off x="7918171" y="3372269"/>
            <a:ext cx="276318" cy="65970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9A8850-2456-4FF1-9447-CBDFE2287FAE}"/>
              </a:ext>
            </a:extLst>
          </p:cNvPr>
          <p:cNvSpPr/>
          <p:nvPr/>
        </p:nvSpPr>
        <p:spPr>
          <a:xfrm>
            <a:off x="7636436" y="3372267"/>
            <a:ext cx="276318" cy="659707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F6D9AF5-99EF-4A42-A042-303D11633C97}"/>
              </a:ext>
            </a:extLst>
          </p:cNvPr>
          <p:cNvSpPr/>
          <p:nvPr/>
        </p:nvSpPr>
        <p:spPr>
          <a:xfrm>
            <a:off x="7301795" y="3372484"/>
            <a:ext cx="337628" cy="659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199C0E-6D43-4E07-8322-E830DD10F8B2}"/>
              </a:ext>
            </a:extLst>
          </p:cNvPr>
          <p:cNvSpPr/>
          <p:nvPr/>
        </p:nvSpPr>
        <p:spPr>
          <a:xfrm>
            <a:off x="9634396" y="3384933"/>
            <a:ext cx="283550" cy="6597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4DEF70AC-3FB5-445D-9DA0-6A5C6AC8783A}"/>
              </a:ext>
            </a:extLst>
          </p:cNvPr>
          <p:cNvSpPr/>
          <p:nvPr/>
        </p:nvSpPr>
        <p:spPr>
          <a:xfrm>
            <a:off x="8194652" y="3372484"/>
            <a:ext cx="276316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B21628ED-62B9-4274-9237-47A8E31245B3}"/>
              </a:ext>
            </a:extLst>
          </p:cNvPr>
          <p:cNvSpPr/>
          <p:nvPr/>
        </p:nvSpPr>
        <p:spPr>
          <a:xfrm>
            <a:off x="8482494" y="3381744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7172840-01FB-4CC9-A056-4FBDE4BFB74C}"/>
              </a:ext>
            </a:extLst>
          </p:cNvPr>
          <p:cNvGrpSpPr/>
          <p:nvPr/>
        </p:nvGrpSpPr>
        <p:grpSpPr>
          <a:xfrm>
            <a:off x="8247395" y="4029814"/>
            <a:ext cx="164800" cy="252373"/>
            <a:chOff x="4301909" y="3172011"/>
            <a:chExt cx="369796" cy="355601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CCF2B2A-CE34-42CB-9738-9E478DB13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89D70F16-B5D1-4B50-9A0C-73D1AA2CE7E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F19BED7-4706-4C13-86D4-991BE8E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6461817-C48B-433D-98D6-B2314FC56362}"/>
              </a:ext>
            </a:extLst>
          </p:cNvPr>
          <p:cNvGrpSpPr/>
          <p:nvPr/>
        </p:nvGrpSpPr>
        <p:grpSpPr>
          <a:xfrm>
            <a:off x="9632425" y="4021252"/>
            <a:ext cx="164800" cy="252373"/>
            <a:chOff x="4301909" y="3172011"/>
            <a:chExt cx="369796" cy="355601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FD20DE0E-5A0D-48F4-A331-3C142C3C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AB5C9277-0DEA-4C18-BC1A-6342331D1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3E44FE4-EEBA-4014-A6E7-D780442414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7823DAD1-0DB5-4C90-BF2E-B76867D59ACD}"/>
              </a:ext>
            </a:extLst>
          </p:cNvPr>
          <p:cNvSpPr/>
          <p:nvPr/>
        </p:nvSpPr>
        <p:spPr>
          <a:xfrm>
            <a:off x="8945180" y="3379487"/>
            <a:ext cx="27303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69B42E87-B741-4A7C-8F2E-C923CE7CE0B3}"/>
              </a:ext>
            </a:extLst>
          </p:cNvPr>
          <p:cNvSpPr/>
          <p:nvPr/>
        </p:nvSpPr>
        <p:spPr>
          <a:xfrm>
            <a:off x="9211066" y="3376272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81B4FC00-57CD-4CE3-98D0-3A0F4AD27521}"/>
              </a:ext>
            </a:extLst>
          </p:cNvPr>
          <p:cNvGrpSpPr/>
          <p:nvPr/>
        </p:nvGrpSpPr>
        <p:grpSpPr>
          <a:xfrm>
            <a:off x="9035737" y="3999443"/>
            <a:ext cx="164800" cy="252373"/>
            <a:chOff x="4301909" y="3172011"/>
            <a:chExt cx="369796" cy="355601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926B4AD-B674-42C7-8998-3E8886E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67F976-96A9-4F9D-ACA2-3A2A3FB3EA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D247F2C-C0D5-4AAE-AF66-4FA09944AA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de seta reta 18">
            <a:extLst>
              <a:ext uri="{FF2B5EF4-FFF2-40B4-BE49-F238E27FC236}">
                <a16:creationId xmlns:a16="http://schemas.microsoft.com/office/drawing/2014/main" id="{C95034ED-5DEE-4095-93A5-36F5E8F9493D}"/>
              </a:ext>
            </a:extLst>
          </p:cNvPr>
          <p:cNvCxnSpPr>
            <a:cxnSpLocks/>
          </p:cNvCxnSpPr>
          <p:nvPr/>
        </p:nvCxnSpPr>
        <p:spPr>
          <a:xfrm flipH="1">
            <a:off x="9330649" y="1983038"/>
            <a:ext cx="415529" cy="95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F91D96-2878-4E3A-9CB7-F65DA875348F}"/>
              </a:ext>
            </a:extLst>
          </p:cNvPr>
          <p:cNvSpPr txBox="1"/>
          <p:nvPr/>
        </p:nvSpPr>
        <p:spPr>
          <a:xfrm>
            <a:off x="9661298" y="1685314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D817A8DF-8C6F-4C13-A889-4E414E2217D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6659194" y="1962085"/>
            <a:ext cx="1397136" cy="14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021661B-50CA-4FF3-AD08-2B376D95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5" y="4582491"/>
            <a:ext cx="9593641" cy="1723549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O nó que subiu aponta para o nó que já existia </a:t>
            </a:r>
          </a:p>
          <a:p>
            <a:r>
              <a:rPr lang="pt-BR" dirty="0"/>
              <a:t>A direita do pai aponta para o novo nó (que seria o próximo ponteiro da lista de ponteiros)</a:t>
            </a:r>
          </a:p>
        </p:txBody>
      </p:sp>
      <p:sp>
        <p:nvSpPr>
          <p:cNvPr id="135" name="Título 28">
            <a:extLst>
              <a:ext uri="{FF2B5EF4-FFF2-40B4-BE49-F238E27FC236}">
                <a16:creationId xmlns:a16="http://schemas.microsoft.com/office/drawing/2014/main" id="{CEAFABFE-24B1-43D8-9C46-E22F2E05A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Dividindo um nó folha</a:t>
            </a:r>
            <a:endParaRPr lang="pt-BR" dirty="0"/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8A729090-9ACD-4EAD-9312-9FFF3BE47BD5}"/>
              </a:ext>
            </a:extLst>
          </p:cNvPr>
          <p:cNvCxnSpPr>
            <a:cxnSpLocks/>
            <a:stCxn id="100" idx="2"/>
            <a:endCxn id="51" idx="0"/>
          </p:cNvCxnSpPr>
          <p:nvPr/>
        </p:nvCxnSpPr>
        <p:spPr>
          <a:xfrm>
            <a:off x="5266787" y="2269851"/>
            <a:ext cx="176270" cy="6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17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3760616" y="3013505"/>
            <a:ext cx="4064826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4453722" y="349754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171987" y="2791024"/>
            <a:ext cx="419894" cy="7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171987" y="3497540"/>
            <a:ext cx="276318" cy="595451"/>
          </a:xfrm>
          <a:prstGeom prst="rect">
            <a:avLst/>
          </a:prstGeom>
          <a:solidFill>
            <a:srgbClr val="FC6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4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837346" y="349771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7578252" y="3491875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334385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29613" y="1669800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971389" y="2265249"/>
            <a:ext cx="2234143" cy="64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</p:cNvCxnSpPr>
          <p:nvPr/>
        </p:nvCxnSpPr>
        <p:spPr>
          <a:xfrm flipH="1">
            <a:off x="3125279" y="2270259"/>
            <a:ext cx="1453409" cy="67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552" y="2141061"/>
            <a:ext cx="164800" cy="227792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4FF92E9-A315-4821-9700-C24F2392D863}"/>
              </a:ext>
            </a:extLst>
          </p:cNvPr>
          <p:cNvGrpSpPr/>
          <p:nvPr/>
        </p:nvGrpSpPr>
        <p:grpSpPr>
          <a:xfrm>
            <a:off x="304799" y="3013505"/>
            <a:ext cx="3394444" cy="1535841"/>
            <a:chOff x="135527" y="2670868"/>
            <a:chExt cx="3160582" cy="139270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D2AEF8-40B7-4DB1-BE40-2C13F7A23F49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52E86ED-9F3D-4847-89E1-52D1F6B06DB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AA07934D-C622-4BB0-9171-A45012A8CC39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3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3AB182B-8F7A-479E-837C-43EB7B1DC60F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AE343CF-01D7-4E9C-B3A1-3541A6D631F7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7FD7ECC1-10DA-4C5B-8A9E-3A7E0BE7BBCE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10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D3A7ED10-F42A-4246-934F-6D0D729E541B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83BB029E-C354-486E-9EEA-4B59F20D9B00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9F18A7D-0BD6-4E9E-95F0-B70EA083410D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697BAEE-FE20-4362-8C56-E3C9F937E3D9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20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C07D437-5CC7-42B1-9339-86F87E0654F1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30</a:t>
              </a:r>
            </a:p>
          </p:txBody>
        </p: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A4FA282D-A673-4590-AC5B-F52EFC5637A2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1AFEC39B-CC1A-42DB-9681-2B86AA51C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862D966D-28CB-48D4-B037-AE09CC420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3884AE43-E38F-480D-8264-0392699C6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196BC657-A6F6-45AD-B847-96A9097C516C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EDF8961B-A8D9-4DCF-81F9-90FB6F44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ADA056F8-6608-44DE-9387-08FC29D85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00C7BFCB-96A9-4540-B708-E2A4D3A3B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1BB1CB1F-CF31-4A6F-9D9C-FDD34CA51F75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83616DFA-8A8F-4B99-8559-9666830C9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A01BC7E4-67C8-40C1-8516-6970BC659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1CB44F86-82ED-4482-BE9D-C5BFA15E4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DC38C15C-D1F5-4EAB-8C73-4CF905DF5682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36349223-AB3E-47FB-9A9D-73A40E65B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454A3BFF-1FD6-4E69-9202-1760B6C14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8BB0970B-7E93-49C2-9666-1FA84BDAD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4730204" y="3497720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7626699" y="4104034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BBEBAA71-8647-48EE-9E74-34EC3DE16813}"/>
              </a:ext>
            </a:extLst>
          </p:cNvPr>
          <p:cNvSpPr/>
          <p:nvPr/>
        </p:nvSpPr>
        <p:spPr>
          <a:xfrm>
            <a:off x="7899189" y="3005190"/>
            <a:ext cx="247148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A7AA00D-9869-4AA9-8C9C-718D49C906AA}"/>
              </a:ext>
            </a:extLst>
          </p:cNvPr>
          <p:cNvSpPr/>
          <p:nvPr/>
        </p:nvSpPr>
        <p:spPr>
          <a:xfrm>
            <a:off x="8577126" y="3454435"/>
            <a:ext cx="276318" cy="65970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9A8850-2456-4FF1-9447-CBDFE2287FAE}"/>
              </a:ext>
            </a:extLst>
          </p:cNvPr>
          <p:cNvSpPr/>
          <p:nvPr/>
        </p:nvSpPr>
        <p:spPr>
          <a:xfrm>
            <a:off x="8295391" y="3454433"/>
            <a:ext cx="276318" cy="659707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F6D9AF5-99EF-4A42-A042-303D11633C97}"/>
              </a:ext>
            </a:extLst>
          </p:cNvPr>
          <p:cNvSpPr/>
          <p:nvPr/>
        </p:nvSpPr>
        <p:spPr>
          <a:xfrm>
            <a:off x="7960750" y="3454650"/>
            <a:ext cx="337628" cy="659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4DEF70AC-3FB5-445D-9DA0-6A5C6AC8783A}"/>
              </a:ext>
            </a:extLst>
          </p:cNvPr>
          <p:cNvSpPr/>
          <p:nvPr/>
        </p:nvSpPr>
        <p:spPr>
          <a:xfrm>
            <a:off x="8853607" y="3454650"/>
            <a:ext cx="276316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B21628ED-62B9-4274-9237-47A8E31245B3}"/>
              </a:ext>
            </a:extLst>
          </p:cNvPr>
          <p:cNvSpPr/>
          <p:nvPr/>
        </p:nvSpPr>
        <p:spPr>
          <a:xfrm>
            <a:off x="9079394" y="3456799"/>
            <a:ext cx="44847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70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07172840-01FB-4CC9-A056-4FBDE4BFB74C}"/>
              </a:ext>
            </a:extLst>
          </p:cNvPr>
          <p:cNvGrpSpPr/>
          <p:nvPr/>
        </p:nvGrpSpPr>
        <p:grpSpPr>
          <a:xfrm>
            <a:off x="8906350" y="4111979"/>
            <a:ext cx="164800" cy="252373"/>
            <a:chOff x="4301909" y="3172011"/>
            <a:chExt cx="369796" cy="355601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FCCF2B2A-CE34-42CB-9738-9E478DB13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89D70F16-B5D1-4B50-9A0C-73D1AA2CE7EE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F19BED7-4706-4C13-86D4-991BE8E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6461817-C48B-433D-98D6-B2314FC56362}"/>
              </a:ext>
            </a:extLst>
          </p:cNvPr>
          <p:cNvGrpSpPr/>
          <p:nvPr/>
        </p:nvGrpSpPr>
        <p:grpSpPr>
          <a:xfrm>
            <a:off x="10104245" y="4103417"/>
            <a:ext cx="164800" cy="252373"/>
            <a:chOff x="4301909" y="3172011"/>
            <a:chExt cx="369796" cy="355601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FD20DE0E-5A0D-48F4-A331-3C142C3C50A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AB5C9277-0DEA-4C18-BC1A-6342331D1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93E44FE4-EEBA-4014-A6E7-D780442414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7823DAD1-0DB5-4C90-BF2E-B76867D59ACD}"/>
              </a:ext>
            </a:extLst>
          </p:cNvPr>
          <p:cNvSpPr/>
          <p:nvPr/>
        </p:nvSpPr>
        <p:spPr>
          <a:xfrm>
            <a:off x="9511051" y="3454542"/>
            <a:ext cx="273039" cy="659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69B42E87-B741-4A7C-8F2E-C923CE7CE0B3}"/>
              </a:ext>
            </a:extLst>
          </p:cNvPr>
          <p:cNvSpPr/>
          <p:nvPr/>
        </p:nvSpPr>
        <p:spPr>
          <a:xfrm>
            <a:off x="9703895" y="3459753"/>
            <a:ext cx="448479" cy="659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80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81B4FC00-57CD-4CE3-98D0-3A0F4AD27521}"/>
              </a:ext>
            </a:extLst>
          </p:cNvPr>
          <p:cNvGrpSpPr/>
          <p:nvPr/>
        </p:nvGrpSpPr>
        <p:grpSpPr>
          <a:xfrm>
            <a:off x="9601609" y="4066095"/>
            <a:ext cx="164800" cy="252373"/>
            <a:chOff x="4301909" y="3172011"/>
            <a:chExt cx="369796" cy="355601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926B4AD-B674-42C7-8998-3E8886EB9EC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167F976-96A9-4F9D-ACA2-3A2A3FB3EA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D247F2C-C0D5-4AAE-AF66-4FA09944AA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266788" y="2269851"/>
            <a:ext cx="846707" cy="68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312BF5ED-89F6-4C42-A75C-DF0D93AA0990}"/>
              </a:ext>
            </a:extLst>
          </p:cNvPr>
          <p:cNvCxnSpPr>
            <a:cxnSpLocks/>
            <a:endCxn id="86" idx="3"/>
          </p:cNvCxnSpPr>
          <p:nvPr/>
        </p:nvCxnSpPr>
        <p:spPr>
          <a:xfrm flipH="1" flipV="1">
            <a:off x="6659194" y="1962086"/>
            <a:ext cx="2069457" cy="14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5475395" y="3497720"/>
            <a:ext cx="726008" cy="845485"/>
            <a:chOff x="4232359" y="3172930"/>
            <a:chExt cx="658345" cy="766687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7AA833-C15D-48F2-A850-01A154BE1B71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36B155B-B99C-4D92-969A-377B3CA1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8DD29BA-72F3-46E1-84B1-DE501321C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EC15CCF-77A0-41D0-8C11-9775C9C86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2C2251BD-4493-457E-9A7B-E0AC9ABF8E3E}"/>
              </a:ext>
            </a:extLst>
          </p:cNvPr>
          <p:cNvGrpSpPr/>
          <p:nvPr/>
        </p:nvGrpSpPr>
        <p:grpSpPr>
          <a:xfrm>
            <a:off x="6209917" y="3492501"/>
            <a:ext cx="726008" cy="845485"/>
            <a:chOff x="4232359" y="3172930"/>
            <a:chExt cx="658345" cy="766687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2730894-1008-4C7C-92E7-E6A99A73A67E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BBBC433D-8299-4D8E-9ECA-21EF85D235A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A0B3B7C-9184-44D3-8D71-88FC20623BDD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64" name="Conector reto 163">
                <a:extLst>
                  <a:ext uri="{FF2B5EF4-FFF2-40B4-BE49-F238E27FC236}">
                    <a16:creationId xmlns:a16="http://schemas.microsoft.com/office/drawing/2014/main" id="{276B777C-C154-4FE7-B64A-171DCBB2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50CE85D6-2B48-4611-84B7-55BDFDBA7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58E9373D-0B6D-4A3F-81DD-5662CBFC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42BC02AC-4DAD-4375-9007-BEFFF12206D9}"/>
              </a:ext>
            </a:extLst>
          </p:cNvPr>
          <p:cNvGrpSpPr/>
          <p:nvPr/>
        </p:nvGrpSpPr>
        <p:grpSpPr>
          <a:xfrm>
            <a:off x="6908530" y="3492501"/>
            <a:ext cx="726008" cy="845485"/>
            <a:chOff x="4232359" y="3172930"/>
            <a:chExt cx="658345" cy="766687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E4F6E986-7DD1-49B3-A2A5-5E5CAA002BCC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ABC2F08A-3D3A-46DA-9B71-8E46C84046A8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693EFB18-E47F-435F-AEEC-AAD39E9DC6EC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6FAB3134-002E-4CD1-B7C1-7D639EAD7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FE7BF28C-8468-4276-A3F5-B08B7611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13EC1964-0D0D-4C10-9CE7-073874B3A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1145699" y="1962086"/>
            <a:ext cx="2169637" cy="153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199C0E-6D43-4E07-8322-E830DD10F8B2}"/>
              </a:ext>
            </a:extLst>
          </p:cNvPr>
          <p:cNvSpPr/>
          <p:nvPr/>
        </p:nvSpPr>
        <p:spPr>
          <a:xfrm>
            <a:off x="10106217" y="3458695"/>
            <a:ext cx="187327" cy="6597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</p:spTree>
    <p:extLst>
      <p:ext uri="{BB962C8B-B14F-4D97-AF65-F5344CB8AC3E}">
        <p14:creationId xmlns:p14="http://schemas.microsoft.com/office/powerpoint/2010/main" val="2065296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3652022" y="3497926"/>
            <a:ext cx="4064826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4345127" y="398196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483286" y="2803069"/>
            <a:ext cx="4176" cy="117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4063392" y="3981962"/>
            <a:ext cx="276318" cy="595451"/>
          </a:xfrm>
          <a:prstGeom prst="rect">
            <a:avLst/>
          </a:prstGeom>
          <a:solidFill>
            <a:srgbClr val="FC6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4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728751" y="398214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7469657" y="397629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3343858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29613" y="1669800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cxnSp>
        <p:nvCxnSpPr>
          <p:cNvPr id="92" name="Conector de seta reta 18">
            <a:extLst>
              <a:ext uri="{FF2B5EF4-FFF2-40B4-BE49-F238E27FC236}">
                <a16:creationId xmlns:a16="http://schemas.microsoft.com/office/drawing/2014/main" id="{F2DC6BB6-43A4-44B7-AF40-9B7170E97696}"/>
              </a:ext>
            </a:extLst>
          </p:cNvPr>
          <p:cNvCxnSpPr>
            <a:cxnSpLocks/>
            <a:stCxn id="91" idx="2"/>
            <a:endCxn id="80" idx="1"/>
          </p:cNvCxnSpPr>
          <p:nvPr/>
        </p:nvCxnSpPr>
        <p:spPr>
          <a:xfrm>
            <a:off x="5971389" y="2265249"/>
            <a:ext cx="2541860" cy="5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cxnSp>
        <p:nvCxnSpPr>
          <p:cNvPr id="94" name="Conector de seta reta 6">
            <a:extLst>
              <a:ext uri="{FF2B5EF4-FFF2-40B4-BE49-F238E27FC236}">
                <a16:creationId xmlns:a16="http://schemas.microsoft.com/office/drawing/2014/main" id="{11014A2B-9037-4D1C-B173-8AF93827F13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547614" y="2270259"/>
            <a:ext cx="3031077" cy="4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551" y="2141060"/>
            <a:ext cx="302128" cy="470108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4FF92E9-A315-4821-9700-C24F2392D863}"/>
              </a:ext>
            </a:extLst>
          </p:cNvPr>
          <p:cNvGrpSpPr/>
          <p:nvPr/>
        </p:nvGrpSpPr>
        <p:grpSpPr>
          <a:xfrm>
            <a:off x="311258" y="2708259"/>
            <a:ext cx="2472712" cy="440928"/>
            <a:chOff x="135527" y="2670868"/>
            <a:chExt cx="3160582" cy="139270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D2AEF8-40B7-4DB1-BE40-2C13F7A23F49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52E86ED-9F3D-4847-89E1-52D1F6B06DB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AA07934D-C622-4BB0-9171-A45012A8CC39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3AB182B-8F7A-479E-837C-43EB7B1DC60F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AE343CF-01D7-4E9C-B3A1-3541A6D631F7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7FD7ECC1-10DA-4C5B-8A9E-3A7E0BE7BBCE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D3A7ED10-F42A-4246-934F-6D0D729E541B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83BB029E-C354-486E-9EEA-4B59F20D9B00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9F18A7D-0BD6-4E9E-95F0-B70EA083410D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697BAEE-FE20-4362-8C56-E3C9F937E3D9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C07D437-5CC7-42B1-9339-86F87E0654F1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A4FA282D-A673-4590-AC5B-F52EFC5637A2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1AFEC39B-CC1A-42DB-9681-2B86AA51C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862D966D-28CB-48D4-B037-AE09CC420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3884AE43-E38F-480D-8264-0392699C6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196BC657-A6F6-45AD-B847-96A9097C516C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EDF8961B-A8D9-4DCF-81F9-90FB6F44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ADA056F8-6608-44DE-9387-08FC29D85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00C7BFCB-96A9-4540-B708-E2A4D3A3B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1BB1CB1F-CF31-4A6F-9D9C-FDD34CA51F75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83616DFA-8A8F-4B99-8559-9666830C9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A01BC7E4-67C8-40C1-8516-6970BC659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1CB44F86-82ED-4482-BE9D-C5BFA15E4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DC38C15C-D1F5-4EAB-8C73-4CF905DF5682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36349223-AB3E-47FB-9A9D-73A40E65B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454A3BFF-1FD6-4E69-9202-1760B6C14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8BB0970B-7E93-49C2-9666-1FA84BDAD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4621609" y="3982141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7518104" y="4588455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00" idx="2"/>
            <a:endCxn id="51" idx="0"/>
          </p:cNvCxnSpPr>
          <p:nvPr/>
        </p:nvCxnSpPr>
        <p:spPr>
          <a:xfrm>
            <a:off x="5266788" y="2269851"/>
            <a:ext cx="417647" cy="12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312BF5ED-89F6-4C42-A75C-DF0D93AA0990}"/>
              </a:ext>
            </a:extLst>
          </p:cNvPr>
          <p:cNvCxnSpPr>
            <a:cxnSpLocks/>
            <a:stCxn id="82" idx="0"/>
            <a:endCxn id="86" idx="3"/>
          </p:cNvCxnSpPr>
          <p:nvPr/>
        </p:nvCxnSpPr>
        <p:spPr>
          <a:xfrm flipH="1" flipV="1">
            <a:off x="6659195" y="1962085"/>
            <a:ext cx="2467385" cy="7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5366800" y="3982141"/>
            <a:ext cx="726008" cy="845485"/>
            <a:chOff x="4232359" y="3172930"/>
            <a:chExt cx="658345" cy="766687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7AA833-C15D-48F2-A850-01A154BE1B71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36B155B-B99C-4D92-969A-377B3CA1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8DD29BA-72F3-46E1-84B1-DE501321C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EC15CCF-77A0-41D0-8C11-9775C9C86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2C2251BD-4493-457E-9A7B-E0AC9ABF8E3E}"/>
              </a:ext>
            </a:extLst>
          </p:cNvPr>
          <p:cNvGrpSpPr/>
          <p:nvPr/>
        </p:nvGrpSpPr>
        <p:grpSpPr>
          <a:xfrm>
            <a:off x="6101322" y="3976923"/>
            <a:ext cx="726008" cy="845485"/>
            <a:chOff x="4232359" y="3172930"/>
            <a:chExt cx="658345" cy="766687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2730894-1008-4C7C-92E7-E6A99A73A67E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BBBC433D-8299-4D8E-9ECA-21EF85D235A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A0B3B7C-9184-44D3-8D71-88FC20623BDD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64" name="Conector reto 163">
                <a:extLst>
                  <a:ext uri="{FF2B5EF4-FFF2-40B4-BE49-F238E27FC236}">
                    <a16:creationId xmlns:a16="http://schemas.microsoft.com/office/drawing/2014/main" id="{276B777C-C154-4FE7-B64A-171DCBB2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50CE85D6-2B48-4611-84B7-55BDFDBA7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58E9373D-0B6D-4A3F-81DD-5662CBFC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42BC02AC-4DAD-4375-9007-BEFFF12206D9}"/>
              </a:ext>
            </a:extLst>
          </p:cNvPr>
          <p:cNvGrpSpPr/>
          <p:nvPr/>
        </p:nvGrpSpPr>
        <p:grpSpPr>
          <a:xfrm>
            <a:off x="6799935" y="3976923"/>
            <a:ext cx="726008" cy="845485"/>
            <a:chOff x="4232359" y="3172930"/>
            <a:chExt cx="658345" cy="766687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E4F6E986-7DD1-49B3-A2A5-5E5CAA002BCC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ABC2F08A-3D3A-46DA-9B71-8E46C84046A8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693EFB18-E47F-435F-AEEC-AAD39E9DC6EC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6FAB3134-002E-4CD1-B7C1-7D639EAD7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FE7BF28C-8468-4276-A3F5-B08B7611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13EC1964-0D0D-4C10-9CE7-073874B3A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Conector de seta reta 18">
            <a:extLst>
              <a:ext uri="{FF2B5EF4-FFF2-40B4-BE49-F238E27FC236}">
                <a16:creationId xmlns:a16="http://schemas.microsoft.com/office/drawing/2014/main" id="{4C3DEF58-135E-4886-9B10-04056696E455}"/>
              </a:ext>
            </a:extLst>
          </p:cNvPr>
          <p:cNvCxnSpPr>
            <a:cxnSpLocks/>
            <a:stCxn id="56" idx="0"/>
            <a:endCxn id="86" idx="1"/>
          </p:cNvCxnSpPr>
          <p:nvPr/>
        </p:nvCxnSpPr>
        <p:spPr>
          <a:xfrm flipV="1">
            <a:off x="923819" y="1962086"/>
            <a:ext cx="2391517" cy="8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EF546C5-D265-482A-A374-EAD068B9C193}"/>
              </a:ext>
            </a:extLst>
          </p:cNvPr>
          <p:cNvGrpSpPr/>
          <p:nvPr/>
        </p:nvGrpSpPr>
        <p:grpSpPr>
          <a:xfrm>
            <a:off x="8513249" y="2611168"/>
            <a:ext cx="1857425" cy="486685"/>
            <a:chOff x="6886599" y="2725109"/>
            <a:chExt cx="2241145" cy="1392702"/>
          </a:xfrm>
        </p:grpSpPr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BEBAA71-8647-48EE-9E74-34EC3DE16813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A7AA00D-9869-4AA9-8C9C-718D49C906AA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809A8850-2456-4FF1-9447-CBDFE2287FAE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4F6D9AF5-99EF-4A42-A042-303D11633C97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4DEF70AC-3FB5-445D-9DA0-6A5C6AC8783A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B21628ED-62B9-4274-9237-47A8E31245B3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70</a:t>
              </a:r>
            </a:p>
          </p:txBody>
        </p: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07172840-01FB-4CC9-A056-4FBDE4BFB74C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FCCF2B2A-CE34-42CB-9738-9E478DB13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89D70F16-B5D1-4B50-9A0C-73D1AA2CE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CF19BED7-4706-4C13-86D4-991BE8E0B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66461817-C48B-433D-98D6-B2314FC56362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FD20DE0E-5A0D-48F4-A331-3C142C3C5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AB5C9277-0DEA-4C18-BC1A-6342331D1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93E44FE4-EEBA-4014-A6E7-D7804424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7823DAD1-0DB5-4C90-BF2E-B76867D59ACD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69B42E87-B741-4A7C-8F2E-C923CE7CE0B3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80</a:t>
              </a:r>
            </a:p>
          </p:txBody>
        </p: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81B4FC00-57CD-4CE3-98D0-3A0F4AD27521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9926B4AD-B674-42C7-8998-3E8886EB9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2167F976-96A9-4F9D-ACA2-3A2A3FB3E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D247F2C-C0D5-4AAE-AF66-4FA09944A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3C199C0E-6D43-4E07-8322-E830DD10F8B2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</p:grpSp>
    </p:spTree>
    <p:extLst>
      <p:ext uri="{BB962C8B-B14F-4D97-AF65-F5344CB8AC3E}">
        <p14:creationId xmlns:p14="http://schemas.microsoft.com/office/powerpoint/2010/main" val="1383843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7" y="1194165"/>
            <a:ext cx="3311186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2991340" y="3568056"/>
            <a:ext cx="275744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822604" y="2752606"/>
            <a:ext cx="687685" cy="12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3684445" y="405209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3402710" y="4052092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068069" y="405227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5443294" y="405454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29613" y="1669800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118" y="2247660"/>
            <a:ext cx="217147" cy="414659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3960927" y="4052271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5491741" y="4666705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</p:cNvCxnSpPr>
          <p:nvPr/>
        </p:nvCxnSpPr>
        <p:spPr>
          <a:xfrm flipH="1">
            <a:off x="5185486" y="2273473"/>
            <a:ext cx="70796" cy="12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4706118" y="4052271"/>
            <a:ext cx="726008" cy="845485"/>
            <a:chOff x="4232359" y="3172930"/>
            <a:chExt cx="658345" cy="766687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7AA833-C15D-48F2-A850-01A154BE1B71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36B155B-B99C-4D92-969A-377B3CA1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8DD29BA-72F3-46E1-84B1-DE501321C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EC15CCF-77A0-41D0-8C11-9775C9C86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2A1918E6-50A1-43A1-8DE8-79BE37EA7B88}"/>
              </a:ext>
            </a:extLst>
          </p:cNvPr>
          <p:cNvSpPr/>
          <p:nvPr/>
        </p:nvSpPr>
        <p:spPr>
          <a:xfrm>
            <a:off x="6115976" y="3568056"/>
            <a:ext cx="272555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85076288-1296-4E8D-BAC9-AAA638ED457D}"/>
              </a:ext>
            </a:extLst>
          </p:cNvPr>
          <p:cNvSpPr/>
          <p:nvPr/>
        </p:nvSpPr>
        <p:spPr>
          <a:xfrm>
            <a:off x="6809081" y="4062598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928DE87-1CB4-4BBB-9456-E469180663E8}"/>
              </a:ext>
            </a:extLst>
          </p:cNvPr>
          <p:cNvSpPr/>
          <p:nvPr/>
        </p:nvSpPr>
        <p:spPr>
          <a:xfrm>
            <a:off x="6527346" y="4062596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4E192143-9B6E-4DA9-8484-79D6F48BF785}"/>
              </a:ext>
            </a:extLst>
          </p:cNvPr>
          <p:cNvSpPr/>
          <p:nvPr/>
        </p:nvSpPr>
        <p:spPr>
          <a:xfrm>
            <a:off x="6192705" y="4062775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B533331F-45A4-491E-A93A-7D9482F63DEE}"/>
              </a:ext>
            </a:extLst>
          </p:cNvPr>
          <p:cNvSpPr/>
          <p:nvPr/>
        </p:nvSpPr>
        <p:spPr>
          <a:xfrm>
            <a:off x="8455691" y="406075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E151879F-5D86-4600-882D-6CCFFBF819ED}"/>
              </a:ext>
            </a:extLst>
          </p:cNvPr>
          <p:cNvGrpSpPr/>
          <p:nvPr/>
        </p:nvGrpSpPr>
        <p:grpSpPr>
          <a:xfrm>
            <a:off x="8504139" y="4672915"/>
            <a:ext cx="164800" cy="227792"/>
            <a:chOff x="4301909" y="3172011"/>
            <a:chExt cx="369796" cy="355601"/>
          </a:xfrm>
        </p:grpSpPr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2CDC7128-4A98-410D-9E81-331697972D9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E931D098-5AC6-4D8E-B228-1DF8994542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53067030-46C1-4075-A317-447FC31583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4C5B0EBA-8289-415A-839A-F1FE00794E60}"/>
              </a:ext>
            </a:extLst>
          </p:cNvPr>
          <p:cNvGrpSpPr/>
          <p:nvPr/>
        </p:nvGrpSpPr>
        <p:grpSpPr>
          <a:xfrm>
            <a:off x="7087356" y="4061382"/>
            <a:ext cx="726008" cy="845485"/>
            <a:chOff x="4232359" y="3172930"/>
            <a:chExt cx="658345" cy="766687"/>
          </a:xfrm>
        </p:grpSpPr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7B201D72-F50C-4F29-B4B4-17359B39CCAA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68533120-B50F-4417-88FD-4FB438978BAC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F54E6A8B-6BBB-45FB-A536-76C1DEC6ED53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D960B4F0-4005-4998-ABE6-96141D901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875F1A-5CD8-4924-A7EB-51ADEBD34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A5D8B432-00C7-4EF0-A3D0-94A3F8ADD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D7806807-0A4C-4870-882E-519F12E1E6FD}"/>
              </a:ext>
            </a:extLst>
          </p:cNvPr>
          <p:cNvGrpSpPr/>
          <p:nvPr/>
        </p:nvGrpSpPr>
        <p:grpSpPr>
          <a:xfrm>
            <a:off x="7785969" y="4061382"/>
            <a:ext cx="726008" cy="845485"/>
            <a:chOff x="4232359" y="3172930"/>
            <a:chExt cx="658345" cy="766687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535CC2C-F394-430E-8A9A-995A71C32DAF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5C9D702-1619-4D21-906A-EF26E3DB31BE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08B744A3-67ED-47CC-99C3-B7A3962FB9CA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35BB7897-E19A-4BBF-8304-E08D988B7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00EB3A33-EDCE-4A65-ADFA-09CAB5620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F32288BE-7DB9-4732-9892-F76699C6E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8" name="Conector de seta reta 18">
            <a:extLst>
              <a:ext uri="{FF2B5EF4-FFF2-40B4-BE49-F238E27FC236}">
                <a16:creationId xmlns:a16="http://schemas.microsoft.com/office/drawing/2014/main" id="{0EF33BE8-1C30-4C6A-A0A3-4E9744178D08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8841531" y="4335976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64BE5888-2187-40D4-AFBA-9769D455A934}"/>
              </a:ext>
            </a:extLst>
          </p:cNvPr>
          <p:cNvSpPr txBox="1"/>
          <p:nvPr/>
        </p:nvSpPr>
        <p:spPr>
          <a:xfrm>
            <a:off x="9190806" y="5017376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5971389" y="2265249"/>
            <a:ext cx="2541860" cy="5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547614" y="2270259"/>
            <a:ext cx="3031077" cy="4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11258" y="2708259"/>
            <a:ext cx="2472712" cy="440928"/>
            <a:chOff x="135527" y="2670868"/>
            <a:chExt cx="3160582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DD00579E-40DA-4526-A7E2-0708BE3FCB2B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017B8BF-FDF7-4988-A001-24EFF3C518BF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id="{FEBDD4E2-B16B-4AB6-A03A-FF20433BE5FE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DECD09D4-BE3D-46BE-99B7-B13F36C0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8CAEB0B7-0B93-4351-9F58-4448FC3D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59F9F0C5-061F-4D4E-85D3-A877A514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6659195" y="1962085"/>
            <a:ext cx="2467385" cy="7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23819" y="1962086"/>
            <a:ext cx="2391517" cy="8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513249" y="261116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</p:grpSp>
      <p:cxnSp>
        <p:nvCxnSpPr>
          <p:cNvPr id="120" name="Conector de seta reta 18">
            <a:extLst>
              <a:ext uri="{FF2B5EF4-FFF2-40B4-BE49-F238E27FC236}">
                <a16:creationId xmlns:a16="http://schemas.microsoft.com/office/drawing/2014/main" id="{64427070-C4D5-4920-A2C5-6D54E74BE9AD}"/>
              </a:ext>
            </a:extLst>
          </p:cNvPr>
          <p:cNvCxnSpPr>
            <a:cxnSpLocks/>
          </p:cNvCxnSpPr>
          <p:nvPr/>
        </p:nvCxnSpPr>
        <p:spPr>
          <a:xfrm flipH="1" flipV="1">
            <a:off x="6009880" y="2730007"/>
            <a:ext cx="888596" cy="12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5E6E7C92-7F1B-4993-A7BD-3ECC97F4B9EC}"/>
              </a:ext>
            </a:extLst>
          </p:cNvPr>
          <p:cNvCxnSpPr>
            <a:cxnSpLocks/>
          </p:cNvCxnSpPr>
          <p:nvPr/>
        </p:nvCxnSpPr>
        <p:spPr>
          <a:xfrm flipV="1">
            <a:off x="3990667" y="2920669"/>
            <a:ext cx="687685" cy="12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69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7" y="1194165"/>
            <a:ext cx="3311186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2991340" y="3568056"/>
            <a:ext cx="275744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822604" y="2752606"/>
            <a:ext cx="687685" cy="12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3684445" y="405209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3402710" y="4052092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068069" y="405227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5443294" y="405454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5829613" y="1669800"/>
            <a:ext cx="283550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118" y="2247660"/>
            <a:ext cx="217147" cy="414659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3960927" y="4052271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5491741" y="4666705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155066" y="1674401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5372705" y="1674757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</p:cNvCxnSpPr>
          <p:nvPr/>
        </p:nvCxnSpPr>
        <p:spPr>
          <a:xfrm flipH="1">
            <a:off x="5185486" y="2273473"/>
            <a:ext cx="70796" cy="12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016" y="572467"/>
            <a:ext cx="4623492" cy="491935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4706118" y="4052271"/>
            <a:ext cx="726008" cy="845485"/>
            <a:chOff x="4232359" y="3172930"/>
            <a:chExt cx="658345" cy="766687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7AA833-C15D-48F2-A850-01A154BE1B71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36B155B-B99C-4D92-969A-377B3CA1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8DD29BA-72F3-46E1-84B1-DE501321C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EC15CCF-77A0-41D0-8C11-9775C9C86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2A1918E6-50A1-43A1-8DE8-79BE37EA7B88}"/>
              </a:ext>
            </a:extLst>
          </p:cNvPr>
          <p:cNvSpPr/>
          <p:nvPr/>
        </p:nvSpPr>
        <p:spPr>
          <a:xfrm>
            <a:off x="6115976" y="3568056"/>
            <a:ext cx="272555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85076288-1296-4E8D-BAC9-AAA638ED457D}"/>
              </a:ext>
            </a:extLst>
          </p:cNvPr>
          <p:cNvSpPr/>
          <p:nvPr/>
        </p:nvSpPr>
        <p:spPr>
          <a:xfrm>
            <a:off x="6809081" y="4062598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928DE87-1CB4-4BBB-9456-E469180663E8}"/>
              </a:ext>
            </a:extLst>
          </p:cNvPr>
          <p:cNvSpPr/>
          <p:nvPr/>
        </p:nvSpPr>
        <p:spPr>
          <a:xfrm>
            <a:off x="6527346" y="4062596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4E192143-9B6E-4DA9-8484-79D6F48BF785}"/>
              </a:ext>
            </a:extLst>
          </p:cNvPr>
          <p:cNvSpPr/>
          <p:nvPr/>
        </p:nvSpPr>
        <p:spPr>
          <a:xfrm>
            <a:off x="6192705" y="4062775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B533331F-45A4-491E-A93A-7D9482F63DEE}"/>
              </a:ext>
            </a:extLst>
          </p:cNvPr>
          <p:cNvSpPr/>
          <p:nvPr/>
        </p:nvSpPr>
        <p:spPr>
          <a:xfrm>
            <a:off x="8455691" y="406075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E151879F-5D86-4600-882D-6CCFFBF819ED}"/>
              </a:ext>
            </a:extLst>
          </p:cNvPr>
          <p:cNvGrpSpPr/>
          <p:nvPr/>
        </p:nvGrpSpPr>
        <p:grpSpPr>
          <a:xfrm>
            <a:off x="8504139" y="4672915"/>
            <a:ext cx="164800" cy="227792"/>
            <a:chOff x="4301909" y="3172011"/>
            <a:chExt cx="369796" cy="355601"/>
          </a:xfrm>
        </p:grpSpPr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2CDC7128-4A98-410D-9E81-331697972D9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E931D098-5AC6-4D8E-B228-1DF8994542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53067030-46C1-4075-A317-447FC31583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4C5B0EBA-8289-415A-839A-F1FE00794E60}"/>
              </a:ext>
            </a:extLst>
          </p:cNvPr>
          <p:cNvGrpSpPr/>
          <p:nvPr/>
        </p:nvGrpSpPr>
        <p:grpSpPr>
          <a:xfrm>
            <a:off x="7087356" y="4061382"/>
            <a:ext cx="726008" cy="845485"/>
            <a:chOff x="4232359" y="3172930"/>
            <a:chExt cx="658345" cy="766687"/>
          </a:xfrm>
        </p:grpSpPr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7B201D72-F50C-4F29-B4B4-17359B39CCAA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68533120-B50F-4417-88FD-4FB438978BAC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F54E6A8B-6BBB-45FB-A536-76C1DEC6ED53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D960B4F0-4005-4998-ABE6-96141D901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875F1A-5CD8-4924-A7EB-51ADEBD34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A5D8B432-00C7-4EF0-A3D0-94A3F8ADD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D7806807-0A4C-4870-882E-519F12E1E6FD}"/>
              </a:ext>
            </a:extLst>
          </p:cNvPr>
          <p:cNvGrpSpPr/>
          <p:nvPr/>
        </p:nvGrpSpPr>
        <p:grpSpPr>
          <a:xfrm>
            <a:off x="7785969" y="4061382"/>
            <a:ext cx="726008" cy="845485"/>
            <a:chOff x="4232359" y="3172930"/>
            <a:chExt cx="658345" cy="766687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535CC2C-F394-430E-8A9A-995A71C32DAF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5C9D702-1619-4D21-906A-EF26E3DB31BE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08B744A3-67ED-47CC-99C3-B7A3962FB9CA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35BB7897-E19A-4BBF-8304-E08D988B7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00EB3A33-EDCE-4A65-ADFA-09CAB5620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F32288BE-7DB9-4732-9892-F76699C6E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8" name="Conector de seta reta 18">
            <a:extLst>
              <a:ext uri="{FF2B5EF4-FFF2-40B4-BE49-F238E27FC236}">
                <a16:creationId xmlns:a16="http://schemas.microsoft.com/office/drawing/2014/main" id="{0EF33BE8-1C30-4C6A-A0A3-4E9744178D08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8841531" y="4335976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64BE5888-2187-40D4-AFBA-9769D455A934}"/>
              </a:ext>
            </a:extLst>
          </p:cNvPr>
          <p:cNvSpPr txBox="1"/>
          <p:nvPr/>
        </p:nvSpPr>
        <p:spPr>
          <a:xfrm>
            <a:off x="9190806" y="5017376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5971389" y="2265249"/>
            <a:ext cx="2541860" cy="58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547614" y="2270259"/>
            <a:ext cx="3031077" cy="4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11258" y="2708259"/>
            <a:ext cx="2472712" cy="440928"/>
            <a:chOff x="135527" y="2670868"/>
            <a:chExt cx="3160582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DD00579E-40DA-4526-A7E2-0708BE3FCB2B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017B8BF-FDF7-4988-A001-24EFF3C518BF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id="{FEBDD4E2-B16B-4AB6-A03A-FF20433BE5FE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DECD09D4-BE3D-46BE-99B7-B13F36C0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8CAEB0B7-0B93-4351-9F58-4448FC3D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59F9F0C5-061F-4D4E-85D3-A877A514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6659195" y="1962085"/>
            <a:ext cx="2467385" cy="79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23819" y="1962086"/>
            <a:ext cx="2391517" cy="8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513249" y="261116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</p:grpSp>
      <p:sp>
        <p:nvSpPr>
          <p:cNvPr id="120" name="Elipse 119">
            <a:extLst>
              <a:ext uri="{FF2B5EF4-FFF2-40B4-BE49-F238E27FC236}">
                <a16:creationId xmlns:a16="http://schemas.microsoft.com/office/drawing/2014/main" id="{884D200D-BDE1-4E18-A9E1-92860D6A9665}"/>
              </a:ext>
            </a:extLst>
          </p:cNvPr>
          <p:cNvSpPr/>
          <p:nvPr/>
        </p:nvSpPr>
        <p:spPr>
          <a:xfrm>
            <a:off x="4574233" y="3893700"/>
            <a:ext cx="893049" cy="979615"/>
          </a:xfrm>
          <a:prstGeom prst="ellipse">
            <a:avLst/>
          </a:prstGeom>
          <a:noFill/>
          <a:ln w="38100">
            <a:solidFill>
              <a:srgbClr val="FC6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121" name="Conector de seta reta 18">
            <a:extLst>
              <a:ext uri="{FF2B5EF4-FFF2-40B4-BE49-F238E27FC236}">
                <a16:creationId xmlns:a16="http://schemas.microsoft.com/office/drawing/2014/main" id="{C3784160-631E-4CEF-89E2-A746F1242C1C}"/>
              </a:ext>
            </a:extLst>
          </p:cNvPr>
          <p:cNvCxnSpPr>
            <a:cxnSpLocks/>
          </p:cNvCxnSpPr>
          <p:nvPr/>
        </p:nvCxnSpPr>
        <p:spPr>
          <a:xfrm flipH="1" flipV="1">
            <a:off x="5036227" y="2488640"/>
            <a:ext cx="181547" cy="1389057"/>
          </a:xfrm>
          <a:prstGeom prst="straightConnector1">
            <a:avLst/>
          </a:prstGeom>
          <a:ln w="38100">
            <a:solidFill>
              <a:srgbClr val="FC6AE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1D72BFAD-847D-4045-8CFC-07CC86B6BA39}"/>
              </a:ext>
            </a:extLst>
          </p:cNvPr>
          <p:cNvCxnSpPr>
            <a:cxnSpLocks/>
          </p:cNvCxnSpPr>
          <p:nvPr/>
        </p:nvCxnSpPr>
        <p:spPr>
          <a:xfrm flipH="1" flipV="1">
            <a:off x="6009880" y="2730007"/>
            <a:ext cx="888596" cy="12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3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4062730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2991340" y="3568056"/>
            <a:ext cx="225265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822604" y="2752606"/>
            <a:ext cx="687685" cy="12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3684445" y="405209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3402710" y="4052092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068069" y="405227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4698172" y="4053766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6540473" y="1677845"/>
            <a:ext cx="283550" cy="6033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118" y="2247660"/>
            <a:ext cx="217147" cy="414659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3960927" y="4052271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4746620" y="4665924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901396" y="1677845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6119035" y="1678201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</p:cNvCxnSpPr>
          <p:nvPr/>
        </p:nvCxnSpPr>
        <p:spPr>
          <a:xfrm flipH="1">
            <a:off x="4877462" y="2276917"/>
            <a:ext cx="1140666" cy="12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5169561" y="1684471"/>
            <a:ext cx="726008" cy="845485"/>
            <a:chOff x="4232359" y="3172930"/>
            <a:chExt cx="658345" cy="766687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7AA833-C15D-48F2-A850-01A154BE1B71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936B155B-B99C-4D92-969A-377B3CA15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8DD29BA-72F3-46E1-84B1-DE501321C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EC15CCF-77A0-41D0-8C11-9775C9C86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2A1918E6-50A1-43A1-8DE8-79BE37EA7B88}"/>
              </a:ext>
            </a:extLst>
          </p:cNvPr>
          <p:cNvSpPr/>
          <p:nvPr/>
        </p:nvSpPr>
        <p:spPr>
          <a:xfrm>
            <a:off x="6115976" y="3568056"/>
            <a:ext cx="272555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85076288-1296-4E8D-BAC9-AAA638ED457D}"/>
              </a:ext>
            </a:extLst>
          </p:cNvPr>
          <p:cNvSpPr/>
          <p:nvPr/>
        </p:nvSpPr>
        <p:spPr>
          <a:xfrm>
            <a:off x="6809081" y="4062598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928DE87-1CB4-4BBB-9456-E469180663E8}"/>
              </a:ext>
            </a:extLst>
          </p:cNvPr>
          <p:cNvSpPr/>
          <p:nvPr/>
        </p:nvSpPr>
        <p:spPr>
          <a:xfrm>
            <a:off x="6527346" y="4062596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4E192143-9B6E-4DA9-8484-79D6F48BF785}"/>
              </a:ext>
            </a:extLst>
          </p:cNvPr>
          <p:cNvSpPr/>
          <p:nvPr/>
        </p:nvSpPr>
        <p:spPr>
          <a:xfrm>
            <a:off x="6192705" y="4062775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B533331F-45A4-491E-A93A-7D9482F63DEE}"/>
              </a:ext>
            </a:extLst>
          </p:cNvPr>
          <p:cNvSpPr/>
          <p:nvPr/>
        </p:nvSpPr>
        <p:spPr>
          <a:xfrm>
            <a:off x="8455691" y="406075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E151879F-5D86-4600-882D-6CCFFBF819ED}"/>
              </a:ext>
            </a:extLst>
          </p:cNvPr>
          <p:cNvGrpSpPr/>
          <p:nvPr/>
        </p:nvGrpSpPr>
        <p:grpSpPr>
          <a:xfrm>
            <a:off x="8504139" y="4672915"/>
            <a:ext cx="164800" cy="227792"/>
            <a:chOff x="4301909" y="3172011"/>
            <a:chExt cx="369796" cy="355601"/>
          </a:xfrm>
        </p:grpSpPr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2CDC7128-4A98-410D-9E81-331697972D9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E931D098-5AC6-4D8E-B228-1DF8994542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53067030-46C1-4075-A317-447FC31583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4C5B0EBA-8289-415A-839A-F1FE00794E60}"/>
              </a:ext>
            </a:extLst>
          </p:cNvPr>
          <p:cNvGrpSpPr/>
          <p:nvPr/>
        </p:nvGrpSpPr>
        <p:grpSpPr>
          <a:xfrm>
            <a:off x="7087356" y="4061382"/>
            <a:ext cx="726008" cy="845485"/>
            <a:chOff x="4232359" y="3172930"/>
            <a:chExt cx="658345" cy="766687"/>
          </a:xfrm>
        </p:grpSpPr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7B201D72-F50C-4F29-B4B4-17359B39CCAA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68533120-B50F-4417-88FD-4FB438978BAC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F54E6A8B-6BBB-45FB-A536-76C1DEC6ED53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D960B4F0-4005-4998-ABE6-96141D901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875F1A-5CD8-4924-A7EB-51ADEBD34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A5D8B432-00C7-4EF0-A3D0-94A3F8ADD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D7806807-0A4C-4870-882E-519F12E1E6FD}"/>
              </a:ext>
            </a:extLst>
          </p:cNvPr>
          <p:cNvGrpSpPr/>
          <p:nvPr/>
        </p:nvGrpSpPr>
        <p:grpSpPr>
          <a:xfrm>
            <a:off x="7785969" y="4061382"/>
            <a:ext cx="726008" cy="845485"/>
            <a:chOff x="4232359" y="3172930"/>
            <a:chExt cx="658345" cy="766687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535CC2C-F394-430E-8A9A-995A71C32DAF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5C9D702-1619-4D21-906A-EF26E3DB31BE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08B744A3-67ED-47CC-99C3-B7A3962FB9CA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35BB7897-E19A-4BBF-8304-E08D988B7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00EB3A33-EDCE-4A65-ADFA-09CAB5620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F32288BE-7DB9-4732-9892-F76699C6E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8" name="Conector de seta reta 18">
            <a:extLst>
              <a:ext uri="{FF2B5EF4-FFF2-40B4-BE49-F238E27FC236}">
                <a16:creationId xmlns:a16="http://schemas.microsoft.com/office/drawing/2014/main" id="{0EF33BE8-1C30-4C6A-A0A3-4E9744178D08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8841531" y="4335976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64BE5888-2187-40D4-AFBA-9769D455A934}"/>
              </a:ext>
            </a:extLst>
          </p:cNvPr>
          <p:cNvSpPr txBox="1"/>
          <p:nvPr/>
        </p:nvSpPr>
        <p:spPr>
          <a:xfrm>
            <a:off x="9190806" y="5017376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6852901" y="2279868"/>
            <a:ext cx="1660348" cy="57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547614" y="2270259"/>
            <a:ext cx="3031077" cy="4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11258" y="2708259"/>
            <a:ext cx="2472712" cy="440928"/>
            <a:chOff x="135527" y="2670868"/>
            <a:chExt cx="3160582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DD00579E-40DA-4526-A7E2-0708BE3FCB2B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017B8BF-FDF7-4988-A001-24EFF3C518BF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id="{FEBDD4E2-B16B-4AB6-A03A-FF20433BE5FE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DECD09D4-BE3D-46BE-99B7-B13F36C0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8CAEB0B7-0B93-4351-9F58-4448FC3D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59F9F0C5-061F-4D4E-85D3-A877A514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7386496" y="2158078"/>
            <a:ext cx="1740083" cy="59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23819" y="1962086"/>
            <a:ext cx="2391517" cy="8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513249" y="261116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</p:grpSp>
      <p:cxnSp>
        <p:nvCxnSpPr>
          <p:cNvPr id="127" name="Conector de seta reta 18">
            <a:extLst>
              <a:ext uri="{FF2B5EF4-FFF2-40B4-BE49-F238E27FC236}">
                <a16:creationId xmlns:a16="http://schemas.microsoft.com/office/drawing/2014/main" id="{3B81A8CB-BBDB-44A0-ABE9-723E90FACCA4}"/>
              </a:ext>
            </a:extLst>
          </p:cNvPr>
          <p:cNvCxnSpPr>
            <a:cxnSpLocks/>
          </p:cNvCxnSpPr>
          <p:nvPr/>
        </p:nvCxnSpPr>
        <p:spPr>
          <a:xfrm flipH="1" flipV="1">
            <a:off x="6009880" y="2730007"/>
            <a:ext cx="888596" cy="12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12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B4F94C2E-252C-440E-8782-77FABFDBC2AA}"/>
              </a:ext>
            </a:extLst>
          </p:cNvPr>
          <p:cNvSpPr/>
          <p:nvPr/>
        </p:nvSpPr>
        <p:spPr>
          <a:xfrm>
            <a:off x="3315336" y="1194165"/>
            <a:ext cx="4062730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AB893F6-CD9A-45B9-8995-9636B0264E5B}"/>
              </a:ext>
            </a:extLst>
          </p:cNvPr>
          <p:cNvSpPr/>
          <p:nvPr/>
        </p:nvSpPr>
        <p:spPr>
          <a:xfrm>
            <a:off x="2991340" y="3568056"/>
            <a:ext cx="2252659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822604" y="2752606"/>
            <a:ext cx="687685" cy="12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B4FF38F7-79A8-4069-820E-BF1069D43432}"/>
              </a:ext>
            </a:extLst>
          </p:cNvPr>
          <p:cNvSpPr/>
          <p:nvPr/>
        </p:nvSpPr>
        <p:spPr>
          <a:xfrm>
            <a:off x="3684445" y="4052094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2D49FE0-6230-4EBF-BB33-C8C23BCF9F77}"/>
              </a:ext>
            </a:extLst>
          </p:cNvPr>
          <p:cNvSpPr/>
          <p:nvPr/>
        </p:nvSpPr>
        <p:spPr>
          <a:xfrm>
            <a:off x="3402710" y="4052092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3B3238-2F60-4849-8D2A-0C954324035F}"/>
              </a:ext>
            </a:extLst>
          </p:cNvPr>
          <p:cNvSpPr/>
          <p:nvPr/>
        </p:nvSpPr>
        <p:spPr>
          <a:xfrm>
            <a:off x="3068069" y="4052271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068A7DF-40A7-4A7C-A50B-B0E4AEB13315}"/>
              </a:ext>
            </a:extLst>
          </p:cNvPr>
          <p:cNvSpPr/>
          <p:nvPr/>
        </p:nvSpPr>
        <p:spPr>
          <a:xfrm>
            <a:off x="4698172" y="4053766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C6F0B7A-4723-4413-98AA-FFD56AA0F674}"/>
              </a:ext>
            </a:extLst>
          </p:cNvPr>
          <p:cNvSpPr/>
          <p:nvPr/>
        </p:nvSpPr>
        <p:spPr>
          <a:xfrm>
            <a:off x="4152455" y="1678202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2B8AC7A-42B1-447D-BBA2-8011CBFBC9D6}"/>
              </a:ext>
            </a:extLst>
          </p:cNvPr>
          <p:cNvSpPr/>
          <p:nvPr/>
        </p:nvSpPr>
        <p:spPr>
          <a:xfrm>
            <a:off x="3870720" y="1678201"/>
            <a:ext cx="276318" cy="595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3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94435EA-4894-4D52-B9B3-D8AD8B62D94D}"/>
              </a:ext>
            </a:extLst>
          </p:cNvPr>
          <p:cNvSpPr/>
          <p:nvPr/>
        </p:nvSpPr>
        <p:spPr>
          <a:xfrm>
            <a:off x="3536079" y="1678379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84C1592-1F5C-4708-B6BB-FFB146F02BAB}"/>
              </a:ext>
            </a:extLst>
          </p:cNvPr>
          <p:cNvSpPr/>
          <p:nvPr/>
        </p:nvSpPr>
        <p:spPr>
          <a:xfrm>
            <a:off x="6540473" y="1677845"/>
            <a:ext cx="283550" cy="6033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DA6FF8-F38C-40E6-9576-C9724468A834}"/>
              </a:ext>
            </a:extLst>
          </p:cNvPr>
          <p:cNvSpPr/>
          <p:nvPr/>
        </p:nvSpPr>
        <p:spPr>
          <a:xfrm>
            <a:off x="4706466" y="167837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40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94883B16-0D42-49C0-ABD8-3F7BAA5765B7}"/>
              </a:ext>
            </a:extLst>
          </p:cNvPr>
          <p:cNvSpPr/>
          <p:nvPr/>
        </p:nvSpPr>
        <p:spPr>
          <a:xfrm>
            <a:off x="4428937" y="167837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FD4377E-B6F6-4AC5-8BF5-F9D535C8E880}"/>
              </a:ext>
            </a:extLst>
          </p:cNvPr>
          <p:cNvGrpSpPr/>
          <p:nvPr/>
        </p:nvGrpSpPr>
        <p:grpSpPr>
          <a:xfrm>
            <a:off x="4179118" y="2247660"/>
            <a:ext cx="217147" cy="414659"/>
            <a:chOff x="4301909" y="3172011"/>
            <a:chExt cx="369796" cy="355601"/>
          </a:xfrm>
        </p:grpSpPr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804FABE-AEE9-4C85-84C2-47B7FA7ED00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BF99F630-7C60-4576-A6ED-C75FF5E8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A8D4558-2912-48F8-9647-0BD05BFA6E3C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4596E8-8113-41B3-8608-0235A6750BE5}"/>
              </a:ext>
            </a:extLst>
          </p:cNvPr>
          <p:cNvGrpSpPr/>
          <p:nvPr/>
        </p:nvGrpSpPr>
        <p:grpSpPr>
          <a:xfrm>
            <a:off x="3960927" y="4052271"/>
            <a:ext cx="726008" cy="845485"/>
            <a:chOff x="4232359" y="3172930"/>
            <a:chExt cx="658345" cy="76668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2833B17-C71D-4892-88E3-2938BC0AB9F7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50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902065A-690A-4386-9837-C5DAE64ACE57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CEC7793B-DE7F-494D-9FA4-1F341DAE6010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96562BB2-DA9C-43C4-9094-F15707AA9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081DFD9F-A4A9-4E6A-B36A-73C0657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64E74224-D2CF-46E6-8584-8766FA59F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92C9D3E1-2564-455C-8175-93027D7FD25D}"/>
              </a:ext>
            </a:extLst>
          </p:cNvPr>
          <p:cNvGrpSpPr/>
          <p:nvPr/>
        </p:nvGrpSpPr>
        <p:grpSpPr>
          <a:xfrm>
            <a:off x="4746620" y="4665924"/>
            <a:ext cx="164800" cy="227792"/>
            <a:chOff x="4301909" y="3172011"/>
            <a:chExt cx="369796" cy="355601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711B5E31-53D1-49B7-9352-82E54485B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A630D4B5-5132-44AD-96FD-246376B7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8E86173E-1897-4EFB-BDBA-75FBB4EB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1B2839E2-4146-4D40-A63C-98DEB43AEA1E}"/>
              </a:ext>
            </a:extLst>
          </p:cNvPr>
          <p:cNvSpPr/>
          <p:nvPr/>
        </p:nvSpPr>
        <p:spPr>
          <a:xfrm>
            <a:off x="5901396" y="1677845"/>
            <a:ext cx="223443" cy="595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EC8E1C82-FE21-458F-B776-476A97BC6ECB}"/>
              </a:ext>
            </a:extLst>
          </p:cNvPr>
          <p:cNvSpPr/>
          <p:nvPr/>
        </p:nvSpPr>
        <p:spPr>
          <a:xfrm>
            <a:off x="6119035" y="1678201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60</a:t>
            </a:r>
          </a:p>
        </p:txBody>
      </p: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50" idx="2"/>
          </p:cNvCxnSpPr>
          <p:nvPr/>
        </p:nvCxnSpPr>
        <p:spPr>
          <a:xfrm flipH="1">
            <a:off x="4877464" y="2279564"/>
            <a:ext cx="430255" cy="122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56CC62-7771-408A-995F-78CE2D71B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21" y="5536165"/>
            <a:ext cx="9593641" cy="1292662"/>
          </a:xfrm>
        </p:spPr>
        <p:txBody>
          <a:bodyPr/>
          <a:lstStyle/>
          <a:p>
            <a:r>
              <a:rPr lang="pt-BR" dirty="0"/>
              <a:t>O ponteiro da chave que subiu aponta para o nó que já existia </a:t>
            </a:r>
          </a:p>
          <a:p>
            <a:r>
              <a:rPr lang="pt-BR" dirty="0"/>
              <a:t>O ponteiro da chave seguinte a ponta para o novo nó</a:t>
            </a:r>
          </a:p>
        </p:txBody>
      </p: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folha- outro exemplo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25E2F1A6-5D5A-4008-B2E6-A3BAE74E8A42}"/>
              </a:ext>
            </a:extLst>
          </p:cNvPr>
          <p:cNvGrpSpPr/>
          <p:nvPr/>
        </p:nvGrpSpPr>
        <p:grpSpPr>
          <a:xfrm>
            <a:off x="5169561" y="1684470"/>
            <a:ext cx="726008" cy="595094"/>
            <a:chOff x="4232359" y="3172930"/>
            <a:chExt cx="658345" cy="539632"/>
          </a:xfrm>
        </p:grpSpPr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761D5B4-DFD6-416A-BEEA-AA0F328ECB06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52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7CE6381-19B4-4CBB-A1B6-69A26BBF5380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2A1918E6-50A1-43A1-8DE8-79BE37EA7B88}"/>
              </a:ext>
            </a:extLst>
          </p:cNvPr>
          <p:cNvSpPr/>
          <p:nvPr/>
        </p:nvSpPr>
        <p:spPr>
          <a:xfrm>
            <a:off x="6115976" y="3568056"/>
            <a:ext cx="2725555" cy="1535841"/>
          </a:xfrm>
          <a:prstGeom prst="rect">
            <a:avLst/>
          </a:prstGeom>
          <a:solidFill>
            <a:srgbClr val="FFE48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85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85076288-1296-4E8D-BAC9-AAA638ED457D}"/>
              </a:ext>
            </a:extLst>
          </p:cNvPr>
          <p:cNvSpPr/>
          <p:nvPr/>
        </p:nvSpPr>
        <p:spPr>
          <a:xfrm>
            <a:off x="6809081" y="4062598"/>
            <a:ext cx="276318" cy="5954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928DE87-1CB4-4BBB-9456-E469180663E8}"/>
              </a:ext>
            </a:extLst>
          </p:cNvPr>
          <p:cNvSpPr/>
          <p:nvPr/>
        </p:nvSpPr>
        <p:spPr>
          <a:xfrm>
            <a:off x="6527346" y="4062596"/>
            <a:ext cx="276318" cy="595451"/>
          </a:xfrm>
          <a:prstGeom prst="rect">
            <a:avLst/>
          </a:prstGeom>
          <a:solidFill>
            <a:srgbClr val="FFE4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2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4E192143-9B6E-4DA9-8484-79D6F48BF785}"/>
              </a:ext>
            </a:extLst>
          </p:cNvPr>
          <p:cNvSpPr/>
          <p:nvPr/>
        </p:nvSpPr>
        <p:spPr>
          <a:xfrm>
            <a:off x="6192705" y="4062775"/>
            <a:ext cx="337628" cy="595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764" dirty="0"/>
              <a:t>0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B533331F-45A4-491E-A93A-7D9482F63DEE}"/>
              </a:ext>
            </a:extLst>
          </p:cNvPr>
          <p:cNvSpPr/>
          <p:nvPr/>
        </p:nvSpPr>
        <p:spPr>
          <a:xfrm>
            <a:off x="8455691" y="4060757"/>
            <a:ext cx="195334" cy="5954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BR" sz="1764" dirty="0"/>
          </a:p>
        </p:txBody>
      </p: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E151879F-5D86-4600-882D-6CCFFBF819ED}"/>
              </a:ext>
            </a:extLst>
          </p:cNvPr>
          <p:cNvGrpSpPr/>
          <p:nvPr/>
        </p:nvGrpSpPr>
        <p:grpSpPr>
          <a:xfrm>
            <a:off x="8504139" y="4672915"/>
            <a:ext cx="164800" cy="227792"/>
            <a:chOff x="4301909" y="3172011"/>
            <a:chExt cx="369796" cy="355601"/>
          </a:xfrm>
        </p:grpSpPr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2CDC7128-4A98-410D-9E81-331697972D9A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07" y="3172011"/>
              <a:ext cx="0" cy="28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E931D098-5AC6-4D8E-B228-1DF8994542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09" y="3455894"/>
              <a:ext cx="369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53067030-46C1-4075-A317-447FC31583E7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09" y="3527612"/>
              <a:ext cx="217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4C5B0EBA-8289-415A-839A-F1FE00794E60}"/>
              </a:ext>
            </a:extLst>
          </p:cNvPr>
          <p:cNvGrpSpPr/>
          <p:nvPr/>
        </p:nvGrpSpPr>
        <p:grpSpPr>
          <a:xfrm>
            <a:off x="7087356" y="4061382"/>
            <a:ext cx="726008" cy="845485"/>
            <a:chOff x="4232359" y="3172930"/>
            <a:chExt cx="658345" cy="766687"/>
          </a:xfrm>
        </p:grpSpPr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7B201D72-F50C-4F29-B4B4-17359B39CCAA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55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68533120-B50F-4417-88FD-4FB438978BAC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F54E6A8B-6BBB-45FB-A536-76C1DEC6ED53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D960B4F0-4005-4998-ABE6-96141D901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875F1A-5CD8-4924-A7EB-51ADEBD34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A5D8B432-00C7-4EF0-A3D0-94A3F8ADD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D7806807-0A4C-4870-882E-519F12E1E6FD}"/>
              </a:ext>
            </a:extLst>
          </p:cNvPr>
          <p:cNvGrpSpPr/>
          <p:nvPr/>
        </p:nvGrpSpPr>
        <p:grpSpPr>
          <a:xfrm>
            <a:off x="7785969" y="4061382"/>
            <a:ext cx="726008" cy="845485"/>
            <a:chOff x="4232359" y="3172930"/>
            <a:chExt cx="658345" cy="766687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535CC2C-F394-430E-8A9A-995A71C32DAF}"/>
                </a:ext>
              </a:extLst>
            </p:cNvPr>
            <p:cNvSpPr/>
            <p:nvPr/>
          </p:nvSpPr>
          <p:spPr>
            <a:xfrm>
              <a:off x="4484023" y="3172930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57</a:t>
              </a: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5C9D702-1619-4D21-906A-EF26E3DB31BE}"/>
                </a:ext>
              </a:extLst>
            </p:cNvPr>
            <p:cNvSpPr/>
            <p:nvPr/>
          </p:nvSpPr>
          <p:spPr>
            <a:xfrm>
              <a:off x="4232359" y="3172930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08B744A3-67ED-47CC-99C3-B7A3962FB9CA}"/>
                </a:ext>
              </a:extLst>
            </p:cNvPr>
            <p:cNvGrpSpPr/>
            <p:nvPr/>
          </p:nvGrpSpPr>
          <p:grpSpPr>
            <a:xfrm>
              <a:off x="4280186" y="3733055"/>
              <a:ext cx="149441" cy="206562"/>
              <a:chOff x="4301909" y="3172011"/>
              <a:chExt cx="369796" cy="355601"/>
            </a:xfrm>
          </p:grpSpPr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35BB7897-E19A-4BBF-8304-E08D988B7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00EB3A33-EDCE-4A65-ADFA-09CAB5620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F32288BE-7DB9-4732-9892-F76699C6E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8" name="Conector de seta reta 18">
            <a:extLst>
              <a:ext uri="{FF2B5EF4-FFF2-40B4-BE49-F238E27FC236}">
                <a16:creationId xmlns:a16="http://schemas.microsoft.com/office/drawing/2014/main" id="{0EF33BE8-1C30-4C6A-A0A3-4E9744178D08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8841531" y="4335976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64BE5888-2187-40D4-AFBA-9769D455A934}"/>
              </a:ext>
            </a:extLst>
          </p:cNvPr>
          <p:cNvSpPr txBox="1"/>
          <p:nvPr/>
        </p:nvSpPr>
        <p:spPr>
          <a:xfrm>
            <a:off x="9190806" y="5017376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6852901" y="2279868"/>
            <a:ext cx="1660348" cy="57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547614" y="2270259"/>
            <a:ext cx="3031077" cy="43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11258" y="2708259"/>
            <a:ext cx="2472712" cy="440928"/>
            <a:chOff x="135527" y="2670868"/>
            <a:chExt cx="3160582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DD00579E-40DA-4526-A7E2-0708BE3FCB2B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017B8BF-FDF7-4988-A001-24EFF3C518BF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id="{FEBDD4E2-B16B-4AB6-A03A-FF20433BE5FE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DECD09D4-BE3D-46BE-99B7-B13F36C0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8CAEB0B7-0B93-4351-9F58-4448FC3D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59F9F0C5-061F-4D4E-85D3-A877A514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7386496" y="2158078"/>
            <a:ext cx="1740083" cy="59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23819" y="1962086"/>
            <a:ext cx="2391517" cy="8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513249" y="261116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>
          <a:xfrm>
            <a:off x="6013117" y="2273296"/>
            <a:ext cx="1465636" cy="129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</p:cNvCxnSpPr>
          <p:nvPr/>
        </p:nvCxnSpPr>
        <p:spPr>
          <a:xfrm flipH="1" flipV="1">
            <a:off x="6009880" y="2730007"/>
            <a:ext cx="888596" cy="12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47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2845513" y="1521623"/>
            <a:ext cx="3546447" cy="984044"/>
            <a:chOff x="2851562" y="1379861"/>
            <a:chExt cx="3215922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2851562" y="1379861"/>
              <a:ext cx="3215922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3489057" y="1521795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3233580" y="1521794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3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930127" y="1521956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5654514" y="152147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3454085" y="2038181"/>
              <a:ext cx="256060" cy="163888"/>
              <a:chOff x="4301909" y="3172011"/>
              <a:chExt cx="369796" cy="355601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1B2839E2-4146-4D40-A63C-98DEB43AEA1E}"/>
                </a:ext>
              </a:extLst>
            </p:cNvPr>
            <p:cNvSpPr/>
            <p:nvPr/>
          </p:nvSpPr>
          <p:spPr>
            <a:xfrm>
              <a:off x="5074999" y="152147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EC8E1C82-FE21-458F-B776-476A97BC6ECB}"/>
                </a:ext>
              </a:extLst>
            </p:cNvPr>
            <p:cNvSpPr/>
            <p:nvPr/>
          </p:nvSpPr>
          <p:spPr>
            <a:xfrm>
              <a:off x="5272354" y="152179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5E2F1A6-5D5A-4008-B2E6-A3BAE74E8A42}"/>
                </a:ext>
              </a:extLst>
            </p:cNvPr>
            <p:cNvGrpSpPr/>
            <p:nvPr/>
          </p:nvGrpSpPr>
          <p:grpSpPr>
            <a:xfrm>
              <a:off x="4411370" y="1527479"/>
              <a:ext cx="658345" cy="539632"/>
              <a:chOff x="4232359" y="3172930"/>
              <a:chExt cx="658345" cy="539632"/>
            </a:xfrm>
          </p:grpSpPr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E761D5B4-DFD6-416A-BEEA-AA0F328ECB06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37CE6381-19B4-4CBB-A1B6-69A26BBF5380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078321" y="2281104"/>
            <a:ext cx="2206396" cy="126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662630" y="2281104"/>
            <a:ext cx="2315402" cy="137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426273" y="3660622"/>
            <a:ext cx="2472712" cy="440928"/>
            <a:chOff x="135527" y="2670868"/>
            <a:chExt cx="3160582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3160582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3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958205" y="3106717"/>
              <a:ext cx="257123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DD00579E-40DA-4526-A7E2-0708BE3FCB2B}"/>
                </a:ext>
              </a:extLst>
            </p:cNvPr>
            <p:cNvSpPr/>
            <p:nvPr/>
          </p:nvSpPr>
          <p:spPr>
            <a:xfrm>
              <a:off x="2310021" y="3109954"/>
              <a:ext cx="247592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017B8BF-FDF7-4988-A001-24EFF3C518BF}"/>
                </a:ext>
              </a:extLst>
            </p:cNvPr>
            <p:cNvSpPr/>
            <p:nvPr/>
          </p:nvSpPr>
          <p:spPr>
            <a:xfrm>
              <a:off x="2551127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id="{FEBDD4E2-B16B-4AB6-A03A-FF20433BE5FE}"/>
                </a:ext>
              </a:extLst>
            </p:cNvPr>
            <p:cNvGrpSpPr/>
            <p:nvPr/>
          </p:nvGrpSpPr>
          <p:grpSpPr>
            <a:xfrm>
              <a:off x="3075263" y="3635405"/>
              <a:ext cx="149441" cy="206562"/>
              <a:chOff x="4301909" y="3172011"/>
              <a:chExt cx="369796" cy="355601"/>
            </a:xfrm>
          </p:grpSpPr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DECD09D4-BE3D-46BE-99B7-B13F36C0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8CAEB0B7-0B93-4351-9F58-4448FC3D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59F9F0C5-061F-4D4E-85D3-A877A514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  <a:endCxn id="86" idx="1"/>
          </p:cNvCxnSpPr>
          <p:nvPr/>
        </p:nvCxnSpPr>
        <p:spPr>
          <a:xfrm flipV="1">
            <a:off x="1038834" y="2013645"/>
            <a:ext cx="1806679" cy="178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409191" y="2273238"/>
            <a:ext cx="498789" cy="12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750639" y="2458968"/>
            <a:ext cx="622938" cy="129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019743" y="2452994"/>
            <a:ext cx="223357" cy="13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  <a:endCxn id="86" idx="3"/>
          </p:cNvCxnSpPr>
          <p:nvPr/>
        </p:nvCxnSpPr>
        <p:spPr>
          <a:xfrm flipH="1" flipV="1">
            <a:off x="6391960" y="2013645"/>
            <a:ext cx="2358978" cy="172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4703792" y="2279507"/>
            <a:ext cx="257541" cy="1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43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2845513" y="1521623"/>
            <a:ext cx="3546447" cy="984044"/>
            <a:chOff x="2851562" y="1379861"/>
            <a:chExt cx="3215922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2851562" y="1379861"/>
              <a:ext cx="3215922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3489057" y="1521795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3233580" y="1521794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3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930127" y="1521956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5654514" y="152147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3454085" y="2038181"/>
              <a:ext cx="256060" cy="163888"/>
              <a:chOff x="4301909" y="3172011"/>
              <a:chExt cx="369796" cy="355601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1B2839E2-4146-4D40-A63C-98DEB43AEA1E}"/>
                </a:ext>
              </a:extLst>
            </p:cNvPr>
            <p:cNvSpPr/>
            <p:nvPr/>
          </p:nvSpPr>
          <p:spPr>
            <a:xfrm>
              <a:off x="5074999" y="152147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EC8E1C82-FE21-458F-B776-476A97BC6ECB}"/>
                </a:ext>
              </a:extLst>
            </p:cNvPr>
            <p:cNvSpPr/>
            <p:nvPr/>
          </p:nvSpPr>
          <p:spPr>
            <a:xfrm>
              <a:off x="5272354" y="152179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5E2F1A6-5D5A-4008-B2E6-A3BAE74E8A42}"/>
                </a:ext>
              </a:extLst>
            </p:cNvPr>
            <p:cNvGrpSpPr/>
            <p:nvPr/>
          </p:nvGrpSpPr>
          <p:grpSpPr>
            <a:xfrm>
              <a:off x="4411370" y="1527479"/>
              <a:ext cx="658345" cy="539632"/>
              <a:chOff x="4232359" y="3172930"/>
              <a:chExt cx="658345" cy="539632"/>
            </a:xfrm>
          </p:grpSpPr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E761D5B4-DFD6-416A-BEEA-AA0F328ECB06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37CE6381-19B4-4CBB-A1B6-69A26BBF5380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078321" y="2281104"/>
            <a:ext cx="2206396" cy="126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98939" y="2306998"/>
            <a:ext cx="2480846" cy="137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428026" y="3686517"/>
            <a:ext cx="2141825" cy="440928"/>
            <a:chOff x="135527" y="2670868"/>
            <a:chExt cx="253396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253396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2323974" y="310430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1AF47896-1261-4009-BBC1-208687FFEA7F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9EB8974-FF32-499D-886E-E953DE45E691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20</a:t>
              </a:r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2EDB221B-5592-4C0A-88DD-1D4B306CF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71D09649-ED47-4B9E-A0B1-064582713640}"/>
                </a:ext>
              </a:extLst>
            </p:cNvPr>
            <p:cNvGrpSpPr/>
            <p:nvPr/>
          </p:nvGrpSpPr>
          <p:grpSpPr>
            <a:xfrm>
              <a:off x="2394872" y="3609325"/>
              <a:ext cx="149441" cy="206562"/>
              <a:chOff x="4301909" y="3172011"/>
              <a:chExt cx="369796" cy="355601"/>
            </a:xfrm>
          </p:grpSpPr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126CAF99-9289-4DA9-8C4D-3A26CBFF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39249CDF-55BC-44BA-9AED-4D5C474DF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84C3ED5D-3BD4-4144-B31A-3DFFF098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  <a:endCxn id="86" idx="1"/>
          </p:cNvCxnSpPr>
          <p:nvPr/>
        </p:nvCxnSpPr>
        <p:spPr>
          <a:xfrm flipV="1">
            <a:off x="1089826" y="2013645"/>
            <a:ext cx="1755687" cy="18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409191" y="2273238"/>
            <a:ext cx="498789" cy="12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750639" y="2458968"/>
            <a:ext cx="622938" cy="129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019743" y="2452994"/>
            <a:ext cx="223357" cy="13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  <a:endCxn id="86" idx="3"/>
          </p:cNvCxnSpPr>
          <p:nvPr/>
        </p:nvCxnSpPr>
        <p:spPr>
          <a:xfrm flipH="1" flipV="1">
            <a:off x="6391960" y="2013645"/>
            <a:ext cx="2358978" cy="172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4703792" y="2279507"/>
            <a:ext cx="257541" cy="1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548306" y="4295345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4" name="Conector de seta reta 18">
            <a:extLst>
              <a:ext uri="{FF2B5EF4-FFF2-40B4-BE49-F238E27FC236}">
                <a16:creationId xmlns:a16="http://schemas.microsoft.com/office/drawing/2014/main" id="{FBFDFC14-6968-45F7-9980-4D953BB253B8}"/>
              </a:ext>
            </a:extLst>
          </p:cNvPr>
          <p:cNvCxnSpPr>
            <a:cxnSpLocks/>
          </p:cNvCxnSpPr>
          <p:nvPr/>
        </p:nvCxnSpPr>
        <p:spPr>
          <a:xfrm flipH="1" flipV="1">
            <a:off x="3505529" y="4460057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A8CE8A7-D509-41DF-B626-9315CFA9B2C8}"/>
              </a:ext>
            </a:extLst>
          </p:cNvPr>
          <p:cNvSpPr txBox="1"/>
          <p:nvPr/>
        </p:nvSpPr>
        <p:spPr>
          <a:xfrm>
            <a:off x="3854804" y="5141456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3301944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873650" y="1521623"/>
            <a:ext cx="4518311" cy="984044"/>
            <a:chOff x="1970275" y="1379861"/>
            <a:chExt cx="4097209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4097209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3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5654514" y="152147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1B2839E2-4146-4D40-A63C-98DEB43AEA1E}"/>
                </a:ext>
              </a:extLst>
            </p:cNvPr>
            <p:cNvSpPr/>
            <p:nvPr/>
          </p:nvSpPr>
          <p:spPr>
            <a:xfrm>
              <a:off x="5074999" y="152147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EC8E1C82-FE21-458F-B776-476A97BC6ECB}"/>
                </a:ext>
              </a:extLst>
            </p:cNvPr>
            <p:cNvSpPr/>
            <p:nvPr/>
          </p:nvSpPr>
          <p:spPr>
            <a:xfrm>
              <a:off x="5272354" y="152179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5E2F1A6-5D5A-4008-B2E6-A3BAE74E8A42}"/>
                </a:ext>
              </a:extLst>
            </p:cNvPr>
            <p:cNvGrpSpPr/>
            <p:nvPr/>
          </p:nvGrpSpPr>
          <p:grpSpPr>
            <a:xfrm>
              <a:off x="4411370" y="1527479"/>
              <a:ext cx="658345" cy="539632"/>
              <a:chOff x="4232359" y="3172930"/>
              <a:chExt cx="658345" cy="539632"/>
            </a:xfrm>
          </p:grpSpPr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E761D5B4-DFD6-416A-BEEA-AA0F328ECB06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37CE6381-19B4-4CBB-A1B6-69A26BBF5380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078321" y="2281104"/>
            <a:ext cx="2206396" cy="126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95" idx="2"/>
            <a:endCxn id="213" idx="0"/>
          </p:cNvCxnSpPr>
          <p:nvPr/>
        </p:nvCxnSpPr>
        <p:spPr>
          <a:xfrm flipH="1">
            <a:off x="1331768" y="2273416"/>
            <a:ext cx="2631401" cy="14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530776" y="3716123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1192576" y="2247604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409191" y="2273238"/>
            <a:ext cx="498789" cy="12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750639" y="2458968"/>
            <a:ext cx="622938" cy="129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019743" y="2452994"/>
            <a:ext cx="223357" cy="13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  <a:endCxn id="86" idx="3"/>
          </p:cNvCxnSpPr>
          <p:nvPr/>
        </p:nvCxnSpPr>
        <p:spPr>
          <a:xfrm flipH="1" flipV="1">
            <a:off x="6391960" y="2013645"/>
            <a:ext cx="2358978" cy="172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4703792" y="2279507"/>
            <a:ext cx="257541" cy="1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548306" y="4295345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375204" y="1678323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3097674" y="1678323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65" name="Conector de seta reta 18">
            <a:extLst>
              <a:ext uri="{FF2B5EF4-FFF2-40B4-BE49-F238E27FC236}">
                <a16:creationId xmlns:a16="http://schemas.microsoft.com/office/drawing/2014/main" id="{E3841311-53ED-430B-BED6-87AB54024F2B}"/>
              </a:ext>
            </a:extLst>
          </p:cNvPr>
          <p:cNvCxnSpPr>
            <a:cxnSpLocks/>
          </p:cNvCxnSpPr>
          <p:nvPr/>
        </p:nvCxnSpPr>
        <p:spPr>
          <a:xfrm flipH="1" flipV="1">
            <a:off x="3569178" y="4525231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5CA17CFF-E4EE-4C22-A246-2C9B54435217}"/>
              </a:ext>
            </a:extLst>
          </p:cNvPr>
          <p:cNvSpPr txBox="1"/>
          <p:nvPr/>
        </p:nvSpPr>
        <p:spPr>
          <a:xfrm>
            <a:off x="3918453" y="5206630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13711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spc="-5" dirty="0"/>
              <a:t>Múltiplas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943" y="1054100"/>
            <a:ext cx="8453120" cy="58820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60960" marR="6350" indent="337820" algn="just">
              <a:lnSpc>
                <a:spcPct val="80000"/>
              </a:lnSpc>
              <a:spcBef>
                <a:spcPts val="865"/>
              </a:spcBef>
            </a:pPr>
            <a:r>
              <a:rPr sz="3200" spc="-10" dirty="0">
                <a:latin typeface="Arial MT"/>
                <a:cs typeface="Arial MT"/>
              </a:rPr>
              <a:t>Agora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imagine</a:t>
            </a:r>
            <a:r>
              <a:rPr sz="3200" spc="-5" dirty="0">
                <a:latin typeface="Arial MT"/>
                <a:cs typeface="Arial MT"/>
              </a:rPr>
              <a:t> que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estes</a:t>
            </a:r>
            <a:r>
              <a:rPr sz="3200" spc="-5" dirty="0">
                <a:latin typeface="Arial MT"/>
                <a:cs typeface="Arial MT"/>
              </a:rPr>
              <a:t> 10KB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estivem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separados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dois</a:t>
            </a:r>
            <a:r>
              <a:rPr sz="3200" spc="-10" dirty="0">
                <a:latin typeface="Arial MT"/>
                <a:cs typeface="Arial MT"/>
              </a:rPr>
              <a:t> blocos.</a:t>
            </a:r>
            <a:r>
              <a:rPr sz="3200" spc="-5" dirty="0">
                <a:latin typeface="Arial MT"/>
                <a:cs typeface="Arial MT"/>
              </a:rPr>
              <a:t> Logo,</a:t>
            </a:r>
            <a:r>
              <a:rPr sz="3200" spc="-10" dirty="0">
                <a:latin typeface="Arial MT"/>
                <a:cs typeface="Arial MT"/>
              </a:rPr>
              <a:t> teríamos: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tempo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acesso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*(40ms+10ms+5ms)</a:t>
            </a:r>
            <a:r>
              <a:rPr sz="2800" b="1" spc="-2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110ms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Arial"/>
              <a:cs typeface="Arial"/>
            </a:endParaRPr>
          </a:p>
          <a:p>
            <a:pPr marL="60960" marR="5080" indent="337820" algn="just">
              <a:lnSpc>
                <a:spcPct val="79900"/>
              </a:lnSpc>
            </a:pPr>
            <a:r>
              <a:rPr sz="3200" spc="-5" dirty="0">
                <a:latin typeface="Arial MT"/>
                <a:cs typeface="Arial MT"/>
              </a:rPr>
              <a:t>Em </a:t>
            </a:r>
            <a:r>
              <a:rPr sz="3200" spc="-10" dirty="0">
                <a:latin typeface="Arial MT"/>
                <a:cs typeface="Arial MT"/>
              </a:rPr>
              <a:t>programas</a:t>
            </a:r>
            <a:r>
              <a:rPr sz="3200" spc="-5" dirty="0">
                <a:latin typeface="Arial MT"/>
                <a:cs typeface="Arial MT"/>
              </a:rPr>
              <a:t> que </a:t>
            </a:r>
            <a:r>
              <a:rPr sz="3200" spc="-10" dirty="0">
                <a:latin typeface="Arial MT"/>
                <a:cs typeface="Arial MT"/>
              </a:rPr>
              <a:t>manipulam bancos de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dados, </a:t>
            </a:r>
            <a:r>
              <a:rPr sz="3200" spc="-5" dirty="0">
                <a:latin typeface="Arial MT"/>
                <a:cs typeface="Arial MT"/>
              </a:rPr>
              <a:t>onde a </a:t>
            </a:r>
            <a:r>
              <a:rPr sz="3200" spc="-10" dirty="0">
                <a:latin typeface="Arial MT"/>
                <a:cs typeface="Arial MT"/>
              </a:rPr>
              <a:t>maioria </a:t>
            </a:r>
            <a:r>
              <a:rPr sz="3200" spc="-5" dirty="0">
                <a:latin typeface="Arial MT"/>
                <a:cs typeface="Arial MT"/>
              </a:rPr>
              <a:t>das </a:t>
            </a:r>
            <a:r>
              <a:rPr sz="3200" spc="-10" dirty="0">
                <a:latin typeface="Arial MT"/>
                <a:cs typeface="Arial MT"/>
              </a:rPr>
              <a:t>informações está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guardada</a:t>
            </a:r>
            <a:r>
              <a:rPr sz="3200" spc="-5" dirty="0">
                <a:latin typeface="Arial MT"/>
                <a:cs typeface="Arial MT"/>
              </a:rPr>
              <a:t> em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discos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(armazenamentos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secundários),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escolha de </a:t>
            </a:r>
            <a:r>
              <a:rPr sz="3200" spc="-5" dirty="0">
                <a:latin typeface="Arial MT"/>
                <a:cs typeface="Arial MT"/>
              </a:rPr>
              <a:t>uma </a:t>
            </a:r>
            <a:r>
              <a:rPr sz="3200" spc="-10" dirty="0">
                <a:latin typeface="Arial MT"/>
                <a:cs typeface="Arial MT"/>
              </a:rPr>
              <a:t>estrutura de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dados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que</a:t>
            </a:r>
            <a:r>
              <a:rPr sz="3200" spc="-5" dirty="0">
                <a:latin typeface="Arial MT"/>
                <a:cs typeface="Arial MT"/>
              </a:rPr>
              <a:t> minimize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os</a:t>
            </a:r>
            <a:r>
              <a:rPr sz="3200" spc="869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acessos</a:t>
            </a:r>
            <a:r>
              <a:rPr sz="3200" spc="869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ao </a:t>
            </a:r>
            <a:r>
              <a:rPr sz="3200" spc="-5" dirty="0">
                <a:latin typeface="Arial MT"/>
                <a:cs typeface="Arial MT"/>
              </a:rPr>
              <a:t> dispositivo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armazenamento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secundário</a:t>
            </a:r>
            <a:r>
              <a:rPr sz="3200" spc="-5" dirty="0">
                <a:latin typeface="Arial MT"/>
                <a:cs typeface="Arial MT"/>
              </a:rPr>
              <a:t> é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crucial.</a:t>
            </a:r>
            <a:endParaRPr sz="3200">
              <a:latin typeface="Arial MT"/>
              <a:cs typeface="Arial MT"/>
            </a:endParaRPr>
          </a:p>
          <a:p>
            <a:pPr marL="60960" marR="7620" indent="337820" algn="just">
              <a:lnSpc>
                <a:spcPct val="80000"/>
              </a:lnSpc>
              <a:spcBef>
                <a:spcPts val="695"/>
              </a:spcBef>
            </a:pPr>
            <a:r>
              <a:rPr sz="3200" spc="-10" dirty="0">
                <a:latin typeface="Arial MT"/>
                <a:cs typeface="Arial MT"/>
              </a:rPr>
              <a:t>Estudaremos </a:t>
            </a:r>
            <a:r>
              <a:rPr sz="3200" spc="-5" dirty="0">
                <a:latin typeface="Arial MT"/>
                <a:cs typeface="Arial MT"/>
              </a:rPr>
              <a:t>agora uma </a:t>
            </a:r>
            <a:r>
              <a:rPr sz="3200" spc="-10" dirty="0">
                <a:latin typeface="Arial MT"/>
                <a:cs typeface="Arial MT"/>
              </a:rPr>
              <a:t>estrutura </a:t>
            </a:r>
            <a:r>
              <a:rPr sz="3200" spc="-5" dirty="0">
                <a:latin typeface="Arial MT"/>
                <a:cs typeface="Arial MT"/>
              </a:rPr>
              <a:t>de </a:t>
            </a:r>
            <a:r>
              <a:rPr sz="3200" spc="-10" dirty="0">
                <a:latin typeface="Arial MT"/>
                <a:cs typeface="Arial MT"/>
              </a:rPr>
              <a:t>dados </a:t>
            </a:r>
            <a:r>
              <a:rPr sz="3200" spc="-5" dirty="0">
                <a:latin typeface="Arial MT"/>
                <a:cs typeface="Arial MT"/>
              </a:rPr>
              <a:t> que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apresenta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característica.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790" y="6916164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93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61272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873650" y="1521623"/>
            <a:ext cx="4518311" cy="984044"/>
            <a:chOff x="1970275" y="1379861"/>
            <a:chExt cx="4097209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4097209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3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5654514" y="152147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1B2839E2-4146-4D40-A63C-98DEB43AEA1E}"/>
                </a:ext>
              </a:extLst>
            </p:cNvPr>
            <p:cNvSpPr/>
            <p:nvPr/>
          </p:nvSpPr>
          <p:spPr>
            <a:xfrm>
              <a:off x="5074999" y="152147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EC8E1C82-FE21-458F-B776-476A97BC6ECB}"/>
                </a:ext>
              </a:extLst>
            </p:cNvPr>
            <p:cNvSpPr/>
            <p:nvPr/>
          </p:nvSpPr>
          <p:spPr>
            <a:xfrm>
              <a:off x="5272354" y="152179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25E2F1A6-5D5A-4008-B2E6-A3BAE74E8A42}"/>
                </a:ext>
              </a:extLst>
            </p:cNvPr>
            <p:cNvGrpSpPr/>
            <p:nvPr/>
          </p:nvGrpSpPr>
          <p:grpSpPr>
            <a:xfrm>
              <a:off x="4411370" y="1527479"/>
              <a:ext cx="658345" cy="539632"/>
              <a:chOff x="4232359" y="3172930"/>
              <a:chExt cx="658345" cy="539632"/>
            </a:xfrm>
          </p:grpSpPr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E761D5B4-DFD6-416A-BEEA-AA0F328ECB06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37CE6381-19B4-4CBB-A1B6-69A26BBF5380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078321" y="2281104"/>
            <a:ext cx="2206396" cy="126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95" idx="2"/>
            <a:endCxn id="120" idx="0"/>
          </p:cNvCxnSpPr>
          <p:nvPr/>
        </p:nvCxnSpPr>
        <p:spPr>
          <a:xfrm flipH="1">
            <a:off x="2529133" y="2273417"/>
            <a:ext cx="1434035" cy="202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477393" y="3716123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1139192" y="2247604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409191" y="2273238"/>
            <a:ext cx="498789" cy="128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750639" y="2458968"/>
            <a:ext cx="622938" cy="129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019743" y="2452994"/>
            <a:ext cx="223357" cy="13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  <a:endCxn id="86" idx="3"/>
          </p:cNvCxnSpPr>
          <p:nvPr/>
        </p:nvCxnSpPr>
        <p:spPr>
          <a:xfrm flipH="1" flipV="1">
            <a:off x="6391960" y="2013645"/>
            <a:ext cx="2358978" cy="172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4703792" y="2279507"/>
            <a:ext cx="257541" cy="1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548306" y="4295345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375204" y="1678323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3097674" y="1678323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65" name="Conector de seta reta 18">
            <a:extLst>
              <a:ext uri="{FF2B5EF4-FFF2-40B4-BE49-F238E27FC236}">
                <a16:creationId xmlns:a16="http://schemas.microsoft.com/office/drawing/2014/main" id="{E3841311-53ED-430B-BED6-87AB54024F2B}"/>
              </a:ext>
            </a:extLst>
          </p:cNvPr>
          <p:cNvCxnSpPr>
            <a:cxnSpLocks/>
          </p:cNvCxnSpPr>
          <p:nvPr/>
        </p:nvCxnSpPr>
        <p:spPr>
          <a:xfrm flipH="1" flipV="1">
            <a:off x="3569178" y="4525231"/>
            <a:ext cx="662044" cy="70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5CA17CFF-E4EE-4C22-A246-2C9B54435217}"/>
              </a:ext>
            </a:extLst>
          </p:cNvPr>
          <p:cNvSpPr txBox="1"/>
          <p:nvPr/>
        </p:nvSpPr>
        <p:spPr>
          <a:xfrm>
            <a:off x="3918453" y="5206630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137" name="Conector de seta reta 18">
            <a:extLst>
              <a:ext uri="{FF2B5EF4-FFF2-40B4-BE49-F238E27FC236}">
                <a16:creationId xmlns:a16="http://schemas.microsoft.com/office/drawing/2014/main" id="{94CBCBC1-C80F-46F4-BDC6-8DFC7D100E18}"/>
              </a:ext>
            </a:extLst>
          </p:cNvPr>
          <p:cNvCxnSpPr>
            <a:cxnSpLocks/>
          </p:cNvCxnSpPr>
          <p:nvPr/>
        </p:nvCxnSpPr>
        <p:spPr>
          <a:xfrm flipH="1">
            <a:off x="1617141" y="2228913"/>
            <a:ext cx="1627202" cy="152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8">
            <a:extLst>
              <a:ext uri="{FF2B5EF4-FFF2-40B4-BE49-F238E27FC236}">
                <a16:creationId xmlns:a16="http://schemas.microsoft.com/office/drawing/2014/main" id="{C005ACD9-5F5B-41A8-A586-23F612AABC3D}"/>
              </a:ext>
            </a:extLst>
          </p:cNvPr>
          <p:cNvCxnSpPr>
            <a:cxnSpLocks/>
          </p:cNvCxnSpPr>
          <p:nvPr/>
        </p:nvCxnSpPr>
        <p:spPr>
          <a:xfrm flipV="1">
            <a:off x="2126532" y="2502669"/>
            <a:ext cx="1000000" cy="191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10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873650" y="1521623"/>
            <a:ext cx="3087684" cy="984044"/>
            <a:chOff x="1970275" y="1379861"/>
            <a:chExt cx="2799915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2799915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4396090" y="1511710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152" idx="2"/>
            <a:endCxn id="213" idx="0"/>
          </p:cNvCxnSpPr>
          <p:nvPr/>
        </p:nvCxnSpPr>
        <p:spPr>
          <a:xfrm flipH="1">
            <a:off x="1278384" y="2273418"/>
            <a:ext cx="1957448" cy="144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477393" y="3716123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1139192" y="2247604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4961333" y="2505667"/>
            <a:ext cx="1412244" cy="1245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019743" y="2452994"/>
            <a:ext cx="223357" cy="1312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  <a:endCxn id="86" idx="3"/>
          </p:cNvCxnSpPr>
          <p:nvPr/>
        </p:nvCxnSpPr>
        <p:spPr>
          <a:xfrm flipH="1" flipV="1">
            <a:off x="4961333" y="2013645"/>
            <a:ext cx="3789605" cy="172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548306" y="4295345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375204" y="1678323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3097674" y="1678323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12CEDCC1-EC50-4DDA-A4C2-8598EA91B071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2529133" y="2247604"/>
            <a:ext cx="1438810" cy="204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8">
            <a:extLst>
              <a:ext uri="{FF2B5EF4-FFF2-40B4-BE49-F238E27FC236}">
                <a16:creationId xmlns:a16="http://schemas.microsoft.com/office/drawing/2014/main" id="{C2AF8EF1-0420-4B23-900E-F3C80C9308F5}"/>
              </a:ext>
            </a:extLst>
          </p:cNvPr>
          <p:cNvCxnSpPr>
            <a:cxnSpLocks/>
          </p:cNvCxnSpPr>
          <p:nvPr/>
        </p:nvCxnSpPr>
        <p:spPr>
          <a:xfrm flipV="1">
            <a:off x="2298556" y="2510356"/>
            <a:ext cx="992888" cy="17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F79F2FB1-351A-4F9E-A3D4-49BE20BB0907}"/>
              </a:ext>
            </a:extLst>
          </p:cNvPr>
          <p:cNvGrpSpPr/>
          <p:nvPr/>
        </p:nvGrpSpPr>
        <p:grpSpPr>
          <a:xfrm>
            <a:off x="6912693" y="1556989"/>
            <a:ext cx="2793150" cy="984044"/>
            <a:chOff x="2132578" y="1379861"/>
            <a:chExt cx="2532831" cy="892332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70A36486-08F7-4584-924A-47D42E3B5AFC}"/>
                </a:ext>
              </a:extLst>
            </p:cNvPr>
            <p:cNvSpPr/>
            <p:nvPr/>
          </p:nvSpPr>
          <p:spPr>
            <a:xfrm>
              <a:off x="2132578" y="1379861"/>
              <a:ext cx="2532831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C9149B5F-A8A2-4D3E-9CB2-D4A096CBB19E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9E75C34B-8857-437C-8571-2D30F4F2337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DB8C3759-B637-4A33-AC2D-607463A05874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8491256A-AD29-4724-9111-6123F9ADEBCC}"/>
                </a:ext>
              </a:extLst>
            </p:cNvPr>
            <p:cNvSpPr/>
            <p:nvPr/>
          </p:nvSpPr>
          <p:spPr>
            <a:xfrm>
              <a:off x="4329757" y="152095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339CA46B-02E0-41EF-B440-7173E255FEE6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365C5664-FBE3-4379-A01F-E3C32FB94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5881EF2A-D1B2-4138-A2E6-AD64604B0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BA5EC3F4-7187-482A-BB2A-50656DFBE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9B95025-FFAE-4EED-A134-9FF2B4A4C17A}"/>
                </a:ext>
              </a:extLst>
            </p:cNvPr>
            <p:cNvSpPr/>
            <p:nvPr/>
          </p:nvSpPr>
          <p:spPr>
            <a:xfrm>
              <a:off x="3750242" y="152095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2B440156-E735-47F3-936E-84FDC5E2CDC8}"/>
                </a:ext>
              </a:extLst>
            </p:cNvPr>
            <p:cNvSpPr/>
            <p:nvPr/>
          </p:nvSpPr>
          <p:spPr>
            <a:xfrm>
              <a:off x="3947597" y="152127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280CF488-63DD-4C4B-8785-40928DBAE4BF}"/>
                </a:ext>
              </a:extLst>
            </p:cNvPr>
            <p:cNvGrpSpPr/>
            <p:nvPr/>
          </p:nvGrpSpPr>
          <p:grpSpPr>
            <a:xfrm>
              <a:off x="3086613" y="1526959"/>
              <a:ext cx="658345" cy="539632"/>
              <a:chOff x="2907602" y="3172410"/>
              <a:chExt cx="658345" cy="539632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3CAF0BB-3606-42B1-A2E0-458F3374B53D}"/>
                  </a:ext>
                </a:extLst>
              </p:cNvPr>
              <p:cNvSpPr/>
              <p:nvPr/>
            </p:nvSpPr>
            <p:spPr>
              <a:xfrm>
                <a:off x="3159266" y="317241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799B620B-D0EB-4D65-B380-93F218E65C81}"/>
                  </a:ext>
                </a:extLst>
              </p:cNvPr>
              <p:cNvSpPr/>
              <p:nvPr/>
            </p:nvSpPr>
            <p:spPr>
              <a:xfrm>
                <a:off x="2907602" y="317241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</p:cNvCxnSpPr>
          <p:nvPr/>
        </p:nvCxnSpPr>
        <p:spPr>
          <a:xfrm flipH="1">
            <a:off x="4638442" y="2315897"/>
            <a:ext cx="3499167" cy="1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71" idx="2"/>
          </p:cNvCxnSpPr>
          <p:nvPr/>
        </p:nvCxnSpPr>
        <p:spPr>
          <a:xfrm flipH="1">
            <a:off x="7586394" y="2308030"/>
            <a:ext cx="1221944" cy="129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de seta reta 18">
            <a:extLst>
              <a:ext uri="{FF2B5EF4-FFF2-40B4-BE49-F238E27FC236}">
                <a16:creationId xmlns:a16="http://schemas.microsoft.com/office/drawing/2014/main" id="{45AB25D1-AA4E-495F-810B-AEA0CD4ED1EC}"/>
              </a:ext>
            </a:extLst>
          </p:cNvPr>
          <p:cNvCxnSpPr>
            <a:cxnSpLocks/>
          </p:cNvCxnSpPr>
          <p:nvPr/>
        </p:nvCxnSpPr>
        <p:spPr>
          <a:xfrm>
            <a:off x="9477469" y="2257425"/>
            <a:ext cx="141774" cy="129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de seta reta 18">
            <a:extLst>
              <a:ext uri="{FF2B5EF4-FFF2-40B4-BE49-F238E27FC236}">
                <a16:creationId xmlns:a16="http://schemas.microsoft.com/office/drawing/2014/main" id="{B3D199AE-0B6E-4A3D-8DF8-34F2D772DD23}"/>
              </a:ext>
            </a:extLst>
          </p:cNvPr>
          <p:cNvCxnSpPr>
            <a:cxnSpLocks/>
          </p:cNvCxnSpPr>
          <p:nvPr/>
        </p:nvCxnSpPr>
        <p:spPr>
          <a:xfrm>
            <a:off x="6338189" y="1376692"/>
            <a:ext cx="401517" cy="4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AD85F4CF-B7D1-452E-BF30-C515AEA6758B}"/>
              </a:ext>
            </a:extLst>
          </p:cNvPr>
          <p:cNvSpPr txBox="1"/>
          <p:nvPr/>
        </p:nvSpPr>
        <p:spPr>
          <a:xfrm>
            <a:off x="5896065" y="1129755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187" name="Conector de seta reta 18">
            <a:extLst>
              <a:ext uri="{FF2B5EF4-FFF2-40B4-BE49-F238E27FC236}">
                <a16:creationId xmlns:a16="http://schemas.microsoft.com/office/drawing/2014/main" id="{C761002A-2B1C-4E2E-923C-8D6F9FEBF860}"/>
              </a:ext>
            </a:extLst>
          </p:cNvPr>
          <p:cNvCxnSpPr>
            <a:cxnSpLocks/>
            <a:endCxn id="243" idx="0"/>
          </p:cNvCxnSpPr>
          <p:nvPr/>
        </p:nvCxnSpPr>
        <p:spPr>
          <a:xfrm>
            <a:off x="4759508" y="2263746"/>
            <a:ext cx="4306813" cy="13366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83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450524" y="3610746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873650" y="1521623"/>
            <a:ext cx="3087684" cy="984044"/>
            <a:chOff x="1970275" y="1379861"/>
            <a:chExt cx="2799915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2799915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4396090" y="1511710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AFDA6FF8-F38C-40E6-9576-C9724468A834}"/>
                </a:ext>
              </a:extLst>
            </p:cNvPr>
            <p:cNvSpPr/>
            <p:nvPr/>
          </p:nvSpPr>
          <p:spPr>
            <a:xfrm>
              <a:off x="3991435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883B16-0D42-49C0-ABD8-3F7BAA5765B7}"/>
                </a:ext>
              </a:extLst>
            </p:cNvPr>
            <p:cNvSpPr/>
            <p:nvPr/>
          </p:nvSpPr>
          <p:spPr>
            <a:xfrm>
              <a:off x="3739771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646913" y="3594044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152" idx="2"/>
            <a:endCxn id="213" idx="0"/>
          </p:cNvCxnSpPr>
          <p:nvPr/>
        </p:nvCxnSpPr>
        <p:spPr>
          <a:xfrm flipH="1">
            <a:off x="1278384" y="2273418"/>
            <a:ext cx="1957448" cy="144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477393" y="3716123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1139192" y="2247604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8137608" y="3600402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6373577" y="2541033"/>
            <a:ext cx="1585788" cy="1209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243100" y="2435844"/>
            <a:ext cx="2669593" cy="132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V="1">
            <a:off x="8750939" y="2541033"/>
            <a:ext cx="241926" cy="120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548306" y="4295345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375204" y="1678323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3097674" y="1678323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12CEDCC1-EC50-4DDA-A4C2-8598EA91B071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2529133" y="2247604"/>
            <a:ext cx="1438810" cy="204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8">
            <a:extLst>
              <a:ext uri="{FF2B5EF4-FFF2-40B4-BE49-F238E27FC236}">
                <a16:creationId xmlns:a16="http://schemas.microsoft.com/office/drawing/2014/main" id="{C2AF8EF1-0420-4B23-900E-F3C80C9308F5}"/>
              </a:ext>
            </a:extLst>
          </p:cNvPr>
          <p:cNvCxnSpPr>
            <a:cxnSpLocks/>
          </p:cNvCxnSpPr>
          <p:nvPr/>
        </p:nvCxnSpPr>
        <p:spPr>
          <a:xfrm flipV="1">
            <a:off x="2298556" y="2510356"/>
            <a:ext cx="992888" cy="17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F79F2FB1-351A-4F9E-A3D4-49BE20BB0907}"/>
              </a:ext>
            </a:extLst>
          </p:cNvPr>
          <p:cNvGrpSpPr/>
          <p:nvPr/>
        </p:nvGrpSpPr>
        <p:grpSpPr>
          <a:xfrm>
            <a:off x="6912693" y="1556989"/>
            <a:ext cx="2793150" cy="984044"/>
            <a:chOff x="2132578" y="1379861"/>
            <a:chExt cx="2532831" cy="892332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70A36486-08F7-4584-924A-47D42E3B5AFC}"/>
                </a:ext>
              </a:extLst>
            </p:cNvPr>
            <p:cNvSpPr/>
            <p:nvPr/>
          </p:nvSpPr>
          <p:spPr>
            <a:xfrm>
              <a:off x="2132578" y="1379861"/>
              <a:ext cx="2532831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C9149B5F-A8A2-4D3E-9CB2-D4A096CBB19E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9E75C34B-8857-437C-8571-2D30F4F2337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DB8C3759-B637-4A33-AC2D-607463A05874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8491256A-AD29-4724-9111-6123F9ADEBCC}"/>
                </a:ext>
              </a:extLst>
            </p:cNvPr>
            <p:cNvSpPr/>
            <p:nvPr/>
          </p:nvSpPr>
          <p:spPr>
            <a:xfrm>
              <a:off x="4329757" y="152095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339CA46B-02E0-41EF-B440-7173E255FEE6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365C5664-FBE3-4379-A01F-E3C32FB94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5881EF2A-D1B2-4138-A2E6-AD64604B0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BA5EC3F4-7187-482A-BB2A-50656DFBE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9B95025-FFAE-4EED-A134-9FF2B4A4C17A}"/>
                </a:ext>
              </a:extLst>
            </p:cNvPr>
            <p:cNvSpPr/>
            <p:nvPr/>
          </p:nvSpPr>
          <p:spPr>
            <a:xfrm>
              <a:off x="3750242" y="152095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2B440156-E735-47F3-936E-84FDC5E2CDC8}"/>
                </a:ext>
              </a:extLst>
            </p:cNvPr>
            <p:cNvSpPr/>
            <p:nvPr/>
          </p:nvSpPr>
          <p:spPr>
            <a:xfrm>
              <a:off x="3947597" y="152127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280CF488-63DD-4C4B-8785-40928DBAE4BF}"/>
                </a:ext>
              </a:extLst>
            </p:cNvPr>
            <p:cNvGrpSpPr/>
            <p:nvPr/>
          </p:nvGrpSpPr>
          <p:grpSpPr>
            <a:xfrm>
              <a:off x="3086613" y="1526959"/>
              <a:ext cx="658345" cy="539632"/>
              <a:chOff x="2907602" y="3172410"/>
              <a:chExt cx="658345" cy="539632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3CAF0BB-3606-42B1-A2E0-458F3374B53D}"/>
                  </a:ext>
                </a:extLst>
              </p:cNvPr>
              <p:cNvSpPr/>
              <p:nvPr/>
            </p:nvSpPr>
            <p:spPr>
              <a:xfrm>
                <a:off x="3159266" y="317241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799B620B-D0EB-4D65-B380-93F218E65C81}"/>
                  </a:ext>
                </a:extLst>
              </p:cNvPr>
              <p:cNvSpPr/>
              <p:nvPr/>
            </p:nvSpPr>
            <p:spPr>
              <a:xfrm>
                <a:off x="2907602" y="317241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</p:cNvCxnSpPr>
          <p:nvPr/>
        </p:nvCxnSpPr>
        <p:spPr>
          <a:xfrm flipH="1">
            <a:off x="4638442" y="2315897"/>
            <a:ext cx="3499167" cy="1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71" idx="2"/>
          </p:cNvCxnSpPr>
          <p:nvPr/>
        </p:nvCxnSpPr>
        <p:spPr>
          <a:xfrm flipH="1">
            <a:off x="7586394" y="2308030"/>
            <a:ext cx="1221944" cy="129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de seta reta 18">
            <a:extLst>
              <a:ext uri="{FF2B5EF4-FFF2-40B4-BE49-F238E27FC236}">
                <a16:creationId xmlns:a16="http://schemas.microsoft.com/office/drawing/2014/main" id="{B3D199AE-0B6E-4A3D-8DF8-34F2D772DD23}"/>
              </a:ext>
            </a:extLst>
          </p:cNvPr>
          <p:cNvCxnSpPr>
            <a:cxnSpLocks/>
          </p:cNvCxnSpPr>
          <p:nvPr/>
        </p:nvCxnSpPr>
        <p:spPr>
          <a:xfrm>
            <a:off x="6338189" y="1376692"/>
            <a:ext cx="401517" cy="4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AD85F4CF-B7D1-452E-BF30-C515AEA6758B}"/>
              </a:ext>
            </a:extLst>
          </p:cNvPr>
          <p:cNvSpPr txBox="1"/>
          <p:nvPr/>
        </p:nvSpPr>
        <p:spPr>
          <a:xfrm>
            <a:off x="5896065" y="1129755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187" name="Conector de seta reta 18">
            <a:extLst>
              <a:ext uri="{FF2B5EF4-FFF2-40B4-BE49-F238E27FC236}">
                <a16:creationId xmlns:a16="http://schemas.microsoft.com/office/drawing/2014/main" id="{C761002A-2B1C-4E2E-923C-8D6F9FEBF860}"/>
              </a:ext>
            </a:extLst>
          </p:cNvPr>
          <p:cNvCxnSpPr>
            <a:cxnSpLocks/>
            <a:stCxn id="167" idx="2"/>
            <a:endCxn id="243" idx="0"/>
          </p:cNvCxnSpPr>
          <p:nvPr/>
        </p:nvCxnSpPr>
        <p:spPr>
          <a:xfrm flipH="1">
            <a:off x="9066321" y="2315897"/>
            <a:ext cx="411148" cy="1284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8">
            <a:extLst>
              <a:ext uri="{FF2B5EF4-FFF2-40B4-BE49-F238E27FC236}">
                <a16:creationId xmlns:a16="http://schemas.microsoft.com/office/drawing/2014/main" id="{E1F58407-2FFF-9224-F1AD-891271CF96BD}"/>
              </a:ext>
            </a:extLst>
          </p:cNvPr>
          <p:cNvCxnSpPr>
            <a:cxnSpLocks/>
          </p:cNvCxnSpPr>
          <p:nvPr/>
        </p:nvCxnSpPr>
        <p:spPr>
          <a:xfrm flipH="1">
            <a:off x="2958912" y="2235341"/>
            <a:ext cx="1721059" cy="2060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81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277931" y="5193343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701057" y="3104219"/>
            <a:ext cx="3087684" cy="984044"/>
            <a:chOff x="1970275" y="1379861"/>
            <a:chExt cx="2799915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2799915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3751788" y="1525037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FD4377E-B6F6-4AC5-8BF5-F9D535C8E880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3804FABE-AEE9-4C85-84C2-47B7FA7ED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F99F630-7C60-4576-A6ED-C75FF5E8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A8D4558-2912-48F8-9647-0BD05BFA6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474321" y="5176640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152" idx="2"/>
            <a:endCxn id="213" idx="0"/>
          </p:cNvCxnSpPr>
          <p:nvPr/>
        </p:nvCxnSpPr>
        <p:spPr>
          <a:xfrm flipH="1">
            <a:off x="1105792" y="3856014"/>
            <a:ext cx="1957448" cy="144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04801" y="5298719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66600" y="3830200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7965016" y="518299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6200984" y="4123630"/>
            <a:ext cx="1585788" cy="1209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070507" y="3890626"/>
            <a:ext cx="2669593" cy="145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V="1">
            <a:off x="8578347" y="4123629"/>
            <a:ext cx="241926" cy="120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375713" y="5877941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202612" y="326091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2925082" y="326091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37" name="Conector de seta reta 18">
            <a:extLst>
              <a:ext uri="{FF2B5EF4-FFF2-40B4-BE49-F238E27FC236}">
                <a16:creationId xmlns:a16="http://schemas.microsoft.com/office/drawing/2014/main" id="{C2AF8EF1-0420-4B23-900E-F3C80C9308F5}"/>
              </a:ext>
            </a:extLst>
          </p:cNvPr>
          <p:cNvCxnSpPr>
            <a:cxnSpLocks/>
          </p:cNvCxnSpPr>
          <p:nvPr/>
        </p:nvCxnSpPr>
        <p:spPr>
          <a:xfrm flipV="1">
            <a:off x="2125964" y="4092952"/>
            <a:ext cx="992888" cy="17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F79F2FB1-351A-4F9E-A3D4-49BE20BB0907}"/>
              </a:ext>
            </a:extLst>
          </p:cNvPr>
          <p:cNvGrpSpPr/>
          <p:nvPr/>
        </p:nvGrpSpPr>
        <p:grpSpPr>
          <a:xfrm>
            <a:off x="6740101" y="3139585"/>
            <a:ext cx="2793150" cy="984044"/>
            <a:chOff x="2132578" y="1379861"/>
            <a:chExt cx="2532831" cy="892332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70A36486-08F7-4584-924A-47D42E3B5AFC}"/>
                </a:ext>
              </a:extLst>
            </p:cNvPr>
            <p:cNvSpPr/>
            <p:nvPr/>
          </p:nvSpPr>
          <p:spPr>
            <a:xfrm>
              <a:off x="2132578" y="1379861"/>
              <a:ext cx="2532831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C9149B5F-A8A2-4D3E-9CB2-D4A096CBB19E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9E75C34B-8857-437C-8571-2D30F4F2337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DB8C3759-B637-4A33-AC2D-607463A05874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8491256A-AD29-4724-9111-6123F9ADEBCC}"/>
                </a:ext>
              </a:extLst>
            </p:cNvPr>
            <p:cNvSpPr/>
            <p:nvPr/>
          </p:nvSpPr>
          <p:spPr>
            <a:xfrm>
              <a:off x="4329757" y="152095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339CA46B-02E0-41EF-B440-7173E255FEE6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365C5664-FBE3-4379-A01F-E3C32FB94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5881EF2A-D1B2-4138-A2E6-AD64604B0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BA5EC3F4-7187-482A-BB2A-50656DFBE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9B95025-FFAE-4EED-A134-9FF2B4A4C17A}"/>
                </a:ext>
              </a:extLst>
            </p:cNvPr>
            <p:cNvSpPr/>
            <p:nvPr/>
          </p:nvSpPr>
          <p:spPr>
            <a:xfrm>
              <a:off x="3750242" y="152095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2B440156-E735-47F3-936E-84FDC5E2CDC8}"/>
                </a:ext>
              </a:extLst>
            </p:cNvPr>
            <p:cNvSpPr/>
            <p:nvPr/>
          </p:nvSpPr>
          <p:spPr>
            <a:xfrm>
              <a:off x="3947597" y="152127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280CF488-63DD-4C4B-8785-40928DBAE4BF}"/>
                </a:ext>
              </a:extLst>
            </p:cNvPr>
            <p:cNvGrpSpPr/>
            <p:nvPr/>
          </p:nvGrpSpPr>
          <p:grpSpPr>
            <a:xfrm>
              <a:off x="3086613" y="1526959"/>
              <a:ext cx="658345" cy="539632"/>
              <a:chOff x="2907602" y="3172410"/>
              <a:chExt cx="658345" cy="539632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3CAF0BB-3606-42B1-A2E0-458F3374B53D}"/>
                  </a:ext>
                </a:extLst>
              </p:cNvPr>
              <p:cNvSpPr/>
              <p:nvPr/>
            </p:nvSpPr>
            <p:spPr>
              <a:xfrm>
                <a:off x="3159266" y="317241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799B620B-D0EB-4D65-B380-93F218E65C81}"/>
                  </a:ext>
                </a:extLst>
              </p:cNvPr>
              <p:cNvSpPr/>
              <p:nvPr/>
            </p:nvSpPr>
            <p:spPr>
              <a:xfrm>
                <a:off x="2907602" y="317241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</p:cNvCxnSpPr>
          <p:nvPr/>
        </p:nvCxnSpPr>
        <p:spPr>
          <a:xfrm flipH="1">
            <a:off x="4465850" y="3898493"/>
            <a:ext cx="3499167" cy="1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71" idx="2"/>
          </p:cNvCxnSpPr>
          <p:nvPr/>
        </p:nvCxnSpPr>
        <p:spPr>
          <a:xfrm flipH="1">
            <a:off x="7413802" y="3890627"/>
            <a:ext cx="1221944" cy="129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de seta reta 18">
            <a:extLst>
              <a:ext uri="{FF2B5EF4-FFF2-40B4-BE49-F238E27FC236}">
                <a16:creationId xmlns:a16="http://schemas.microsoft.com/office/drawing/2014/main" id="{B3D199AE-0B6E-4A3D-8DF8-34F2D772DD23}"/>
              </a:ext>
            </a:extLst>
          </p:cNvPr>
          <p:cNvCxnSpPr>
            <a:cxnSpLocks/>
          </p:cNvCxnSpPr>
          <p:nvPr/>
        </p:nvCxnSpPr>
        <p:spPr>
          <a:xfrm>
            <a:off x="6165596" y="2959289"/>
            <a:ext cx="401517" cy="4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AD85F4CF-B7D1-452E-BF30-C515AEA6758B}"/>
              </a:ext>
            </a:extLst>
          </p:cNvPr>
          <p:cNvSpPr txBox="1"/>
          <p:nvPr/>
        </p:nvSpPr>
        <p:spPr>
          <a:xfrm>
            <a:off x="5723473" y="2712351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289A2F7-2FE1-4054-A350-59FC7BEB6B78}"/>
              </a:ext>
            </a:extLst>
          </p:cNvPr>
          <p:cNvGrpSpPr/>
          <p:nvPr/>
        </p:nvGrpSpPr>
        <p:grpSpPr>
          <a:xfrm>
            <a:off x="3676163" y="1703520"/>
            <a:ext cx="2399313" cy="984044"/>
            <a:chOff x="1970275" y="1379861"/>
            <a:chExt cx="2175699" cy="892332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D161C746-2A0A-4ACC-8208-E24971B0CE24}"/>
                </a:ext>
              </a:extLst>
            </p:cNvPr>
            <p:cNvSpPr/>
            <p:nvPr/>
          </p:nvSpPr>
          <p:spPr>
            <a:xfrm>
              <a:off x="1970275" y="1379861"/>
              <a:ext cx="2175699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848391EC-2916-4EAA-8C32-3CDA38984DC7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3BF8E457-392D-4BA7-A574-CDD8995B281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63F64FCE-0E15-4354-82EC-59D3A7406C99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0</a:t>
              </a:r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FC9CF16-C91A-4D60-BC19-08514E8C309D}"/>
                </a:ext>
              </a:extLst>
            </p:cNvPr>
            <p:cNvSpPr/>
            <p:nvPr/>
          </p:nvSpPr>
          <p:spPr>
            <a:xfrm>
              <a:off x="3748977" y="1511710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9CA924DD-0EFC-46CF-B94C-C8B092EC303C}"/>
                </a:ext>
              </a:extLst>
            </p:cNvPr>
            <p:cNvSpPr/>
            <p:nvPr/>
          </p:nvSpPr>
          <p:spPr>
            <a:xfrm>
              <a:off x="3344322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B727B352-D40F-49CA-97B7-23DB6D6DE5AE}"/>
                </a:ext>
              </a:extLst>
            </p:cNvPr>
            <p:cNvSpPr/>
            <p:nvPr/>
          </p:nvSpPr>
          <p:spPr>
            <a:xfrm>
              <a:off x="3092658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A78D0059-CADF-43AF-AD45-EE0D4D064A2E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2431CC4F-5413-45E0-9E80-F9E16F17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CF09EA3F-D1C9-4118-BDE2-3D4F2F0F8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B90F1BA5-9277-4BAD-A6DC-D9BBAEB10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12CEDCC1-EC50-4DDA-A4C2-8598EA91B071}"/>
              </a:ext>
            </a:extLst>
          </p:cNvPr>
          <p:cNvCxnSpPr>
            <a:cxnSpLocks/>
          </p:cNvCxnSpPr>
          <p:nvPr/>
        </p:nvCxnSpPr>
        <p:spPr>
          <a:xfrm flipH="1">
            <a:off x="4049318" y="2450358"/>
            <a:ext cx="1001162" cy="684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18">
            <a:extLst>
              <a:ext uri="{FF2B5EF4-FFF2-40B4-BE49-F238E27FC236}">
                <a16:creationId xmlns:a16="http://schemas.microsoft.com/office/drawing/2014/main" id="{244F89D1-B7DC-4A2E-9166-730009FD79BA}"/>
              </a:ext>
            </a:extLst>
          </p:cNvPr>
          <p:cNvCxnSpPr>
            <a:cxnSpLocks/>
          </p:cNvCxnSpPr>
          <p:nvPr/>
        </p:nvCxnSpPr>
        <p:spPr>
          <a:xfrm flipH="1">
            <a:off x="9061792" y="4066556"/>
            <a:ext cx="411148" cy="1284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146163-5693-59CB-FB3B-39731B3C8E07}"/>
              </a:ext>
            </a:extLst>
          </p:cNvPr>
          <p:cNvSpPr txBox="1"/>
          <p:nvPr/>
        </p:nvSpPr>
        <p:spPr>
          <a:xfrm>
            <a:off x="401256" y="6491155"/>
            <a:ext cx="959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ponteiro da chave que subiu aponta para o nó que já existia (como na divisão de um nó folha)</a:t>
            </a:r>
          </a:p>
        </p:txBody>
      </p:sp>
      <p:cxnSp>
        <p:nvCxnSpPr>
          <p:cNvPr id="9" name="Conector de seta reta 18">
            <a:extLst>
              <a:ext uri="{FF2B5EF4-FFF2-40B4-BE49-F238E27FC236}">
                <a16:creationId xmlns:a16="http://schemas.microsoft.com/office/drawing/2014/main" id="{53131CD3-3A85-DCC5-8731-1B70FF3AB02E}"/>
              </a:ext>
            </a:extLst>
          </p:cNvPr>
          <p:cNvCxnSpPr>
            <a:cxnSpLocks/>
          </p:cNvCxnSpPr>
          <p:nvPr/>
        </p:nvCxnSpPr>
        <p:spPr>
          <a:xfrm flipH="1">
            <a:off x="2175202" y="3873676"/>
            <a:ext cx="1721059" cy="2060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92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11360578-4DE7-4BF1-924C-2C969C63E8A4}"/>
              </a:ext>
            </a:extLst>
          </p:cNvPr>
          <p:cNvGrpSpPr/>
          <p:nvPr/>
        </p:nvGrpSpPr>
        <p:grpSpPr>
          <a:xfrm>
            <a:off x="3277931" y="5193343"/>
            <a:ext cx="1933989" cy="490804"/>
            <a:chOff x="2436157" y="3235517"/>
            <a:chExt cx="1839346" cy="1392702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AB893F6-CD9A-45B9-8995-9636B0264E5B}"/>
                </a:ext>
              </a:extLst>
            </p:cNvPr>
            <p:cNvSpPr/>
            <p:nvPr/>
          </p:nvSpPr>
          <p:spPr>
            <a:xfrm>
              <a:off x="2436157" y="3235517"/>
              <a:ext cx="1839346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4FF38F7-79A8-4069-820E-BF1069D43432}"/>
                </a:ext>
              </a:extLst>
            </p:cNvPr>
            <p:cNvSpPr/>
            <p:nvPr/>
          </p:nvSpPr>
          <p:spPr>
            <a:xfrm>
              <a:off x="3064665" y="3674442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D49FE0-6230-4EBF-BB33-C8C23BCF9F77}"/>
                </a:ext>
              </a:extLst>
            </p:cNvPr>
            <p:cNvSpPr/>
            <p:nvPr/>
          </p:nvSpPr>
          <p:spPr>
            <a:xfrm>
              <a:off x="2809188" y="3674441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1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03B3238-2F60-4849-8D2A-0C954324035F}"/>
                </a:ext>
              </a:extLst>
            </p:cNvPr>
            <p:cNvSpPr/>
            <p:nvPr/>
          </p:nvSpPr>
          <p:spPr>
            <a:xfrm>
              <a:off x="2505735" y="3674603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68A7DF-40A7-4A7C-A50B-B0E4AEB13315}"/>
                </a:ext>
              </a:extLst>
            </p:cNvPr>
            <p:cNvSpPr/>
            <p:nvPr/>
          </p:nvSpPr>
          <p:spPr>
            <a:xfrm>
              <a:off x="3983914" y="3675959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24596E8-8113-41B3-8608-0235A6750BE5}"/>
                </a:ext>
              </a:extLst>
            </p:cNvPr>
            <p:cNvGrpSpPr/>
            <p:nvPr/>
          </p:nvGrpSpPr>
          <p:grpSpPr>
            <a:xfrm>
              <a:off x="3315379" y="3674603"/>
              <a:ext cx="658345" cy="766687"/>
              <a:chOff x="4232359" y="3172930"/>
              <a:chExt cx="658345" cy="76668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2833B17-C71D-4892-88E3-2938BC0AB9F7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50</a:t>
                </a: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A902065A-690A-4386-9837-C5DAE64ACE57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CEC7793B-DE7F-494D-9FA4-1F341DAE6010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96562BB2-DA9C-43C4-9094-F15707AA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081DFD9F-A4A9-4E6A-B36A-73C06574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64E74224-D2CF-46E6-8584-8766FA59F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92C9D3E1-2564-455C-8175-93027D7FD25D}"/>
                </a:ext>
              </a:extLst>
            </p:cNvPr>
            <p:cNvGrpSpPr/>
            <p:nvPr/>
          </p:nvGrpSpPr>
          <p:grpSpPr>
            <a:xfrm>
              <a:off x="4027846" y="4231065"/>
              <a:ext cx="149441" cy="206562"/>
              <a:chOff x="4301909" y="3172011"/>
              <a:chExt cx="369796" cy="355601"/>
            </a:xfrm>
          </p:grpSpPr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711B5E31-53D1-49B7-9352-82E54485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>
                <a:extLst>
                  <a:ext uri="{FF2B5EF4-FFF2-40B4-BE49-F238E27FC236}">
                    <a16:creationId xmlns:a16="http://schemas.microsoft.com/office/drawing/2014/main" id="{A630D4B5-5132-44AD-96FD-246376B7A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>
                <a:extLst>
                  <a:ext uri="{FF2B5EF4-FFF2-40B4-BE49-F238E27FC236}">
                    <a16:creationId xmlns:a16="http://schemas.microsoft.com/office/drawing/2014/main" id="{8E86173E-1897-4EFB-BDBA-75FBB4E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Título 28">
            <a:extLst>
              <a:ext uri="{FF2B5EF4-FFF2-40B4-BE49-F238E27FC236}">
                <a16:creationId xmlns:a16="http://schemas.microsoft.com/office/drawing/2014/main" id="{9AFBF028-4D1C-4F59-8DB2-34570F430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100838" tIns="50419" rIns="100838" bIns="50419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Dividindo um nó NÃO folha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8FA2645-D869-45C4-9BB9-06F3C4712A9A}"/>
              </a:ext>
            </a:extLst>
          </p:cNvPr>
          <p:cNvGrpSpPr/>
          <p:nvPr/>
        </p:nvGrpSpPr>
        <p:grpSpPr>
          <a:xfrm>
            <a:off x="1701057" y="3104219"/>
            <a:ext cx="3087684" cy="984044"/>
            <a:chOff x="1970275" y="1379861"/>
            <a:chExt cx="2799915" cy="892332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4F94C2E-252C-440E-8782-77FABFDBC2AA}"/>
                </a:ext>
              </a:extLst>
            </p:cNvPr>
            <p:cNvSpPr/>
            <p:nvPr/>
          </p:nvSpPr>
          <p:spPr>
            <a:xfrm>
              <a:off x="1970275" y="1379861"/>
              <a:ext cx="2799915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C6F0B7A-4723-4413-98AA-FFD56AA0F674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E2B8AC7A-42B1-447D-BBA2-8011CBFBC9D6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94435EA-4894-4D52-B9B3-D8AD8B62D94D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E84C1592-1F5C-4708-B6BB-FFB146F02BAB}"/>
                </a:ext>
              </a:extLst>
            </p:cNvPr>
            <p:cNvSpPr/>
            <p:nvPr/>
          </p:nvSpPr>
          <p:spPr>
            <a:xfrm>
              <a:off x="3751788" y="1525037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39D1787-3C20-4CEA-8B45-74C248B43A32}"/>
              </a:ext>
            </a:extLst>
          </p:cNvPr>
          <p:cNvGrpSpPr/>
          <p:nvPr/>
        </p:nvGrpSpPr>
        <p:grpSpPr>
          <a:xfrm>
            <a:off x="5474321" y="5176640"/>
            <a:ext cx="2291745" cy="486685"/>
            <a:chOff x="5269580" y="3235517"/>
            <a:chExt cx="2377297" cy="1392702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A1918E6-50A1-43A1-8DE8-79BE37EA7B88}"/>
                </a:ext>
              </a:extLst>
            </p:cNvPr>
            <p:cNvSpPr/>
            <p:nvPr/>
          </p:nvSpPr>
          <p:spPr>
            <a:xfrm>
              <a:off x="5269580" y="3235517"/>
              <a:ext cx="2377297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5076288-1296-4E8D-BAC9-AAA638ED457D}"/>
                </a:ext>
              </a:extLst>
            </p:cNvPr>
            <p:cNvSpPr/>
            <p:nvPr/>
          </p:nvSpPr>
          <p:spPr>
            <a:xfrm>
              <a:off x="5898088" y="3683967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928DE87-1CB4-4BBB-9456-E469180663E8}"/>
                </a:ext>
              </a:extLst>
            </p:cNvPr>
            <p:cNvSpPr/>
            <p:nvPr/>
          </p:nvSpPr>
          <p:spPr>
            <a:xfrm>
              <a:off x="5642611" y="3683966"/>
              <a:ext cx="250565" cy="539956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4E192143-9B6E-4DA9-8484-79D6F48BF785}"/>
                </a:ext>
              </a:extLst>
            </p:cNvPr>
            <p:cNvSpPr/>
            <p:nvPr/>
          </p:nvSpPr>
          <p:spPr>
            <a:xfrm>
              <a:off x="5339158" y="3684128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533331F-45A4-491E-A93A-7D9482F63DEE}"/>
                </a:ext>
              </a:extLst>
            </p:cNvPr>
            <p:cNvSpPr/>
            <p:nvPr/>
          </p:nvSpPr>
          <p:spPr>
            <a:xfrm>
              <a:off x="7391236" y="3682298"/>
              <a:ext cx="177129" cy="5399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E151879F-5D86-4600-882D-6CCFFBF819ED}"/>
                </a:ext>
              </a:extLst>
            </p:cNvPr>
            <p:cNvGrpSpPr/>
            <p:nvPr/>
          </p:nvGrpSpPr>
          <p:grpSpPr>
            <a:xfrm>
              <a:off x="7435168" y="4237404"/>
              <a:ext cx="149441" cy="206562"/>
              <a:chOff x="4301909" y="3172011"/>
              <a:chExt cx="369796" cy="355601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2CDC7128-4A98-410D-9E81-331697972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E931D098-5AC6-4D8E-B228-1DF89945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53067030-46C1-4075-A317-447FC3158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4C5B0EBA-8289-415A-839A-F1FE00794E60}"/>
                </a:ext>
              </a:extLst>
            </p:cNvPr>
            <p:cNvGrpSpPr/>
            <p:nvPr/>
          </p:nvGrpSpPr>
          <p:grpSpPr>
            <a:xfrm>
              <a:off x="6150428" y="3682865"/>
              <a:ext cx="658345" cy="766687"/>
              <a:chOff x="4232359" y="3172930"/>
              <a:chExt cx="658345" cy="766687"/>
            </a:xfrm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7B201D72-F50C-4F29-B4B4-17359B39CCAA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55</a:t>
                </a:r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68533120-B50F-4417-88FD-4FB438978BAC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F54E6A8B-6BBB-45FB-A536-76C1DEC6ED53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D960B4F0-4005-4998-ABE6-96141D901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CF875F1A-5CD8-4924-A7EB-51ADEBD3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A5D8B432-00C7-4EF0-A3D0-94A3F8AD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Agrupar 200">
              <a:extLst>
                <a:ext uri="{FF2B5EF4-FFF2-40B4-BE49-F238E27FC236}">
                  <a16:creationId xmlns:a16="http://schemas.microsoft.com/office/drawing/2014/main" id="{D7806807-0A4C-4870-882E-519F12E1E6FD}"/>
                </a:ext>
              </a:extLst>
            </p:cNvPr>
            <p:cNvGrpSpPr/>
            <p:nvPr/>
          </p:nvGrpSpPr>
          <p:grpSpPr>
            <a:xfrm>
              <a:off x="6783931" y="3682865"/>
              <a:ext cx="658345" cy="766687"/>
              <a:chOff x="4232359" y="3172930"/>
              <a:chExt cx="658345" cy="766687"/>
            </a:xfrm>
          </p:grpSpPr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535CC2C-F394-430E-8A9A-995A71C32DAF}"/>
                  </a:ext>
                </a:extLst>
              </p:cNvPr>
              <p:cNvSpPr/>
              <p:nvPr/>
            </p:nvSpPr>
            <p:spPr>
              <a:xfrm>
                <a:off x="4484023" y="317293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93" dirty="0"/>
                  <a:t>57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65C9D702-1619-4D21-906A-EF26E3DB31BE}"/>
                  </a:ext>
                </a:extLst>
              </p:cNvPr>
              <p:cNvSpPr/>
              <p:nvPr/>
            </p:nvSpPr>
            <p:spPr>
              <a:xfrm>
                <a:off x="4232359" y="317293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993" dirty="0"/>
              </a:p>
            </p:txBody>
          </p: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08B744A3-67ED-47CC-99C3-B7A3962FB9CA}"/>
                  </a:ext>
                </a:extLst>
              </p:cNvPr>
              <p:cNvGrpSpPr/>
              <p:nvPr/>
            </p:nvGrpSpPr>
            <p:grpSpPr>
              <a:xfrm>
                <a:off x="4280186" y="3733055"/>
                <a:ext cx="149441" cy="206562"/>
                <a:chOff x="4301909" y="3172011"/>
                <a:chExt cx="369796" cy="355601"/>
              </a:xfrm>
            </p:grpSpPr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35BB7897-E19A-4BBF-8304-E08D988B7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6807" y="3172011"/>
                  <a:ext cx="0" cy="2823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00EB3A33-EDCE-4A65-ADFA-09CAB5620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1909" y="3455894"/>
                  <a:ext cx="3697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F32288BE-7DB9-4732-9892-F76699C6E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8109" y="3527612"/>
                  <a:ext cx="2173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1" name="Conector de seta reta 6">
            <a:extLst>
              <a:ext uri="{FF2B5EF4-FFF2-40B4-BE49-F238E27FC236}">
                <a16:creationId xmlns:a16="http://schemas.microsoft.com/office/drawing/2014/main" id="{13BACD14-1987-401B-8A50-DC00B90F075C}"/>
              </a:ext>
            </a:extLst>
          </p:cNvPr>
          <p:cNvCxnSpPr>
            <a:cxnSpLocks/>
            <a:stCxn id="152" idx="2"/>
            <a:endCxn id="213" idx="0"/>
          </p:cNvCxnSpPr>
          <p:nvPr/>
        </p:nvCxnSpPr>
        <p:spPr>
          <a:xfrm flipH="1">
            <a:off x="1105792" y="3856014"/>
            <a:ext cx="1957448" cy="144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B1A19302-E48D-407F-9E29-9BD0C27B7D6B}"/>
              </a:ext>
            </a:extLst>
          </p:cNvPr>
          <p:cNvGrpSpPr/>
          <p:nvPr/>
        </p:nvGrpSpPr>
        <p:grpSpPr>
          <a:xfrm>
            <a:off x="304801" y="5298719"/>
            <a:ext cx="1601982" cy="440928"/>
            <a:chOff x="135527" y="2670868"/>
            <a:chExt cx="1895283" cy="1392702"/>
          </a:xfrm>
        </p:grpSpPr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698B1BF-E4D6-4E5D-A968-424D5F7A8373}"/>
                </a:ext>
              </a:extLst>
            </p:cNvPr>
            <p:cNvSpPr/>
            <p:nvPr/>
          </p:nvSpPr>
          <p:spPr>
            <a:xfrm>
              <a:off x="135527" y="2670868"/>
              <a:ext cx="1895283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A2C5C128-B24A-439D-9296-14556ABDA9C7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5B8B71-D38F-4A75-8C9D-41CB71C62EBE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1</a:t>
              </a: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643F1B04-CF8D-4024-A05A-8D23BC9EFFFD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58D5A45-E73E-407D-A97B-7249DDCC6103}"/>
                </a:ext>
              </a:extLst>
            </p:cNvPr>
            <p:cNvSpPr/>
            <p:nvPr/>
          </p:nvSpPr>
          <p:spPr>
            <a:xfrm>
              <a:off x="1694028" y="3104432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C8C318-394C-4F62-BEBB-C026E53B7B7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10</a:t>
              </a:r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AB57C4C-C466-4F44-A7FC-C9D8BAB8B0B2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E44A9FCC-C18B-4FC6-AC32-16364725BA66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5F3D9D76-7386-4CD0-AD96-5408A71F9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AD677EEC-4116-4890-B5AA-508AF7D76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928B76D3-0D7D-463B-9C14-3B3D1C23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A288F2DE-F84A-4E1A-9757-DD6573584689}"/>
                </a:ext>
              </a:extLst>
            </p:cNvPr>
            <p:cNvGrpSpPr/>
            <p:nvPr/>
          </p:nvGrpSpPr>
          <p:grpSpPr>
            <a:xfrm>
              <a:off x="1757970" y="3588390"/>
              <a:ext cx="87854" cy="206562"/>
              <a:chOff x="4378109" y="3172011"/>
              <a:chExt cx="217396" cy="355601"/>
            </a:xfrm>
          </p:grpSpPr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F70B89DF-32C1-4F1E-92C9-D86043BC6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B6EDED67-168A-4B1D-A3AD-F6288403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Conector de seta reta 18">
            <a:extLst>
              <a:ext uri="{FF2B5EF4-FFF2-40B4-BE49-F238E27FC236}">
                <a16:creationId xmlns:a16="http://schemas.microsoft.com/office/drawing/2014/main" id="{EFFF2DD7-8E18-4E0D-9507-4D287E0007DF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966600" y="3830200"/>
            <a:ext cx="699437" cy="16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2F751341-4680-483F-8A53-16865E34C8A5}"/>
              </a:ext>
            </a:extLst>
          </p:cNvPr>
          <p:cNvGrpSpPr/>
          <p:nvPr/>
        </p:nvGrpSpPr>
        <p:grpSpPr>
          <a:xfrm>
            <a:off x="7965016" y="5182998"/>
            <a:ext cx="1857425" cy="486685"/>
            <a:chOff x="6886599" y="2725109"/>
            <a:chExt cx="2241145" cy="1392702"/>
          </a:xfrm>
        </p:grpSpPr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D0A7BB8A-F13D-4C6E-996E-CA9A3E539184}"/>
                </a:ext>
              </a:extLst>
            </p:cNvPr>
            <p:cNvSpPr/>
            <p:nvPr/>
          </p:nvSpPr>
          <p:spPr>
            <a:xfrm>
              <a:off x="6886599" y="2725109"/>
              <a:ext cx="2241145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93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A5C38074-50D2-495E-9011-465B42559997}"/>
                </a:ext>
              </a:extLst>
            </p:cNvPr>
            <p:cNvSpPr/>
            <p:nvPr/>
          </p:nvSpPr>
          <p:spPr>
            <a:xfrm>
              <a:off x="7501353" y="3132485"/>
              <a:ext cx="250565" cy="59822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12CD6AE0-81EE-4307-9431-B4578D472964}"/>
                </a:ext>
              </a:extLst>
            </p:cNvPr>
            <p:cNvSpPr/>
            <p:nvPr/>
          </p:nvSpPr>
          <p:spPr>
            <a:xfrm>
              <a:off x="7245876" y="3132483"/>
              <a:ext cx="250565" cy="598223"/>
            </a:xfrm>
            <a:prstGeom prst="rect">
              <a:avLst/>
            </a:prstGeom>
            <a:solidFill>
              <a:srgbClr val="FFE4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2</a:t>
              </a:r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E815A1C6-A608-4AB9-9048-B0EF9B688BA8}"/>
                </a:ext>
              </a:extLst>
            </p:cNvPr>
            <p:cNvSpPr/>
            <p:nvPr/>
          </p:nvSpPr>
          <p:spPr>
            <a:xfrm>
              <a:off x="6942423" y="3132680"/>
              <a:ext cx="306161" cy="597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993" dirty="0"/>
                <a:t>0</a:t>
              </a:r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77D730C0-8E7A-4101-9B14-2D3F3F888151}"/>
                </a:ext>
              </a:extLst>
            </p:cNvPr>
            <p:cNvSpPr/>
            <p:nvPr/>
          </p:nvSpPr>
          <p:spPr>
            <a:xfrm>
              <a:off x="7752067" y="3132680"/>
              <a:ext cx="250564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331D8D7A-4D6A-40A7-B4F7-69E0D82535B5}"/>
                </a:ext>
              </a:extLst>
            </p:cNvPr>
            <p:cNvSpPr/>
            <p:nvPr/>
          </p:nvSpPr>
          <p:spPr>
            <a:xfrm>
              <a:off x="7956810" y="3134629"/>
              <a:ext cx="406681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70</a:t>
              </a:r>
            </a:p>
          </p:txBody>
        </p: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9696D9A7-A022-4EAD-874C-FA6FCC5552A4}"/>
                </a:ext>
              </a:extLst>
            </p:cNvPr>
            <p:cNvGrpSpPr/>
            <p:nvPr/>
          </p:nvGrpSpPr>
          <p:grpSpPr>
            <a:xfrm>
              <a:off x="7799894" y="3728747"/>
              <a:ext cx="149441" cy="228852"/>
              <a:chOff x="4301909" y="3172011"/>
              <a:chExt cx="369796" cy="355601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EF013FDE-3EAF-423A-8094-255EA5DFB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3BF6FA3A-5C2F-46BC-8AFF-B8735DDD4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77EDBCD3-8F35-4D34-B5E7-6805A613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BE1A2D44-7E28-4B3E-AB69-5F6DE6B96834}"/>
                </a:ext>
              </a:extLst>
            </p:cNvPr>
            <p:cNvGrpSpPr/>
            <p:nvPr/>
          </p:nvGrpSpPr>
          <p:grpSpPr>
            <a:xfrm>
              <a:off x="8886146" y="3720983"/>
              <a:ext cx="149441" cy="228852"/>
              <a:chOff x="4301909" y="3172011"/>
              <a:chExt cx="369796" cy="355601"/>
            </a:xfrm>
          </p:grpSpPr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0ABE19D-661A-4DFC-A578-D66D142F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12F8E1E4-1846-4959-9488-41AD4C5B4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DFD86E5D-1388-43C3-A239-E9CD7258D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3697B3E8-9C17-4F29-8EBF-791C17034242}"/>
                </a:ext>
              </a:extLst>
            </p:cNvPr>
            <p:cNvSpPr/>
            <p:nvPr/>
          </p:nvSpPr>
          <p:spPr>
            <a:xfrm>
              <a:off x="8348238" y="3132582"/>
              <a:ext cx="247592" cy="597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993" dirty="0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4BB4489E-2642-43C8-9FFF-BF100AA9F5C8}"/>
                </a:ext>
              </a:extLst>
            </p:cNvPr>
            <p:cNvSpPr/>
            <p:nvPr/>
          </p:nvSpPr>
          <p:spPr>
            <a:xfrm>
              <a:off x="8523108" y="3137307"/>
              <a:ext cx="406681" cy="598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93" dirty="0"/>
                <a:t>80</a:t>
              </a:r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919ABB44-43F6-41BD-A3CC-D268035A72FD}"/>
                </a:ext>
              </a:extLst>
            </p:cNvPr>
            <p:cNvGrpSpPr/>
            <p:nvPr/>
          </p:nvGrpSpPr>
          <p:grpSpPr>
            <a:xfrm>
              <a:off x="8430355" y="3687139"/>
              <a:ext cx="149441" cy="228852"/>
              <a:chOff x="4301909" y="3172011"/>
              <a:chExt cx="369796" cy="355601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B9CE33F3-87D1-472E-B6E0-B89C1C8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64C6E29C-5CB0-446A-91CF-659BA904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BC14CFA4-F533-4712-B0A8-26DA37D4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0786C91D-3D41-4CC5-9BCF-322EDAF449F3}"/>
                </a:ext>
              </a:extLst>
            </p:cNvPr>
            <p:cNvSpPr/>
            <p:nvPr/>
          </p:nvSpPr>
          <p:spPr>
            <a:xfrm>
              <a:off x="8887935" y="3136348"/>
              <a:ext cx="169868" cy="5982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993" dirty="0"/>
            </a:p>
          </p:txBody>
        </p:sp>
      </p:grpSp>
      <p:cxnSp>
        <p:nvCxnSpPr>
          <p:cNvPr id="124" name="Conector de seta reta 18">
            <a:extLst>
              <a:ext uri="{FF2B5EF4-FFF2-40B4-BE49-F238E27FC236}">
                <a16:creationId xmlns:a16="http://schemas.microsoft.com/office/drawing/2014/main" id="{A8260B65-6BCA-444E-ABC6-A02663FF5A6D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6200984" y="4123630"/>
            <a:ext cx="1585788" cy="1209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8">
            <a:extLst>
              <a:ext uri="{FF2B5EF4-FFF2-40B4-BE49-F238E27FC236}">
                <a16:creationId xmlns:a16="http://schemas.microsoft.com/office/drawing/2014/main" id="{88266308-786F-4C8C-9574-A4ADF7C4BF3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070507" y="4009088"/>
            <a:ext cx="2669593" cy="133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de seta reta 18">
            <a:extLst>
              <a:ext uri="{FF2B5EF4-FFF2-40B4-BE49-F238E27FC236}">
                <a16:creationId xmlns:a16="http://schemas.microsoft.com/office/drawing/2014/main" id="{7B6028B2-14D0-4ABE-94B2-3AAF3708E8F8}"/>
              </a:ext>
            </a:extLst>
          </p:cNvPr>
          <p:cNvCxnSpPr>
            <a:cxnSpLocks/>
            <a:stCxn id="244" idx="0"/>
          </p:cNvCxnSpPr>
          <p:nvPr/>
        </p:nvCxnSpPr>
        <p:spPr>
          <a:xfrm flipV="1">
            <a:off x="8578347" y="4123629"/>
            <a:ext cx="241926" cy="120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EF26803C-814F-4B68-8DC4-0B77B0D70055}"/>
              </a:ext>
            </a:extLst>
          </p:cNvPr>
          <p:cNvGrpSpPr/>
          <p:nvPr/>
        </p:nvGrpSpPr>
        <p:grpSpPr>
          <a:xfrm>
            <a:off x="1375713" y="5877941"/>
            <a:ext cx="1961656" cy="440928"/>
            <a:chOff x="135527" y="2670868"/>
            <a:chExt cx="2507358" cy="1392702"/>
          </a:xfrm>
        </p:grpSpPr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0AB2BCE-0084-4FE9-87D2-4D268BB4D1E9}"/>
                </a:ext>
              </a:extLst>
            </p:cNvPr>
            <p:cNvSpPr/>
            <p:nvPr/>
          </p:nvSpPr>
          <p:spPr>
            <a:xfrm>
              <a:off x="135527" y="2670868"/>
              <a:ext cx="2507358" cy="139270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82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86D256DC-FD67-4B72-AFDF-855ACD60B954}"/>
                </a:ext>
              </a:extLst>
            </p:cNvPr>
            <p:cNvSpPr/>
            <p:nvPr/>
          </p:nvSpPr>
          <p:spPr>
            <a:xfrm>
              <a:off x="793210" y="3109793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839CA4D2-92C0-4A13-963A-BD1DC10A43B0}"/>
                </a:ext>
              </a:extLst>
            </p:cNvPr>
            <p:cNvSpPr/>
            <p:nvPr/>
          </p:nvSpPr>
          <p:spPr>
            <a:xfrm>
              <a:off x="537733" y="3109792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2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16DB6DC-0478-42D1-B3EE-A54DFE610813}"/>
                </a:ext>
              </a:extLst>
            </p:cNvPr>
            <p:cNvSpPr/>
            <p:nvPr/>
          </p:nvSpPr>
          <p:spPr>
            <a:xfrm>
              <a:off x="234280" y="3109954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882" dirty="0"/>
                <a:t>0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02200369-B62C-4C74-9C97-1EEE5FF520B6}"/>
                </a:ext>
              </a:extLst>
            </p:cNvPr>
            <p:cNvSpPr/>
            <p:nvPr/>
          </p:nvSpPr>
          <p:spPr>
            <a:xfrm>
              <a:off x="2317152" y="3106717"/>
              <a:ext cx="257124" cy="5399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5FF3CFB1-F5DB-4327-9552-60C3A432C708}"/>
                </a:ext>
              </a:extLst>
            </p:cNvPr>
            <p:cNvSpPr/>
            <p:nvPr/>
          </p:nvSpPr>
          <p:spPr>
            <a:xfrm>
              <a:off x="1295588" y="310995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30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BBB4E3C3-1F9B-4452-B818-7EA06F6DA198}"/>
                </a:ext>
              </a:extLst>
            </p:cNvPr>
            <p:cNvSpPr/>
            <p:nvPr/>
          </p:nvSpPr>
          <p:spPr>
            <a:xfrm>
              <a:off x="1043924" y="3109954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13C99FE-94AC-4E06-BAE9-0DA03C97BCF6}"/>
                </a:ext>
              </a:extLst>
            </p:cNvPr>
            <p:cNvSpPr/>
            <p:nvPr/>
          </p:nvSpPr>
          <p:spPr>
            <a:xfrm>
              <a:off x="1704150" y="3106716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882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F568BBE8-0A66-4960-B520-43866CB396A2}"/>
                </a:ext>
              </a:extLst>
            </p:cNvPr>
            <p:cNvSpPr/>
            <p:nvPr/>
          </p:nvSpPr>
          <p:spPr>
            <a:xfrm>
              <a:off x="1901505" y="3107039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2" dirty="0"/>
                <a:t>35</a:t>
              </a:r>
            </a:p>
          </p:txBody>
        </p: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8741182B-FBE0-4230-9E1F-A6DB19FF6A9F}"/>
                </a:ext>
              </a:extLst>
            </p:cNvPr>
            <p:cNvGrpSpPr/>
            <p:nvPr/>
          </p:nvGrpSpPr>
          <p:grpSpPr>
            <a:xfrm>
              <a:off x="1094485" y="3643215"/>
              <a:ext cx="149441" cy="206562"/>
              <a:chOff x="4301909" y="3172011"/>
              <a:chExt cx="369796" cy="355601"/>
            </a:xfrm>
          </p:grpSpPr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2DEA8458-C0DB-48F9-852D-77B1FBBA4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A7DC48CD-2024-4AFD-98A7-A3E13C669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F3650C02-7568-4409-BACA-25DEC401B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C5FFC73-9078-41BF-B52C-7503F10F51B3}"/>
                </a:ext>
              </a:extLst>
            </p:cNvPr>
            <p:cNvGrpSpPr/>
            <p:nvPr/>
          </p:nvGrpSpPr>
          <p:grpSpPr>
            <a:xfrm>
              <a:off x="1727166" y="3588390"/>
              <a:ext cx="149441" cy="206562"/>
              <a:chOff x="4301909" y="3172011"/>
              <a:chExt cx="369796" cy="355601"/>
            </a:xfrm>
          </p:grpSpPr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53DC1BE0-A2A6-43C1-8E26-7D533E7D0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807" y="3172011"/>
                <a:ext cx="0" cy="282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F83C5C14-532B-4959-9842-55DD0D550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909" y="3455894"/>
                <a:ext cx="369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to 154">
                <a:extLst>
                  <a:ext uri="{FF2B5EF4-FFF2-40B4-BE49-F238E27FC236}">
                    <a16:creationId xmlns:a16="http://schemas.microsoft.com/office/drawing/2014/main" id="{AAC83DFF-4895-49E1-B20C-3B7E01FE3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09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B1AC53E-20C0-456F-BFB2-3DF5777F4F1F}"/>
                </a:ext>
              </a:extLst>
            </p:cNvPr>
            <p:cNvGrpSpPr/>
            <p:nvPr/>
          </p:nvGrpSpPr>
          <p:grpSpPr>
            <a:xfrm>
              <a:off x="2434212" y="3630919"/>
              <a:ext cx="149441" cy="211052"/>
              <a:chOff x="2715603" y="3164282"/>
              <a:chExt cx="369795" cy="363330"/>
            </a:xfrm>
          </p:grpSpPr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F3FD7548-F48F-46EB-B6E5-39D65D9D0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79" y="3164282"/>
                <a:ext cx="0" cy="282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E1B4F19-4C74-4DD0-9819-4D1F8616D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603" y="3455895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1934DD86-4F90-488C-AD87-6AFA5EE4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01" y="3527612"/>
                <a:ext cx="2173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A2209F06-C0E4-4A55-AD85-62EC02556C43}"/>
              </a:ext>
            </a:extLst>
          </p:cNvPr>
          <p:cNvSpPr/>
          <p:nvPr/>
        </p:nvSpPr>
        <p:spPr>
          <a:xfrm>
            <a:off x="3202612" y="3260919"/>
            <a:ext cx="448479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/>
              <a:t>20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246EB51A-86A1-4CC6-B36B-808BA4E74135}"/>
              </a:ext>
            </a:extLst>
          </p:cNvPr>
          <p:cNvSpPr/>
          <p:nvPr/>
        </p:nvSpPr>
        <p:spPr>
          <a:xfrm>
            <a:off x="2925082" y="3260919"/>
            <a:ext cx="276316" cy="595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sz="1544" dirty="0"/>
          </a:p>
        </p:txBody>
      </p:sp>
      <p:cxnSp>
        <p:nvCxnSpPr>
          <p:cNvPr id="137" name="Conector de seta reta 18">
            <a:extLst>
              <a:ext uri="{FF2B5EF4-FFF2-40B4-BE49-F238E27FC236}">
                <a16:creationId xmlns:a16="http://schemas.microsoft.com/office/drawing/2014/main" id="{C2AF8EF1-0420-4B23-900E-F3C80C9308F5}"/>
              </a:ext>
            </a:extLst>
          </p:cNvPr>
          <p:cNvCxnSpPr>
            <a:cxnSpLocks/>
          </p:cNvCxnSpPr>
          <p:nvPr/>
        </p:nvCxnSpPr>
        <p:spPr>
          <a:xfrm flipV="1">
            <a:off x="2125964" y="4092952"/>
            <a:ext cx="992888" cy="17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F79F2FB1-351A-4F9E-A3D4-49BE20BB0907}"/>
              </a:ext>
            </a:extLst>
          </p:cNvPr>
          <p:cNvGrpSpPr/>
          <p:nvPr/>
        </p:nvGrpSpPr>
        <p:grpSpPr>
          <a:xfrm>
            <a:off x="6740101" y="3139585"/>
            <a:ext cx="2793150" cy="984044"/>
            <a:chOff x="2132578" y="1379861"/>
            <a:chExt cx="2532831" cy="892332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70A36486-08F7-4584-924A-47D42E3B5AFC}"/>
                </a:ext>
              </a:extLst>
            </p:cNvPr>
            <p:cNvSpPr/>
            <p:nvPr/>
          </p:nvSpPr>
          <p:spPr>
            <a:xfrm>
              <a:off x="2132578" y="1379861"/>
              <a:ext cx="2532831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C9149B5F-A8A2-4D3E-9CB2-D4A096CBB19E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9E75C34B-8857-437C-8571-2D30F4F2337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2</a:t>
              </a:r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DB8C3759-B637-4A33-AC2D-607463A05874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8491256A-AD29-4724-9111-6123F9ADEBCC}"/>
                </a:ext>
              </a:extLst>
            </p:cNvPr>
            <p:cNvSpPr/>
            <p:nvPr/>
          </p:nvSpPr>
          <p:spPr>
            <a:xfrm>
              <a:off x="4329757" y="1520951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9B95025-FFAE-4EED-A134-9FF2B4A4C17A}"/>
                </a:ext>
              </a:extLst>
            </p:cNvPr>
            <p:cNvSpPr/>
            <p:nvPr/>
          </p:nvSpPr>
          <p:spPr>
            <a:xfrm>
              <a:off x="3750242" y="1520951"/>
              <a:ext cx="202618" cy="539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2B440156-E735-47F3-936E-84FDC5E2CDC8}"/>
                </a:ext>
              </a:extLst>
            </p:cNvPr>
            <p:cNvSpPr/>
            <p:nvPr/>
          </p:nvSpPr>
          <p:spPr>
            <a:xfrm>
              <a:off x="3947597" y="1521274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60</a:t>
              </a:r>
            </a:p>
          </p:txBody>
        </p: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280CF488-63DD-4C4B-8785-40928DBAE4BF}"/>
                </a:ext>
              </a:extLst>
            </p:cNvPr>
            <p:cNvGrpSpPr/>
            <p:nvPr/>
          </p:nvGrpSpPr>
          <p:grpSpPr>
            <a:xfrm>
              <a:off x="3086613" y="1526959"/>
              <a:ext cx="658345" cy="539632"/>
              <a:chOff x="2907602" y="3172410"/>
              <a:chExt cx="658345" cy="539632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3CAF0BB-3606-42B1-A2E0-458F3374B53D}"/>
                  </a:ext>
                </a:extLst>
              </p:cNvPr>
              <p:cNvSpPr/>
              <p:nvPr/>
            </p:nvSpPr>
            <p:spPr>
              <a:xfrm>
                <a:off x="3159266" y="3172410"/>
                <a:ext cx="406681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44" dirty="0"/>
                  <a:t>52</a:t>
                </a:r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799B620B-D0EB-4D65-B380-93F218E65C81}"/>
                  </a:ext>
                </a:extLst>
              </p:cNvPr>
              <p:cNvSpPr/>
              <p:nvPr/>
            </p:nvSpPr>
            <p:spPr>
              <a:xfrm>
                <a:off x="2907602" y="3172410"/>
                <a:ext cx="250564" cy="539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544" dirty="0"/>
              </a:p>
            </p:txBody>
          </p:sp>
        </p:grpSp>
      </p:grpSp>
      <p:cxnSp>
        <p:nvCxnSpPr>
          <p:cNvPr id="122" name="Conector de seta reta 18">
            <a:extLst>
              <a:ext uri="{FF2B5EF4-FFF2-40B4-BE49-F238E27FC236}">
                <a16:creationId xmlns:a16="http://schemas.microsoft.com/office/drawing/2014/main" id="{B7FD5C11-2521-43AA-9E33-35D5706D2E0E}"/>
              </a:ext>
            </a:extLst>
          </p:cNvPr>
          <p:cNvCxnSpPr>
            <a:cxnSpLocks/>
          </p:cNvCxnSpPr>
          <p:nvPr/>
        </p:nvCxnSpPr>
        <p:spPr>
          <a:xfrm flipH="1">
            <a:off x="4486520" y="3887808"/>
            <a:ext cx="3499167" cy="1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18">
            <a:extLst>
              <a:ext uri="{FF2B5EF4-FFF2-40B4-BE49-F238E27FC236}">
                <a16:creationId xmlns:a16="http://schemas.microsoft.com/office/drawing/2014/main" id="{66ED969F-ACEF-4D17-8969-9C6A8DF09F97}"/>
              </a:ext>
            </a:extLst>
          </p:cNvPr>
          <p:cNvCxnSpPr>
            <a:cxnSpLocks/>
            <a:stCxn id="171" idx="2"/>
          </p:cNvCxnSpPr>
          <p:nvPr/>
        </p:nvCxnSpPr>
        <p:spPr>
          <a:xfrm flipH="1">
            <a:off x="7413802" y="3890627"/>
            <a:ext cx="1221944" cy="129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de seta reta 18">
            <a:extLst>
              <a:ext uri="{FF2B5EF4-FFF2-40B4-BE49-F238E27FC236}">
                <a16:creationId xmlns:a16="http://schemas.microsoft.com/office/drawing/2014/main" id="{B3D199AE-0B6E-4A3D-8DF8-34F2D772DD23}"/>
              </a:ext>
            </a:extLst>
          </p:cNvPr>
          <p:cNvCxnSpPr>
            <a:cxnSpLocks/>
          </p:cNvCxnSpPr>
          <p:nvPr/>
        </p:nvCxnSpPr>
        <p:spPr>
          <a:xfrm>
            <a:off x="6165597" y="2959288"/>
            <a:ext cx="574504" cy="50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AD85F4CF-B7D1-452E-BF30-C515AEA6758B}"/>
              </a:ext>
            </a:extLst>
          </p:cNvPr>
          <p:cNvSpPr txBox="1"/>
          <p:nvPr/>
        </p:nvSpPr>
        <p:spPr>
          <a:xfrm>
            <a:off x="5723473" y="2712351"/>
            <a:ext cx="69897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85" dirty="0"/>
              <a:t>novo</a:t>
            </a:r>
          </a:p>
        </p:txBody>
      </p:sp>
      <p:cxnSp>
        <p:nvCxnSpPr>
          <p:cNvPr id="187" name="Conector de seta reta 18">
            <a:extLst>
              <a:ext uri="{FF2B5EF4-FFF2-40B4-BE49-F238E27FC236}">
                <a16:creationId xmlns:a16="http://schemas.microsoft.com/office/drawing/2014/main" id="{C761002A-2B1C-4E2E-923C-8D6F9FEBF860}"/>
              </a:ext>
            </a:extLst>
          </p:cNvPr>
          <p:cNvCxnSpPr>
            <a:cxnSpLocks/>
            <a:stCxn id="167" idx="2"/>
            <a:endCxn id="243" idx="0"/>
          </p:cNvCxnSpPr>
          <p:nvPr/>
        </p:nvCxnSpPr>
        <p:spPr>
          <a:xfrm flipH="1">
            <a:off x="8893729" y="3898493"/>
            <a:ext cx="411148" cy="1284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de seta reta 18">
            <a:extLst>
              <a:ext uri="{FF2B5EF4-FFF2-40B4-BE49-F238E27FC236}">
                <a16:creationId xmlns:a16="http://schemas.microsoft.com/office/drawing/2014/main" id="{4A126D04-B007-4EE0-B151-7FA8B932263A}"/>
              </a:ext>
            </a:extLst>
          </p:cNvPr>
          <p:cNvCxnSpPr>
            <a:cxnSpLocks/>
          </p:cNvCxnSpPr>
          <p:nvPr/>
        </p:nvCxnSpPr>
        <p:spPr>
          <a:xfrm>
            <a:off x="9472940" y="4066556"/>
            <a:ext cx="141774" cy="1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289A2F7-2FE1-4054-A350-59FC7BEB6B78}"/>
              </a:ext>
            </a:extLst>
          </p:cNvPr>
          <p:cNvGrpSpPr/>
          <p:nvPr/>
        </p:nvGrpSpPr>
        <p:grpSpPr>
          <a:xfrm>
            <a:off x="3676163" y="1703520"/>
            <a:ext cx="2399313" cy="984044"/>
            <a:chOff x="1970275" y="1379861"/>
            <a:chExt cx="2175699" cy="892332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D161C746-2A0A-4ACC-8208-E24971B0CE24}"/>
                </a:ext>
              </a:extLst>
            </p:cNvPr>
            <p:cNvSpPr/>
            <p:nvPr/>
          </p:nvSpPr>
          <p:spPr>
            <a:xfrm>
              <a:off x="1970275" y="1379861"/>
              <a:ext cx="2175699" cy="892332"/>
            </a:xfrm>
            <a:prstGeom prst="rect">
              <a:avLst/>
            </a:prstGeom>
            <a:solidFill>
              <a:srgbClr val="FFE48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85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848391EC-2916-4EAA-8C32-3CDA38984DC7}"/>
                </a:ext>
              </a:extLst>
            </p:cNvPr>
            <p:cNvSpPr/>
            <p:nvPr/>
          </p:nvSpPr>
          <p:spPr>
            <a:xfrm>
              <a:off x="2831136" y="1528604"/>
              <a:ext cx="250565" cy="53995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3BF8E457-392D-4BA7-A574-CDD8995B281A}"/>
                </a:ext>
              </a:extLst>
            </p:cNvPr>
            <p:cNvSpPr/>
            <p:nvPr/>
          </p:nvSpPr>
          <p:spPr>
            <a:xfrm>
              <a:off x="2575659" y="1528603"/>
              <a:ext cx="250565" cy="5399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63F64FCE-0E15-4354-82EC-59D3A7406C99}"/>
                </a:ext>
              </a:extLst>
            </p:cNvPr>
            <p:cNvSpPr/>
            <p:nvPr/>
          </p:nvSpPr>
          <p:spPr>
            <a:xfrm>
              <a:off x="2272206" y="1528765"/>
              <a:ext cx="306161" cy="5396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764" dirty="0"/>
                <a:t>1</a:t>
              </a:r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FC9CF16-C91A-4D60-BC19-08514E8C309D}"/>
                </a:ext>
              </a:extLst>
            </p:cNvPr>
            <p:cNvSpPr/>
            <p:nvPr/>
          </p:nvSpPr>
          <p:spPr>
            <a:xfrm>
              <a:off x="3748977" y="1511710"/>
              <a:ext cx="257123" cy="547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pt-BR" sz="1764" dirty="0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9CA924DD-0EFC-46CF-B94C-C8B092EC303C}"/>
                </a:ext>
              </a:extLst>
            </p:cNvPr>
            <p:cNvSpPr/>
            <p:nvPr/>
          </p:nvSpPr>
          <p:spPr>
            <a:xfrm>
              <a:off x="3344322" y="1521956"/>
              <a:ext cx="406681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44" dirty="0"/>
                <a:t>40</a:t>
              </a:r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B727B352-D40F-49CA-97B7-23DB6D6DE5AE}"/>
                </a:ext>
              </a:extLst>
            </p:cNvPr>
            <p:cNvSpPr/>
            <p:nvPr/>
          </p:nvSpPr>
          <p:spPr>
            <a:xfrm>
              <a:off x="3092658" y="1521956"/>
              <a:ext cx="250564" cy="5396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544" dirty="0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A78D0059-CADF-43AF-AD45-EE0D4D064A2E}"/>
                </a:ext>
              </a:extLst>
            </p:cNvPr>
            <p:cNvGrpSpPr/>
            <p:nvPr/>
          </p:nvGrpSpPr>
          <p:grpSpPr>
            <a:xfrm>
              <a:off x="2802829" y="2038181"/>
              <a:ext cx="256059" cy="170697"/>
              <a:chOff x="3361387" y="3172011"/>
              <a:chExt cx="369795" cy="370375"/>
            </a:xfrm>
          </p:grpSpPr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2431CC4F-5413-45E0-9E80-F9E16F17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38" y="3172011"/>
                <a:ext cx="0" cy="28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CF09EA3F-D1C9-4118-BDE2-3D4F2F0F8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387" y="3455894"/>
                <a:ext cx="3697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B90F1BA5-9277-4BAD-A6DC-D9BBAEB10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953" y="3542386"/>
                <a:ext cx="2173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ector de seta reta 18">
            <a:extLst>
              <a:ext uri="{FF2B5EF4-FFF2-40B4-BE49-F238E27FC236}">
                <a16:creationId xmlns:a16="http://schemas.microsoft.com/office/drawing/2014/main" id="{12CEDCC1-EC50-4DDA-A4C2-8598EA91B071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 flipH="1">
            <a:off x="2356542" y="3867632"/>
            <a:ext cx="1450904" cy="20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18">
            <a:extLst>
              <a:ext uri="{FF2B5EF4-FFF2-40B4-BE49-F238E27FC236}">
                <a16:creationId xmlns:a16="http://schemas.microsoft.com/office/drawing/2014/main" id="{95937F56-5049-412B-A748-20E21004DC52}"/>
              </a:ext>
            </a:extLst>
          </p:cNvPr>
          <p:cNvCxnSpPr>
            <a:cxnSpLocks/>
          </p:cNvCxnSpPr>
          <p:nvPr/>
        </p:nvCxnSpPr>
        <p:spPr>
          <a:xfrm flipH="1">
            <a:off x="4070507" y="2422280"/>
            <a:ext cx="944095" cy="69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de seta reta 18">
            <a:extLst>
              <a:ext uri="{FF2B5EF4-FFF2-40B4-BE49-F238E27FC236}">
                <a16:creationId xmlns:a16="http://schemas.microsoft.com/office/drawing/2014/main" id="{2074746F-DCB7-40E8-9F18-EF63AF5DAD1A}"/>
              </a:ext>
            </a:extLst>
          </p:cNvPr>
          <p:cNvCxnSpPr>
            <a:cxnSpLocks/>
          </p:cNvCxnSpPr>
          <p:nvPr/>
        </p:nvCxnSpPr>
        <p:spPr>
          <a:xfrm>
            <a:off x="5773912" y="2421974"/>
            <a:ext cx="1112568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de seta reta 18">
            <a:extLst>
              <a:ext uri="{FF2B5EF4-FFF2-40B4-BE49-F238E27FC236}">
                <a16:creationId xmlns:a16="http://schemas.microsoft.com/office/drawing/2014/main" id="{46391BC9-E543-40CF-B034-811F6789FD66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2808097" y="2195543"/>
            <a:ext cx="868066" cy="10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18">
            <a:extLst>
              <a:ext uri="{FF2B5EF4-FFF2-40B4-BE49-F238E27FC236}">
                <a16:creationId xmlns:a16="http://schemas.microsoft.com/office/drawing/2014/main" id="{6660621C-8126-4097-9E17-F2C544EEFFD0}"/>
              </a:ext>
            </a:extLst>
          </p:cNvPr>
          <p:cNvCxnSpPr>
            <a:cxnSpLocks/>
          </p:cNvCxnSpPr>
          <p:nvPr/>
        </p:nvCxnSpPr>
        <p:spPr>
          <a:xfrm flipH="1" flipV="1">
            <a:off x="6182936" y="1977038"/>
            <a:ext cx="1436305" cy="136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9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spc="-5" dirty="0"/>
              <a:t>Múltiplas</a:t>
            </a:r>
          </a:p>
        </p:txBody>
      </p:sp>
      <p:sp>
        <p:nvSpPr>
          <p:cNvPr id="3" name="object 3"/>
          <p:cNvSpPr/>
          <p:nvPr/>
        </p:nvSpPr>
        <p:spPr>
          <a:xfrm>
            <a:off x="9145409" y="6385559"/>
            <a:ext cx="41910" cy="13335"/>
          </a:xfrm>
          <a:custGeom>
            <a:avLst/>
            <a:gdLst/>
            <a:ahLst/>
            <a:cxnLst/>
            <a:rect l="l" t="t" r="r" b="b"/>
            <a:pathLst>
              <a:path w="41909" h="13335">
                <a:moveTo>
                  <a:pt x="36575" y="0"/>
                </a:moveTo>
                <a:lnTo>
                  <a:pt x="41910" y="0"/>
                </a:lnTo>
              </a:path>
              <a:path w="41909" h="13335">
                <a:moveTo>
                  <a:pt x="0" y="6096"/>
                </a:moveTo>
                <a:lnTo>
                  <a:pt x="6096" y="6096"/>
                </a:lnTo>
              </a:path>
              <a:path w="41909" h="13335">
                <a:moveTo>
                  <a:pt x="0" y="12954"/>
                </a:moveTo>
                <a:lnTo>
                  <a:pt x="6096" y="12954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8759" y="638555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6857" y="0"/>
                </a:moveTo>
                <a:lnTo>
                  <a:pt x="12953" y="0"/>
                </a:lnTo>
              </a:path>
              <a:path w="13334" h="13335">
                <a:moveTo>
                  <a:pt x="0" y="12954"/>
                </a:moveTo>
                <a:lnTo>
                  <a:pt x="6857" y="12954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287" y="1199420"/>
            <a:ext cx="9194874" cy="60110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marR="11430" indent="-457200" algn="just">
              <a:lnSpc>
                <a:spcPct val="8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definição</a:t>
            </a:r>
            <a:r>
              <a:rPr sz="3200" spc="-5" dirty="0">
                <a:latin typeface="Arial MT"/>
                <a:cs typeface="Arial MT"/>
              </a:rPr>
              <a:t> de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não</a:t>
            </a:r>
            <a:r>
              <a:rPr sz="3200" spc="-5" dirty="0">
                <a:latin typeface="Arial MT"/>
                <a:cs typeface="Arial MT"/>
              </a:rPr>
              <a:t> restringe</a:t>
            </a:r>
            <a:r>
              <a:rPr sz="3200" spc="88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número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filhos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nó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 err="1">
                <a:latin typeface="Arial MT"/>
                <a:cs typeface="Arial MT"/>
              </a:rPr>
              <a:t>pode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10" dirty="0" err="1">
                <a:latin typeface="Arial MT"/>
                <a:cs typeface="Arial MT"/>
              </a:rPr>
              <a:t>ter</a:t>
            </a:r>
            <a:r>
              <a:rPr lang="pt-BR" sz="3200" spc="-10" dirty="0">
                <a:latin typeface="Arial MT"/>
                <a:cs typeface="Arial MT"/>
              </a:rPr>
              <a:t>, e denomina-se </a:t>
            </a:r>
            <a:r>
              <a:rPr sz="3200" spc="-10" dirty="0" err="1">
                <a:latin typeface="Arial MT"/>
                <a:cs typeface="Arial MT"/>
              </a:rPr>
              <a:t>árvore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 err="1">
                <a:latin typeface="Arial MT"/>
                <a:cs typeface="Arial MT"/>
              </a:rPr>
              <a:t>múltipla</a:t>
            </a:r>
            <a:r>
              <a:rPr lang="pt-BR" sz="3200" spc="-10" dirty="0">
                <a:latin typeface="Arial MT"/>
                <a:cs typeface="Arial MT"/>
              </a:rPr>
              <a:t> aquela cujo nó pode ter mais de 2 filhos.</a:t>
            </a:r>
          </a:p>
          <a:p>
            <a:pPr marL="469900" marR="11430" indent="-457200" algn="just">
              <a:lnSpc>
                <a:spcPct val="8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endParaRPr sz="32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799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Arial MT"/>
                <a:cs typeface="Arial MT"/>
              </a:rPr>
              <a:t>Contudo,</a:t>
            </a:r>
            <a:r>
              <a:rPr sz="3200" spc="-5" dirty="0">
                <a:latin typeface="Arial MT"/>
                <a:cs typeface="Arial MT"/>
              </a:rPr>
              <a:t> para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mantenha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características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úteis,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relacionadas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à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sua </a:t>
            </a:r>
            <a:r>
              <a:rPr sz="3200" spc="-5" dirty="0">
                <a:latin typeface="Arial MT"/>
                <a:cs typeface="Arial MT"/>
              </a:rPr>
              <a:t> eficiência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tange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localizar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um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determinado</a:t>
            </a:r>
            <a:r>
              <a:rPr sz="3200" spc="-10" dirty="0">
                <a:latin typeface="Arial MT"/>
                <a:cs typeface="Arial MT"/>
              </a:rPr>
              <a:t> dado,</a:t>
            </a:r>
            <a:r>
              <a:rPr sz="3200" spc="-5" dirty="0">
                <a:latin typeface="Arial MT"/>
                <a:cs typeface="Arial MT"/>
              </a:rPr>
              <a:t> restrições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são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impostas. </a:t>
            </a:r>
            <a:r>
              <a:rPr sz="3200" spc="-875" dirty="0">
                <a:latin typeface="Arial MT"/>
                <a:cs typeface="Arial MT"/>
              </a:rPr>
              <a:t> </a:t>
            </a:r>
            <a:endParaRPr lang="pt-BR" sz="3200" spc="-875" dirty="0">
              <a:latin typeface="Arial MT"/>
              <a:cs typeface="Arial MT"/>
            </a:endParaRPr>
          </a:p>
          <a:p>
            <a:pPr marL="12700" marR="5080" algn="just">
              <a:lnSpc>
                <a:spcPct val="79900"/>
              </a:lnSpc>
              <a:spcBef>
                <a:spcPts val="700"/>
              </a:spcBef>
            </a:pPr>
            <a:endParaRPr lang="pt-BR" sz="3200" spc="-875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799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3200" spc="-10" dirty="0">
                <a:latin typeface="Arial MT"/>
                <a:cs typeface="Arial MT"/>
              </a:rPr>
              <a:t>A seguir estão descritas as </a:t>
            </a:r>
            <a:r>
              <a:rPr sz="3200" spc="-10" dirty="0" err="1">
                <a:latin typeface="Arial MT"/>
                <a:cs typeface="Arial MT"/>
              </a:rPr>
              <a:t>restrições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impostas</a:t>
            </a:r>
            <a:r>
              <a:rPr sz="3200" spc="-5" dirty="0">
                <a:latin typeface="Arial MT"/>
                <a:cs typeface="Arial MT"/>
              </a:rPr>
              <a:t> 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uma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 múltipla </a:t>
            </a:r>
            <a:r>
              <a:rPr sz="3200" spc="-5" dirty="0">
                <a:latin typeface="Arial MT"/>
                <a:cs typeface="Arial MT"/>
              </a:rPr>
              <a:t>para que esta </a:t>
            </a:r>
            <a:r>
              <a:rPr sz="3200" spc="-10" dirty="0">
                <a:latin typeface="Arial MT"/>
                <a:cs typeface="Arial MT"/>
              </a:rPr>
              <a:t>receba </a:t>
            </a:r>
            <a:r>
              <a:rPr sz="3200" spc="-5" dirty="0">
                <a:latin typeface="Arial MT"/>
                <a:cs typeface="Arial MT"/>
              </a:rPr>
              <a:t>o </a:t>
            </a:r>
            <a:r>
              <a:rPr sz="3200" spc="-10" dirty="0">
                <a:latin typeface="Arial MT"/>
                <a:cs typeface="Arial MT"/>
              </a:rPr>
              <a:t>rótulo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árvore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de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busca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múltipla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de </a:t>
            </a:r>
            <a:r>
              <a:rPr sz="3200" b="1" i="1" spc="-10" dirty="0">
                <a:latin typeface="Arial"/>
                <a:cs typeface="Arial"/>
              </a:rPr>
              <a:t>ordem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spc="-5" dirty="0"/>
              <a:t>Múltiplas</a:t>
            </a:r>
          </a:p>
        </p:txBody>
      </p:sp>
      <p:sp>
        <p:nvSpPr>
          <p:cNvPr id="3" name="object 3"/>
          <p:cNvSpPr/>
          <p:nvPr/>
        </p:nvSpPr>
        <p:spPr>
          <a:xfrm>
            <a:off x="9541649" y="67025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5409" y="6775704"/>
            <a:ext cx="41910" cy="18415"/>
          </a:xfrm>
          <a:custGeom>
            <a:avLst/>
            <a:gdLst/>
            <a:ahLst/>
            <a:cxnLst/>
            <a:rect l="l" t="t" r="r" b="b"/>
            <a:pathLst>
              <a:path w="41909" h="18415">
                <a:moveTo>
                  <a:pt x="36575" y="0"/>
                </a:moveTo>
                <a:lnTo>
                  <a:pt x="41910" y="0"/>
                </a:lnTo>
              </a:path>
              <a:path w="41909" h="18415">
                <a:moveTo>
                  <a:pt x="0" y="6096"/>
                </a:moveTo>
                <a:lnTo>
                  <a:pt x="6096" y="6096"/>
                </a:lnTo>
              </a:path>
              <a:path w="41909" h="18415">
                <a:moveTo>
                  <a:pt x="0" y="12192"/>
                </a:moveTo>
                <a:lnTo>
                  <a:pt x="6096" y="12192"/>
                </a:lnTo>
              </a:path>
              <a:path w="41909" h="18415">
                <a:moveTo>
                  <a:pt x="24383" y="18288"/>
                </a:moveTo>
                <a:lnTo>
                  <a:pt x="30479" y="1828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8759" y="6775704"/>
            <a:ext cx="30480" cy="67310"/>
          </a:xfrm>
          <a:custGeom>
            <a:avLst/>
            <a:gdLst/>
            <a:ahLst/>
            <a:cxnLst/>
            <a:rect l="l" t="t" r="r" b="b"/>
            <a:pathLst>
              <a:path w="30479" h="67309">
                <a:moveTo>
                  <a:pt x="6857" y="0"/>
                </a:moveTo>
                <a:lnTo>
                  <a:pt x="12953" y="0"/>
                </a:lnTo>
              </a:path>
              <a:path w="30479" h="67309">
                <a:moveTo>
                  <a:pt x="0" y="12192"/>
                </a:moveTo>
                <a:lnTo>
                  <a:pt x="6857" y="12192"/>
                </a:lnTo>
              </a:path>
              <a:path w="30479" h="67309">
                <a:moveTo>
                  <a:pt x="12953" y="18288"/>
                </a:moveTo>
                <a:lnTo>
                  <a:pt x="19050" y="18288"/>
                </a:lnTo>
              </a:path>
              <a:path w="30479" h="67309">
                <a:moveTo>
                  <a:pt x="12953" y="24384"/>
                </a:moveTo>
                <a:lnTo>
                  <a:pt x="19050" y="24384"/>
                </a:lnTo>
              </a:path>
              <a:path w="30479" h="67309">
                <a:moveTo>
                  <a:pt x="12953" y="30480"/>
                </a:moveTo>
                <a:lnTo>
                  <a:pt x="19050" y="30480"/>
                </a:lnTo>
              </a:path>
              <a:path w="30479" h="67309">
                <a:moveTo>
                  <a:pt x="12954" y="36576"/>
                </a:moveTo>
                <a:lnTo>
                  <a:pt x="19050" y="36576"/>
                </a:lnTo>
              </a:path>
              <a:path w="30479" h="67309">
                <a:moveTo>
                  <a:pt x="12954" y="42672"/>
                </a:moveTo>
                <a:lnTo>
                  <a:pt x="19050" y="42672"/>
                </a:lnTo>
              </a:path>
              <a:path w="30479" h="67309">
                <a:moveTo>
                  <a:pt x="12954" y="48768"/>
                </a:moveTo>
                <a:lnTo>
                  <a:pt x="19050" y="48768"/>
                </a:lnTo>
              </a:path>
              <a:path w="30479" h="67309">
                <a:moveTo>
                  <a:pt x="12954" y="54864"/>
                </a:moveTo>
                <a:lnTo>
                  <a:pt x="19050" y="54864"/>
                </a:lnTo>
              </a:path>
              <a:path w="30479" h="67309">
                <a:moveTo>
                  <a:pt x="12954" y="60960"/>
                </a:moveTo>
                <a:lnTo>
                  <a:pt x="19050" y="60960"/>
                </a:lnTo>
              </a:path>
              <a:path w="30479" h="67309">
                <a:moveTo>
                  <a:pt x="25146" y="67056"/>
                </a:moveTo>
                <a:lnTo>
                  <a:pt x="30480" y="67056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0065" y="67818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0"/>
                </a:moveTo>
                <a:lnTo>
                  <a:pt x="5334" y="0"/>
                </a:lnTo>
              </a:path>
              <a:path w="5715" h="6350">
                <a:moveTo>
                  <a:pt x="0" y="6095"/>
                </a:moveTo>
                <a:lnTo>
                  <a:pt x="5334" y="6095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8769" y="680618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1909" y="0"/>
                </a:moveTo>
                <a:lnTo>
                  <a:pt x="48767" y="0"/>
                </a:lnTo>
              </a:path>
              <a:path w="48895" h="48895">
                <a:moveTo>
                  <a:pt x="41909" y="6096"/>
                </a:moveTo>
                <a:lnTo>
                  <a:pt x="48767" y="6096"/>
                </a:lnTo>
              </a:path>
              <a:path w="48895" h="48895">
                <a:moveTo>
                  <a:pt x="18287" y="12192"/>
                </a:moveTo>
                <a:lnTo>
                  <a:pt x="24383" y="12192"/>
                </a:lnTo>
              </a:path>
              <a:path w="48895" h="48895">
                <a:moveTo>
                  <a:pt x="30479" y="12192"/>
                </a:moveTo>
                <a:lnTo>
                  <a:pt x="36575" y="12192"/>
                </a:lnTo>
              </a:path>
              <a:path w="48895" h="48895">
                <a:moveTo>
                  <a:pt x="18287" y="24384"/>
                </a:moveTo>
                <a:lnTo>
                  <a:pt x="24383" y="24384"/>
                </a:lnTo>
              </a:path>
              <a:path w="48895" h="48895">
                <a:moveTo>
                  <a:pt x="0" y="36576"/>
                </a:moveTo>
                <a:lnTo>
                  <a:pt x="6096" y="36576"/>
                </a:lnTo>
              </a:path>
              <a:path w="48895" h="48895">
                <a:moveTo>
                  <a:pt x="11429" y="36576"/>
                </a:moveTo>
                <a:lnTo>
                  <a:pt x="18287" y="36576"/>
                </a:lnTo>
              </a:path>
              <a:path w="48895" h="48895">
                <a:moveTo>
                  <a:pt x="11429" y="48768"/>
                </a:moveTo>
                <a:lnTo>
                  <a:pt x="18287" y="48768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3569" y="680618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6096" y="0"/>
                </a:lnTo>
              </a:path>
              <a:path w="36829">
                <a:moveTo>
                  <a:pt x="30479" y="0"/>
                </a:moveTo>
                <a:lnTo>
                  <a:pt x="36575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73298" y="68732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7317" y="6964680"/>
            <a:ext cx="48895" cy="104139"/>
          </a:xfrm>
          <a:custGeom>
            <a:avLst/>
            <a:gdLst/>
            <a:ahLst/>
            <a:cxnLst/>
            <a:rect l="l" t="t" r="r" b="b"/>
            <a:pathLst>
              <a:path w="48895" h="104140">
                <a:moveTo>
                  <a:pt x="11442" y="0"/>
                </a:moveTo>
                <a:lnTo>
                  <a:pt x="18300" y="0"/>
                </a:lnTo>
              </a:path>
              <a:path w="48895" h="104140">
                <a:moveTo>
                  <a:pt x="0" y="42671"/>
                </a:moveTo>
                <a:lnTo>
                  <a:pt x="6096" y="42671"/>
                </a:lnTo>
              </a:path>
              <a:path w="48895" h="104140">
                <a:moveTo>
                  <a:pt x="24383" y="67055"/>
                </a:moveTo>
                <a:lnTo>
                  <a:pt x="30479" y="67055"/>
                </a:lnTo>
              </a:path>
              <a:path w="48895" h="104140">
                <a:moveTo>
                  <a:pt x="41909" y="103632"/>
                </a:moveTo>
                <a:lnTo>
                  <a:pt x="48767" y="103632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6827" y="6995159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12" y="0"/>
                </a:moveTo>
                <a:lnTo>
                  <a:pt x="6870" y="0"/>
                </a:lnTo>
              </a:path>
              <a:path w="6984" h="24765">
                <a:moveTo>
                  <a:pt x="0" y="6096"/>
                </a:moveTo>
                <a:lnTo>
                  <a:pt x="6857" y="6096"/>
                </a:lnTo>
              </a:path>
              <a:path w="6984" h="24765">
                <a:moveTo>
                  <a:pt x="0" y="12192"/>
                </a:moveTo>
                <a:lnTo>
                  <a:pt x="6857" y="12192"/>
                </a:lnTo>
              </a:path>
              <a:path w="6984" h="24765">
                <a:moveTo>
                  <a:pt x="0" y="18288"/>
                </a:moveTo>
                <a:lnTo>
                  <a:pt x="6857" y="18288"/>
                </a:lnTo>
              </a:path>
              <a:path w="6984" h="24765">
                <a:moveTo>
                  <a:pt x="0" y="24384"/>
                </a:moveTo>
                <a:lnTo>
                  <a:pt x="6857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41777" y="70012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EE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81844" y="7031735"/>
            <a:ext cx="79375" cy="30480"/>
          </a:xfrm>
          <a:custGeom>
            <a:avLst/>
            <a:gdLst/>
            <a:ahLst/>
            <a:cxnLst/>
            <a:rect l="l" t="t" r="r" b="b"/>
            <a:pathLst>
              <a:path w="79375" h="30479">
                <a:moveTo>
                  <a:pt x="0" y="0"/>
                </a:moveTo>
                <a:lnTo>
                  <a:pt x="6096" y="0"/>
                </a:lnTo>
              </a:path>
              <a:path w="79375" h="30479">
                <a:moveTo>
                  <a:pt x="36575" y="24384"/>
                </a:moveTo>
                <a:lnTo>
                  <a:pt x="42672" y="24384"/>
                </a:lnTo>
              </a:path>
              <a:path w="79375" h="30479">
                <a:moveTo>
                  <a:pt x="73151" y="24384"/>
                </a:moveTo>
                <a:lnTo>
                  <a:pt x="79248" y="24384"/>
                </a:lnTo>
              </a:path>
              <a:path w="79375" h="30479">
                <a:moveTo>
                  <a:pt x="42672" y="30480"/>
                </a:moveTo>
                <a:lnTo>
                  <a:pt x="48768" y="3048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1627" y="7037831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0" y="0"/>
                </a:moveTo>
                <a:lnTo>
                  <a:pt x="6857" y="0"/>
                </a:lnTo>
              </a:path>
              <a:path w="43815" h="24765">
                <a:moveTo>
                  <a:pt x="19050" y="0"/>
                </a:moveTo>
                <a:lnTo>
                  <a:pt x="25146" y="0"/>
                </a:lnTo>
              </a:path>
              <a:path w="43815" h="24765">
                <a:moveTo>
                  <a:pt x="37338" y="12192"/>
                </a:moveTo>
                <a:lnTo>
                  <a:pt x="43434" y="12192"/>
                </a:lnTo>
              </a:path>
              <a:path w="43815" h="24765">
                <a:moveTo>
                  <a:pt x="25146" y="24384"/>
                </a:moveTo>
                <a:lnTo>
                  <a:pt x="30480" y="24384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21013" y="70805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3" y="0"/>
                </a:lnTo>
              </a:path>
            </a:pathLst>
          </a:custGeom>
          <a:ln w="6096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547628" y="4277233"/>
          <a:ext cx="1801495" cy="371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78470" y="4867021"/>
          <a:ext cx="1799589" cy="37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539502" y="4862448"/>
          <a:ext cx="1801495" cy="37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27382" y="4873116"/>
          <a:ext cx="180086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73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716786" y="4882260"/>
          <a:ext cx="1798320" cy="370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79838" y="5549772"/>
          <a:ext cx="1798955" cy="37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266956" y="5560440"/>
          <a:ext cx="1801494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817888" y="6238621"/>
          <a:ext cx="1802130" cy="37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57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314968" y="6784213"/>
          <a:ext cx="1800225" cy="370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1688477" y="4607064"/>
            <a:ext cx="3467100" cy="289560"/>
          </a:xfrm>
          <a:custGeom>
            <a:avLst/>
            <a:gdLst/>
            <a:ahLst/>
            <a:cxnLst/>
            <a:rect l="l" t="t" r="r" b="b"/>
            <a:pathLst>
              <a:path w="3467100" h="289560">
                <a:moveTo>
                  <a:pt x="2877312" y="0"/>
                </a:moveTo>
                <a:lnTo>
                  <a:pt x="0" y="280416"/>
                </a:lnTo>
                <a:lnTo>
                  <a:pt x="762" y="289560"/>
                </a:lnTo>
                <a:lnTo>
                  <a:pt x="2877312" y="9144"/>
                </a:lnTo>
                <a:lnTo>
                  <a:pt x="2877312" y="0"/>
                </a:lnTo>
                <a:close/>
              </a:path>
              <a:path w="3467100" h="289560">
                <a:moveTo>
                  <a:pt x="3467100" y="24384"/>
                </a:moveTo>
                <a:lnTo>
                  <a:pt x="3465576" y="15240"/>
                </a:lnTo>
                <a:lnTo>
                  <a:pt x="2225802" y="265176"/>
                </a:lnTo>
                <a:lnTo>
                  <a:pt x="2229612" y="274320"/>
                </a:lnTo>
                <a:lnTo>
                  <a:pt x="346710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0793" y="4623815"/>
            <a:ext cx="157480" cy="287020"/>
          </a:xfrm>
          <a:custGeom>
            <a:avLst/>
            <a:gdLst/>
            <a:ahLst/>
            <a:cxnLst/>
            <a:rect l="l" t="t" r="r" b="b"/>
            <a:pathLst>
              <a:path w="157479" h="287020">
                <a:moveTo>
                  <a:pt x="156972" y="281939"/>
                </a:moveTo>
                <a:lnTo>
                  <a:pt x="9144" y="0"/>
                </a:lnTo>
                <a:lnTo>
                  <a:pt x="0" y="4571"/>
                </a:lnTo>
                <a:lnTo>
                  <a:pt x="147066" y="286511"/>
                </a:lnTo>
                <a:lnTo>
                  <a:pt x="156972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8869" y="4636008"/>
            <a:ext cx="1624965" cy="260985"/>
          </a:xfrm>
          <a:custGeom>
            <a:avLst/>
            <a:gdLst/>
            <a:ahLst/>
            <a:cxnLst/>
            <a:rect l="l" t="t" r="r" b="b"/>
            <a:pathLst>
              <a:path w="1624965" h="260985">
                <a:moveTo>
                  <a:pt x="1624584" y="251459"/>
                </a:moveTo>
                <a:lnTo>
                  <a:pt x="1524" y="0"/>
                </a:lnTo>
                <a:lnTo>
                  <a:pt x="0" y="9143"/>
                </a:lnTo>
                <a:lnTo>
                  <a:pt x="1623060" y="260603"/>
                </a:lnTo>
                <a:lnTo>
                  <a:pt x="1624584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3749" y="5201411"/>
            <a:ext cx="83820" cy="384175"/>
          </a:xfrm>
          <a:custGeom>
            <a:avLst/>
            <a:gdLst/>
            <a:ahLst/>
            <a:cxnLst/>
            <a:rect l="l" t="t" r="r" b="b"/>
            <a:pathLst>
              <a:path w="83820" h="384175">
                <a:moveTo>
                  <a:pt x="83820" y="1524"/>
                </a:moveTo>
                <a:lnTo>
                  <a:pt x="74676" y="0"/>
                </a:lnTo>
                <a:lnTo>
                  <a:pt x="0" y="382524"/>
                </a:lnTo>
                <a:lnTo>
                  <a:pt x="9144" y="384048"/>
                </a:lnTo>
                <a:lnTo>
                  <a:pt x="8382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8289" y="5215128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79">
                <a:moveTo>
                  <a:pt x="114300" y="3048"/>
                </a:moveTo>
                <a:lnTo>
                  <a:pt x="105155" y="0"/>
                </a:lnTo>
                <a:lnTo>
                  <a:pt x="0" y="382524"/>
                </a:lnTo>
                <a:lnTo>
                  <a:pt x="9144" y="385572"/>
                </a:lnTo>
                <a:lnTo>
                  <a:pt x="11430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7989" y="5890259"/>
            <a:ext cx="1271270" cy="378460"/>
          </a:xfrm>
          <a:custGeom>
            <a:avLst/>
            <a:gdLst/>
            <a:ahLst/>
            <a:cxnLst/>
            <a:rect l="l" t="t" r="r" b="b"/>
            <a:pathLst>
              <a:path w="1271270" h="378460">
                <a:moveTo>
                  <a:pt x="1271015" y="9144"/>
                </a:moveTo>
                <a:lnTo>
                  <a:pt x="1267967" y="0"/>
                </a:lnTo>
                <a:lnTo>
                  <a:pt x="0" y="368808"/>
                </a:lnTo>
                <a:lnTo>
                  <a:pt x="3047" y="377952"/>
                </a:lnTo>
                <a:lnTo>
                  <a:pt x="1271015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9265" y="6585204"/>
            <a:ext cx="184785" cy="241300"/>
          </a:xfrm>
          <a:custGeom>
            <a:avLst/>
            <a:gdLst/>
            <a:ahLst/>
            <a:cxnLst/>
            <a:rect l="l" t="t" r="r" b="b"/>
            <a:pathLst>
              <a:path w="184785" h="241300">
                <a:moveTo>
                  <a:pt x="184404" y="6096"/>
                </a:moveTo>
                <a:lnTo>
                  <a:pt x="176784" y="0"/>
                </a:lnTo>
                <a:lnTo>
                  <a:pt x="0" y="234696"/>
                </a:lnTo>
                <a:lnTo>
                  <a:pt x="7620" y="240792"/>
                </a:lnTo>
                <a:lnTo>
                  <a:pt x="18440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95711" y="1056386"/>
            <a:ext cx="8311515" cy="311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 indent="-449580">
              <a:lnSpc>
                <a:spcPts val="3804"/>
              </a:lnSpc>
              <a:spcBef>
                <a:spcPts val="95"/>
              </a:spcBef>
              <a:buAutoNum type="arabicPeriod"/>
              <a:tabLst>
                <a:tab pos="462280" algn="l"/>
              </a:tabLst>
            </a:pPr>
            <a:r>
              <a:rPr sz="3200" spc="-5" dirty="0">
                <a:latin typeface="Arial MT"/>
                <a:cs typeface="Arial MT"/>
              </a:rPr>
              <a:t>cada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nó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tem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até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</a:t>
            </a:r>
            <a:r>
              <a:rPr sz="3200" b="1" i="1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 MT"/>
                <a:cs typeface="Arial MT"/>
              </a:rPr>
              <a:t>filhos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1</a:t>
            </a:r>
            <a:r>
              <a:rPr sz="3200" spc="-10" dirty="0">
                <a:latin typeface="Arial MT"/>
                <a:cs typeface="Arial MT"/>
              </a:rPr>
              <a:t> chaves;</a:t>
            </a:r>
            <a:endParaRPr sz="3200" dirty="0">
              <a:latin typeface="Arial MT"/>
              <a:cs typeface="Arial MT"/>
            </a:endParaRPr>
          </a:p>
          <a:p>
            <a:pPr marL="12700" marR="5080">
              <a:lnSpc>
                <a:spcPts val="3070"/>
              </a:lnSpc>
              <a:spcBef>
                <a:spcPts val="710"/>
              </a:spcBef>
              <a:buAutoNum type="arabicPeriod"/>
              <a:tabLst>
                <a:tab pos="504190" algn="l"/>
              </a:tabLst>
            </a:pPr>
            <a:r>
              <a:rPr sz="3200" spc="-5" dirty="0">
                <a:latin typeface="Arial MT"/>
                <a:cs typeface="Arial MT"/>
              </a:rPr>
              <a:t>as</a:t>
            </a:r>
            <a:r>
              <a:rPr sz="3200" spc="2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chaves</a:t>
            </a:r>
            <a:r>
              <a:rPr sz="3200" spc="30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em</a:t>
            </a:r>
            <a:r>
              <a:rPr sz="3200" spc="3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cada</a:t>
            </a:r>
            <a:r>
              <a:rPr sz="3200" spc="2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</a:t>
            </a:r>
            <a:r>
              <a:rPr sz="3200" spc="29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dos</a:t>
            </a:r>
            <a:r>
              <a:rPr sz="3200" spc="2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nós</a:t>
            </a:r>
            <a:r>
              <a:rPr sz="3200" spc="30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estão</a:t>
            </a:r>
            <a:r>
              <a:rPr sz="3200" spc="29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ordem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ascendente;</a:t>
            </a:r>
            <a:endParaRPr sz="3200" dirty="0">
              <a:latin typeface="Arial MT"/>
              <a:cs typeface="Arial MT"/>
            </a:endParaRPr>
          </a:p>
          <a:p>
            <a:pPr marL="12700" marR="5080">
              <a:lnSpc>
                <a:spcPts val="3070"/>
              </a:lnSpc>
              <a:spcBef>
                <a:spcPts val="680"/>
              </a:spcBef>
              <a:buAutoNum type="arabicPeriod"/>
              <a:tabLst>
                <a:tab pos="657860" algn="l"/>
                <a:tab pos="658495" algn="l"/>
                <a:tab pos="1405890" algn="l"/>
                <a:tab pos="3006725" algn="l"/>
                <a:tab pos="3971290" algn="l"/>
                <a:tab pos="5954395" algn="l"/>
                <a:tab pos="6385560" algn="l"/>
                <a:tab pos="7643495" algn="l"/>
              </a:tabLst>
            </a:pP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c</a:t>
            </a:r>
            <a:r>
              <a:rPr sz="3200" spc="-15" dirty="0">
                <a:latin typeface="Arial MT"/>
                <a:cs typeface="Arial MT"/>
              </a:rPr>
              <a:t>h</a:t>
            </a: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v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n</a:t>
            </a:r>
            <a:r>
              <a:rPr sz="3200" spc="-15" dirty="0">
                <a:latin typeface="Arial MT"/>
                <a:cs typeface="Arial MT"/>
              </a:rPr>
              <a:t>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p</a:t>
            </a:r>
            <a:r>
              <a:rPr sz="3200" spc="-10" dirty="0">
                <a:latin typeface="Arial MT"/>
                <a:cs typeface="Arial MT"/>
              </a:rPr>
              <a:t>rimeiro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b="1" i="1" spc="-5" dirty="0">
                <a:latin typeface="Times New Roman"/>
                <a:cs typeface="Times New Roman"/>
              </a:rPr>
              <a:t>i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Arial MT"/>
                <a:cs typeface="Arial MT"/>
              </a:rPr>
              <a:t>filho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s</a:t>
            </a:r>
            <a:r>
              <a:rPr sz="3200" spc="-10" dirty="0">
                <a:latin typeface="Arial MT"/>
                <a:cs typeface="Arial MT"/>
              </a:rPr>
              <a:t>ão  menores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 que na </a:t>
            </a:r>
            <a:r>
              <a:rPr sz="3200" spc="-10" dirty="0">
                <a:latin typeface="Arial MT"/>
                <a:cs typeface="Arial MT"/>
              </a:rPr>
              <a:t>chave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Arial MT"/>
                <a:cs typeface="Arial MT"/>
              </a:rPr>
              <a:t>-ésima;</a:t>
            </a:r>
            <a:endParaRPr sz="3200" dirty="0">
              <a:latin typeface="Arial MT"/>
              <a:cs typeface="Arial MT"/>
            </a:endParaRPr>
          </a:p>
          <a:p>
            <a:pPr marL="12700" marR="5080">
              <a:lnSpc>
                <a:spcPts val="3070"/>
              </a:lnSpc>
              <a:spcBef>
                <a:spcPts val="700"/>
              </a:spcBef>
              <a:buAutoNum type="arabicPeriod"/>
              <a:tabLst>
                <a:tab pos="582295" algn="l"/>
                <a:tab pos="582930" algn="l"/>
                <a:tab pos="1241425" algn="l"/>
                <a:tab pos="2764790" algn="l"/>
                <a:tab pos="3666490" algn="l"/>
                <a:tab pos="5179695" algn="l"/>
                <a:tab pos="5737860" algn="l"/>
                <a:tab pos="6106795" algn="l"/>
                <a:tab pos="6461760" algn="l"/>
                <a:tab pos="7643495" algn="l"/>
              </a:tabLst>
            </a:pPr>
            <a:r>
              <a:rPr sz="3200" spc="-15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chav</a:t>
            </a:r>
            <a:r>
              <a:rPr sz="3200" spc="-30" dirty="0">
                <a:latin typeface="Arial MT"/>
                <a:cs typeface="Arial MT"/>
              </a:rPr>
              <a:t>e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n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5" dirty="0">
                <a:latin typeface="Arial MT"/>
                <a:cs typeface="Arial MT"/>
              </a:rPr>
              <a:t>ú</a:t>
            </a:r>
            <a:r>
              <a:rPr sz="3200" spc="-10" dirty="0">
                <a:latin typeface="Arial MT"/>
                <a:cs typeface="Arial MT"/>
              </a:rPr>
              <a:t>ltimo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b="1" i="1" spc="-5" dirty="0">
                <a:latin typeface="Times New Roman"/>
                <a:cs typeface="Times New Roman"/>
              </a:rPr>
              <a:t>m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Arial MT"/>
                <a:cs typeface="Arial MT"/>
              </a:rPr>
              <a:t>-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b="1" i="1" spc="-5" dirty="0">
                <a:latin typeface="Times New Roman"/>
                <a:cs typeface="Times New Roman"/>
              </a:rPr>
              <a:t>i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Arial MT"/>
                <a:cs typeface="Arial MT"/>
              </a:rPr>
              <a:t>filho</a:t>
            </a:r>
            <a:r>
              <a:rPr sz="3200" spc="-5" dirty="0">
                <a:latin typeface="Arial MT"/>
                <a:cs typeface="Arial MT"/>
              </a:rPr>
              <a:t>s</a:t>
            </a:r>
            <a:r>
              <a:rPr sz="3200" dirty="0">
                <a:latin typeface="Arial MT"/>
                <a:cs typeface="Arial MT"/>
              </a:rPr>
              <a:t>	s</a:t>
            </a:r>
            <a:r>
              <a:rPr sz="3200" spc="-10" dirty="0">
                <a:latin typeface="Arial MT"/>
                <a:cs typeface="Arial MT"/>
              </a:rPr>
              <a:t>ão  maiores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</a:t>
            </a:r>
            <a:r>
              <a:rPr sz="3200" spc="-10" dirty="0">
                <a:latin typeface="Arial MT"/>
                <a:cs typeface="Arial MT"/>
              </a:rPr>
              <a:t> chave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Arial MT"/>
                <a:cs typeface="Arial MT"/>
              </a:rPr>
              <a:t>-ésima.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3847" y="6231888"/>
            <a:ext cx="240030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Exemplo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10" dirty="0">
                <a:latin typeface="Arial"/>
                <a:cs typeface="Arial"/>
              </a:rPr>
              <a:t>árvore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4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busca </a:t>
            </a:r>
            <a:r>
              <a:rPr sz="1800" b="1" dirty="0">
                <a:latin typeface="Arial"/>
                <a:cs typeface="Arial"/>
              </a:rPr>
              <a:t>múltipla de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ordem 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/>
              <a:t>Árvores</a:t>
            </a:r>
            <a:r>
              <a:rPr lang="pt-BR" spc="-120"/>
              <a:t> </a:t>
            </a:r>
            <a:r>
              <a:rPr lang="pt-BR"/>
              <a:t>B</a:t>
            </a:r>
            <a:endParaRPr lang="pt-BR" dirty="0"/>
          </a:p>
        </p:txBody>
      </p:sp>
      <p:sp>
        <p:nvSpPr>
          <p:cNvPr id="6" name="object 6"/>
          <p:cNvSpPr txBox="1"/>
          <p:nvPr/>
        </p:nvSpPr>
        <p:spPr>
          <a:xfrm>
            <a:off x="469900" y="1266825"/>
            <a:ext cx="9963119" cy="36562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454"/>
              </a:lnSpc>
              <a:spcBef>
                <a:spcPts val="95"/>
              </a:spcBef>
            </a:pPr>
            <a:r>
              <a:rPr lang="pt-BR" sz="3200" spc="-10" dirty="0">
                <a:latin typeface="Arial MT"/>
                <a:cs typeface="Arial MT"/>
              </a:rPr>
              <a:t>Proposta</a:t>
            </a:r>
            <a:r>
              <a:rPr lang="pt-BR" sz="3200" spc="229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por</a:t>
            </a:r>
            <a:r>
              <a:rPr lang="pt-BR" sz="3200" spc="22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Bayer</a:t>
            </a:r>
            <a:r>
              <a:rPr lang="pt-BR" sz="3200" spc="24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e</a:t>
            </a:r>
            <a:r>
              <a:rPr lang="pt-BR" sz="3200" spc="225" dirty="0">
                <a:latin typeface="Arial MT"/>
                <a:cs typeface="Arial MT"/>
              </a:rPr>
              <a:t> </a:t>
            </a:r>
            <a:r>
              <a:rPr lang="pt-BR" sz="3200" spc="-10" dirty="0" err="1">
                <a:latin typeface="Arial MT"/>
                <a:cs typeface="Arial MT"/>
              </a:rPr>
              <a:t>McCreight</a:t>
            </a:r>
            <a:r>
              <a:rPr lang="pt-BR" sz="3200" spc="23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em</a:t>
            </a:r>
            <a:r>
              <a:rPr lang="pt-BR" sz="3200" spc="23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1972</a:t>
            </a:r>
            <a:r>
              <a:rPr lang="pt-BR" sz="3200" spc="24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a</a:t>
            </a:r>
            <a:r>
              <a:rPr lang="pt-BR" sz="3200" dirty="0">
                <a:latin typeface="Arial MT"/>
                <a:cs typeface="Arial MT"/>
              </a:rPr>
              <a:t> </a:t>
            </a:r>
            <a:r>
              <a:rPr lang="pt-BR" sz="3200" b="1" spc="-10" dirty="0">
                <a:latin typeface="Arial"/>
                <a:cs typeface="Arial"/>
              </a:rPr>
              <a:t>árvore</a:t>
            </a:r>
            <a:r>
              <a:rPr lang="pt-BR" sz="3200" b="1" spc="434" dirty="0">
                <a:latin typeface="Arial"/>
                <a:cs typeface="Arial"/>
              </a:rPr>
              <a:t> </a:t>
            </a:r>
            <a:r>
              <a:rPr lang="pt-BR" sz="3200" b="1" spc="-5" dirty="0">
                <a:latin typeface="Arial"/>
                <a:cs typeface="Arial"/>
              </a:rPr>
              <a:t>B	</a:t>
            </a:r>
            <a:r>
              <a:rPr lang="pt-BR" sz="3200" spc="-10" dirty="0">
                <a:latin typeface="Arial MT"/>
                <a:cs typeface="Arial MT"/>
              </a:rPr>
              <a:t>opera</a:t>
            </a:r>
            <a:r>
              <a:rPr lang="pt-BR" sz="3200" spc="405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junto</a:t>
            </a:r>
            <a:r>
              <a:rPr lang="pt-BR" sz="3200" spc="39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com</a:t>
            </a:r>
            <a:r>
              <a:rPr lang="pt-BR" sz="3200" spc="41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o</a:t>
            </a:r>
            <a:r>
              <a:rPr lang="pt-BR" sz="3200" spc="420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armazenamento</a:t>
            </a:r>
            <a:endParaRPr lang="pt-BR" sz="3200" dirty="0">
              <a:latin typeface="Arial MT"/>
              <a:cs typeface="Arial MT"/>
            </a:endParaRPr>
          </a:p>
          <a:p>
            <a:pPr marL="188595">
              <a:lnSpc>
                <a:spcPts val="3810"/>
              </a:lnSpc>
              <a:spcBef>
                <a:spcPts val="95"/>
              </a:spcBef>
            </a:pPr>
            <a:r>
              <a:rPr lang="pt-BR" sz="3200" spc="-10" dirty="0">
                <a:latin typeface="Arial MT"/>
                <a:cs typeface="Arial MT"/>
              </a:rPr>
              <a:t>secundári</a:t>
            </a:r>
            <a:r>
              <a:rPr lang="pt-BR" sz="3200" spc="-5" dirty="0">
                <a:latin typeface="Arial MT"/>
                <a:cs typeface="Arial MT"/>
              </a:rPr>
              <a:t>o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5" dirty="0">
                <a:latin typeface="Arial MT"/>
                <a:cs typeface="Arial MT"/>
              </a:rPr>
              <a:t>e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0" dirty="0">
                <a:latin typeface="Arial MT"/>
                <a:cs typeface="Arial MT"/>
              </a:rPr>
              <a:t>pod</a:t>
            </a:r>
            <a:r>
              <a:rPr lang="pt-BR" sz="3200" spc="-5" dirty="0">
                <a:latin typeface="Arial MT"/>
                <a:cs typeface="Arial MT"/>
              </a:rPr>
              <a:t>e</a:t>
            </a:r>
            <a:r>
              <a:rPr lang="pt-BR" sz="3200" dirty="0">
                <a:latin typeface="Arial MT"/>
                <a:cs typeface="Arial MT"/>
              </a:rPr>
              <a:t>	 </a:t>
            </a:r>
            <a:r>
              <a:rPr lang="pt-BR" sz="3200" spc="-10" dirty="0">
                <a:latin typeface="Arial MT"/>
                <a:cs typeface="Arial MT"/>
              </a:rPr>
              <a:t>se</a:t>
            </a:r>
            <a:r>
              <a:rPr lang="pt-BR" sz="3200" spc="-5" dirty="0">
                <a:latin typeface="Arial MT"/>
                <a:cs typeface="Arial MT"/>
              </a:rPr>
              <a:t>r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0" dirty="0" err="1">
                <a:latin typeface="Arial MT"/>
                <a:cs typeface="Arial MT"/>
              </a:rPr>
              <a:t>sintoni</a:t>
            </a:r>
            <a:r>
              <a:rPr lang="pt-BR" sz="3200" spc="10" dirty="0" err="1">
                <a:latin typeface="Arial MT"/>
                <a:cs typeface="Arial MT"/>
              </a:rPr>
              <a:t>z</a:t>
            </a:r>
            <a:r>
              <a:rPr lang="pt-BR" sz="3200" spc="-10" dirty="0" err="1">
                <a:latin typeface="Arial MT"/>
                <a:cs typeface="Arial MT"/>
              </a:rPr>
              <a:t>adapara</a:t>
            </a:r>
            <a:r>
              <a:rPr lang="pt-BR" sz="3200" spc="-10" dirty="0">
                <a:latin typeface="Arial MT"/>
                <a:cs typeface="Arial MT"/>
              </a:rPr>
              <a:t>  redu</a:t>
            </a:r>
            <a:r>
              <a:rPr lang="pt-BR" sz="3200" dirty="0">
                <a:latin typeface="Arial MT"/>
                <a:cs typeface="Arial MT"/>
              </a:rPr>
              <a:t>z</a:t>
            </a:r>
            <a:r>
              <a:rPr lang="pt-BR" sz="3200" spc="-10" dirty="0">
                <a:latin typeface="Arial MT"/>
                <a:cs typeface="Arial MT"/>
              </a:rPr>
              <a:t>i</a:t>
            </a:r>
            <a:r>
              <a:rPr lang="pt-BR" sz="3200" spc="-5" dirty="0">
                <a:latin typeface="Arial MT"/>
                <a:cs typeface="Arial MT"/>
              </a:rPr>
              <a:t>r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5" dirty="0">
                <a:latin typeface="Arial MT"/>
                <a:cs typeface="Arial MT"/>
              </a:rPr>
              <a:t>o</a:t>
            </a:r>
            <a:r>
              <a:rPr lang="pt-BR" sz="3200" spc="-5" dirty="0">
                <a:latin typeface="Arial MT"/>
                <a:cs typeface="Arial MT"/>
              </a:rPr>
              <a:t>s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25" dirty="0">
                <a:latin typeface="Arial MT"/>
                <a:cs typeface="Arial MT"/>
              </a:rPr>
              <a:t>t</a:t>
            </a:r>
            <a:r>
              <a:rPr lang="pt-BR" sz="3200" spc="-10" dirty="0">
                <a:latin typeface="Arial MT"/>
                <a:cs typeface="Arial MT"/>
              </a:rPr>
              <a:t>ran</a:t>
            </a:r>
            <a:r>
              <a:rPr lang="pt-BR" sz="3200" dirty="0">
                <a:latin typeface="Arial MT"/>
                <a:cs typeface="Arial MT"/>
              </a:rPr>
              <a:t>s</a:t>
            </a:r>
            <a:r>
              <a:rPr lang="pt-BR" sz="3200" spc="-10" dirty="0">
                <a:latin typeface="Arial MT"/>
                <a:cs typeface="Arial MT"/>
              </a:rPr>
              <a:t>torno</a:t>
            </a:r>
            <a:r>
              <a:rPr lang="pt-BR" sz="3200" spc="-5" dirty="0">
                <a:latin typeface="Arial MT"/>
                <a:cs typeface="Arial MT"/>
              </a:rPr>
              <a:t>s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5" dirty="0">
                <a:latin typeface="Arial MT"/>
                <a:cs typeface="Arial MT"/>
              </a:rPr>
              <a:t>i</a:t>
            </a:r>
            <a:r>
              <a:rPr lang="pt-BR" sz="3200" spc="-10" dirty="0">
                <a:latin typeface="Arial MT"/>
                <a:cs typeface="Arial MT"/>
              </a:rPr>
              <a:t>mpo</a:t>
            </a:r>
            <a:r>
              <a:rPr lang="pt-BR" sz="3200" dirty="0">
                <a:latin typeface="Arial MT"/>
                <a:cs typeface="Arial MT"/>
              </a:rPr>
              <a:t>s</a:t>
            </a:r>
            <a:r>
              <a:rPr lang="pt-BR" sz="3200" spc="-10" dirty="0">
                <a:latin typeface="Arial MT"/>
                <a:cs typeface="Arial MT"/>
              </a:rPr>
              <a:t>to</a:t>
            </a:r>
            <a:r>
              <a:rPr lang="pt-BR" sz="3200" spc="-5" dirty="0">
                <a:latin typeface="Arial MT"/>
                <a:cs typeface="Arial MT"/>
              </a:rPr>
              <a:t>s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5" dirty="0">
                <a:latin typeface="Arial MT"/>
                <a:cs typeface="Arial MT"/>
              </a:rPr>
              <a:t>po</a:t>
            </a:r>
            <a:r>
              <a:rPr lang="pt-BR" sz="3200" spc="-5" dirty="0">
                <a:latin typeface="Arial MT"/>
                <a:cs typeface="Arial MT"/>
              </a:rPr>
              <a:t>r</a:t>
            </a:r>
            <a:r>
              <a:rPr lang="pt-BR" sz="3200" dirty="0">
                <a:latin typeface="Arial MT"/>
                <a:cs typeface="Arial MT"/>
              </a:rPr>
              <a:t>	</a:t>
            </a:r>
            <a:r>
              <a:rPr lang="pt-BR" sz="3200" spc="-15" dirty="0">
                <a:latin typeface="Arial MT"/>
                <a:cs typeface="Arial MT"/>
              </a:rPr>
              <a:t>es</a:t>
            </a:r>
            <a:r>
              <a:rPr lang="pt-BR" sz="3200" spc="5" dirty="0">
                <a:latin typeface="Arial MT"/>
                <a:cs typeface="Arial MT"/>
              </a:rPr>
              <a:t>s</a:t>
            </a:r>
            <a:r>
              <a:rPr lang="pt-BR" sz="3200" spc="-5" dirty="0">
                <a:latin typeface="Arial MT"/>
                <a:cs typeface="Arial MT"/>
              </a:rPr>
              <a:t>a </a:t>
            </a:r>
            <a:r>
              <a:rPr lang="pt-BR" sz="3200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armazenagem.</a:t>
            </a:r>
          </a:p>
          <a:p>
            <a:pPr marL="188595" marR="17780" indent="337820" algn="just">
              <a:lnSpc>
                <a:spcPct val="79900"/>
              </a:lnSpc>
              <a:spcBef>
                <a:spcPts val="745"/>
              </a:spcBef>
            </a:pPr>
            <a:r>
              <a:rPr lang="pt-BR" sz="3200" spc="-5" dirty="0">
                <a:latin typeface="Arial MT"/>
                <a:cs typeface="Arial MT"/>
              </a:rPr>
              <a:t>Uma</a:t>
            </a:r>
            <a:r>
              <a:rPr lang="pt-BR" sz="3200" spc="400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propriedade</a:t>
            </a:r>
            <a:r>
              <a:rPr lang="pt-BR" sz="3200" spc="420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importante</a:t>
            </a:r>
            <a:r>
              <a:rPr lang="pt-BR" sz="3200" spc="40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das</a:t>
            </a:r>
            <a:r>
              <a:rPr lang="pt-BR" sz="3200" spc="425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árvores</a:t>
            </a:r>
            <a:r>
              <a:rPr lang="pt-BR" sz="3200" spc="42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B </a:t>
            </a:r>
            <a:r>
              <a:rPr lang="pt-BR" sz="3200" spc="-875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é o </a:t>
            </a:r>
            <a:r>
              <a:rPr lang="pt-BR" sz="3200" spc="-10" dirty="0">
                <a:latin typeface="Arial MT"/>
                <a:cs typeface="Arial MT"/>
              </a:rPr>
              <a:t>tamanho </a:t>
            </a:r>
            <a:r>
              <a:rPr lang="pt-BR" sz="3200" spc="-5" dirty="0">
                <a:latin typeface="Arial MT"/>
                <a:cs typeface="Arial MT"/>
              </a:rPr>
              <a:t>de cada nó, que pode </a:t>
            </a:r>
            <a:r>
              <a:rPr lang="pt-BR" sz="3200" spc="-15" dirty="0">
                <a:latin typeface="Arial MT"/>
                <a:cs typeface="Arial MT"/>
              </a:rPr>
              <a:t>ser </a:t>
            </a:r>
            <a:r>
              <a:rPr lang="pt-BR" sz="3200" spc="-10" dirty="0">
                <a:latin typeface="Arial MT"/>
                <a:cs typeface="Arial MT"/>
              </a:rPr>
              <a:t>tão </a:t>
            </a:r>
            <a:r>
              <a:rPr lang="pt-BR" sz="3200" spc="-5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grande</a:t>
            </a:r>
            <a:r>
              <a:rPr lang="pt-BR" sz="3200" spc="-35" dirty="0">
                <a:latin typeface="Arial MT"/>
                <a:cs typeface="Arial MT"/>
              </a:rPr>
              <a:t> </a:t>
            </a:r>
            <a:r>
              <a:rPr lang="pt-BR" sz="3200" spc="-10" dirty="0">
                <a:latin typeface="Arial MT"/>
                <a:cs typeface="Arial MT"/>
              </a:rPr>
              <a:t>quanto </a:t>
            </a:r>
            <a:r>
              <a:rPr lang="pt-BR" sz="3200" spc="-5" dirty="0">
                <a:latin typeface="Arial MT"/>
                <a:cs typeface="Arial MT"/>
              </a:rPr>
              <a:t>o</a:t>
            </a:r>
            <a:r>
              <a:rPr lang="pt-BR" sz="3200" spc="-10" dirty="0">
                <a:latin typeface="Arial MT"/>
                <a:cs typeface="Arial MT"/>
              </a:rPr>
              <a:t> tamanho</a:t>
            </a:r>
            <a:r>
              <a:rPr lang="pt-BR" sz="320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de</a:t>
            </a:r>
            <a:r>
              <a:rPr lang="pt-BR" sz="3200" spc="-10" dirty="0">
                <a:latin typeface="Arial MT"/>
                <a:cs typeface="Arial MT"/>
              </a:rPr>
              <a:t> </a:t>
            </a:r>
            <a:r>
              <a:rPr lang="pt-BR" sz="3200" spc="-5" dirty="0">
                <a:latin typeface="Arial MT"/>
                <a:cs typeface="Arial MT"/>
              </a:rPr>
              <a:t>um</a:t>
            </a:r>
            <a:r>
              <a:rPr lang="pt-BR" sz="3200" spc="-10" dirty="0">
                <a:latin typeface="Arial MT"/>
                <a:cs typeface="Arial MT"/>
              </a:rPr>
              <a:t> bloco.</a:t>
            </a:r>
            <a:endParaRPr lang="pt-BR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969" y="448494"/>
            <a:ext cx="4902050" cy="493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Árvores</a:t>
            </a:r>
            <a:r>
              <a:rPr spc="-12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5711" y="1041907"/>
            <a:ext cx="8403590" cy="6116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19685" indent="337820" algn="just">
              <a:lnSpc>
                <a:spcPct val="79800"/>
              </a:lnSpc>
              <a:spcBef>
                <a:spcPts val="710"/>
              </a:spcBef>
            </a:pPr>
            <a:r>
              <a:rPr lang="pt-BR" sz="2800" spc="-5" dirty="0">
                <a:latin typeface="Arial MT"/>
                <a:cs typeface="Arial MT"/>
              </a:rPr>
              <a:t>Uma</a:t>
            </a:r>
            <a:r>
              <a:rPr lang="pt-BR" sz="2800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árvore</a:t>
            </a:r>
            <a:r>
              <a:rPr lang="pt-BR" sz="2800" spc="-5" dirty="0">
                <a:latin typeface="Arial MT"/>
                <a:cs typeface="Arial MT"/>
              </a:rPr>
              <a:t> B</a:t>
            </a:r>
            <a:r>
              <a:rPr lang="pt-BR" sz="2800" dirty="0">
                <a:latin typeface="Arial MT"/>
                <a:cs typeface="Arial MT"/>
              </a:rPr>
              <a:t> </a:t>
            </a:r>
            <a:r>
              <a:rPr lang="pt-BR" sz="2800" spc="-5" dirty="0">
                <a:latin typeface="Arial MT"/>
                <a:cs typeface="Arial MT"/>
              </a:rPr>
              <a:t>é</a:t>
            </a:r>
            <a:r>
              <a:rPr lang="pt-BR" sz="2800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uma</a:t>
            </a:r>
            <a:r>
              <a:rPr lang="pt-BR" sz="2800" spc="-5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árvore</a:t>
            </a:r>
            <a:r>
              <a:rPr lang="pt-BR" sz="2800" spc="-5" dirty="0">
                <a:latin typeface="Arial MT"/>
                <a:cs typeface="Arial MT"/>
              </a:rPr>
              <a:t> de</a:t>
            </a:r>
            <a:r>
              <a:rPr lang="pt-BR" sz="2800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busca </a:t>
            </a:r>
            <a:r>
              <a:rPr lang="pt-BR" sz="2800" spc="-5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múltipla </a:t>
            </a:r>
            <a:r>
              <a:rPr lang="pt-BR" sz="2800" spc="-5" dirty="0">
                <a:latin typeface="Arial MT"/>
                <a:cs typeface="Arial MT"/>
              </a:rPr>
              <a:t>com as</a:t>
            </a:r>
            <a:r>
              <a:rPr lang="pt-BR" sz="2800" spc="-10" dirty="0">
                <a:latin typeface="Arial MT"/>
                <a:cs typeface="Arial MT"/>
              </a:rPr>
              <a:t> seguintes</a:t>
            </a:r>
            <a:r>
              <a:rPr lang="pt-BR" sz="2800" spc="-5" dirty="0">
                <a:latin typeface="Arial MT"/>
                <a:cs typeface="Arial MT"/>
              </a:rPr>
              <a:t> </a:t>
            </a:r>
            <a:r>
              <a:rPr lang="pt-BR" sz="2800" spc="-10" dirty="0">
                <a:latin typeface="Arial MT"/>
                <a:cs typeface="Arial MT"/>
              </a:rPr>
              <a:t>propriedades:</a:t>
            </a:r>
            <a:endParaRPr lang="pt-BR" sz="2800" dirty="0">
              <a:latin typeface="Arial MT"/>
              <a:cs typeface="Arial MT"/>
            </a:endParaRPr>
          </a:p>
          <a:p>
            <a:pPr marL="546100" marR="115570" indent="-546100" algn="just">
              <a:lnSpc>
                <a:spcPct val="80000"/>
              </a:lnSpc>
              <a:spcBef>
                <a:spcPts val="715"/>
              </a:spcBef>
              <a:buFont typeface="+mj-lt"/>
              <a:buAutoNum type="arabicPeriod"/>
              <a:tabLst>
                <a:tab pos="546100" algn="l"/>
                <a:tab pos="682625" algn="l"/>
              </a:tabLst>
            </a:pPr>
            <a:r>
              <a:rPr lang="pt-BR" sz="2400" b="1" dirty="0">
                <a:latin typeface="Arial"/>
                <a:cs typeface="Arial"/>
              </a:rPr>
              <a:t>a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raiz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tem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pelo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menos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duas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spc="-5" dirty="0" err="1">
                <a:latin typeface="Arial"/>
                <a:cs typeface="Arial"/>
              </a:rPr>
              <a:t>subárvores</a:t>
            </a:r>
            <a:r>
              <a:rPr lang="pt-BR" sz="2400" b="1" spc="-5" dirty="0">
                <a:latin typeface="Arial"/>
                <a:cs typeface="Arial"/>
              </a:rPr>
              <a:t>,</a:t>
            </a:r>
            <a:r>
              <a:rPr lang="pt-BR" sz="2400" b="1" dirty="0">
                <a:latin typeface="Arial"/>
                <a:cs typeface="Arial"/>
              </a:rPr>
              <a:t> a </a:t>
            </a:r>
            <a:r>
              <a:rPr lang="pt-BR" sz="2400" b="1" spc="-765" dirty="0">
                <a:latin typeface="Arial"/>
                <a:cs typeface="Arial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menos</a:t>
            </a:r>
            <a:r>
              <a:rPr lang="pt-BR" sz="2400" b="1" spc="-80" dirty="0">
                <a:latin typeface="Arial"/>
                <a:cs typeface="Arial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que</a:t>
            </a:r>
            <a:r>
              <a:rPr lang="pt-BR" sz="2400" b="1" spc="-30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ela</a:t>
            </a:r>
            <a:r>
              <a:rPr lang="pt-BR" sz="2400" b="1" spc="-4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seja</a:t>
            </a:r>
            <a:r>
              <a:rPr lang="pt-BR" sz="2400" b="1" spc="-65" dirty="0">
                <a:latin typeface="Arial"/>
                <a:cs typeface="Arial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uma</a:t>
            </a:r>
            <a:r>
              <a:rPr lang="pt-BR" sz="2400" b="1" spc="-45" dirty="0">
                <a:latin typeface="Arial"/>
                <a:cs typeface="Arial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folha;</a:t>
            </a:r>
            <a:endParaRPr lang="pt-BR" sz="2400" dirty="0">
              <a:latin typeface="Arial"/>
              <a:cs typeface="Arial"/>
            </a:endParaRPr>
          </a:p>
          <a:p>
            <a:pPr marL="508000" marR="104775" indent="-457200" algn="just">
              <a:lnSpc>
                <a:spcPct val="79900"/>
              </a:lnSpc>
              <a:spcBef>
                <a:spcPts val="705"/>
              </a:spcBef>
              <a:buFont typeface="+mj-lt"/>
              <a:buAutoNum type="arabicPeriod"/>
              <a:tabLst>
                <a:tab pos="732790" algn="l"/>
              </a:tabLst>
            </a:pPr>
            <a:r>
              <a:rPr lang="pt-BR" sz="2400" b="1" spc="-20" dirty="0">
                <a:latin typeface="Arial"/>
                <a:cs typeface="Arial"/>
              </a:rPr>
              <a:t>cada</a:t>
            </a:r>
            <a:r>
              <a:rPr lang="pt-BR" sz="2400" b="1" spc="-15" dirty="0">
                <a:latin typeface="Arial"/>
                <a:cs typeface="Arial"/>
              </a:rPr>
              <a:t> </a:t>
            </a:r>
            <a:r>
              <a:rPr lang="pt-BR" sz="2400" b="1" spc="-30" dirty="0">
                <a:latin typeface="Arial"/>
                <a:cs typeface="Arial"/>
              </a:rPr>
              <a:t>nó</a:t>
            </a:r>
            <a:r>
              <a:rPr lang="pt-BR" sz="2400" b="1" spc="-2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não-raiz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e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não-folha</a:t>
            </a:r>
            <a:r>
              <a:rPr lang="pt-BR" sz="2400" b="1" spc="5" dirty="0">
                <a:latin typeface="Arial"/>
                <a:cs typeface="Arial"/>
              </a:rPr>
              <a:t> contém</a:t>
            </a:r>
            <a:r>
              <a:rPr lang="pt-BR" sz="2400" b="1" spc="10" dirty="0">
                <a:latin typeface="Arial"/>
                <a:cs typeface="Arial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k-1 </a:t>
            </a:r>
            <a:r>
              <a:rPr lang="pt-BR" sz="2400" b="1" dirty="0">
                <a:latin typeface="Arial"/>
                <a:cs typeface="Arial"/>
              </a:rPr>
              <a:t> chaves </a:t>
            </a:r>
            <a:r>
              <a:rPr lang="pt-BR" sz="2400" b="1" spc="-25" dirty="0">
                <a:latin typeface="Arial"/>
                <a:cs typeface="Arial"/>
              </a:rPr>
              <a:t>e </a:t>
            </a:r>
            <a:r>
              <a:rPr lang="pt-BR" sz="2400" b="1" dirty="0">
                <a:latin typeface="Arial"/>
                <a:cs typeface="Arial"/>
              </a:rPr>
              <a:t>k ponteiros para as </a:t>
            </a:r>
            <a:r>
              <a:rPr lang="pt-BR" sz="2400" b="1" spc="-5" dirty="0" err="1">
                <a:latin typeface="Arial"/>
                <a:cs typeface="Arial"/>
              </a:rPr>
              <a:t>subárvores</a:t>
            </a:r>
            <a:r>
              <a:rPr lang="pt-BR" sz="2400" b="1" spc="-5" dirty="0">
                <a:latin typeface="Arial"/>
                <a:cs typeface="Arial"/>
              </a:rPr>
              <a:t> </a:t>
            </a:r>
            <a:r>
              <a:rPr lang="pt-BR" sz="2400" b="1" dirty="0">
                <a:latin typeface="Arial"/>
                <a:cs typeface="Arial"/>
              </a:rPr>
              <a:t>onde </a:t>
            </a:r>
            <a:r>
              <a:rPr lang="pt-BR" sz="2400" b="1" spc="5" dirty="0">
                <a:latin typeface="Arial"/>
                <a:cs typeface="Arial"/>
              </a:rPr>
              <a:t> </a:t>
            </a:r>
            <a:r>
              <a:rPr lang="pt-BR" sz="2000" spc="-104" baseline="-23809" dirty="0">
                <a:latin typeface="Arial MT"/>
                <a:cs typeface="Arial MT"/>
              </a:rPr>
              <a:t>94</a:t>
            </a:r>
            <a:r>
              <a:rPr lang="pt-BR" sz="2400" spc="-70" dirty="0">
                <a:latin typeface="Symbol"/>
                <a:cs typeface="Symbol"/>
              </a:rPr>
              <a:t></a:t>
            </a:r>
            <a:r>
              <a:rPr lang="pt-BR" sz="2400" b="1" spc="-70" dirty="0">
                <a:latin typeface="Arial"/>
                <a:cs typeface="Arial"/>
              </a:rPr>
              <a:t>m/2</a:t>
            </a:r>
            <a:r>
              <a:rPr lang="pt-BR" sz="2400" spc="-70" dirty="0">
                <a:latin typeface="Symbol"/>
                <a:cs typeface="Symbol"/>
              </a:rPr>
              <a:t></a:t>
            </a:r>
            <a:r>
              <a:rPr lang="pt-BR" sz="2400" spc="-15" dirty="0">
                <a:latin typeface="Times New Roman"/>
                <a:cs typeface="Times New Roman"/>
              </a:rPr>
              <a:t> </a:t>
            </a:r>
            <a:r>
              <a:rPr lang="pt-BR" sz="2400" dirty="0">
                <a:latin typeface="Arial MT"/>
                <a:cs typeface="Arial MT"/>
              </a:rPr>
              <a:t>≤</a:t>
            </a:r>
            <a:r>
              <a:rPr lang="pt-BR" sz="2400" spc="-20" dirty="0">
                <a:latin typeface="Arial MT"/>
                <a:cs typeface="Arial MT"/>
              </a:rPr>
              <a:t> </a:t>
            </a:r>
            <a:r>
              <a:rPr lang="pt-BR" sz="2400" b="1" dirty="0">
                <a:latin typeface="Arial"/>
                <a:cs typeface="Arial"/>
              </a:rPr>
              <a:t>k</a:t>
            </a:r>
            <a:r>
              <a:rPr lang="pt-BR" sz="2400" b="1" spc="-1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 MT"/>
                <a:cs typeface="Arial MT"/>
              </a:rPr>
              <a:t>≤</a:t>
            </a:r>
            <a:r>
              <a:rPr lang="pt-BR" sz="2400" spc="-20" dirty="0">
                <a:latin typeface="Arial MT"/>
                <a:cs typeface="Arial MT"/>
              </a:rPr>
              <a:t> </a:t>
            </a:r>
            <a:r>
              <a:rPr lang="pt-BR" sz="2400" b="1" spc="-5" dirty="0">
                <a:latin typeface="Arial"/>
                <a:cs typeface="Arial"/>
              </a:rPr>
              <a:t>m;</a:t>
            </a:r>
            <a:endParaRPr lang="pt-BR" sz="2400" dirty="0">
              <a:latin typeface="Arial"/>
              <a:cs typeface="Arial"/>
            </a:endParaRPr>
          </a:p>
          <a:p>
            <a:pPr marL="526416" indent="-514350">
              <a:lnSpc>
                <a:spcPts val="3020"/>
              </a:lnSpc>
              <a:spcBef>
                <a:spcPts val="100"/>
              </a:spcBef>
              <a:buFont typeface="+mj-lt"/>
              <a:buAutoNum type="arabicPeriod"/>
              <a:tabLst>
                <a:tab pos="441959" algn="l"/>
              </a:tabLst>
            </a:pPr>
            <a:r>
              <a:rPr sz="2800" b="1" spc="-5" dirty="0" err="1">
                <a:latin typeface="Arial"/>
                <a:cs typeface="Arial"/>
              </a:rPr>
              <a:t>cada</a:t>
            </a:r>
            <a:r>
              <a:rPr sz="2800" b="1" spc="2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nó</a:t>
            </a:r>
            <a:r>
              <a:rPr sz="2800" b="1" spc="2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folha</a:t>
            </a:r>
            <a:r>
              <a:rPr sz="2800" b="1" spc="2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contém</a:t>
            </a:r>
            <a:r>
              <a:rPr sz="2800" b="1" spc="1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k-1</a:t>
            </a:r>
            <a:r>
              <a:rPr sz="2800" b="1" spc="2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chaves,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onde</a:t>
            </a:r>
            <a:r>
              <a:rPr sz="2800" b="1" spc="22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</a:t>
            </a:r>
            <a:r>
              <a:rPr sz="2800" b="1" dirty="0">
                <a:latin typeface="Arial"/>
                <a:cs typeface="Arial"/>
              </a:rPr>
              <a:t>m/2</a:t>
            </a:r>
            <a:r>
              <a:rPr sz="2800" dirty="0">
                <a:latin typeface="Symbol"/>
                <a:cs typeface="Symbol"/>
              </a:rPr>
              <a:t></a:t>
            </a:r>
          </a:p>
          <a:p>
            <a:pPr marL="527050" indent="-514350">
              <a:lnSpc>
                <a:spcPts val="3020"/>
              </a:lnSpc>
              <a:buFont typeface="+mj-lt"/>
              <a:buAutoNum type="arabicPeriod"/>
            </a:pPr>
            <a:r>
              <a:rPr sz="2800" dirty="0">
                <a:latin typeface="Arial MT"/>
                <a:cs typeface="Arial MT"/>
              </a:rPr>
              <a:t>≤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k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≤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m;</a:t>
            </a:r>
            <a:endParaRPr sz="2800" dirty="0">
              <a:latin typeface="Arial"/>
              <a:cs typeface="Arial"/>
            </a:endParaRPr>
          </a:p>
          <a:p>
            <a:pPr marL="526415" indent="-514350">
              <a:lnSpc>
                <a:spcPts val="3320"/>
              </a:lnSpc>
              <a:spcBef>
                <a:spcPts val="30"/>
              </a:spcBef>
              <a:buFont typeface="+mj-lt"/>
              <a:buAutoNum type="arabicPeriod"/>
              <a:tabLst>
                <a:tab pos="401955" algn="l"/>
              </a:tabLst>
            </a:pP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todas</a:t>
            </a:r>
            <a:r>
              <a:rPr sz="2800" b="1" u="heavy" spc="-6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as</a:t>
            </a:r>
            <a:r>
              <a:rPr sz="2800" b="1" u="heavy" spc="-4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folhas</a:t>
            </a:r>
            <a:r>
              <a:rPr sz="2800" b="1" u="heavy" spc="-7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estão</a:t>
            </a:r>
            <a:r>
              <a:rPr sz="2800" b="1" u="heavy" spc="-7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</a:t>
            </a:r>
            <a:r>
              <a:rPr sz="2800" b="1" u="heavy" spc="-3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mesmo</a:t>
            </a:r>
            <a:r>
              <a:rPr sz="2800" b="1" u="heavy" spc="-10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nível.</a:t>
            </a:r>
            <a:endParaRPr sz="2800" dirty="0">
              <a:latin typeface="Arial"/>
              <a:cs typeface="Arial"/>
            </a:endParaRPr>
          </a:p>
          <a:p>
            <a:pPr marL="12700" marR="5080" indent="337820" algn="just">
              <a:lnSpc>
                <a:spcPct val="80000"/>
              </a:lnSpc>
              <a:spcBef>
                <a:spcPts val="730"/>
              </a:spcBef>
            </a:pPr>
            <a:r>
              <a:rPr sz="3200" spc="-5" dirty="0">
                <a:latin typeface="Arial MT"/>
                <a:cs typeface="Arial MT"/>
              </a:rPr>
              <a:t>Uma</a:t>
            </a:r>
            <a:r>
              <a:rPr lang="pt-BR" sz="3200" spc="-5" dirty="0">
                <a:latin typeface="Arial MT"/>
                <a:cs typeface="Arial MT"/>
              </a:rPr>
              <a:t> estrutura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 </a:t>
            </a:r>
            <a:r>
              <a:rPr sz="3200" spc="-10" dirty="0">
                <a:latin typeface="Arial MT"/>
                <a:cs typeface="Arial MT"/>
              </a:rPr>
              <a:t>represente adequadamente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 nó de uma árvore B deve conter ao menos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 conjunto de chaves e o conjunto de filhos.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Pode-se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facilitar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4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manipulação</a:t>
            </a:r>
            <a:r>
              <a:rPr sz="3200" spc="4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</a:t>
            </a:r>
            <a:r>
              <a:rPr sz="3200" spc="4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árvore</a:t>
            </a:r>
            <a:r>
              <a:rPr sz="3200" spc="44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se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 nó também contiver </a:t>
            </a:r>
            <a:r>
              <a:rPr sz="3200" spc="-10" dirty="0">
                <a:latin typeface="Arial MT"/>
                <a:cs typeface="Arial MT"/>
              </a:rPr>
              <a:t>informações </a:t>
            </a:r>
            <a:r>
              <a:rPr sz="3200" spc="-5" dirty="0">
                <a:latin typeface="Arial MT"/>
                <a:cs typeface="Arial MT"/>
              </a:rPr>
              <a:t>como se é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uma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folha,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 número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chaves.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9827</TotalTime>
  <Words>3142</Words>
  <Application>Microsoft Office PowerPoint</Application>
  <PresentationFormat>Personalizar</PresentationFormat>
  <Paragraphs>1013</Paragraphs>
  <Slides>54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Arial MT</vt:lpstr>
      <vt:lpstr>Calibri</vt:lpstr>
      <vt:lpstr>Courier New</vt:lpstr>
      <vt:lpstr>Symbol</vt:lpstr>
      <vt:lpstr>Times New Roman</vt:lpstr>
      <vt:lpstr>Office Theme</vt:lpstr>
      <vt:lpstr>Apresentação do PowerPoint</vt:lpstr>
      <vt:lpstr>Árvore B</vt:lpstr>
      <vt:lpstr>Árvores Múltiplas</vt:lpstr>
      <vt:lpstr>Árvores Múltiplas</vt:lpstr>
      <vt:lpstr>Árvores Múltiplas</vt:lpstr>
      <vt:lpstr>Árvores Múltiplas</vt:lpstr>
      <vt:lpstr>Árvores Múltiplas</vt:lpstr>
      <vt:lpstr>Árvores B</vt:lpstr>
      <vt:lpstr>Árvores B</vt:lpstr>
      <vt:lpstr>Árvores B Abaixo vemos um exemplo de uma árvore</vt:lpstr>
      <vt:lpstr>Árvores B</vt:lpstr>
      <vt:lpstr>Com a fórmula para a soma dos primeiros n elementos  em uma progressão geométrica,</vt:lpstr>
      <vt:lpstr>Apresentação do PowerPoint</vt:lpstr>
      <vt:lpstr>Árvores B</vt:lpstr>
      <vt:lpstr>Árvores B</vt:lpstr>
      <vt:lpstr>Árvores B</vt:lpstr>
      <vt:lpstr>Árvores B</vt:lpstr>
      <vt:lpstr>Árvores B</vt:lpstr>
      <vt:lpstr>Árvores B</vt:lpstr>
      <vt:lpstr>Exercício </vt:lpstr>
      <vt:lpstr>Resolução letra A</vt:lpstr>
      <vt:lpstr>Apresentação do PowerPoint</vt:lpstr>
      <vt:lpstr>Árvore B e sua estrutura</vt:lpstr>
      <vt:lpstr>Árvore B e sua estrutura</vt:lpstr>
      <vt:lpstr>Estrutura do nó na árvore B</vt:lpstr>
      <vt:lpstr>Estrutura Chave</vt:lpstr>
      <vt:lpstr>Lista de chaves na lista genérica duplamente encadeada</vt:lpstr>
      <vt:lpstr>Estrutura completa do nó de uma árvore B</vt:lpstr>
      <vt:lpstr>Estrutura da árvore B</vt:lpstr>
      <vt:lpstr>Exemplo de nó de uma árvore B</vt:lpstr>
      <vt:lpstr>Estrutura completa do nó de uma árvore B</vt:lpstr>
      <vt:lpstr>Preparação para implementar a inserção em BTree</vt:lpstr>
      <vt:lpstr>Pseudo-código de inserção em árvore B</vt:lpstr>
      <vt:lpstr>Estrutura simplificada do nó de uma árvore B</vt:lpstr>
      <vt:lpstr>Dividindo um nó folha</vt:lpstr>
      <vt:lpstr>Dividindo um nó folha</vt:lpstr>
      <vt:lpstr>Dividindo um nó folha</vt:lpstr>
      <vt:lpstr>Dividindo um nó folha</vt:lpstr>
      <vt:lpstr>Dividindo um nó folha</vt:lpstr>
      <vt:lpstr>Dividindo um nó folha</vt:lpstr>
      <vt:lpstr>Dividindo um nó folha- outro exemplo</vt:lpstr>
      <vt:lpstr>Dividindo um nó folha- outro exemplo</vt:lpstr>
      <vt:lpstr>Dividindo um nó folha- outro exemplo</vt:lpstr>
      <vt:lpstr>Dividindo um nó folha- outro exemplo</vt:lpstr>
      <vt:lpstr>Dividindo um nó folha- outro exemplo</vt:lpstr>
      <vt:lpstr>Dividindo um nó folha- outro exemplo</vt:lpstr>
      <vt:lpstr>Dividindo um nó NÃO folha</vt:lpstr>
      <vt:lpstr>Dividindo um nó NÃO folha</vt:lpstr>
      <vt:lpstr>Dividindo um nó NÃO folha</vt:lpstr>
      <vt:lpstr>Dividindo um nó NÃO folha</vt:lpstr>
      <vt:lpstr>Dividindo um nó NÃO folha</vt:lpstr>
      <vt:lpstr>Dividindo um nó NÃO folha</vt:lpstr>
      <vt:lpstr>Dividindo um nó NÃO folha</vt:lpstr>
      <vt:lpstr>Dividindo um nó NÃO folha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aula4.docx</dc:title>
  <dc:creator>Daniela</dc:creator>
  <cp:lastModifiedBy>Daniela Resende Silva Orbolato</cp:lastModifiedBy>
  <cp:revision>17</cp:revision>
  <dcterms:created xsi:type="dcterms:W3CDTF">2022-03-23T17:53:00Z</dcterms:created>
  <dcterms:modified xsi:type="dcterms:W3CDTF">2023-03-20T16:19:44Z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2022-03-23T00:00:00Z</vt:filetime>
  </property>
</Properties>
</file>