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3" r:id="rId1"/>
  </p:sldMasterIdLst>
  <p:notesMasterIdLst>
    <p:notesMasterId r:id="rId9"/>
  </p:notesMasterIdLst>
  <p:sldIdLst>
    <p:sldId id="258" r:id="rId2"/>
    <p:sldId id="263" r:id="rId3"/>
    <p:sldId id="264" r:id="rId4"/>
    <p:sldId id="265" r:id="rId5"/>
    <p:sldId id="266" r:id="rId6"/>
    <p:sldId id="267"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 initials="M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000000"/>
    <a:srgbClr val="0082CA"/>
    <a:srgbClr val="0096FF"/>
    <a:srgbClr val="3780C4"/>
    <a:srgbClr val="0B1F8F"/>
    <a:srgbClr val="A12B2F"/>
    <a:srgbClr val="007836"/>
    <a:srgbClr val="ECAA00"/>
    <a:srgbClr val="76777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55" autoAdjust="0"/>
    <p:restoredTop sz="86418" autoAdjust="0"/>
  </p:normalViewPr>
  <p:slideViewPr>
    <p:cSldViewPr snapToGrid="0" showGuides="1">
      <p:cViewPr varScale="1">
        <p:scale>
          <a:sx n="186" d="100"/>
          <a:sy n="186" d="100"/>
        </p:scale>
        <p:origin x="200" y="10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1" d="100"/>
        <a:sy n="151" d="100"/>
      </p:scale>
      <p:origin x="0" y="0"/>
    </p:cViewPr>
  </p:sorterViewPr>
  <p:notesViewPr>
    <p:cSldViewPr snapToGrid="0" showGuides="1">
      <p:cViewPr varScale="1">
        <p:scale>
          <a:sx n="99" d="100"/>
          <a:sy n="99" d="100"/>
        </p:scale>
        <p:origin x="427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0A489-9093-C54A-B1C3-374F661A0010}" type="datetimeFigureOut">
              <a:rPr lang="en-US" smtClean="0"/>
              <a:t>11/18/18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A7A1A-8011-3A42-91B8-EE1BD44E4455}" type="slidenum">
              <a:rPr lang="en-US" smtClean="0"/>
              <a:t>‹#›</a:t>
            </a:fld>
            <a:endParaRPr lang="en-US"/>
          </a:p>
        </p:txBody>
      </p:sp>
    </p:spTree>
    <p:extLst>
      <p:ext uri="{BB962C8B-B14F-4D97-AF65-F5344CB8AC3E}">
        <p14:creationId xmlns:p14="http://schemas.microsoft.com/office/powerpoint/2010/main" val="1920691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A7A1A-8011-3A42-91B8-EE1BD44E4455}" type="slidenum">
              <a:rPr lang="en-US" smtClean="0"/>
              <a:t>2</a:t>
            </a:fld>
            <a:endParaRPr lang="en-US"/>
          </a:p>
        </p:txBody>
      </p:sp>
    </p:spTree>
    <p:extLst>
      <p:ext uri="{BB962C8B-B14F-4D97-AF65-F5344CB8AC3E}">
        <p14:creationId xmlns:p14="http://schemas.microsoft.com/office/powerpoint/2010/main" val="96148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A7A1A-8011-3A42-91B8-EE1BD44E4455}" type="slidenum">
              <a:rPr lang="en-US" smtClean="0"/>
              <a:t>3</a:t>
            </a:fld>
            <a:endParaRPr lang="en-US"/>
          </a:p>
        </p:txBody>
      </p:sp>
    </p:spTree>
    <p:extLst>
      <p:ext uri="{BB962C8B-B14F-4D97-AF65-F5344CB8AC3E}">
        <p14:creationId xmlns:p14="http://schemas.microsoft.com/office/powerpoint/2010/main" val="324502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A7A1A-8011-3A42-91B8-EE1BD44E4455}" type="slidenum">
              <a:rPr lang="en-US" smtClean="0"/>
              <a:t>4</a:t>
            </a:fld>
            <a:endParaRPr lang="en-US"/>
          </a:p>
        </p:txBody>
      </p:sp>
    </p:spTree>
    <p:extLst>
      <p:ext uri="{BB962C8B-B14F-4D97-AF65-F5344CB8AC3E}">
        <p14:creationId xmlns:p14="http://schemas.microsoft.com/office/powerpoint/2010/main" val="218201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A7A1A-8011-3A42-91B8-EE1BD44E4455}" type="slidenum">
              <a:rPr lang="en-US" smtClean="0"/>
              <a:t>5</a:t>
            </a:fld>
            <a:endParaRPr lang="en-US"/>
          </a:p>
        </p:txBody>
      </p:sp>
    </p:spTree>
    <p:extLst>
      <p:ext uri="{BB962C8B-B14F-4D97-AF65-F5344CB8AC3E}">
        <p14:creationId xmlns:p14="http://schemas.microsoft.com/office/powerpoint/2010/main" val="405570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A7A1A-8011-3A42-91B8-EE1BD44E4455}" type="slidenum">
              <a:rPr lang="en-US" smtClean="0"/>
              <a:t>6</a:t>
            </a:fld>
            <a:endParaRPr lang="en-US"/>
          </a:p>
        </p:txBody>
      </p:sp>
    </p:spTree>
    <p:extLst>
      <p:ext uri="{BB962C8B-B14F-4D97-AF65-F5344CB8AC3E}">
        <p14:creationId xmlns:p14="http://schemas.microsoft.com/office/powerpoint/2010/main" val="4075744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AA7A1A-8011-3A42-91B8-EE1BD44E4455}" type="slidenum">
              <a:rPr lang="en-US" smtClean="0"/>
              <a:t>7</a:t>
            </a:fld>
            <a:endParaRPr lang="en-US"/>
          </a:p>
        </p:txBody>
      </p:sp>
    </p:spTree>
    <p:extLst>
      <p:ext uri="{BB962C8B-B14F-4D97-AF65-F5344CB8AC3E}">
        <p14:creationId xmlns:p14="http://schemas.microsoft.com/office/powerpoint/2010/main" val="33982033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9754" y="4562475"/>
            <a:ext cx="1540844" cy="5550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4488688"/>
          </a:xfrm>
          <a:prstGeom prst="rect">
            <a:avLst/>
          </a:prstGeom>
        </p:spPr>
      </p:pic>
      <p:sp>
        <p:nvSpPr>
          <p:cNvPr id="3" name="Text Placeholder 2"/>
          <p:cNvSpPr>
            <a:spLocks noGrp="1"/>
          </p:cNvSpPr>
          <p:nvPr>
            <p:ph type="body" sz="quarter" idx="10" hasCustomPrompt="1"/>
          </p:nvPr>
        </p:nvSpPr>
        <p:spPr>
          <a:xfrm>
            <a:off x="0" y="-10684"/>
            <a:ext cx="9143999" cy="4499372"/>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1861819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RG IMAGES - top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4" name="Text Placeholder 3"/>
          <p:cNvSpPr>
            <a:spLocks noGrp="1"/>
          </p:cNvSpPr>
          <p:nvPr>
            <p:ph type="body" sz="quarter" idx="13"/>
          </p:nvPr>
        </p:nvSpPr>
        <p:spPr>
          <a:xfrm>
            <a:off x="488732" y="4106864"/>
            <a:ext cx="4114800" cy="686876"/>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Edit Master text styles</a:t>
            </a:r>
          </a:p>
          <a:p>
            <a:pPr lvl="1"/>
            <a:r>
              <a:rPr lang="en-US"/>
              <a:t>Second level</a:t>
            </a:r>
          </a:p>
        </p:txBody>
      </p:sp>
      <p:sp>
        <p:nvSpPr>
          <p:cNvPr id="15" name="Text Placeholder 3"/>
          <p:cNvSpPr>
            <a:spLocks noGrp="1"/>
          </p:cNvSpPr>
          <p:nvPr>
            <p:ph type="body" sz="quarter" idx="14"/>
          </p:nvPr>
        </p:nvSpPr>
        <p:spPr>
          <a:xfrm>
            <a:off x="4716216" y="4106864"/>
            <a:ext cx="4097585" cy="686876"/>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Edit Master text styles</a:t>
            </a:r>
          </a:p>
          <a:p>
            <a:pPr lvl="1"/>
            <a:r>
              <a:rPr lang="en-US"/>
              <a:t>Second level</a:t>
            </a:r>
          </a:p>
        </p:txBody>
      </p:sp>
      <p:sp>
        <p:nvSpPr>
          <p:cNvPr id="9" name="Picture Placeholder 4"/>
          <p:cNvSpPr>
            <a:spLocks noGrp="1"/>
          </p:cNvSpPr>
          <p:nvPr>
            <p:ph type="pic" sz="quarter" idx="15" hasCustomPrompt="1"/>
          </p:nvPr>
        </p:nvSpPr>
        <p:spPr>
          <a:xfrm>
            <a:off x="495679" y="1420813"/>
            <a:ext cx="4023360" cy="268605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709050" y="1420813"/>
            <a:ext cx="4023360" cy="268605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Large IMAGES w/bullets </a:t>
            </a:r>
            <a:br>
              <a:rPr lang="en-US" dirty="0"/>
            </a:br>
            <a:r>
              <a:rPr lang="en-US" dirty="0"/>
              <a:t>Headline in </a:t>
            </a:r>
            <a:r>
              <a:rPr lang="en-US" dirty="0" err="1"/>
              <a:t>arial</a:t>
            </a:r>
            <a:r>
              <a:rPr lang="en-US" dirty="0"/>
              <a:t> and all caps</a:t>
            </a:r>
          </a:p>
        </p:txBody>
      </p:sp>
      <p:sp>
        <p:nvSpPr>
          <p:cNvPr id="10" name="TextBox 9"/>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1"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Tree>
    <p:extLst>
      <p:ext uri="{BB962C8B-B14F-4D97-AF65-F5344CB8AC3E}">
        <p14:creationId xmlns:p14="http://schemas.microsoft.com/office/powerpoint/2010/main" val="3460471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S/caption - TWO images">
    <p:spTree>
      <p:nvGrpSpPr>
        <p:cNvPr id="1" name=""/>
        <p:cNvGrpSpPr/>
        <p:nvPr/>
      </p:nvGrpSpPr>
      <p:grpSpPr>
        <a:xfrm>
          <a:off x="0" y="0"/>
          <a:ext cx="0" cy="0"/>
          <a:chOff x="0" y="0"/>
          <a:chExt cx="0" cy="0"/>
        </a:xfrm>
      </p:grpSpPr>
      <p:sp>
        <p:nvSpPr>
          <p:cNvPr id="9" name="Picture Placeholder 4"/>
          <p:cNvSpPr>
            <a:spLocks noGrp="1" noChangeAspect="1"/>
          </p:cNvSpPr>
          <p:nvPr>
            <p:ph type="pic" sz="quarter" idx="15" hasCustomPrompt="1"/>
          </p:nvPr>
        </p:nvSpPr>
        <p:spPr>
          <a:xfrm>
            <a:off x="676630" y="1417046"/>
            <a:ext cx="3790374" cy="280811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0" name="Text Placeholder 5"/>
          <p:cNvSpPr>
            <a:spLocks noGrp="1"/>
          </p:cNvSpPr>
          <p:nvPr>
            <p:ph type="body" sz="quarter" idx="17" hasCustomPrompt="1"/>
          </p:nvPr>
        </p:nvSpPr>
        <p:spPr>
          <a:xfrm>
            <a:off x="676630" y="4256434"/>
            <a:ext cx="3840480" cy="438773"/>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 </a:t>
            </a:r>
          </a:p>
          <a:p>
            <a:r>
              <a:rPr lang="en-US" dirty="0"/>
              <a:t>Image Caption </a:t>
            </a:r>
          </a:p>
          <a:p>
            <a:r>
              <a:rPr lang="en-US" dirty="0"/>
              <a:t> </a:t>
            </a:r>
          </a:p>
        </p:txBody>
      </p:sp>
      <p:sp>
        <p:nvSpPr>
          <p:cNvPr id="2" name="Title 1"/>
          <p:cNvSpPr>
            <a:spLocks noGrp="1"/>
          </p:cNvSpPr>
          <p:nvPr>
            <p:ph type="title" hasCustomPrompt="1"/>
          </p:nvPr>
        </p:nvSpPr>
        <p:spPr/>
        <p:txBody>
          <a:bodyPr/>
          <a:lstStyle>
            <a:lvl1pPr>
              <a:defRPr/>
            </a:lvl1pPr>
          </a:lstStyle>
          <a:p>
            <a:r>
              <a:rPr lang="en-US" dirty="0"/>
              <a:t>TWO IMAGES with captions</a:t>
            </a:r>
            <a:br>
              <a:rPr lang="en-US" dirty="0"/>
            </a:br>
            <a:r>
              <a:rPr lang="en-US" dirty="0"/>
              <a:t>Headline in </a:t>
            </a:r>
            <a:r>
              <a:rPr lang="en-US" dirty="0" err="1"/>
              <a:t>arial</a:t>
            </a:r>
            <a:r>
              <a:rPr lang="en-US" dirty="0"/>
              <a:t> and all caps</a:t>
            </a:r>
          </a:p>
        </p:txBody>
      </p:sp>
      <p:sp>
        <p:nvSpPr>
          <p:cNvPr id="4" name="Slide Number Placeholder 3"/>
          <p:cNvSpPr>
            <a:spLocks noGrp="1"/>
          </p:cNvSpPr>
          <p:nvPr>
            <p:ph type="sldNum" sz="quarter" idx="19"/>
          </p:nvPr>
        </p:nvSpPr>
        <p:spPr/>
        <p:txBody>
          <a:bodyPr/>
          <a:lstStyle/>
          <a:p>
            <a:fld id="{AEFAAC5A-9C4F-4278-920D-DF2BAB595749}" type="slidenum">
              <a:rPr lang="en-US" smtClean="0"/>
              <a:pPr/>
              <a:t>‹#›</a:t>
            </a:fld>
            <a:endParaRPr lang="en-US" dirty="0"/>
          </a:p>
        </p:txBody>
      </p:sp>
      <p:sp>
        <p:nvSpPr>
          <p:cNvPr id="14"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6" name="Picture Placeholder 4"/>
          <p:cNvSpPr>
            <a:spLocks noGrp="1" noChangeAspect="1"/>
          </p:cNvSpPr>
          <p:nvPr>
            <p:ph type="pic" sz="quarter" idx="21" hasCustomPrompt="1"/>
          </p:nvPr>
        </p:nvSpPr>
        <p:spPr>
          <a:xfrm>
            <a:off x="4765130" y="1416462"/>
            <a:ext cx="3790374" cy="280811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7" name="Text Placeholder 5"/>
          <p:cNvSpPr>
            <a:spLocks noGrp="1"/>
          </p:cNvSpPr>
          <p:nvPr>
            <p:ph type="body" sz="quarter" idx="22" hasCustomPrompt="1"/>
          </p:nvPr>
        </p:nvSpPr>
        <p:spPr>
          <a:xfrm>
            <a:off x="4765130" y="4255850"/>
            <a:ext cx="3840480" cy="438773"/>
          </a:xfrm>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a:p>
            <a:r>
              <a:rPr lang="en-US" dirty="0"/>
              <a:t>Image Caption </a:t>
            </a:r>
          </a:p>
          <a:p>
            <a:r>
              <a:rPr lang="en-US" dirty="0"/>
              <a:t>Image Caption </a:t>
            </a:r>
          </a:p>
          <a:p>
            <a:r>
              <a:rPr lang="en-US" dirty="0"/>
              <a:t> </a:t>
            </a:r>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817194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64070"/>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95879" y="2854960"/>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a:t>Edit Master text styles</a:t>
            </a:r>
          </a:p>
          <a:p>
            <a:pPr lvl="1"/>
            <a:r>
              <a:rPr lang="en-US"/>
              <a:t>Second level</a:t>
            </a:r>
          </a:p>
          <a:p>
            <a:pPr lvl="2"/>
            <a:r>
              <a:rPr lang="en-US"/>
              <a:t>Third level</a:t>
            </a:r>
          </a:p>
        </p:txBody>
      </p:sp>
      <p:sp>
        <p:nvSpPr>
          <p:cNvPr id="15" name="Text Placeholder 3"/>
          <p:cNvSpPr>
            <a:spLocks noGrp="1"/>
          </p:cNvSpPr>
          <p:nvPr>
            <p:ph type="body" sz="quarter" idx="14"/>
          </p:nvPr>
        </p:nvSpPr>
        <p:spPr>
          <a:xfrm>
            <a:off x="3381086" y="2854960"/>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a:t>Edit Master text styles</a:t>
            </a:r>
          </a:p>
          <a:p>
            <a:pPr lvl="1"/>
            <a:r>
              <a:rPr lang="en-US"/>
              <a:t>Second level</a:t>
            </a:r>
          </a:p>
          <a:p>
            <a:pPr lvl="2"/>
            <a:r>
              <a:rPr lang="en-US"/>
              <a:t>Third level</a:t>
            </a:r>
          </a:p>
        </p:txBody>
      </p:sp>
      <p:sp>
        <p:nvSpPr>
          <p:cNvPr id="9" name="Picture Placeholder 4"/>
          <p:cNvSpPr>
            <a:spLocks noGrp="1" noChangeAspect="1"/>
          </p:cNvSpPr>
          <p:nvPr>
            <p:ph type="pic" sz="quarter" idx="15" hasCustomPrompt="1"/>
          </p:nvPr>
        </p:nvSpPr>
        <p:spPr>
          <a:xfrm>
            <a:off x="503079" y="1415695"/>
            <a:ext cx="2361244" cy="1365433"/>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2" name="Picture Placeholder 4"/>
          <p:cNvSpPr>
            <a:spLocks noGrp="1" noChangeAspect="1"/>
          </p:cNvSpPr>
          <p:nvPr>
            <p:ph type="pic" sz="quarter" idx="16" hasCustomPrompt="1"/>
          </p:nvPr>
        </p:nvSpPr>
        <p:spPr>
          <a:xfrm>
            <a:off x="3388286" y="1415695"/>
            <a:ext cx="2361244" cy="1365433"/>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7" name="Text Placeholder 3"/>
          <p:cNvSpPr>
            <a:spLocks noGrp="1"/>
          </p:cNvSpPr>
          <p:nvPr>
            <p:ph type="body" sz="quarter" idx="19"/>
          </p:nvPr>
        </p:nvSpPr>
        <p:spPr>
          <a:xfrm>
            <a:off x="6261696" y="2856834"/>
            <a:ext cx="2465584" cy="1609958"/>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defRPr sz="1200"/>
            </a:lvl4pPr>
            <a:lvl5pPr marL="1084263" indent="-171450">
              <a:defRPr sz="1200"/>
            </a:lvl5pPr>
          </a:lstStyle>
          <a:p>
            <a:pPr lvl="0"/>
            <a:r>
              <a:rPr lang="en-US"/>
              <a:t>Edit Master text styles</a:t>
            </a:r>
          </a:p>
          <a:p>
            <a:pPr lvl="1"/>
            <a:r>
              <a:rPr lang="en-US"/>
              <a:t>Second level</a:t>
            </a:r>
          </a:p>
          <a:p>
            <a:pPr lvl="2"/>
            <a:r>
              <a:rPr lang="en-US"/>
              <a:t>Third level</a:t>
            </a:r>
          </a:p>
        </p:txBody>
      </p:sp>
      <p:sp>
        <p:nvSpPr>
          <p:cNvPr id="18" name="Picture Placeholder 4"/>
          <p:cNvSpPr>
            <a:spLocks noGrp="1" noChangeAspect="1"/>
          </p:cNvSpPr>
          <p:nvPr>
            <p:ph type="pic" sz="quarter" idx="20" hasCustomPrompt="1"/>
          </p:nvPr>
        </p:nvSpPr>
        <p:spPr>
          <a:xfrm>
            <a:off x="6268896" y="1417569"/>
            <a:ext cx="2361244" cy="1365433"/>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a:lvl1pPr>
          </a:lstStyle>
          <a:p>
            <a:r>
              <a:rPr lang="en-US" dirty="0"/>
              <a:t>THREE IMAGES – HORIZONTAL</a:t>
            </a:r>
            <a:br>
              <a:rPr lang="en-US" dirty="0"/>
            </a:br>
            <a:r>
              <a:rPr lang="en-US" dirty="0"/>
              <a:t>Headline in </a:t>
            </a:r>
            <a:r>
              <a:rPr lang="en-US" dirty="0" err="1"/>
              <a:t>arial</a:t>
            </a:r>
            <a:r>
              <a:rPr lang="en-US" dirty="0"/>
              <a:t> and all caps</a:t>
            </a:r>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174887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S/captions/bullets - FOUR Images">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7" y="1418980"/>
            <a:ext cx="2240280" cy="167871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9" name="Picture Placeholder 4"/>
          <p:cNvSpPr>
            <a:spLocks noGrp="1" noChangeAspect="1"/>
          </p:cNvSpPr>
          <p:nvPr>
            <p:ph type="pic" sz="quarter" idx="15" hasCustomPrompt="1"/>
          </p:nvPr>
        </p:nvSpPr>
        <p:spPr>
          <a:xfrm>
            <a:off x="2453235" y="1418980"/>
            <a:ext cx="2240280" cy="167871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10" name="Picture Placeholder 4"/>
          <p:cNvSpPr>
            <a:spLocks noGrp="1" noChangeAspect="1"/>
          </p:cNvSpPr>
          <p:nvPr>
            <p:ph type="pic" sz="quarter" idx="16" hasCustomPrompt="1"/>
          </p:nvPr>
        </p:nvSpPr>
        <p:spPr>
          <a:xfrm>
            <a:off x="4688341" y="1418980"/>
            <a:ext cx="2240280" cy="167871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11" name="Picture Placeholder 4"/>
          <p:cNvSpPr>
            <a:spLocks noGrp="1" noChangeAspect="1"/>
          </p:cNvSpPr>
          <p:nvPr>
            <p:ph type="pic" sz="quarter" idx="17" hasCustomPrompt="1"/>
          </p:nvPr>
        </p:nvSpPr>
        <p:spPr>
          <a:xfrm>
            <a:off x="6906022" y="1418980"/>
            <a:ext cx="2240280" cy="167871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8" name="Text Placeholder 7"/>
          <p:cNvSpPr>
            <a:spLocks noGrp="1"/>
          </p:cNvSpPr>
          <p:nvPr>
            <p:ph type="body" sz="quarter" idx="14"/>
          </p:nvPr>
        </p:nvSpPr>
        <p:spPr>
          <a:xfrm>
            <a:off x="469900" y="3672521"/>
            <a:ext cx="8434552" cy="1086330"/>
          </a:xfrm>
          <a:noFill/>
        </p:spPr>
        <p:txBody>
          <a:bodyPr lIns="0" tIns="91440"/>
          <a:lstStyle>
            <a:lvl1pPr>
              <a:defRPr sz="2000">
                <a:solidFill>
                  <a:srgbClr val="000000"/>
                </a:solidFill>
              </a:defRPr>
            </a:lvl1pPr>
            <a:lvl2pPr>
              <a:defRPr sz="2000">
                <a:solidFill>
                  <a:srgbClr val="000000"/>
                </a:solidFill>
              </a:defRPr>
            </a:lvl2pPr>
            <a:lvl3pPr>
              <a:defRPr sz="2000">
                <a:solidFill>
                  <a:srgbClr val="000000"/>
                </a:solidFill>
              </a:defRPr>
            </a:lvl3pPr>
            <a:lvl4pPr>
              <a:defRPr sz="2000">
                <a:solidFill>
                  <a:srgbClr val="000000"/>
                </a:solidFill>
              </a:defRPr>
            </a:lvl4pPr>
            <a:lvl5pPr>
              <a:defRPr sz="2000">
                <a:solidFill>
                  <a:srgbClr val="000000"/>
                </a:solidFill>
              </a:defRPr>
            </a:lvl5pPr>
          </a:lstStyle>
          <a:p>
            <a:pPr lvl="0"/>
            <a:r>
              <a:rPr lang="en-US"/>
              <a:t>Edit Master text styles</a:t>
            </a:r>
          </a:p>
          <a:p>
            <a:pPr lvl="1"/>
            <a:r>
              <a:rPr lang="en-US"/>
              <a:t>Second level</a:t>
            </a:r>
          </a:p>
        </p:txBody>
      </p:sp>
      <p:sp>
        <p:nvSpPr>
          <p:cNvPr id="3" name="Title 2"/>
          <p:cNvSpPr>
            <a:spLocks noGrp="1"/>
          </p:cNvSpPr>
          <p:nvPr>
            <p:ph type="title" hasCustomPrompt="1"/>
          </p:nvPr>
        </p:nvSpPr>
        <p:spPr/>
        <p:txBody>
          <a:bodyPr/>
          <a:lstStyle>
            <a:lvl1pPr algn="l" defTabSz="457200" rtl="0" eaLnBrk="1" latinLnBrk="0" hangingPunct="1">
              <a:lnSpc>
                <a:spcPct val="95000"/>
              </a:lnSpc>
              <a:spcBef>
                <a:spcPct val="0"/>
              </a:spcBef>
              <a:buNone/>
              <a:defRPr lang="en-US" sz="2800" b="1" i="0" kern="1200" cap="all" baseline="0" dirty="0">
                <a:solidFill>
                  <a:schemeClr val="tx1">
                    <a:lumMod val="50000"/>
                  </a:schemeClr>
                </a:solidFill>
                <a:latin typeface="+mj-lt"/>
                <a:ea typeface="+mj-ea"/>
                <a:cs typeface="+mj-cs"/>
              </a:defRPr>
            </a:lvl1pPr>
          </a:lstStyle>
          <a:p>
            <a:r>
              <a:rPr lang="en-US" dirty="0"/>
              <a:t>four images, captions and bullets</a:t>
            </a:r>
            <a:br>
              <a:rPr lang="en-US" dirty="0"/>
            </a:br>
            <a:r>
              <a:rPr lang="en-US" dirty="0"/>
              <a:t>Headline is </a:t>
            </a:r>
            <a:r>
              <a:rPr lang="en-US" dirty="0" err="1"/>
              <a:t>arial</a:t>
            </a:r>
            <a:r>
              <a:rPr lang="en-US" dirty="0"/>
              <a:t> in all caps</a:t>
            </a:r>
          </a:p>
        </p:txBody>
      </p:sp>
      <p:sp>
        <p:nvSpPr>
          <p:cNvPr id="4" name="Text Placeholder 3"/>
          <p:cNvSpPr>
            <a:spLocks noGrp="1"/>
          </p:cNvSpPr>
          <p:nvPr>
            <p:ph type="body" sz="quarter" idx="18" hasCustomPrompt="1"/>
          </p:nvPr>
        </p:nvSpPr>
        <p:spPr>
          <a:xfrm>
            <a:off x="218128" y="3127171"/>
            <a:ext cx="2238469" cy="358378"/>
          </a:xfrm>
          <a:noFill/>
        </p:spPr>
        <p:txBody>
          <a:bodyPr lIns="91440" rIns="91440"/>
          <a:lstStyle>
            <a:lvl1pPr marL="0" indent="0">
              <a:lnSpc>
                <a:spcPct val="95000"/>
              </a:lnSpc>
              <a:buNone/>
              <a:defRPr sz="1200" b="0" baseline="0">
                <a:solidFill>
                  <a:srgbClr val="000000"/>
                </a:solidFill>
              </a:defRPr>
            </a:lvl1pPr>
          </a:lstStyle>
          <a:p>
            <a:pPr lvl="0"/>
            <a:r>
              <a:rPr lang="en-US" dirty="0"/>
              <a:t>Image caption Image caption Image caption Image caption Image</a:t>
            </a:r>
          </a:p>
        </p:txBody>
      </p:sp>
      <p:sp>
        <p:nvSpPr>
          <p:cNvPr id="16" name="Text Placeholder 3"/>
          <p:cNvSpPr>
            <a:spLocks noGrp="1"/>
          </p:cNvSpPr>
          <p:nvPr>
            <p:ph type="body" sz="quarter" idx="19" hasCustomPrompt="1"/>
          </p:nvPr>
        </p:nvSpPr>
        <p:spPr>
          <a:xfrm>
            <a:off x="2442595" y="3127171"/>
            <a:ext cx="2238469" cy="358378"/>
          </a:xfrm>
          <a:noFill/>
        </p:spPr>
        <p:txBody>
          <a:bodyPr lIns="91440" rIns="91440"/>
          <a:lstStyle>
            <a:lvl1pPr marL="0" indent="0">
              <a:lnSpc>
                <a:spcPct val="95000"/>
              </a:lnSpc>
              <a:buNone/>
              <a:defRPr sz="1200" b="0">
                <a:solidFill>
                  <a:srgbClr val="000000"/>
                </a:solidFill>
              </a:defRPr>
            </a:lvl1pPr>
          </a:lstStyle>
          <a:p>
            <a:pPr lvl="0"/>
            <a:r>
              <a:rPr lang="en-US" dirty="0"/>
              <a:t>Image caption Image caption Image caption Image caption Image</a:t>
            </a:r>
          </a:p>
        </p:txBody>
      </p:sp>
      <p:sp>
        <p:nvSpPr>
          <p:cNvPr id="17" name="Text Placeholder 3"/>
          <p:cNvSpPr>
            <a:spLocks noGrp="1"/>
          </p:cNvSpPr>
          <p:nvPr>
            <p:ph type="body" sz="quarter" idx="20" hasCustomPrompt="1"/>
          </p:nvPr>
        </p:nvSpPr>
        <p:spPr>
          <a:xfrm>
            <a:off x="4681064" y="3127171"/>
            <a:ext cx="2238469" cy="358378"/>
          </a:xfrm>
          <a:noFill/>
        </p:spPr>
        <p:txBody>
          <a:bodyPr lIns="91440" rIns="91440"/>
          <a:lstStyle>
            <a:lvl1pPr marL="0" indent="0">
              <a:lnSpc>
                <a:spcPct val="95000"/>
              </a:lnSpc>
              <a:buNone/>
              <a:defRPr sz="1200" b="0">
                <a:solidFill>
                  <a:srgbClr val="000000"/>
                </a:solidFill>
              </a:defRPr>
            </a:lvl1pPr>
          </a:lstStyle>
          <a:p>
            <a:pPr lvl="0"/>
            <a:r>
              <a:rPr lang="en-US" dirty="0"/>
              <a:t>Image caption Image caption Image caption Image caption Image</a:t>
            </a:r>
          </a:p>
        </p:txBody>
      </p:sp>
      <p:sp>
        <p:nvSpPr>
          <p:cNvPr id="18" name="Text Placeholder 3"/>
          <p:cNvSpPr>
            <a:spLocks noGrp="1"/>
          </p:cNvSpPr>
          <p:nvPr>
            <p:ph type="body" sz="quarter" idx="21" hasCustomPrompt="1"/>
          </p:nvPr>
        </p:nvSpPr>
        <p:spPr>
          <a:xfrm>
            <a:off x="6905532" y="3127171"/>
            <a:ext cx="2238469" cy="358378"/>
          </a:xfrm>
          <a:noFill/>
        </p:spPr>
        <p:txBody>
          <a:bodyPr lIns="91440" rIns="91440"/>
          <a:lstStyle>
            <a:lvl1pPr marL="0" indent="0">
              <a:lnSpc>
                <a:spcPct val="95000"/>
              </a:lnSpc>
              <a:buNone/>
              <a:defRPr sz="1200" b="0">
                <a:solidFill>
                  <a:srgbClr val="000000"/>
                </a:solidFill>
              </a:defRPr>
            </a:lvl1pPr>
          </a:lstStyle>
          <a:p>
            <a:pPr lvl="0"/>
            <a:r>
              <a:rPr lang="en-US" dirty="0"/>
              <a:t>Image caption Image caption Image caption Image caption Image</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7" name="Slide Number Placeholder 6"/>
          <p:cNvSpPr>
            <a:spLocks noGrp="1"/>
          </p:cNvSpPr>
          <p:nvPr>
            <p:ph type="sldNum" sz="quarter" idx="24"/>
          </p:nvPr>
        </p:nvSpPr>
        <p:spPr/>
        <p:txBody>
          <a:bodyPr/>
          <a:lstStyle/>
          <a:p>
            <a:fld id="{AEFAAC5A-9C4F-4278-920D-DF2BAB595749}" type="slidenum">
              <a:rPr lang="en-US" smtClean="0"/>
              <a:pPr/>
              <a:t>‹#›</a:t>
            </a:fld>
            <a:endParaRPr lang="en-US" dirty="0"/>
          </a:p>
        </p:txBody>
      </p:sp>
      <p:sp>
        <p:nvSpPr>
          <p:cNvPr id="19" name="Text Placeholder 5"/>
          <p:cNvSpPr>
            <a:spLocks noGrp="1"/>
          </p:cNvSpPr>
          <p:nvPr>
            <p:ph type="body" sz="quarter" idx="12" hasCustomPrompt="1"/>
          </p:nvPr>
        </p:nvSpPr>
        <p:spPr>
          <a:xfrm>
            <a:off x="457201" y="1019437"/>
            <a:ext cx="8372901" cy="374786"/>
          </a:xfrm>
          <a:ln>
            <a:noFill/>
          </a:ln>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Tree>
    <p:extLst>
      <p:ext uri="{BB962C8B-B14F-4D97-AF65-F5344CB8AC3E}">
        <p14:creationId xmlns:p14="http://schemas.microsoft.com/office/powerpoint/2010/main" val="20142199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S/caption - FOUR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four IMAGES with captions</a:t>
            </a:r>
            <a:br>
              <a:rPr lang="en-US" dirty="0"/>
            </a:br>
            <a:r>
              <a:rPr lang="en-US" dirty="0"/>
              <a:t>Headline in </a:t>
            </a:r>
            <a:r>
              <a:rPr lang="en-US" dirty="0" err="1"/>
              <a:t>arial</a:t>
            </a:r>
            <a:r>
              <a:rPr lang="en-US" dirty="0"/>
              <a:t> and all caps</a:t>
            </a:r>
          </a:p>
        </p:txBody>
      </p:sp>
      <p:sp>
        <p:nvSpPr>
          <p:cNvPr id="3" name="Slide Number Placeholder 2"/>
          <p:cNvSpPr>
            <a:spLocks noGrp="1"/>
          </p:cNvSpPr>
          <p:nvPr>
            <p:ph type="sldNum" sz="quarter" idx="23"/>
          </p:nvPr>
        </p:nvSpPr>
        <p:spPr/>
        <p:txBody>
          <a:bodyPr/>
          <a:lstStyle/>
          <a:p>
            <a:fld id="{AEFAAC5A-9C4F-4278-920D-DF2BAB595749}" type="slidenum">
              <a:rPr lang="en-US" smtClean="0"/>
              <a:pPr/>
              <a:t>‹#›</a:t>
            </a:fld>
            <a:endParaRPr lang="en-US" dirty="0"/>
          </a:p>
        </p:txBody>
      </p:sp>
      <p:sp>
        <p:nvSpPr>
          <p:cNvPr id="17" name="Text Placeholder 5"/>
          <p:cNvSpPr>
            <a:spLocks noGrp="1"/>
          </p:cNvSpPr>
          <p:nvPr>
            <p:ph type="body" sz="quarter" idx="12" hasCustomPrompt="1"/>
          </p:nvPr>
        </p:nvSpPr>
        <p:spPr>
          <a:xfrm>
            <a:off x="457201" y="1019437"/>
            <a:ext cx="8372901" cy="207749"/>
          </a:xfrm>
          <a:ln>
            <a:noFill/>
          </a:ln>
        </p:spPr>
        <p:txBody>
          <a:bodyPr bIns="0">
            <a:norm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5" name="Picture Placeholder 4"/>
          <p:cNvSpPr>
            <a:spLocks noGrp="1" noChangeAspect="1"/>
          </p:cNvSpPr>
          <p:nvPr>
            <p:ph type="pic" sz="quarter" idx="15" hasCustomPrompt="1"/>
          </p:nvPr>
        </p:nvSpPr>
        <p:spPr>
          <a:xfrm>
            <a:off x="487437" y="1420813"/>
            <a:ext cx="3790374" cy="138342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6" name="Text Placeholder 5"/>
          <p:cNvSpPr>
            <a:spLocks noGrp="1"/>
          </p:cNvSpPr>
          <p:nvPr>
            <p:ph type="body" sz="quarter" idx="17" hasCustomPrompt="1"/>
          </p:nvPr>
        </p:nvSpPr>
        <p:spPr>
          <a:xfrm>
            <a:off x="487437" y="2822383"/>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p:txBody>
      </p:sp>
      <p:sp>
        <p:nvSpPr>
          <p:cNvPr id="18" name="Picture Placeholder 4"/>
          <p:cNvSpPr>
            <a:spLocks noGrp="1" noChangeAspect="1"/>
          </p:cNvSpPr>
          <p:nvPr>
            <p:ph type="pic" sz="quarter" idx="25" hasCustomPrompt="1"/>
          </p:nvPr>
        </p:nvSpPr>
        <p:spPr>
          <a:xfrm>
            <a:off x="4912432" y="1420813"/>
            <a:ext cx="3790374" cy="138342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19" name="Text Placeholder 5"/>
          <p:cNvSpPr>
            <a:spLocks noGrp="1"/>
          </p:cNvSpPr>
          <p:nvPr>
            <p:ph type="body" sz="quarter" idx="26" hasCustomPrompt="1"/>
          </p:nvPr>
        </p:nvSpPr>
        <p:spPr>
          <a:xfrm>
            <a:off x="4912432" y="2822383"/>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p:txBody>
      </p:sp>
      <p:sp>
        <p:nvSpPr>
          <p:cNvPr id="20" name="Picture Placeholder 4"/>
          <p:cNvSpPr>
            <a:spLocks noGrp="1" noChangeAspect="1"/>
          </p:cNvSpPr>
          <p:nvPr>
            <p:ph type="pic" sz="quarter" idx="27" hasCustomPrompt="1"/>
          </p:nvPr>
        </p:nvSpPr>
        <p:spPr>
          <a:xfrm>
            <a:off x="487437" y="3097650"/>
            <a:ext cx="3790374" cy="138342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23" name="Text Placeholder 5"/>
          <p:cNvSpPr>
            <a:spLocks noGrp="1"/>
          </p:cNvSpPr>
          <p:nvPr>
            <p:ph type="body" sz="quarter" idx="28" hasCustomPrompt="1"/>
          </p:nvPr>
        </p:nvSpPr>
        <p:spPr>
          <a:xfrm>
            <a:off x="487437" y="4502674"/>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p:txBody>
      </p:sp>
      <p:sp>
        <p:nvSpPr>
          <p:cNvPr id="24" name="Picture Placeholder 4"/>
          <p:cNvSpPr>
            <a:spLocks noGrp="1" noChangeAspect="1"/>
          </p:cNvSpPr>
          <p:nvPr>
            <p:ph type="pic" sz="quarter" idx="29" hasCustomPrompt="1"/>
          </p:nvPr>
        </p:nvSpPr>
        <p:spPr>
          <a:xfrm>
            <a:off x="4912432" y="3097650"/>
            <a:ext cx="3790374" cy="1383425"/>
          </a:xfrm>
          <a:solidFill>
            <a:schemeClr val="bg1">
              <a:lumMod val="75000"/>
            </a:schemeClr>
          </a:solidFill>
        </p:spPr>
        <p:txBody>
          <a:bodyPr tIns="182880"/>
          <a:lstStyle>
            <a:lvl1pPr marL="0" indent="0" algn="ctr">
              <a:buNone/>
              <a:defRPr baseline="0"/>
            </a:lvl1pPr>
          </a:lstStyle>
          <a:p>
            <a:r>
              <a:rPr lang="en-US" dirty="0"/>
              <a:t>Click icon to insert an image</a:t>
            </a:r>
          </a:p>
        </p:txBody>
      </p:sp>
      <p:sp>
        <p:nvSpPr>
          <p:cNvPr id="27" name="Text Placeholder 5"/>
          <p:cNvSpPr>
            <a:spLocks noGrp="1"/>
          </p:cNvSpPr>
          <p:nvPr>
            <p:ph type="body" sz="quarter" idx="30" hasCustomPrompt="1"/>
          </p:nvPr>
        </p:nvSpPr>
        <p:spPr>
          <a:xfrm>
            <a:off x="4912432" y="4505517"/>
            <a:ext cx="3840480" cy="276137"/>
          </a:xfrm>
          <a:ln>
            <a:noFill/>
          </a:ln>
        </p:spPr>
        <p:txBody>
          <a:bodyPr bIns="0" anchor="t" anchorCtr="0">
            <a:normAutofit/>
          </a:bodyPr>
          <a:lstStyle>
            <a:lvl1pPr marL="0" marR="0" indent="0" algn="l" defTabSz="457200" rtl="0" eaLnBrk="1" fontAlgn="auto" latinLnBrk="0" hangingPunct="1">
              <a:lnSpc>
                <a:spcPct val="100000"/>
              </a:lnSpc>
              <a:spcBef>
                <a:spcPts val="0"/>
              </a:spcBef>
              <a:spcAft>
                <a:spcPts val="0"/>
              </a:spcAft>
              <a:buClrTx/>
              <a:buSzTx/>
              <a:buFont typeface="Wingdings" pitchFamily="2" charset="2"/>
              <a:buNone/>
              <a:tabLst/>
              <a:defRPr sz="1200" b="0" cap="none" baseline="0"/>
            </a:lvl1pPr>
          </a:lstStyle>
          <a:p>
            <a:r>
              <a:rPr lang="en-US" dirty="0"/>
              <a:t>Image Caption</a:t>
            </a:r>
          </a:p>
        </p:txBody>
      </p:sp>
    </p:spTree>
    <p:extLst>
      <p:ext uri="{BB962C8B-B14F-4D97-AF65-F5344CB8AC3E}">
        <p14:creationId xmlns:p14="http://schemas.microsoft.com/office/powerpoint/2010/main" val="42359211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s, Graphs, Tabl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graph, chart or table slide. </a:t>
            </a:r>
            <a:br>
              <a:rPr lang="en-US" dirty="0"/>
            </a:br>
            <a:r>
              <a:rPr lang="en-US" dirty="0"/>
              <a:t>Headline in all caps, Arial Font</a:t>
            </a:r>
          </a:p>
        </p:txBody>
      </p:sp>
      <p:sp>
        <p:nvSpPr>
          <p:cNvPr id="3" name="Content Placeholder 2"/>
          <p:cNvSpPr>
            <a:spLocks noGrp="1"/>
          </p:cNvSpPr>
          <p:nvPr>
            <p:ph idx="1" hasCustomPrompt="1"/>
          </p:nvPr>
        </p:nvSpPr>
        <p:spPr>
          <a:xfrm>
            <a:off x="457201" y="1417579"/>
            <a:ext cx="8372901" cy="3022394"/>
          </a:xfrm>
        </p:spPr>
        <p:txBody>
          <a:bodyPr/>
          <a:lstStyle>
            <a:lvl1pPr>
              <a:defRPr baseline="0"/>
            </a:lvl1pPr>
          </a:lstStyle>
          <a:p>
            <a:pPr lvl="0"/>
            <a:r>
              <a:rPr lang="en-US" dirty="0"/>
              <a:t>Click an icon below to add a chart, graph, or table.</a:t>
            </a:r>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6"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7" name="Text Placeholder 6"/>
          <p:cNvSpPr>
            <a:spLocks noGrp="1"/>
          </p:cNvSpPr>
          <p:nvPr>
            <p:ph type="body" sz="quarter" idx="13" hasCustomPrompt="1"/>
          </p:nvPr>
        </p:nvSpPr>
        <p:spPr>
          <a:xfrm>
            <a:off x="485776" y="4739217"/>
            <a:ext cx="3711039" cy="404284"/>
          </a:xfrm>
        </p:spPr>
        <p:txBody>
          <a:bodyPr bIns="0" anchor="t" anchorCtr="0"/>
          <a:lstStyle>
            <a:lvl1pPr marL="0" indent="0">
              <a:buNone/>
              <a:defRPr sz="1050" baseline="0"/>
            </a:lvl1pPr>
          </a:lstStyle>
          <a:p>
            <a:pPr lvl="0"/>
            <a:r>
              <a:rPr lang="en-US" dirty="0"/>
              <a:t>Source:</a:t>
            </a:r>
          </a:p>
        </p:txBody>
      </p:sp>
    </p:spTree>
    <p:extLst>
      <p:ext uri="{BB962C8B-B14F-4D97-AF65-F5344CB8AC3E}">
        <p14:creationId xmlns:p14="http://schemas.microsoft.com/office/powerpoint/2010/main" val="3500419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9754" y="4562475"/>
            <a:ext cx="1540844" cy="5550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469900" y="4635018"/>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7" name="Picture 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0"/>
            <a:ext cx="9144000" cy="4488688"/>
          </a:xfrm>
          <a:prstGeom prst="rect">
            <a:avLst/>
          </a:prstGeom>
        </p:spPr>
      </p:pic>
      <p:sp>
        <p:nvSpPr>
          <p:cNvPr id="8" name="Text Placeholder 2"/>
          <p:cNvSpPr>
            <a:spLocks noGrp="1"/>
          </p:cNvSpPr>
          <p:nvPr>
            <p:ph type="body" sz="quarter" idx="10" hasCustomPrompt="1"/>
          </p:nvPr>
        </p:nvSpPr>
        <p:spPr>
          <a:xfrm>
            <a:off x="0" y="-10684"/>
            <a:ext cx="9143999" cy="4499372"/>
          </a:xfrm>
          <a:solidFill>
            <a:schemeClr val="accent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9" name="TextBox 8"/>
          <p:cNvSpPr txBox="1"/>
          <p:nvPr userDrawn="1"/>
        </p:nvSpPr>
        <p:spPr>
          <a:xfrm>
            <a:off x="-991004" y="-1815882"/>
            <a:ext cx="3782000"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7486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Video">
    <p:spTree>
      <p:nvGrpSpPr>
        <p:cNvPr id="1" name=""/>
        <p:cNvGrpSpPr/>
        <p:nvPr/>
      </p:nvGrpSpPr>
      <p:grpSpPr>
        <a:xfrm>
          <a:off x="0" y="0"/>
          <a:ext cx="0" cy="0"/>
          <a:chOff x="0" y="0"/>
          <a:chExt cx="0" cy="0"/>
        </a:xfrm>
      </p:grpSpPr>
      <p:sp>
        <p:nvSpPr>
          <p:cNvPr id="3" name="Rectangle 2"/>
          <p:cNvSpPr/>
          <p:nvPr/>
        </p:nvSpPr>
        <p:spPr>
          <a:xfrm>
            <a:off x="0" y="-5043"/>
            <a:ext cx="9144000" cy="5148543"/>
          </a:xfrm>
          <a:prstGeom prst="rect">
            <a:avLst/>
          </a:prstGeom>
          <a:solidFill>
            <a:srgbClr val="1C1C1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7201" y="386954"/>
            <a:ext cx="8372901" cy="604513"/>
          </a:xfrm>
        </p:spPr>
        <p:txBody>
          <a:bodyPr anchor="b"/>
          <a:lstStyle>
            <a:lvl1pPr>
              <a:defRPr b="1">
                <a:solidFill>
                  <a:schemeClr val="bg1"/>
                </a:solidFill>
              </a:defRPr>
            </a:lvl1pPr>
          </a:lstStyle>
          <a:p>
            <a:r>
              <a:rPr lang="en-US" dirty="0"/>
              <a:t>TITLE AND CONTENT SLIDE. </a:t>
            </a:r>
            <a:br>
              <a:rPr lang="en-US" dirty="0"/>
            </a:br>
            <a:r>
              <a:rPr lang="en-US" dirty="0"/>
              <a:t>Headline in all caps, Arial Font.</a:t>
            </a:r>
          </a:p>
        </p:txBody>
      </p:sp>
    </p:spTree>
    <p:extLst>
      <p:ext uri="{BB962C8B-B14F-4D97-AF65-F5344CB8AC3E}">
        <p14:creationId xmlns:p14="http://schemas.microsoft.com/office/powerpoint/2010/main" val="359530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2866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ver Option A">
    <p:bg>
      <p:bgPr>
        <a:solidFill>
          <a:schemeClr val="bg1"/>
        </a:solidFill>
        <a:effectLst/>
      </p:bgPr>
    </p:bg>
    <p:spTree>
      <p:nvGrpSpPr>
        <p:cNvPr id="1" name=""/>
        <p:cNvGrpSpPr/>
        <p:nvPr/>
      </p:nvGrpSpPr>
      <p:grpSpPr>
        <a:xfrm>
          <a:off x="0" y="0"/>
          <a:ext cx="0" cy="0"/>
          <a:chOff x="0" y="0"/>
          <a:chExt cx="0" cy="0"/>
        </a:xfrm>
      </p:grpSpPr>
      <p:sp>
        <p:nvSpPr>
          <p:cNvPr id="17" name="Text Placeholder 9"/>
          <p:cNvSpPr>
            <a:spLocks noGrp="1"/>
          </p:cNvSpPr>
          <p:nvPr>
            <p:ph type="body" sz="quarter" idx="27" hasCustomPrompt="1"/>
          </p:nvPr>
        </p:nvSpPr>
        <p:spPr>
          <a:xfrm>
            <a:off x="468796" y="574696"/>
            <a:ext cx="5685350" cy="304654"/>
          </a:xfrm>
        </p:spPr>
        <p:txBody>
          <a:bodyPr lIns="0" bIns="0" anchor="b">
            <a:normAutofit/>
          </a:bodyPr>
          <a:lstStyle>
            <a:lvl1pPr marL="0" indent="0">
              <a:buNone/>
              <a:defRPr sz="1800" b="1" cap="all" baseline="0">
                <a:solidFill>
                  <a:srgbClr val="47484A"/>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sp>
        <p:nvSpPr>
          <p:cNvPr id="8" name="Picture Placeholder 4"/>
          <p:cNvSpPr>
            <a:spLocks noGrp="1" noChangeAspect="1"/>
          </p:cNvSpPr>
          <p:nvPr>
            <p:ph type="pic" sz="quarter" idx="16" hasCustomPrompt="1"/>
          </p:nvPr>
        </p:nvSpPr>
        <p:spPr>
          <a:xfrm>
            <a:off x="4863726" y="1266825"/>
            <a:ext cx="4280275" cy="202996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1" y="1266825"/>
            <a:ext cx="4863724" cy="2029968"/>
          </a:xfrm>
          <a:solidFill>
            <a:schemeClr val="accent2"/>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1" y="1266825"/>
            <a:ext cx="239714" cy="2029968"/>
          </a:xfrm>
          <a:solidFill>
            <a:schemeClr val="accent1"/>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469901" y="3437210"/>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469901" y="3720288"/>
            <a:ext cx="2692871" cy="685800"/>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3417372" y="3437210"/>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r>
              <a:rPr lang="en-US" dirty="0"/>
              <a:t>PRESENTER NAME</a:t>
            </a:r>
          </a:p>
        </p:txBody>
      </p:sp>
      <p:sp>
        <p:nvSpPr>
          <p:cNvPr id="53" name="Text Placeholder 45"/>
          <p:cNvSpPr>
            <a:spLocks noGrp="1"/>
          </p:cNvSpPr>
          <p:nvPr>
            <p:ph type="body" sz="quarter" idx="22" hasCustomPrompt="1"/>
          </p:nvPr>
        </p:nvSpPr>
        <p:spPr>
          <a:xfrm>
            <a:off x="3417372" y="3720288"/>
            <a:ext cx="2692871" cy="685800"/>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6360197" y="3437210"/>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r>
              <a:rPr lang="en-US" dirty="0"/>
              <a:t>PRESENTER NAME</a:t>
            </a:r>
          </a:p>
        </p:txBody>
      </p:sp>
      <p:sp>
        <p:nvSpPr>
          <p:cNvPr id="55" name="Text Placeholder 45"/>
          <p:cNvSpPr>
            <a:spLocks noGrp="1"/>
          </p:cNvSpPr>
          <p:nvPr>
            <p:ph type="body" sz="quarter" idx="26" hasCustomPrompt="1"/>
          </p:nvPr>
        </p:nvSpPr>
        <p:spPr>
          <a:xfrm>
            <a:off x="6360197" y="3720288"/>
            <a:ext cx="2692871" cy="685800"/>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469900" y="4570711"/>
            <a:ext cx="589449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Tree>
    <p:extLst>
      <p:ext uri="{BB962C8B-B14F-4D97-AF65-F5344CB8AC3E}">
        <p14:creationId xmlns:p14="http://schemas.microsoft.com/office/powerpoint/2010/main" val="21822645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457201" y="1408346"/>
            <a:ext cx="8372901" cy="3317082"/>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457201" y="1009912"/>
            <a:ext cx="8372901" cy="374786"/>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8" name="Slide Number Placeholder 7"/>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2120545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Option B">
    <p:bg>
      <p:bgPr>
        <a:solidFill>
          <a:schemeClr val="bg1"/>
        </a:solidFill>
        <a:effectLst/>
      </p:bgPr>
    </p:bg>
    <p:spTree>
      <p:nvGrpSpPr>
        <p:cNvPr id="1" name=""/>
        <p:cNvGrpSpPr/>
        <p:nvPr/>
      </p:nvGrpSpPr>
      <p:grpSpPr>
        <a:xfrm>
          <a:off x="0" y="0"/>
          <a:ext cx="0" cy="0"/>
          <a:chOff x="0" y="0"/>
          <a:chExt cx="0" cy="0"/>
        </a:xfrm>
      </p:grpSpPr>
      <p:pic>
        <p:nvPicPr>
          <p:cNvPr id="16"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7976" y="4545002"/>
            <a:ext cx="1557337" cy="561027"/>
          </a:xfrm>
          <a:prstGeom prst="rect">
            <a:avLst/>
          </a:prstGeom>
          <a:noFill/>
          <a:extLst>
            <a:ext uri="{909E8E84-426E-40dd-AFC4-6F175D3DCCD1}">
              <a14:hiddenFill xmlns="" xmlns:a14="http://schemas.microsoft.com/office/drawing/2010/main">
                <a:solidFill>
                  <a:srgbClr val="FFFFFF"/>
                </a:solidFill>
              </a14:hiddenFill>
            </a:ext>
          </a:extLst>
        </p:spPr>
      </p:pic>
      <p:pic>
        <p:nvPicPr>
          <p:cNvPr id="83" name="Picture 82"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20265"/>
            <a:ext cx="9144000" cy="4508954"/>
          </a:xfrm>
          <a:prstGeom prst="rect">
            <a:avLst/>
          </a:prstGeom>
        </p:spPr>
      </p:pic>
      <p:sp>
        <p:nvSpPr>
          <p:cNvPr id="84" name="Text Placeholder 1"/>
          <p:cNvSpPr>
            <a:spLocks noGrp="1"/>
          </p:cNvSpPr>
          <p:nvPr>
            <p:ph type="body" sz="quarter" idx="10" hasCustomPrompt="1"/>
          </p:nvPr>
        </p:nvSpPr>
        <p:spPr>
          <a:xfrm>
            <a:off x="0" y="-20265"/>
            <a:ext cx="9144000" cy="4508954"/>
          </a:xfrm>
          <a:solidFill>
            <a:schemeClr val="accent2">
              <a:alpha val="85000"/>
            </a:schemeClr>
          </a:solidFill>
        </p:spPr>
        <p:txBody>
          <a:bodyPr bIns="0" anchor="b"/>
          <a:lstStyle>
            <a:lvl1pPr marL="0" indent="0">
              <a:buNone/>
              <a:defRPr sz="100"/>
            </a:lvl1pPr>
          </a:lstStyle>
          <a:p>
            <a:r>
              <a:rPr lang="en-US" dirty="0"/>
              <a:t> </a:t>
            </a:r>
          </a:p>
        </p:txBody>
      </p:sp>
      <p:sp>
        <p:nvSpPr>
          <p:cNvPr id="8" name="Picture Placeholder 4"/>
          <p:cNvSpPr>
            <a:spLocks noGrp="1" noChangeAspect="1"/>
          </p:cNvSpPr>
          <p:nvPr>
            <p:ph type="pic" sz="quarter" idx="16" hasCustomPrompt="1"/>
          </p:nvPr>
        </p:nvSpPr>
        <p:spPr>
          <a:xfrm>
            <a:off x="4863726" y="1266825"/>
            <a:ext cx="4280275" cy="202996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1" y="1266825"/>
            <a:ext cx="4863724" cy="2029968"/>
          </a:xfrm>
          <a:solidFill>
            <a:schemeClr val="accent2"/>
          </a:solidFill>
        </p:spPr>
        <p:txBody>
          <a:bodyPr lIns="457200" rIns="91440" anchor="ctr">
            <a:normAutofit/>
          </a:bodyPr>
          <a:lstStyle>
            <a:lvl1pPr>
              <a:defRPr sz="2800" baseline="0">
                <a:solidFill>
                  <a:schemeClr val="bg1"/>
                </a:solidFill>
              </a:defRPr>
            </a:lvl1pPr>
          </a:lstStyle>
          <a:p>
            <a:r>
              <a:rPr lang="en-US" dirty="0"/>
              <a:t>presentation title -Cover option B </a:t>
            </a:r>
            <a:br>
              <a:rPr lang="en-US" dirty="0"/>
            </a:br>
            <a:r>
              <a:rPr lang="en-US" dirty="0"/>
              <a:t>can be up to four </a:t>
            </a:r>
            <a:br>
              <a:rPr lang="en-US" dirty="0"/>
            </a:br>
            <a:r>
              <a:rPr lang="en-US" dirty="0"/>
              <a:t>or five lines of text</a:t>
            </a:r>
          </a:p>
        </p:txBody>
      </p:sp>
      <p:sp>
        <p:nvSpPr>
          <p:cNvPr id="4" name="Text Placeholder 3"/>
          <p:cNvSpPr>
            <a:spLocks noGrp="1"/>
          </p:cNvSpPr>
          <p:nvPr>
            <p:ph type="body" sz="quarter" idx="24" hasCustomPrompt="1"/>
          </p:nvPr>
        </p:nvSpPr>
        <p:spPr>
          <a:xfrm>
            <a:off x="1" y="153714"/>
            <a:ext cx="5851526" cy="969169"/>
          </a:xfrm>
        </p:spPr>
        <p:txBody>
          <a:bodyPr lIns="457200" rIns="274320" anchor="ctr"/>
          <a:lstStyle>
            <a:lvl1pPr marL="0" indent="0">
              <a:buNone/>
              <a:defRPr cap="all" baseline="0">
                <a:solidFill>
                  <a:schemeClr val="bg1"/>
                </a:solidFill>
              </a:defRPr>
            </a:lvl1pPr>
          </a:lstStyle>
          <a:p>
            <a:pPr lvl="0"/>
            <a:r>
              <a:rPr lang="en-US" dirty="0"/>
              <a:t>Insert presentation date</a:t>
            </a:r>
          </a:p>
        </p:txBody>
      </p:sp>
      <p:sp>
        <p:nvSpPr>
          <p:cNvPr id="85" name="Text Placeholder 9"/>
          <p:cNvSpPr>
            <a:spLocks noGrp="1"/>
          </p:cNvSpPr>
          <p:nvPr>
            <p:ph type="body" sz="quarter" idx="17" hasCustomPrompt="1"/>
          </p:nvPr>
        </p:nvSpPr>
        <p:spPr>
          <a:xfrm>
            <a:off x="469901" y="3437210"/>
            <a:ext cx="2692871" cy="295275"/>
          </a:xfrm>
        </p:spPr>
        <p:txBody>
          <a:bodyPr lIns="0" bIns="0" anchor="b">
            <a:normAutofit/>
          </a:bodyPr>
          <a:lstStyle>
            <a:lvl1pPr marL="0" indent="0">
              <a:buNone/>
              <a:defRPr sz="1400" b="1" cap="all" baseline="0">
                <a:solidFill>
                  <a:schemeClr val="bg1"/>
                </a:solidFill>
              </a:defRPr>
            </a:lvl1pPr>
            <a:lvl2pPr marL="0" indent="0">
              <a:buNone/>
              <a:defRPr/>
            </a:lvl2pPr>
            <a:lvl3pPr marL="0" indent="0">
              <a:spcBef>
                <a:spcPts val="1800"/>
              </a:spcBef>
              <a:buNone/>
              <a:defRPr/>
            </a:lvl3pPr>
          </a:lstStyle>
          <a:p>
            <a:pPr lvl="0"/>
            <a:r>
              <a:rPr lang="en-US" dirty="0"/>
              <a:t>presenter name</a:t>
            </a:r>
          </a:p>
        </p:txBody>
      </p:sp>
      <p:sp>
        <p:nvSpPr>
          <p:cNvPr id="86" name="Text Placeholder 45"/>
          <p:cNvSpPr>
            <a:spLocks noGrp="1"/>
          </p:cNvSpPr>
          <p:nvPr>
            <p:ph type="body" sz="quarter" idx="18" hasCustomPrompt="1"/>
          </p:nvPr>
        </p:nvSpPr>
        <p:spPr>
          <a:xfrm>
            <a:off x="469901" y="3720288"/>
            <a:ext cx="2692871" cy="685800"/>
          </a:xfrm>
        </p:spPr>
        <p:txBody>
          <a:bodyPr lIns="0">
            <a:normAutofit/>
          </a:bodyPr>
          <a:lstStyle>
            <a:lvl1pPr marL="0" indent="0">
              <a:lnSpc>
                <a:spcPct val="95000"/>
              </a:lnSpc>
              <a:spcBef>
                <a:spcPts val="0"/>
              </a:spcBef>
              <a:buNone/>
              <a:defRPr sz="1400">
                <a:solidFill>
                  <a:schemeClr val="bg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87" name="Text Placeholder 9"/>
          <p:cNvSpPr>
            <a:spLocks noGrp="1"/>
          </p:cNvSpPr>
          <p:nvPr>
            <p:ph type="body" sz="quarter" idx="21" hasCustomPrompt="1"/>
          </p:nvPr>
        </p:nvSpPr>
        <p:spPr>
          <a:xfrm>
            <a:off x="3417372" y="3437210"/>
            <a:ext cx="2692871" cy="295275"/>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a:t>presenter name</a:t>
            </a:r>
          </a:p>
        </p:txBody>
      </p:sp>
      <p:sp>
        <p:nvSpPr>
          <p:cNvPr id="88" name="Text Placeholder 45"/>
          <p:cNvSpPr>
            <a:spLocks noGrp="1"/>
          </p:cNvSpPr>
          <p:nvPr>
            <p:ph type="body" sz="quarter" idx="22" hasCustomPrompt="1"/>
          </p:nvPr>
        </p:nvSpPr>
        <p:spPr>
          <a:xfrm>
            <a:off x="3417372" y="3720288"/>
            <a:ext cx="2692871" cy="6858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a:t>Remove second presenter info </a:t>
            </a:r>
            <a:br>
              <a:rPr lang="en-US" dirty="0"/>
            </a:br>
            <a:r>
              <a:rPr lang="en-US" dirty="0"/>
              <a:t>if not needed</a:t>
            </a:r>
          </a:p>
        </p:txBody>
      </p:sp>
      <p:sp>
        <p:nvSpPr>
          <p:cNvPr id="89" name="Text Placeholder 9"/>
          <p:cNvSpPr>
            <a:spLocks noGrp="1"/>
          </p:cNvSpPr>
          <p:nvPr>
            <p:ph type="body" sz="quarter" idx="25" hasCustomPrompt="1"/>
          </p:nvPr>
        </p:nvSpPr>
        <p:spPr>
          <a:xfrm>
            <a:off x="6360197" y="3437210"/>
            <a:ext cx="2692871" cy="295275"/>
          </a:xfrm>
        </p:spPr>
        <p:txBody>
          <a:bodyPr lIns="0" bIns="0" anchor="b">
            <a:normAutofit/>
          </a:bodyPr>
          <a:lstStyle>
            <a:lvl1pPr marL="0" indent="0">
              <a:buFont typeface="Arial" pitchFamily="34" charset="0"/>
              <a:buNone/>
              <a:defRPr sz="1400" b="1" cap="all" baseline="0">
                <a:solidFill>
                  <a:schemeClr val="bg1"/>
                </a:solidFill>
              </a:defRPr>
            </a:lvl1pPr>
            <a:lvl2pPr marL="0" indent="0">
              <a:buNone/>
              <a:defRPr/>
            </a:lvl2pPr>
            <a:lvl3pPr marL="0" indent="0">
              <a:spcBef>
                <a:spcPts val="1800"/>
              </a:spcBef>
              <a:buNone/>
              <a:defRPr/>
            </a:lvl3pPr>
          </a:lstStyle>
          <a:p>
            <a:pPr lvl="0"/>
            <a:r>
              <a:rPr lang="en-US" dirty="0"/>
              <a:t>presenter name</a:t>
            </a:r>
          </a:p>
        </p:txBody>
      </p:sp>
      <p:sp>
        <p:nvSpPr>
          <p:cNvPr id="90" name="Text Placeholder 45"/>
          <p:cNvSpPr>
            <a:spLocks noGrp="1"/>
          </p:cNvSpPr>
          <p:nvPr>
            <p:ph type="body" sz="quarter" idx="26" hasCustomPrompt="1"/>
          </p:nvPr>
        </p:nvSpPr>
        <p:spPr>
          <a:xfrm>
            <a:off x="6360197" y="3720288"/>
            <a:ext cx="2692871" cy="685800"/>
          </a:xfrm>
        </p:spPr>
        <p:txBody>
          <a:bodyPr lIns="0">
            <a:normAutofit/>
          </a:bodyPr>
          <a:lstStyle>
            <a:lvl1pPr marL="0" indent="0">
              <a:lnSpc>
                <a:spcPct val="95000"/>
              </a:lnSpc>
              <a:spcBef>
                <a:spcPts val="0"/>
              </a:spcBef>
              <a:buFont typeface="Arial" pitchFamily="34" charset="0"/>
              <a:buNone/>
              <a:defRPr sz="1400">
                <a:solidFill>
                  <a:schemeClr val="bg1"/>
                </a:solidFill>
              </a:defRPr>
            </a:lvl1pPr>
            <a:lvl2pPr marL="0" indent="0">
              <a:spcBef>
                <a:spcPts val="1800"/>
              </a:spcBef>
              <a:buNone/>
              <a:defRPr/>
            </a:lvl2pPr>
          </a:lstStyle>
          <a:p>
            <a:pPr lvl="0"/>
            <a:r>
              <a:rPr lang="en-US" dirty="0"/>
              <a:t>Remove third presenter info </a:t>
            </a:r>
            <a:br>
              <a:rPr lang="en-US" dirty="0"/>
            </a:br>
            <a:r>
              <a:rPr lang="en-US" dirty="0"/>
              <a:t>if not needed</a:t>
            </a:r>
          </a:p>
        </p:txBody>
      </p:sp>
      <p:sp>
        <p:nvSpPr>
          <p:cNvPr id="47" name="Text Placeholder 4"/>
          <p:cNvSpPr>
            <a:spLocks noGrp="1"/>
          </p:cNvSpPr>
          <p:nvPr>
            <p:ph type="body" sz="quarter" idx="12" hasCustomPrompt="1"/>
          </p:nvPr>
        </p:nvSpPr>
        <p:spPr>
          <a:xfrm>
            <a:off x="-1" y="1266825"/>
            <a:ext cx="239714" cy="2029968"/>
          </a:xfrm>
          <a:solidFill>
            <a:schemeClr val="accent1"/>
          </a:solidFill>
        </p:spPr>
        <p:txBody>
          <a:bodyPr bIns="0" anchor="b"/>
          <a:lstStyle>
            <a:lvl1pPr marL="0" indent="0">
              <a:buNone/>
              <a:defRPr sz="100"/>
            </a:lvl1pPr>
          </a:lstStyle>
          <a:p>
            <a:pPr lvl="0"/>
            <a:r>
              <a:rPr lang="en-US" dirty="0"/>
              <a:t>  </a:t>
            </a:r>
          </a:p>
        </p:txBody>
      </p:sp>
      <p:sp>
        <p:nvSpPr>
          <p:cNvPr id="155" name="TextBox 154"/>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73831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Option C">
    <p:bg>
      <p:bgPr>
        <a:solidFill>
          <a:schemeClr val="bg1"/>
        </a:solidFill>
        <a:effectLst/>
      </p:bgPr>
    </p:bg>
    <p:spTree>
      <p:nvGrpSpPr>
        <p:cNvPr id="1" name=""/>
        <p:cNvGrpSpPr/>
        <p:nvPr/>
      </p:nvGrpSpPr>
      <p:grpSpPr>
        <a:xfrm>
          <a:off x="0" y="0"/>
          <a:ext cx="0" cy="0"/>
          <a:chOff x="0" y="0"/>
          <a:chExt cx="0" cy="0"/>
        </a:xfrm>
      </p:grpSpPr>
      <p:pic>
        <p:nvPicPr>
          <p:cNvPr id="15"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7976" y="82331"/>
            <a:ext cx="1557337" cy="561027"/>
          </a:xfrm>
          <a:prstGeom prst="rect">
            <a:avLst/>
          </a:prstGeom>
          <a:noFill/>
          <a:extLst>
            <a:ext uri="{909E8E84-426E-40dd-AFC4-6F175D3DCCD1}">
              <a14:hiddenFill xmlns="" xmlns:a14="http://schemas.microsoft.com/office/drawing/2010/main">
                <a:solidFill>
                  <a:srgbClr val="FFFFFF"/>
                </a:solidFill>
              </a14:hiddenFill>
            </a:ext>
          </a:extLst>
        </p:spPr>
      </p:pic>
      <p:sp>
        <p:nvSpPr>
          <p:cNvPr id="47" name="Text Placeholder 45"/>
          <p:cNvSpPr>
            <a:spLocks noGrp="1"/>
          </p:cNvSpPr>
          <p:nvPr>
            <p:ph type="body" sz="quarter" idx="19" hasCustomPrompt="1"/>
          </p:nvPr>
        </p:nvSpPr>
        <p:spPr>
          <a:xfrm>
            <a:off x="469900" y="4570711"/>
            <a:ext cx="589449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50" name="Text Placeholder 9"/>
          <p:cNvSpPr>
            <a:spLocks noGrp="1"/>
          </p:cNvSpPr>
          <p:nvPr>
            <p:ph type="body" sz="quarter" idx="17" hasCustomPrompt="1"/>
          </p:nvPr>
        </p:nvSpPr>
        <p:spPr>
          <a:xfrm>
            <a:off x="469901" y="3709174"/>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18" hasCustomPrompt="1"/>
          </p:nvPr>
        </p:nvSpPr>
        <p:spPr>
          <a:xfrm>
            <a:off x="469901" y="3992251"/>
            <a:ext cx="2692871" cy="560042"/>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a:t>Add Presenter Title</a:t>
            </a:r>
            <a:br>
              <a:rPr lang="en-US" dirty="0"/>
            </a:br>
            <a:r>
              <a:rPr lang="en-US" dirty="0"/>
              <a:t>Optional Line 2</a:t>
            </a:r>
            <a:br>
              <a:rPr lang="en-US" dirty="0"/>
            </a:br>
            <a:endParaRPr lang="en-US" dirty="0"/>
          </a:p>
        </p:txBody>
      </p:sp>
      <p:sp>
        <p:nvSpPr>
          <p:cNvPr id="56" name="Text Placeholder 9"/>
          <p:cNvSpPr>
            <a:spLocks noGrp="1"/>
          </p:cNvSpPr>
          <p:nvPr>
            <p:ph type="body" sz="quarter" idx="21" hasCustomPrompt="1"/>
          </p:nvPr>
        </p:nvSpPr>
        <p:spPr>
          <a:xfrm>
            <a:off x="3417372" y="3709174"/>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7" name="Text Placeholder 45"/>
          <p:cNvSpPr>
            <a:spLocks noGrp="1"/>
          </p:cNvSpPr>
          <p:nvPr>
            <p:ph type="body" sz="quarter" idx="22" hasCustomPrompt="1"/>
          </p:nvPr>
        </p:nvSpPr>
        <p:spPr>
          <a:xfrm>
            <a:off x="3417372" y="399225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second presenter info </a:t>
            </a:r>
            <a:br>
              <a:rPr lang="en-US" dirty="0"/>
            </a:br>
            <a:r>
              <a:rPr lang="en-US" dirty="0"/>
              <a:t>if not needed</a:t>
            </a:r>
          </a:p>
        </p:txBody>
      </p:sp>
      <p:sp>
        <p:nvSpPr>
          <p:cNvPr id="45" name="Picture Placeholder 4"/>
          <p:cNvSpPr>
            <a:spLocks noGrp="1" noChangeAspect="1"/>
          </p:cNvSpPr>
          <p:nvPr>
            <p:ph type="pic" sz="quarter" idx="16" hasCustomPrompt="1"/>
          </p:nvPr>
        </p:nvSpPr>
        <p:spPr>
          <a:xfrm>
            <a:off x="218127" y="674681"/>
            <a:ext cx="8925874" cy="2071151"/>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0" y="2794775"/>
            <a:ext cx="8452904" cy="647160"/>
          </a:xfrm>
        </p:spPr>
        <p:txBody>
          <a:bodyPr lIns="0" rIns="91440" anchor="b">
            <a:normAutofit/>
          </a:bodyPr>
          <a:lstStyle>
            <a:lvl1pPr>
              <a:defRPr sz="2800" baseline="0">
                <a:solidFill>
                  <a:schemeClr val="tx1">
                    <a:lumMod val="50000"/>
                  </a:schemeClr>
                </a:solidFill>
              </a:defRPr>
            </a:lvl1pPr>
          </a:lstStyle>
          <a:p>
            <a:r>
              <a:rPr lang="en-US" dirty="0"/>
              <a:t>presentation title – cover option c </a:t>
            </a:r>
          </a:p>
        </p:txBody>
      </p:sp>
      <p:sp>
        <p:nvSpPr>
          <p:cNvPr id="87" name="Text Placeholder 9"/>
          <p:cNvSpPr>
            <a:spLocks noGrp="1"/>
          </p:cNvSpPr>
          <p:nvPr>
            <p:ph type="body" sz="quarter" idx="23" hasCustomPrompt="1"/>
          </p:nvPr>
        </p:nvSpPr>
        <p:spPr>
          <a:xfrm>
            <a:off x="6360197" y="3709174"/>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88" name="Text Placeholder 45"/>
          <p:cNvSpPr>
            <a:spLocks noGrp="1"/>
          </p:cNvSpPr>
          <p:nvPr>
            <p:ph type="body" sz="quarter" idx="24" hasCustomPrompt="1"/>
          </p:nvPr>
        </p:nvSpPr>
        <p:spPr>
          <a:xfrm>
            <a:off x="6360197" y="399225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third presenter info </a:t>
            </a:r>
            <a:br>
              <a:rPr lang="en-US" dirty="0"/>
            </a:br>
            <a:r>
              <a:rPr lang="en-US" dirty="0"/>
              <a:t>if not needed</a:t>
            </a:r>
          </a:p>
        </p:txBody>
      </p:sp>
      <p:sp>
        <p:nvSpPr>
          <p:cNvPr id="5" name="Text Placeholder 4"/>
          <p:cNvSpPr>
            <a:spLocks noGrp="1"/>
          </p:cNvSpPr>
          <p:nvPr>
            <p:ph type="body" sz="quarter" idx="25" hasCustomPrompt="1"/>
          </p:nvPr>
        </p:nvSpPr>
        <p:spPr>
          <a:xfrm>
            <a:off x="469900" y="3441935"/>
            <a:ext cx="8484914" cy="248308"/>
          </a:xfrm>
        </p:spPr>
        <p:txBody>
          <a:bodyPr/>
          <a:lstStyle>
            <a:lvl1pPr marL="0" indent="0">
              <a:buNone/>
              <a:defRPr b="1" baseline="0">
                <a:solidFill>
                  <a:schemeClr val="accent2"/>
                </a:solidFill>
              </a:defRPr>
            </a:lvl1pPr>
          </a:lstStyle>
          <a:p>
            <a:pPr lvl="0"/>
            <a:r>
              <a:rPr lang="en-US" dirty="0"/>
              <a:t>Subtitle – delete if not needed</a:t>
            </a:r>
          </a:p>
        </p:txBody>
      </p:sp>
      <p:sp>
        <p:nvSpPr>
          <p:cNvPr id="46" name="Text Placeholder 4"/>
          <p:cNvSpPr>
            <a:spLocks noGrp="1"/>
          </p:cNvSpPr>
          <p:nvPr>
            <p:ph type="body" sz="quarter" idx="12" hasCustomPrompt="1"/>
          </p:nvPr>
        </p:nvSpPr>
        <p:spPr>
          <a:xfrm>
            <a:off x="2" y="674680"/>
            <a:ext cx="224589" cy="2071116"/>
          </a:xfrm>
          <a:solidFill>
            <a:schemeClr val="accent1"/>
          </a:solidFill>
        </p:spPr>
        <p:txBody>
          <a:bodyPr bIns="0" anchor="b"/>
          <a:lstStyle>
            <a:lvl1pPr marL="0" indent="0">
              <a:buNone/>
              <a:defRPr sz="100"/>
            </a:lvl1pPr>
          </a:lstStyle>
          <a:p>
            <a:pPr lvl="0"/>
            <a:r>
              <a:rPr lang="en-US" dirty="0"/>
              <a:t>  </a:t>
            </a:r>
          </a:p>
        </p:txBody>
      </p:sp>
      <p:sp>
        <p:nvSpPr>
          <p:cNvPr id="186" name="TextBox 18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16" name="Text Placeholder 4"/>
          <p:cNvSpPr>
            <a:spLocks noGrp="1"/>
          </p:cNvSpPr>
          <p:nvPr>
            <p:ph type="body" sz="quarter" idx="26" hasCustomPrompt="1"/>
          </p:nvPr>
        </p:nvSpPr>
        <p:spPr>
          <a:xfrm>
            <a:off x="503238" y="300961"/>
            <a:ext cx="5984648" cy="331077"/>
          </a:xfrm>
        </p:spPr>
        <p:txBody>
          <a:bodyPr/>
          <a:lstStyle>
            <a:lvl1pPr marL="0" indent="0">
              <a:buNone/>
              <a:defRPr sz="1000" b="1" cap="all" baseline="0">
                <a:solidFill>
                  <a:schemeClr val="tx1"/>
                </a:solidFill>
              </a:defRPr>
            </a:lvl1pPr>
          </a:lstStyle>
          <a:p>
            <a:r>
              <a:rPr lang="en-US" sz="1000" b="0" cap="all" dirty="0">
                <a:solidFill>
                  <a:srgbClr val="000000"/>
                </a:solidFill>
              </a:rPr>
              <a:t>Type in Name of </a:t>
            </a:r>
            <a:r>
              <a:rPr lang="en-US" sz="1000" b="0" cap="all" dirty="0" err="1">
                <a:solidFill>
                  <a:srgbClr val="000000"/>
                </a:solidFill>
              </a:rPr>
              <a:t>fACILITY</a:t>
            </a:r>
            <a:r>
              <a:rPr lang="en-US" sz="1000" b="0" cap="all" dirty="0">
                <a:solidFill>
                  <a:srgbClr val="000000"/>
                </a:solidFill>
              </a:rPr>
              <a:t>, division, group, program or </a:t>
            </a:r>
            <a:r>
              <a:rPr lang="en-US" sz="1000" dirty="0">
                <a:solidFill>
                  <a:srgbClr val="000000"/>
                </a:solidFill>
              </a:rPr>
              <a:t>www.anl.gov</a:t>
            </a:r>
          </a:p>
        </p:txBody>
      </p:sp>
    </p:spTree>
    <p:extLst>
      <p:ext uri="{BB962C8B-B14F-4D97-AF65-F5344CB8AC3E}">
        <p14:creationId xmlns:p14="http://schemas.microsoft.com/office/powerpoint/2010/main" val="2190859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Option D">
    <p:bg>
      <p:bgPr>
        <a:solidFill>
          <a:schemeClr val="bg1"/>
        </a:solidFill>
        <a:effectLst/>
      </p:bgPr>
    </p:bg>
    <p:spTree>
      <p:nvGrpSpPr>
        <p:cNvPr id="1" name=""/>
        <p:cNvGrpSpPr/>
        <p:nvPr/>
      </p:nvGrpSpPr>
      <p:grpSpPr>
        <a:xfrm>
          <a:off x="0" y="0"/>
          <a:ext cx="0" cy="0"/>
          <a:chOff x="0" y="0"/>
          <a:chExt cx="0" cy="0"/>
        </a:xfrm>
      </p:grpSpPr>
      <p:pic>
        <p:nvPicPr>
          <p:cNvPr id="15" name="Picture 2" descr="C:\Users\amiesen\Desktop\anlrgbpp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97976" y="170633"/>
            <a:ext cx="1557337" cy="561027"/>
          </a:xfrm>
          <a:prstGeom prst="rect">
            <a:avLst/>
          </a:prstGeom>
          <a:noFill/>
          <a:extLst>
            <a:ext uri="{909E8E84-426E-40dd-AFC4-6F175D3DCCD1}">
              <a14:hiddenFill xmlns="" xmlns:a14="http://schemas.microsoft.com/office/drawing/2010/main">
                <a:solidFill>
                  <a:srgbClr val="FFFFFF"/>
                </a:solidFill>
              </a14:hiddenFill>
            </a:ext>
          </a:extLst>
        </p:spPr>
      </p:pic>
      <p:sp>
        <p:nvSpPr>
          <p:cNvPr id="47" name="Text Placeholder 45"/>
          <p:cNvSpPr>
            <a:spLocks noGrp="1"/>
          </p:cNvSpPr>
          <p:nvPr>
            <p:ph type="body" sz="quarter" idx="19" hasCustomPrompt="1"/>
          </p:nvPr>
        </p:nvSpPr>
        <p:spPr>
          <a:xfrm>
            <a:off x="469900" y="4570711"/>
            <a:ext cx="5894492" cy="386558"/>
          </a:xfrm>
        </p:spPr>
        <p:txBody>
          <a:bodyPr lIns="0" anchor="b"/>
          <a:lstStyle>
            <a:lvl1pPr marL="0" indent="0">
              <a:spcBef>
                <a:spcPts val="0"/>
              </a:spcBef>
              <a:buNone/>
              <a:defRPr sz="1400" baseline="0">
                <a:solidFill>
                  <a:srgbClr val="47484A"/>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50" name="Text Placeholder 9"/>
          <p:cNvSpPr>
            <a:spLocks noGrp="1"/>
          </p:cNvSpPr>
          <p:nvPr>
            <p:ph type="body" sz="quarter" idx="17" hasCustomPrompt="1"/>
          </p:nvPr>
        </p:nvSpPr>
        <p:spPr>
          <a:xfrm>
            <a:off x="469901" y="3436223"/>
            <a:ext cx="2692871" cy="295275"/>
          </a:xfrm>
        </p:spPr>
        <p:txBody>
          <a:bodyPr lIns="0" bIns="0" anchor="b">
            <a:normAutofit/>
          </a:bodyPr>
          <a:lstStyle>
            <a:lvl1pPr marL="0" inden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18" hasCustomPrompt="1"/>
          </p:nvPr>
        </p:nvSpPr>
        <p:spPr>
          <a:xfrm>
            <a:off x="469901" y="3719301"/>
            <a:ext cx="2692871" cy="685800"/>
          </a:xfrm>
        </p:spPr>
        <p:txBody>
          <a:bodyPr lIns="0">
            <a:normAutofit/>
          </a:bodyPr>
          <a:lstStyle>
            <a:lvl1pPr marL="0" indent="0">
              <a:lnSpc>
                <a:spcPct val="95000"/>
              </a:lnSpc>
              <a:spcBef>
                <a:spcPts val="0"/>
              </a:spcBef>
              <a:buNone/>
              <a:defRPr sz="1400">
                <a:solidFill>
                  <a:srgbClr val="47484A"/>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6" name="Text Placeholder 9"/>
          <p:cNvSpPr>
            <a:spLocks noGrp="1"/>
          </p:cNvSpPr>
          <p:nvPr>
            <p:ph type="body" sz="quarter" idx="21" hasCustomPrompt="1"/>
          </p:nvPr>
        </p:nvSpPr>
        <p:spPr>
          <a:xfrm>
            <a:off x="3417372" y="3436223"/>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57" name="Text Placeholder 45"/>
          <p:cNvSpPr>
            <a:spLocks noGrp="1"/>
          </p:cNvSpPr>
          <p:nvPr>
            <p:ph type="body" sz="quarter" idx="22" hasCustomPrompt="1"/>
          </p:nvPr>
        </p:nvSpPr>
        <p:spPr>
          <a:xfrm>
            <a:off x="3417372" y="371930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second presenter info </a:t>
            </a:r>
            <a:br>
              <a:rPr lang="en-US" dirty="0"/>
            </a:br>
            <a:r>
              <a:rPr lang="en-US" dirty="0"/>
              <a:t>if not needed</a:t>
            </a:r>
          </a:p>
        </p:txBody>
      </p:sp>
      <p:sp>
        <p:nvSpPr>
          <p:cNvPr id="45" name="Picture Placeholder 4"/>
          <p:cNvSpPr>
            <a:spLocks noGrp="1" noChangeAspect="1"/>
          </p:cNvSpPr>
          <p:nvPr>
            <p:ph type="pic" sz="quarter" idx="16" hasCustomPrompt="1"/>
          </p:nvPr>
        </p:nvSpPr>
        <p:spPr>
          <a:xfrm>
            <a:off x="218127" y="1261205"/>
            <a:ext cx="8925874" cy="2071151"/>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1" y="82770"/>
            <a:ext cx="6776128" cy="839426"/>
          </a:xfrm>
        </p:spPr>
        <p:txBody>
          <a:bodyPr lIns="0" rIns="91440" anchor="b">
            <a:normAutofit/>
          </a:bodyPr>
          <a:lstStyle>
            <a:lvl1pPr>
              <a:defRPr sz="2800" baseline="0">
                <a:solidFill>
                  <a:schemeClr val="tx1">
                    <a:lumMod val="50000"/>
                  </a:schemeClr>
                </a:solidFill>
              </a:defRPr>
            </a:lvl1pPr>
          </a:lstStyle>
          <a:p>
            <a:r>
              <a:rPr lang="en-US" dirty="0"/>
              <a:t>presentation title –</a:t>
            </a:r>
            <a:br>
              <a:rPr lang="en-US" dirty="0"/>
            </a:br>
            <a:r>
              <a:rPr lang="en-US" dirty="0"/>
              <a:t>Cover option D</a:t>
            </a:r>
          </a:p>
        </p:txBody>
      </p:sp>
      <p:sp>
        <p:nvSpPr>
          <p:cNvPr id="87" name="Text Placeholder 9"/>
          <p:cNvSpPr>
            <a:spLocks noGrp="1"/>
          </p:cNvSpPr>
          <p:nvPr>
            <p:ph type="body" sz="quarter" idx="23" hasCustomPrompt="1"/>
          </p:nvPr>
        </p:nvSpPr>
        <p:spPr>
          <a:xfrm>
            <a:off x="6360197" y="3436223"/>
            <a:ext cx="2692871" cy="295275"/>
          </a:xfrm>
        </p:spPr>
        <p:txBody>
          <a:bodyPr lIns="0" bIns="0" anchor="b">
            <a:normAutofit/>
          </a:bodyPr>
          <a:lstStyle>
            <a:lvl1pPr marL="0" indent="0">
              <a:buFont typeface="Arial" pitchFamily="34" charset="0"/>
              <a:buNone/>
              <a:defRPr sz="1400" b="1" cap="all" baseline="0">
                <a:solidFill>
                  <a:srgbClr val="47484A"/>
                </a:solidFill>
              </a:defRPr>
            </a:lvl1pPr>
            <a:lvl2pPr marL="0" indent="0">
              <a:buNone/>
              <a:defRPr/>
            </a:lvl2pPr>
            <a:lvl3pPr marL="0" indent="0">
              <a:spcBef>
                <a:spcPts val="1800"/>
              </a:spcBef>
              <a:buNone/>
              <a:defRPr/>
            </a:lvl3pPr>
          </a:lstStyle>
          <a:p>
            <a:pPr lvl="0"/>
            <a:r>
              <a:rPr lang="en-US" dirty="0"/>
              <a:t>presenter name</a:t>
            </a:r>
          </a:p>
        </p:txBody>
      </p:sp>
      <p:sp>
        <p:nvSpPr>
          <p:cNvPr id="88" name="Text Placeholder 45"/>
          <p:cNvSpPr>
            <a:spLocks noGrp="1"/>
          </p:cNvSpPr>
          <p:nvPr>
            <p:ph type="body" sz="quarter" idx="24" hasCustomPrompt="1"/>
          </p:nvPr>
        </p:nvSpPr>
        <p:spPr>
          <a:xfrm>
            <a:off x="6360197" y="3719301"/>
            <a:ext cx="2692871" cy="560042"/>
          </a:xfrm>
        </p:spPr>
        <p:txBody>
          <a:bodyPr lIns="0">
            <a:normAutofit/>
          </a:bodyPr>
          <a:lstStyle>
            <a:lvl1pPr marL="0" indent="0">
              <a:lnSpc>
                <a:spcPct val="95000"/>
              </a:lnSpc>
              <a:spcBef>
                <a:spcPts val="0"/>
              </a:spcBef>
              <a:buFont typeface="Arial" pitchFamily="34" charset="0"/>
              <a:buNone/>
              <a:defRPr sz="1400">
                <a:solidFill>
                  <a:srgbClr val="47484A"/>
                </a:solidFill>
              </a:defRPr>
            </a:lvl1pPr>
            <a:lvl2pPr marL="0" indent="0">
              <a:spcBef>
                <a:spcPts val="1800"/>
              </a:spcBef>
              <a:buNone/>
              <a:defRPr/>
            </a:lvl2pPr>
          </a:lstStyle>
          <a:p>
            <a:pPr lvl="0"/>
            <a:r>
              <a:rPr lang="en-US" dirty="0"/>
              <a:t>Remove third presenter info </a:t>
            </a:r>
            <a:br>
              <a:rPr lang="en-US" dirty="0"/>
            </a:br>
            <a:r>
              <a:rPr lang="en-US" dirty="0"/>
              <a:t>if not needed</a:t>
            </a:r>
          </a:p>
        </p:txBody>
      </p:sp>
      <p:sp>
        <p:nvSpPr>
          <p:cNvPr id="5" name="Text Placeholder 4"/>
          <p:cNvSpPr>
            <a:spLocks noGrp="1"/>
          </p:cNvSpPr>
          <p:nvPr>
            <p:ph type="body" sz="quarter" idx="25" hasCustomPrompt="1"/>
          </p:nvPr>
        </p:nvSpPr>
        <p:spPr>
          <a:xfrm>
            <a:off x="469900" y="922195"/>
            <a:ext cx="8484914" cy="248308"/>
          </a:xfrm>
        </p:spPr>
        <p:txBody>
          <a:bodyPr/>
          <a:lstStyle>
            <a:lvl1pPr marL="0" indent="0">
              <a:buNone/>
              <a:defRPr b="1" baseline="0">
                <a:solidFill>
                  <a:schemeClr val="accent2"/>
                </a:solidFill>
              </a:defRPr>
            </a:lvl1pPr>
          </a:lstStyle>
          <a:p>
            <a:pPr lvl="0"/>
            <a:r>
              <a:rPr lang="en-US" dirty="0"/>
              <a:t>Subtitle – delete if not needed</a:t>
            </a:r>
          </a:p>
        </p:txBody>
      </p:sp>
      <p:sp>
        <p:nvSpPr>
          <p:cNvPr id="46" name="Text Placeholder 4"/>
          <p:cNvSpPr>
            <a:spLocks noGrp="1"/>
          </p:cNvSpPr>
          <p:nvPr>
            <p:ph type="body" sz="quarter" idx="12" hasCustomPrompt="1"/>
          </p:nvPr>
        </p:nvSpPr>
        <p:spPr>
          <a:xfrm>
            <a:off x="2" y="1261204"/>
            <a:ext cx="224589" cy="2071116"/>
          </a:xfrm>
          <a:solidFill>
            <a:schemeClr val="accent1"/>
          </a:solidFill>
        </p:spPr>
        <p:txBody>
          <a:bodyPr bIns="0" anchor="b"/>
          <a:lstStyle>
            <a:lvl1pPr marL="0" indent="0">
              <a:buNone/>
              <a:defRPr sz="100"/>
            </a:lvl1pPr>
          </a:lstStyle>
          <a:p>
            <a:pPr lvl="0"/>
            <a:r>
              <a:rPr lang="en-US" dirty="0"/>
              <a:t>  </a:t>
            </a:r>
          </a:p>
        </p:txBody>
      </p:sp>
      <p:sp>
        <p:nvSpPr>
          <p:cNvPr id="153" name="TextBox 15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0617003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ic - Full Frame">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3" hasCustomPrompt="1"/>
          </p:nvPr>
        </p:nvSpPr>
        <p:spPr>
          <a:xfrm>
            <a:off x="218127" y="6978"/>
            <a:ext cx="8925873" cy="5143500"/>
          </a:xfrm>
          <a:solidFill>
            <a:schemeClr val="bg1"/>
          </a:solidFill>
        </p:spPr>
        <p:txBody>
          <a:bodyPr lIns="0" tIns="1645920" anchor="t" anchorCtr="0"/>
          <a:lstStyle>
            <a:lvl1pPr marL="0" indent="0" algn="ctr">
              <a:buNone/>
              <a:defRPr baseline="0"/>
            </a:lvl1pPr>
          </a:lstStyle>
          <a:p>
            <a:r>
              <a:rPr lang="en-US" dirty="0"/>
              <a:t>Click icon to insert an image then right click image and “SEND IMAGE TO BACK”</a:t>
            </a:r>
          </a:p>
        </p:txBody>
      </p:sp>
      <p:sp>
        <p:nvSpPr>
          <p:cNvPr id="7" name="Text Placeholder 6"/>
          <p:cNvSpPr>
            <a:spLocks noGrp="1"/>
          </p:cNvSpPr>
          <p:nvPr>
            <p:ph type="body" sz="quarter" idx="17" hasCustomPrompt="1"/>
          </p:nvPr>
        </p:nvSpPr>
        <p:spPr>
          <a:xfrm>
            <a:off x="0" y="3581400"/>
            <a:ext cx="9144000" cy="1562100"/>
          </a:xfrm>
          <a:solidFill>
            <a:schemeClr val="tx2">
              <a:alpha val="91000"/>
            </a:schemeClr>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2" name="Title 1"/>
          <p:cNvSpPr>
            <a:spLocks noGrp="1"/>
          </p:cNvSpPr>
          <p:nvPr>
            <p:ph type="title" hasCustomPrompt="1"/>
          </p:nvPr>
        </p:nvSpPr>
        <p:spPr>
          <a:xfrm>
            <a:off x="469901" y="3782231"/>
            <a:ext cx="8321040" cy="1030194"/>
          </a:xfrm>
        </p:spPr>
        <p:txBody>
          <a:bodyPr lIns="0" anchor="t"/>
          <a:lstStyle>
            <a:lvl1pPr>
              <a:defRPr sz="2400" b="1" cap="all" baseline="0">
                <a:solidFill>
                  <a:schemeClr val="bg1"/>
                </a:solidFill>
              </a:defRPr>
            </a:lvl1pPr>
          </a:lstStyle>
          <a:p>
            <a:r>
              <a:rPr lang="en-US" dirty="0"/>
              <a:t>Full-frame image layout  – title</a:t>
            </a:r>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8"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9" name="TextBox 8"/>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207282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ic - ONE Image">
    <p:bg>
      <p:bgPr>
        <a:solidFill>
          <a:schemeClr val="bg1"/>
        </a:solidFill>
        <a:effectLst/>
      </p:bgPr>
    </p:bg>
    <p:spTree>
      <p:nvGrpSpPr>
        <p:cNvPr id="1" name=""/>
        <p:cNvGrpSpPr/>
        <p:nvPr/>
      </p:nvGrpSpPr>
      <p:grpSpPr>
        <a:xfrm>
          <a:off x="0" y="0"/>
          <a:ext cx="0" cy="0"/>
          <a:chOff x="0" y="0"/>
          <a:chExt cx="0" cy="0"/>
        </a:xfrm>
      </p:grpSpPr>
      <p:sp>
        <p:nvSpPr>
          <p:cNvPr id="8" name="Text Placeholder 6"/>
          <p:cNvSpPr>
            <a:spLocks noGrp="1"/>
          </p:cNvSpPr>
          <p:nvPr>
            <p:ph type="body" sz="quarter" idx="17" hasCustomPrompt="1"/>
          </p:nvPr>
        </p:nvSpPr>
        <p:spPr>
          <a:xfrm>
            <a:off x="0" y="2742091"/>
            <a:ext cx="9144000" cy="2401409"/>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10" name="Text Placeholder 7"/>
          <p:cNvSpPr>
            <a:spLocks noGrp="1"/>
          </p:cNvSpPr>
          <p:nvPr>
            <p:ph type="body" sz="quarter" idx="14"/>
          </p:nvPr>
        </p:nvSpPr>
        <p:spPr>
          <a:xfrm>
            <a:off x="469900" y="3893639"/>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Edit Master text styles</a:t>
            </a:r>
          </a:p>
          <a:p>
            <a:pPr lvl="1"/>
            <a:r>
              <a:rPr lang="en-US"/>
              <a:t>Second level</a:t>
            </a:r>
          </a:p>
        </p:txBody>
      </p:sp>
      <p:sp>
        <p:nvSpPr>
          <p:cNvPr id="5" name="Picture Placeholder 4"/>
          <p:cNvSpPr>
            <a:spLocks noGrp="1" noChangeAspect="1"/>
          </p:cNvSpPr>
          <p:nvPr>
            <p:ph type="pic" sz="quarter" idx="13" hasCustomPrompt="1"/>
          </p:nvPr>
        </p:nvSpPr>
        <p:spPr>
          <a:xfrm>
            <a:off x="218127" y="-1"/>
            <a:ext cx="8925873" cy="2742010"/>
          </a:xfrm>
          <a:solidFill>
            <a:schemeClr val="bg1"/>
          </a:solidFill>
        </p:spPr>
        <p:txBody>
          <a:bodyPr lIns="0" tIns="1097280" anchor="t" anchorCtr="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0" y="3265038"/>
            <a:ext cx="8674100" cy="590324"/>
          </a:xfrm>
        </p:spPr>
        <p:txBody>
          <a:bodyPr lIns="0"/>
          <a:lstStyle>
            <a:lvl1pPr>
              <a:defRPr sz="2800" b="1" baseline="0">
                <a:solidFill>
                  <a:schemeClr val="bg1"/>
                </a:solidFill>
              </a:defRPr>
            </a:lvl1pPr>
          </a:lstStyle>
          <a:p>
            <a:r>
              <a:rPr lang="en-US" dirty="0"/>
              <a:t>Science/R&amp;D hero – one image</a:t>
            </a:r>
            <a:br>
              <a:rPr lang="en-US" dirty="0"/>
            </a:br>
            <a:r>
              <a:rPr lang="en-US" dirty="0"/>
              <a:t>Headline is </a:t>
            </a:r>
            <a:r>
              <a:rPr lang="en-US" dirty="0" err="1"/>
              <a:t>arial</a:t>
            </a:r>
            <a:r>
              <a:rPr lang="en-US" dirty="0"/>
              <a:t> in all caps</a:t>
            </a:r>
          </a:p>
        </p:txBody>
      </p:sp>
      <p:sp>
        <p:nvSpPr>
          <p:cNvPr id="3" name="Slide Number Placeholder 2"/>
          <p:cNvSpPr>
            <a:spLocks noGrp="1"/>
          </p:cNvSpPr>
          <p:nvPr>
            <p:ph type="sldNum" sz="quarter" idx="15"/>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9"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6594925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 - TWO images">
    <p:bg>
      <p:bgPr>
        <a:solidFill>
          <a:schemeClr val="bg1"/>
        </a:solidFill>
        <a:effectLst/>
      </p:bgPr>
    </p:bg>
    <p:spTree>
      <p:nvGrpSpPr>
        <p:cNvPr id="1" name=""/>
        <p:cNvGrpSpPr/>
        <p:nvPr/>
      </p:nvGrpSpPr>
      <p:grpSpPr>
        <a:xfrm>
          <a:off x="0" y="0"/>
          <a:ext cx="0" cy="0"/>
          <a:chOff x="0" y="0"/>
          <a:chExt cx="0" cy="0"/>
        </a:xfrm>
      </p:grpSpPr>
      <p:sp>
        <p:nvSpPr>
          <p:cNvPr id="13" name="Text Placeholder 6"/>
          <p:cNvSpPr>
            <a:spLocks noGrp="1"/>
          </p:cNvSpPr>
          <p:nvPr>
            <p:ph type="body" sz="quarter" idx="20" hasCustomPrompt="1"/>
          </p:nvPr>
        </p:nvSpPr>
        <p:spPr>
          <a:xfrm>
            <a:off x="0" y="2742091"/>
            <a:ext cx="9144000" cy="2401409"/>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11" name="Picture Placeholder 4"/>
          <p:cNvSpPr>
            <a:spLocks noGrp="1" noChangeAspect="1"/>
          </p:cNvSpPr>
          <p:nvPr>
            <p:ph type="pic" sz="quarter" idx="16" hasCustomPrompt="1"/>
          </p:nvPr>
        </p:nvSpPr>
        <p:spPr>
          <a:xfrm>
            <a:off x="218127" y="0"/>
            <a:ext cx="4480560" cy="2747963"/>
          </a:xfrm>
          <a:solidFill>
            <a:schemeClr val="bg1">
              <a:lumMod val="75000"/>
            </a:schemeClr>
          </a:solidFill>
        </p:spPr>
        <p:txBody>
          <a:bodyPr tIns="1097280" anchor="t" anchorCtr="0"/>
          <a:lstStyle>
            <a:lvl1pPr marL="0" indent="0" algn="ctr">
              <a:buNone/>
              <a:defRPr baseline="0"/>
            </a:lvl1pPr>
          </a:lstStyle>
          <a:p>
            <a:r>
              <a:rPr lang="en-US" dirty="0"/>
              <a:t>Click icon to insert an image</a:t>
            </a:r>
          </a:p>
        </p:txBody>
      </p:sp>
      <p:sp>
        <p:nvSpPr>
          <p:cNvPr id="12" name="Picture Placeholder 4"/>
          <p:cNvSpPr>
            <a:spLocks noGrp="1" noChangeAspect="1"/>
          </p:cNvSpPr>
          <p:nvPr>
            <p:ph type="pic" sz="quarter" idx="17" hasCustomPrompt="1"/>
          </p:nvPr>
        </p:nvSpPr>
        <p:spPr>
          <a:xfrm>
            <a:off x="4682525" y="0"/>
            <a:ext cx="4480560" cy="2747963"/>
          </a:xfrm>
          <a:solidFill>
            <a:schemeClr val="bg1">
              <a:lumMod val="85000"/>
            </a:schemeClr>
          </a:solidFill>
        </p:spPr>
        <p:txBody>
          <a:bodyPr tIns="1097280" anchor="t" anchorCtr="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469900" y="3255513"/>
            <a:ext cx="8674100" cy="590324"/>
          </a:xfrm>
        </p:spPr>
        <p:txBody>
          <a:bodyPr lIns="0"/>
          <a:lstStyle>
            <a:lvl1pPr>
              <a:defRPr sz="2800" b="1">
                <a:solidFill>
                  <a:schemeClr val="bg1"/>
                </a:solidFill>
              </a:defRPr>
            </a:lvl1pPr>
          </a:lstStyle>
          <a:p>
            <a:r>
              <a:rPr lang="en-US" dirty="0"/>
              <a:t>Science/R&amp;D hero – TWO images</a:t>
            </a:r>
            <a:br>
              <a:rPr lang="en-US" dirty="0"/>
            </a:br>
            <a:r>
              <a:rPr lang="en-US" dirty="0"/>
              <a:t>Headline is </a:t>
            </a:r>
            <a:r>
              <a:rPr lang="en-US" dirty="0" err="1"/>
              <a:t>arial</a:t>
            </a:r>
            <a:r>
              <a:rPr lang="en-US" dirty="0"/>
              <a:t> in all caps</a:t>
            </a:r>
          </a:p>
        </p:txBody>
      </p:sp>
      <p:sp>
        <p:nvSpPr>
          <p:cNvPr id="9" name="Text Placeholder 7"/>
          <p:cNvSpPr>
            <a:spLocks noGrp="1"/>
          </p:cNvSpPr>
          <p:nvPr>
            <p:ph type="body" sz="quarter" idx="14"/>
          </p:nvPr>
        </p:nvSpPr>
        <p:spPr>
          <a:xfrm>
            <a:off x="469900" y="3884114"/>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Edit Master text styles</a:t>
            </a:r>
          </a:p>
          <a:p>
            <a:pPr lvl="1"/>
            <a:r>
              <a:rPr lang="en-US"/>
              <a:t>Second level</a:t>
            </a:r>
          </a:p>
        </p:txBody>
      </p:sp>
      <p:sp>
        <p:nvSpPr>
          <p:cNvPr id="3" name="Slide Number Placeholder 2"/>
          <p:cNvSpPr>
            <a:spLocks noGrp="1"/>
          </p:cNvSpPr>
          <p:nvPr>
            <p:ph type="sldNum" sz="quarter" idx="18"/>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0"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14" name="TextBox 13"/>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2709536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ic - THREE Images">
    <p:bg>
      <p:bgPr>
        <a:solidFill>
          <a:schemeClr val="bg1"/>
        </a:solidFill>
        <a:effectLst/>
      </p:bgPr>
    </p:bg>
    <p:spTree>
      <p:nvGrpSpPr>
        <p:cNvPr id="1" name=""/>
        <p:cNvGrpSpPr/>
        <p:nvPr/>
      </p:nvGrpSpPr>
      <p:grpSpPr>
        <a:xfrm>
          <a:off x="0" y="0"/>
          <a:ext cx="0" cy="0"/>
          <a:chOff x="0" y="0"/>
          <a:chExt cx="0" cy="0"/>
        </a:xfrm>
      </p:grpSpPr>
      <p:sp>
        <p:nvSpPr>
          <p:cNvPr id="11" name="Text Placeholder 6"/>
          <p:cNvSpPr>
            <a:spLocks noGrp="1"/>
          </p:cNvSpPr>
          <p:nvPr>
            <p:ph type="body" sz="quarter" idx="19" hasCustomPrompt="1"/>
          </p:nvPr>
        </p:nvSpPr>
        <p:spPr>
          <a:xfrm>
            <a:off x="0" y="2742091"/>
            <a:ext cx="9144000" cy="2401409"/>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5" name="Picture Placeholder 4"/>
          <p:cNvSpPr>
            <a:spLocks noGrp="1" noChangeAspect="1"/>
          </p:cNvSpPr>
          <p:nvPr>
            <p:ph type="pic" sz="quarter" idx="13" hasCustomPrompt="1"/>
          </p:nvPr>
        </p:nvSpPr>
        <p:spPr>
          <a:xfrm>
            <a:off x="218127" y="0"/>
            <a:ext cx="2990088" cy="275523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9" name="Picture Placeholder 4"/>
          <p:cNvSpPr>
            <a:spLocks noGrp="1" noChangeAspect="1"/>
          </p:cNvSpPr>
          <p:nvPr>
            <p:ph type="pic" sz="quarter" idx="15" hasCustomPrompt="1"/>
          </p:nvPr>
        </p:nvSpPr>
        <p:spPr>
          <a:xfrm>
            <a:off x="3194237" y="0"/>
            <a:ext cx="2990088" cy="275523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10" name="Picture Placeholder 4"/>
          <p:cNvSpPr>
            <a:spLocks noGrp="1" noChangeAspect="1"/>
          </p:cNvSpPr>
          <p:nvPr>
            <p:ph type="pic" sz="quarter" idx="16" hasCustomPrompt="1"/>
          </p:nvPr>
        </p:nvSpPr>
        <p:spPr>
          <a:xfrm>
            <a:off x="6186112" y="0"/>
            <a:ext cx="2957888" cy="275523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8" name="Text Placeholder 7"/>
          <p:cNvSpPr>
            <a:spLocks noGrp="1"/>
          </p:cNvSpPr>
          <p:nvPr>
            <p:ph type="body" sz="quarter" idx="14"/>
          </p:nvPr>
        </p:nvSpPr>
        <p:spPr>
          <a:xfrm>
            <a:off x="469900" y="3893639"/>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Edit Master text styles</a:t>
            </a:r>
          </a:p>
          <a:p>
            <a:pPr lvl="1"/>
            <a:r>
              <a:rPr lang="en-US"/>
              <a:t>Second level</a:t>
            </a:r>
          </a:p>
        </p:txBody>
      </p:sp>
      <p:sp>
        <p:nvSpPr>
          <p:cNvPr id="2" name="Title 1"/>
          <p:cNvSpPr>
            <a:spLocks noGrp="1"/>
          </p:cNvSpPr>
          <p:nvPr>
            <p:ph type="title" hasCustomPrompt="1"/>
          </p:nvPr>
        </p:nvSpPr>
        <p:spPr>
          <a:xfrm>
            <a:off x="469900" y="3265038"/>
            <a:ext cx="8674100" cy="590324"/>
          </a:xfrm>
        </p:spPr>
        <p:txBody>
          <a:bodyPr lIns="0"/>
          <a:lstStyle>
            <a:lvl1pPr>
              <a:defRPr sz="2800" b="1">
                <a:solidFill>
                  <a:schemeClr val="bg1"/>
                </a:solidFill>
              </a:defRPr>
            </a:lvl1pPr>
          </a:lstStyle>
          <a:p>
            <a:r>
              <a:rPr lang="en-US" dirty="0"/>
              <a:t>Science/R&amp;D hero – Three images</a:t>
            </a:r>
            <a:br>
              <a:rPr lang="en-US" dirty="0"/>
            </a:br>
            <a:r>
              <a:rPr lang="en-US" dirty="0"/>
              <a:t>Headline is </a:t>
            </a:r>
            <a:r>
              <a:rPr lang="en-US" dirty="0" err="1"/>
              <a:t>arial</a:t>
            </a:r>
            <a:r>
              <a:rPr lang="en-US" dirty="0"/>
              <a:t> in all caps</a:t>
            </a:r>
          </a:p>
        </p:txBody>
      </p:sp>
      <p:sp>
        <p:nvSpPr>
          <p:cNvPr id="3" name="Slide Number Placeholder 2"/>
          <p:cNvSpPr>
            <a:spLocks noGrp="1"/>
          </p:cNvSpPr>
          <p:nvPr>
            <p:ph type="sldNum" sz="quarter" idx="17"/>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12"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13" name="TextBox 12"/>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30129783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ic - FOUR Images">
    <p:bg>
      <p:bgPr>
        <a:solidFill>
          <a:schemeClr val="bg1"/>
        </a:solidFill>
        <a:effectLst/>
      </p:bgPr>
    </p:bg>
    <p:spTree>
      <p:nvGrpSpPr>
        <p:cNvPr id="1" name=""/>
        <p:cNvGrpSpPr/>
        <p:nvPr/>
      </p:nvGrpSpPr>
      <p:grpSpPr>
        <a:xfrm>
          <a:off x="0" y="0"/>
          <a:ext cx="0" cy="0"/>
          <a:chOff x="0" y="0"/>
          <a:chExt cx="0" cy="0"/>
        </a:xfrm>
      </p:grpSpPr>
      <p:sp>
        <p:nvSpPr>
          <p:cNvPr id="19" name="Text Placeholder 6"/>
          <p:cNvSpPr>
            <a:spLocks noGrp="1"/>
          </p:cNvSpPr>
          <p:nvPr>
            <p:ph type="body" sz="quarter" idx="24" hasCustomPrompt="1"/>
          </p:nvPr>
        </p:nvSpPr>
        <p:spPr>
          <a:xfrm>
            <a:off x="0" y="0"/>
            <a:ext cx="9144000" cy="5143500"/>
          </a:xfrm>
          <a:solidFill>
            <a:schemeClr val="accent2"/>
          </a:solidFill>
        </p:spPr>
        <p:txBody>
          <a:bodyPr bIns="0" anchor="b" anchorCtr="0"/>
          <a:lstStyle>
            <a:lvl1pPr marL="0" indent="0">
              <a:buNone/>
              <a:defRPr sz="100"/>
            </a:lvl1pPr>
          </a:lstStyle>
          <a:p>
            <a:pPr lvl="0"/>
            <a:r>
              <a:rPr lang="en-US" dirty="0"/>
              <a:t> </a:t>
            </a:r>
            <a:r>
              <a:rPr lang="en-US" dirty="0" err="1"/>
              <a:t>x1</a:t>
            </a:r>
            <a:endParaRPr lang="en-US" dirty="0"/>
          </a:p>
          <a:p>
            <a:pPr lvl="0"/>
            <a:endParaRPr lang="en-US" dirty="0"/>
          </a:p>
        </p:txBody>
      </p:sp>
      <p:sp>
        <p:nvSpPr>
          <p:cNvPr id="5" name="Picture Placeholder 4"/>
          <p:cNvSpPr>
            <a:spLocks noGrp="1" noChangeAspect="1"/>
          </p:cNvSpPr>
          <p:nvPr>
            <p:ph type="pic" sz="quarter" idx="13" hasCustomPrompt="1"/>
          </p:nvPr>
        </p:nvSpPr>
        <p:spPr>
          <a:xfrm>
            <a:off x="218127" y="1240631"/>
            <a:ext cx="2240280" cy="167871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9" name="Picture Placeholder 4"/>
          <p:cNvSpPr>
            <a:spLocks noGrp="1" noChangeAspect="1"/>
          </p:cNvSpPr>
          <p:nvPr>
            <p:ph type="pic" sz="quarter" idx="15" hasCustomPrompt="1"/>
          </p:nvPr>
        </p:nvSpPr>
        <p:spPr>
          <a:xfrm>
            <a:off x="2453235" y="1240631"/>
            <a:ext cx="2240280" cy="167871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10" name="Picture Placeholder 4"/>
          <p:cNvSpPr>
            <a:spLocks noGrp="1" noChangeAspect="1"/>
          </p:cNvSpPr>
          <p:nvPr>
            <p:ph type="pic" sz="quarter" idx="16" hasCustomPrompt="1"/>
          </p:nvPr>
        </p:nvSpPr>
        <p:spPr>
          <a:xfrm>
            <a:off x="4688341" y="1240631"/>
            <a:ext cx="2240280" cy="1678712"/>
          </a:xfrm>
          <a:solidFill>
            <a:schemeClr val="bg1">
              <a:lumMod val="85000"/>
            </a:schemeClr>
          </a:solidFill>
        </p:spPr>
        <p:txBody>
          <a:bodyPr lIns="0" tIns="731520" anchor="t" anchorCtr="0"/>
          <a:lstStyle>
            <a:lvl1pPr marL="0" indent="0" algn="ctr">
              <a:buNone/>
              <a:defRPr baseline="0"/>
            </a:lvl1pPr>
          </a:lstStyle>
          <a:p>
            <a:r>
              <a:rPr lang="en-US" dirty="0"/>
              <a:t>Click icon to insert an image</a:t>
            </a:r>
          </a:p>
        </p:txBody>
      </p:sp>
      <p:sp>
        <p:nvSpPr>
          <p:cNvPr id="11" name="Picture Placeholder 4"/>
          <p:cNvSpPr>
            <a:spLocks noGrp="1" noChangeAspect="1"/>
          </p:cNvSpPr>
          <p:nvPr>
            <p:ph type="pic" sz="quarter" idx="17" hasCustomPrompt="1"/>
          </p:nvPr>
        </p:nvSpPr>
        <p:spPr>
          <a:xfrm>
            <a:off x="6906022" y="1240631"/>
            <a:ext cx="2240280" cy="1678712"/>
          </a:xfrm>
          <a:solidFill>
            <a:schemeClr val="bg1">
              <a:lumMod val="75000"/>
            </a:schemeClr>
          </a:solidFill>
        </p:spPr>
        <p:txBody>
          <a:bodyPr lIns="0" tIns="731520" anchor="t" anchorCtr="0"/>
          <a:lstStyle>
            <a:lvl1pPr marL="0" indent="0" algn="ctr">
              <a:buNone/>
              <a:defRPr baseline="0"/>
            </a:lvl1pPr>
          </a:lstStyle>
          <a:p>
            <a:r>
              <a:rPr lang="en-US" dirty="0"/>
              <a:t>Click icon to insert an image</a:t>
            </a:r>
          </a:p>
        </p:txBody>
      </p:sp>
      <p:sp>
        <p:nvSpPr>
          <p:cNvPr id="8" name="Text Placeholder 7"/>
          <p:cNvSpPr>
            <a:spLocks noGrp="1"/>
          </p:cNvSpPr>
          <p:nvPr>
            <p:ph type="body" sz="quarter" idx="14"/>
          </p:nvPr>
        </p:nvSpPr>
        <p:spPr>
          <a:xfrm>
            <a:off x="469900" y="3484064"/>
            <a:ext cx="8434552" cy="1359776"/>
          </a:xfrm>
          <a:noFill/>
        </p:spPr>
        <p:txBody>
          <a:bodyPr lIns="0" tIns="91440"/>
          <a:lstStyle>
            <a:lvl1pPr>
              <a:defRPr sz="2400">
                <a:solidFill>
                  <a:schemeClr val="bg1"/>
                </a:solidFill>
              </a:defRPr>
            </a:lvl1pPr>
            <a:lvl2pPr>
              <a:defRPr sz="24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a:t>Edit Master text styles</a:t>
            </a:r>
          </a:p>
          <a:p>
            <a:pPr lvl="1"/>
            <a:r>
              <a:rPr lang="en-US"/>
              <a:t>Second level</a:t>
            </a:r>
          </a:p>
        </p:txBody>
      </p:sp>
      <p:sp>
        <p:nvSpPr>
          <p:cNvPr id="3" name="Title 2"/>
          <p:cNvSpPr>
            <a:spLocks noGrp="1"/>
          </p:cNvSpPr>
          <p:nvPr>
            <p:ph type="title" hasCustomPrompt="1"/>
          </p:nvPr>
        </p:nvSpPr>
        <p:spPr/>
        <p:txBody>
          <a:bodyPr/>
          <a:lstStyle>
            <a:lvl1pPr>
              <a:defRPr>
                <a:solidFill>
                  <a:schemeClr val="bg1"/>
                </a:solidFill>
              </a:defRPr>
            </a:lvl1pPr>
          </a:lstStyle>
          <a:p>
            <a:r>
              <a:rPr lang="en-US" dirty="0"/>
              <a:t>Science/R&amp;D hero – four images</a:t>
            </a:r>
            <a:br>
              <a:rPr lang="en-US" dirty="0"/>
            </a:br>
            <a:r>
              <a:rPr lang="en-US" dirty="0"/>
              <a:t>Headline is </a:t>
            </a:r>
            <a:r>
              <a:rPr lang="en-US" dirty="0" err="1"/>
              <a:t>arial</a:t>
            </a:r>
            <a:r>
              <a:rPr lang="en-US" dirty="0"/>
              <a:t> in all caps</a:t>
            </a:r>
          </a:p>
        </p:txBody>
      </p:sp>
      <p:sp>
        <p:nvSpPr>
          <p:cNvPr id="4" name="Text Placeholder 3"/>
          <p:cNvSpPr>
            <a:spLocks noGrp="1"/>
          </p:cNvSpPr>
          <p:nvPr>
            <p:ph type="body" sz="quarter" idx="18" hasCustomPrompt="1"/>
          </p:nvPr>
        </p:nvSpPr>
        <p:spPr>
          <a:xfrm>
            <a:off x="218128" y="2948823"/>
            <a:ext cx="2238469" cy="358378"/>
          </a:xfrm>
        </p:spPr>
        <p:txBody>
          <a:bodyPr lIns="91440" rIns="91440"/>
          <a:lstStyle>
            <a:lvl1pPr marL="0" indent="0">
              <a:lnSpc>
                <a:spcPct val="95000"/>
              </a:lnSpc>
              <a:buNone/>
              <a:defRPr sz="1200" b="0" baseline="0">
                <a:solidFill>
                  <a:schemeClr val="bg1"/>
                </a:solidFill>
              </a:defRPr>
            </a:lvl1pPr>
          </a:lstStyle>
          <a:p>
            <a:pPr lvl="0"/>
            <a:r>
              <a:rPr lang="en-US" dirty="0"/>
              <a:t>Image caption Image caption Image caption Image caption Image</a:t>
            </a:r>
          </a:p>
        </p:txBody>
      </p:sp>
      <p:sp>
        <p:nvSpPr>
          <p:cNvPr id="16" name="Text Placeholder 3"/>
          <p:cNvSpPr>
            <a:spLocks noGrp="1"/>
          </p:cNvSpPr>
          <p:nvPr>
            <p:ph type="body" sz="quarter" idx="19" hasCustomPrompt="1"/>
          </p:nvPr>
        </p:nvSpPr>
        <p:spPr>
          <a:xfrm>
            <a:off x="2442595" y="2948823"/>
            <a:ext cx="2238469" cy="358378"/>
          </a:xfrm>
        </p:spPr>
        <p:txBody>
          <a:bodyPr lIns="91440" rIns="91440"/>
          <a:lstStyle>
            <a:lvl1pPr marL="0" indent="0">
              <a:lnSpc>
                <a:spcPct val="95000"/>
              </a:lnSpc>
              <a:buNone/>
              <a:defRPr sz="1200" b="0">
                <a:solidFill>
                  <a:schemeClr val="bg1"/>
                </a:solidFill>
              </a:defRPr>
            </a:lvl1pPr>
          </a:lstStyle>
          <a:p>
            <a:pPr lvl="0"/>
            <a:r>
              <a:rPr lang="en-US" dirty="0"/>
              <a:t>Image caption Image caption Image caption Image caption Image</a:t>
            </a:r>
          </a:p>
        </p:txBody>
      </p:sp>
      <p:sp>
        <p:nvSpPr>
          <p:cNvPr id="17" name="Text Placeholder 3"/>
          <p:cNvSpPr>
            <a:spLocks noGrp="1"/>
          </p:cNvSpPr>
          <p:nvPr>
            <p:ph type="body" sz="quarter" idx="20" hasCustomPrompt="1"/>
          </p:nvPr>
        </p:nvSpPr>
        <p:spPr>
          <a:xfrm>
            <a:off x="4681064" y="2948823"/>
            <a:ext cx="2238469" cy="358378"/>
          </a:xfrm>
        </p:spPr>
        <p:txBody>
          <a:bodyPr lIns="91440" rIns="91440"/>
          <a:lstStyle>
            <a:lvl1pPr marL="0" indent="0">
              <a:lnSpc>
                <a:spcPct val="95000"/>
              </a:lnSpc>
              <a:buNone/>
              <a:defRPr sz="1200" b="0">
                <a:solidFill>
                  <a:schemeClr val="bg1"/>
                </a:solidFill>
              </a:defRPr>
            </a:lvl1pPr>
          </a:lstStyle>
          <a:p>
            <a:pPr lvl="0"/>
            <a:r>
              <a:rPr lang="en-US" dirty="0"/>
              <a:t>Image caption Image caption Image caption Image caption Image</a:t>
            </a:r>
          </a:p>
        </p:txBody>
      </p:sp>
      <p:sp>
        <p:nvSpPr>
          <p:cNvPr id="18" name="Text Placeholder 3"/>
          <p:cNvSpPr>
            <a:spLocks noGrp="1"/>
          </p:cNvSpPr>
          <p:nvPr>
            <p:ph type="body" sz="quarter" idx="21" hasCustomPrompt="1"/>
          </p:nvPr>
        </p:nvSpPr>
        <p:spPr>
          <a:xfrm>
            <a:off x="6905532" y="2948823"/>
            <a:ext cx="2238469" cy="358378"/>
          </a:xfrm>
        </p:spPr>
        <p:txBody>
          <a:bodyPr lIns="91440" rIns="91440"/>
          <a:lstStyle>
            <a:lvl1pPr marL="0" indent="0">
              <a:lnSpc>
                <a:spcPct val="95000"/>
              </a:lnSpc>
              <a:buNone/>
              <a:defRPr sz="1200" b="0">
                <a:solidFill>
                  <a:schemeClr val="bg1"/>
                </a:solidFill>
              </a:defRPr>
            </a:lvl1pPr>
          </a:lstStyle>
          <a:p>
            <a:pPr lvl="0"/>
            <a:r>
              <a:rPr lang="en-US" dirty="0"/>
              <a:t>Image caption Image caption Image caption Image caption Image</a:t>
            </a:r>
          </a:p>
        </p:txBody>
      </p:sp>
      <p:sp>
        <p:nvSpPr>
          <p:cNvPr id="2" name="Slide Number Placeholder 1"/>
          <p:cNvSpPr>
            <a:spLocks noGrp="1"/>
          </p:cNvSpPr>
          <p:nvPr>
            <p:ph type="sldNum" sz="quarter" idx="22"/>
          </p:nvPr>
        </p:nvSpPr>
        <p:spPr/>
        <p:txBody>
          <a:bodyPr/>
          <a:lstStyle>
            <a:lvl1pPr>
              <a:defRPr>
                <a:solidFill>
                  <a:schemeClr val="bg1"/>
                </a:solidFill>
              </a:defRPr>
            </a:lvl1pPr>
          </a:lstStyle>
          <a:p>
            <a:fld id="{AEFAAC5A-9C4F-4278-920D-DF2BAB595749}" type="slidenum">
              <a:rPr lang="en-US" smtClean="0"/>
              <a:pPr/>
              <a:t>‹#›</a:t>
            </a:fld>
            <a:endParaRPr lang="en-US" dirty="0"/>
          </a:p>
        </p:txBody>
      </p:sp>
      <p:sp>
        <p:nvSpPr>
          <p:cNvPr id="6" name="Footer Placeholder 5"/>
          <p:cNvSpPr>
            <a:spLocks noGrp="1"/>
          </p:cNvSpPr>
          <p:nvPr>
            <p:ph type="ftr" sz="quarter" idx="23"/>
          </p:nvPr>
        </p:nvSpPr>
        <p:spPr>
          <a:xfrm>
            <a:off x="0" y="-1"/>
            <a:ext cx="228600" cy="5143500"/>
          </a:xfrm>
          <a:prstGeom prst="rect">
            <a:avLst/>
          </a:prstGeom>
        </p:spPr>
        <p:txBody>
          <a:bodyPr/>
          <a:lstStyle/>
          <a:p>
            <a:endParaRPr lang="en-US" dirty="0"/>
          </a:p>
        </p:txBody>
      </p:sp>
      <p:sp>
        <p:nvSpPr>
          <p:cNvPr id="20" name="Text Placeholder 4"/>
          <p:cNvSpPr>
            <a:spLocks noGrp="1"/>
          </p:cNvSpPr>
          <p:nvPr>
            <p:ph type="body" sz="quarter" idx="12" hasCustomPrompt="1"/>
          </p:nvPr>
        </p:nvSpPr>
        <p:spPr>
          <a:xfrm>
            <a:off x="0" y="-2"/>
            <a:ext cx="228600" cy="5143500"/>
          </a:xfrm>
          <a:solidFill>
            <a:schemeClr val="accent1"/>
          </a:solidFill>
        </p:spPr>
        <p:txBody>
          <a:bodyPr bIns="0" anchor="b"/>
          <a:lstStyle>
            <a:lvl1pPr marL="0" indent="0">
              <a:buNone/>
              <a:defRPr sz="100"/>
            </a:lvl1pPr>
          </a:lstStyle>
          <a:p>
            <a:pPr lvl="0"/>
            <a:r>
              <a:rPr lang="en-US" dirty="0"/>
              <a:t>  </a:t>
            </a:r>
          </a:p>
        </p:txBody>
      </p:sp>
      <p:sp>
        <p:nvSpPr>
          <p:cNvPr id="21" name="TextBox 2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139565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367903"/>
            <a:ext cx="8372901" cy="621711"/>
          </a:xfrm>
        </p:spPr>
        <p:txBody>
          <a:bodyPr/>
          <a:lstStyle>
            <a:lvl1pPr>
              <a:defRPr b="1"/>
            </a:lvl1pPr>
          </a:lstStyle>
          <a:p>
            <a:r>
              <a:rPr lang="en-US" dirty="0"/>
              <a:t>TITLE AND CONTENT </a:t>
            </a:r>
            <a:br>
              <a:rPr lang="en-US" dirty="0"/>
            </a:br>
            <a:r>
              <a:rPr lang="en-US" dirty="0"/>
              <a:t>Headline in </a:t>
            </a:r>
            <a:r>
              <a:rPr lang="en-US" dirty="0" err="1"/>
              <a:t>arial</a:t>
            </a:r>
            <a:r>
              <a:rPr lang="en-US" dirty="0"/>
              <a:t> and all caps</a:t>
            </a:r>
          </a:p>
        </p:txBody>
      </p:sp>
      <p:sp>
        <p:nvSpPr>
          <p:cNvPr id="6"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Box 3"/>
          <p:cNvSpPr txBox="1"/>
          <p:nvPr userDrawn="1"/>
        </p:nvSpPr>
        <p:spPr>
          <a:xfrm>
            <a:off x="2148350" y="1084175"/>
            <a:ext cx="184731" cy="369332"/>
          </a:xfrm>
          <a:prstGeom prst="rect">
            <a:avLst/>
          </a:prstGeom>
          <a:noFill/>
        </p:spPr>
        <p:txBody>
          <a:bodyPr wrap="none" rtlCol="0">
            <a:spAutoFit/>
          </a:bodyPr>
          <a:lstStyle/>
          <a:p>
            <a:endParaRPr lang="en-US" dirty="0"/>
          </a:p>
        </p:txBody>
      </p:sp>
      <p:sp>
        <p:nvSpPr>
          <p:cNvPr id="7" name="Slide Number Placeholder 6"/>
          <p:cNvSpPr>
            <a:spLocks noGrp="1"/>
          </p:cNvSpPr>
          <p:nvPr>
            <p:ph type="sldNum" sz="quarter" idx="13"/>
          </p:nvPr>
        </p:nvSpPr>
        <p:spPr/>
        <p:txBody>
          <a:bodyPr/>
          <a:lstStyle/>
          <a:p>
            <a:fld id="{AEFAAC5A-9C4F-4278-920D-DF2BAB595749}" type="slidenum">
              <a:rPr lang="en-US" smtClean="0"/>
              <a:pPr/>
              <a:t>‹#›</a:t>
            </a:fld>
            <a:endParaRPr lang="en-US" dirty="0"/>
          </a:p>
        </p:txBody>
      </p:sp>
    </p:spTree>
    <p:extLst>
      <p:ext uri="{BB962C8B-B14F-4D97-AF65-F5344CB8AC3E}">
        <p14:creationId xmlns:p14="http://schemas.microsoft.com/office/powerpoint/2010/main" val="3981467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30288"/>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57200" y="1428723"/>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00588" y="1418007"/>
            <a:ext cx="4023360" cy="3317081"/>
          </a:xfrm>
        </p:spPr>
        <p:txBody>
          <a:bodyPr/>
          <a:lstStyle>
            <a:lvl1pPr>
              <a:defRPr sz="1800"/>
            </a:lvl1pPr>
            <a:lvl2pPr marL="457200" indent="-173038">
              <a:spcBef>
                <a:spcPts val="0"/>
              </a:spcBef>
              <a:defRPr sz="1800"/>
            </a:lvl2pPr>
            <a:lvl3pPr marL="627063" indent="-128588">
              <a:defRPr sz="1800"/>
            </a:lvl3pPr>
            <a:lvl4pPr marL="865188" indent="-171450">
              <a:defRPr sz="1800"/>
            </a:lvl4pPr>
            <a:lvl5pPr marL="1084263" indent="-171450">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Tree>
    <p:extLst>
      <p:ext uri="{BB962C8B-B14F-4D97-AF65-F5344CB8AC3E}">
        <p14:creationId xmlns:p14="http://schemas.microsoft.com/office/powerpoint/2010/main" val="3407572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umns-TWO w/boxed heads">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60895" y="1840702"/>
            <a:ext cx="4114800" cy="287691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800"/>
            </a:lvl4pPr>
            <a:lvl5pPr marL="1084263" indent="-171450">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14875" y="1840702"/>
            <a:ext cx="4114800" cy="2876912"/>
          </a:xfrm>
          <a:ln>
            <a:solidFill>
              <a:schemeClr val="bg1">
                <a:lumMod val="50000"/>
              </a:schemeClr>
            </a:solidFill>
          </a:ln>
        </p:spPr>
        <p:txBody>
          <a:bodyPr lIns="182880" tIns="91440" rIns="91440"/>
          <a:lstStyle>
            <a:lvl1pPr>
              <a:defRPr sz="1800"/>
            </a:lvl1pPr>
            <a:lvl2pPr marL="457200" indent="-173038">
              <a:defRPr sz="1800"/>
            </a:lvl2pPr>
            <a:lvl3pPr marL="627063" indent="-128588">
              <a:defRPr sz="1800"/>
            </a:lvl3pPr>
            <a:lvl4pPr marL="865188" indent="-171450">
              <a:defRPr sz="1800"/>
            </a:lvl4pPr>
            <a:lvl5pPr marL="1084263" indent="-171450">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quarter" idx="16" hasCustomPrompt="1"/>
          </p:nvPr>
        </p:nvSpPr>
        <p:spPr>
          <a:xfrm>
            <a:off x="4714875" y="1406047"/>
            <a:ext cx="4114800" cy="465749"/>
          </a:xfrm>
          <a:prstGeom prst="rect">
            <a:avLst/>
          </a:prstGeom>
          <a:solidFill>
            <a:schemeClr val="accent1"/>
          </a:solidFill>
          <a:ln w="9525">
            <a:solidFill>
              <a:schemeClr val="accent1"/>
            </a:solidFill>
            <a:miter lim="800000"/>
          </a:ln>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a:t>Click to Add Headline</a:t>
            </a:r>
          </a:p>
        </p:txBody>
      </p:sp>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74786"/>
          </a:xfrm>
          <a:noFill/>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9" name="Text Placeholder 3"/>
          <p:cNvSpPr>
            <a:spLocks noGrp="1"/>
          </p:cNvSpPr>
          <p:nvPr>
            <p:ph type="body" sz="quarter" idx="15" hasCustomPrompt="1"/>
          </p:nvPr>
        </p:nvSpPr>
        <p:spPr>
          <a:xfrm>
            <a:off x="460895" y="1406047"/>
            <a:ext cx="4114800" cy="465749"/>
          </a:xfrm>
          <a:prstGeom prst="rect">
            <a:avLst/>
          </a:prstGeom>
          <a:solidFill>
            <a:schemeClr val="accent1"/>
          </a:solidFill>
          <a:ln w="9525">
            <a:solidFill>
              <a:schemeClr val="accent1"/>
            </a:solidFill>
            <a:miter lim="800000"/>
          </a:ln>
          <a:effectLst/>
        </p:spPr>
        <p:txBody>
          <a:bodyPr lIns="182880" bIns="0" anchor="ctr"/>
          <a:lstStyle>
            <a:lvl1pPr marL="0" indent="0" algn="l">
              <a:lnSpc>
                <a:spcPct val="100000"/>
              </a:lnSpc>
              <a:buNone/>
              <a:defRPr sz="1800" b="1" cap="all" baseline="0">
                <a:solidFill>
                  <a:schemeClr val="bg1"/>
                </a:solidFill>
              </a:defRPr>
            </a:lvl1pPr>
            <a:lvl2pPr marL="457200" indent="-173038">
              <a:defRPr sz="1600"/>
            </a:lvl2pPr>
            <a:lvl3pPr marL="627063" indent="-128588">
              <a:defRPr sz="1400"/>
            </a:lvl3pPr>
            <a:lvl4pPr marL="865188" indent="-171450">
              <a:defRPr sz="1200"/>
            </a:lvl4pPr>
            <a:lvl5pPr marL="1084263" indent="-171450">
              <a:defRPr sz="1200"/>
            </a:lvl5pPr>
          </a:lstStyle>
          <a:p>
            <a:pPr lvl="0"/>
            <a:r>
              <a:rPr lang="en-US" dirty="0"/>
              <a:t>Click to Add Headline</a:t>
            </a:r>
          </a:p>
        </p:txBody>
      </p:sp>
      <p:sp>
        <p:nvSpPr>
          <p:cNvPr id="2" name="Title 1"/>
          <p:cNvSpPr>
            <a:spLocks noGrp="1"/>
          </p:cNvSpPr>
          <p:nvPr>
            <p:ph type="title" hasCustomPrompt="1"/>
          </p:nvPr>
        </p:nvSpPr>
        <p:spPr/>
        <p:txBody>
          <a:bodyPr/>
          <a:lstStyle>
            <a:lvl1pPr>
              <a:defRPr baseline="0"/>
            </a:lvl1pPr>
          </a:lstStyle>
          <a:p>
            <a:r>
              <a:rPr lang="en-US" dirty="0"/>
              <a:t>Two-column CONTENT slide</a:t>
            </a:r>
            <a:br>
              <a:rPr lang="en-US" dirty="0"/>
            </a:br>
            <a:r>
              <a:rPr lang="en-US" dirty="0"/>
              <a:t>with box treatment</a:t>
            </a:r>
          </a:p>
        </p:txBody>
      </p:sp>
    </p:spTree>
    <p:extLst>
      <p:ext uri="{BB962C8B-B14F-4D97-AF65-F5344CB8AC3E}">
        <p14:creationId xmlns:p14="http://schemas.microsoft.com/office/powerpoint/2010/main" val="3423405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4503575" y="1417872"/>
            <a:ext cx="4319750" cy="154083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4"/>
          <p:cNvSpPr>
            <a:spLocks noGrp="1"/>
          </p:cNvSpPr>
          <p:nvPr>
            <p:ph type="pic" sz="quarter" idx="15" hasCustomPrompt="1"/>
          </p:nvPr>
        </p:nvSpPr>
        <p:spPr>
          <a:xfrm>
            <a:off x="495680" y="1417871"/>
            <a:ext cx="3729481" cy="1565882"/>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95680" y="3203316"/>
            <a:ext cx="3729481" cy="1565882"/>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IMAGES – VERTICAL</a:t>
            </a:r>
            <a:br>
              <a:rPr lang="en-US" dirty="0"/>
            </a:br>
            <a:r>
              <a:rPr lang="en-US" dirty="0"/>
              <a:t>Headline in </a:t>
            </a:r>
            <a:r>
              <a:rPr lang="en-US" dirty="0" err="1"/>
              <a:t>arial</a:t>
            </a:r>
            <a:r>
              <a:rPr lang="en-US" dirty="0"/>
              <a:t> and all caps</a:t>
            </a:r>
          </a:p>
        </p:txBody>
      </p:sp>
      <p:sp>
        <p:nvSpPr>
          <p:cNvPr id="8"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0" name="Text Placeholder 3"/>
          <p:cNvSpPr>
            <a:spLocks noGrp="1"/>
          </p:cNvSpPr>
          <p:nvPr>
            <p:ph type="body" sz="quarter" idx="18"/>
          </p:nvPr>
        </p:nvSpPr>
        <p:spPr>
          <a:xfrm>
            <a:off x="4503575" y="3193094"/>
            <a:ext cx="4319750" cy="1540832"/>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777944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IMAGES - vertic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5FEC96C-AFD1-4C49-9493-F5643E5E2E8F}" type="slidenum">
              <a:rPr lang="en-US" smtClean="0"/>
              <a:t>‹#›</a:t>
            </a:fld>
            <a:endParaRPr lang="en-US"/>
          </a:p>
        </p:txBody>
      </p:sp>
      <p:sp>
        <p:nvSpPr>
          <p:cNvPr id="4" name="Text Placeholder 3"/>
          <p:cNvSpPr>
            <a:spLocks noGrp="1"/>
          </p:cNvSpPr>
          <p:nvPr>
            <p:ph type="body" sz="quarter" idx="13"/>
          </p:nvPr>
        </p:nvSpPr>
        <p:spPr>
          <a:xfrm>
            <a:off x="3045309" y="1451045"/>
            <a:ext cx="5814912" cy="977534"/>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Edit Master text styles</a:t>
            </a:r>
          </a:p>
          <a:p>
            <a:pPr lvl="1"/>
            <a:r>
              <a:rPr lang="en-US"/>
              <a:t>Second level</a:t>
            </a:r>
          </a:p>
          <a:p>
            <a:pPr lvl="2"/>
            <a:r>
              <a:rPr lang="en-US"/>
              <a:t>Third level</a:t>
            </a:r>
          </a:p>
        </p:txBody>
      </p:sp>
      <p:sp>
        <p:nvSpPr>
          <p:cNvPr id="9" name="Picture Placeholder 4"/>
          <p:cNvSpPr>
            <a:spLocks noGrp="1"/>
          </p:cNvSpPr>
          <p:nvPr>
            <p:ph type="pic" sz="quarter" idx="15" hasCustomPrompt="1"/>
          </p:nvPr>
        </p:nvSpPr>
        <p:spPr>
          <a:xfrm>
            <a:off x="489394" y="1442711"/>
            <a:ext cx="2023746" cy="89010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87015" y="2620206"/>
            <a:ext cx="2028507" cy="89010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THREE IMAGES – VERTICAL</a:t>
            </a:r>
            <a:br>
              <a:rPr lang="en-US" dirty="0"/>
            </a:br>
            <a:r>
              <a:rPr lang="en-US" dirty="0"/>
              <a:t>Headline in </a:t>
            </a:r>
            <a:r>
              <a:rPr lang="en-US" dirty="0" err="1"/>
              <a:t>arial</a:t>
            </a:r>
            <a:r>
              <a:rPr lang="en-US" dirty="0"/>
              <a:t> and all caps</a:t>
            </a:r>
          </a:p>
        </p:txBody>
      </p:sp>
      <p:sp>
        <p:nvSpPr>
          <p:cNvPr id="8" name="Text Placeholder 5"/>
          <p:cNvSpPr>
            <a:spLocks noGrp="1"/>
          </p:cNvSpPr>
          <p:nvPr>
            <p:ph type="body" sz="quarter" idx="12" hasCustomPrompt="1"/>
          </p:nvPr>
        </p:nvSpPr>
        <p:spPr>
          <a:xfrm>
            <a:off x="457201" y="1028962"/>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10" name="Text Placeholder 3"/>
          <p:cNvSpPr>
            <a:spLocks noGrp="1"/>
          </p:cNvSpPr>
          <p:nvPr>
            <p:ph type="body" sz="quarter" idx="18"/>
          </p:nvPr>
        </p:nvSpPr>
        <p:spPr>
          <a:xfrm>
            <a:off x="3045309" y="2630976"/>
            <a:ext cx="5814912" cy="977534"/>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Edit Master text styles</a:t>
            </a:r>
          </a:p>
          <a:p>
            <a:pPr lvl="1"/>
            <a:r>
              <a:rPr lang="en-US"/>
              <a:t>Second level</a:t>
            </a:r>
          </a:p>
          <a:p>
            <a:pPr lvl="2"/>
            <a:r>
              <a:rPr lang="en-US"/>
              <a:t>Third level</a:t>
            </a:r>
          </a:p>
        </p:txBody>
      </p:sp>
      <p:sp>
        <p:nvSpPr>
          <p:cNvPr id="14" name="Picture Placeholder 4"/>
          <p:cNvSpPr>
            <a:spLocks noGrp="1"/>
          </p:cNvSpPr>
          <p:nvPr>
            <p:ph type="pic" sz="quarter" idx="19" hasCustomPrompt="1"/>
          </p:nvPr>
        </p:nvSpPr>
        <p:spPr>
          <a:xfrm>
            <a:off x="487014" y="3807136"/>
            <a:ext cx="2028507" cy="890108"/>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5" name="Text Placeholder 3"/>
          <p:cNvSpPr>
            <a:spLocks noGrp="1"/>
          </p:cNvSpPr>
          <p:nvPr>
            <p:ph type="body" sz="quarter" idx="20"/>
          </p:nvPr>
        </p:nvSpPr>
        <p:spPr>
          <a:xfrm>
            <a:off x="3045309" y="3794491"/>
            <a:ext cx="5814912" cy="977534"/>
          </a:xfrm>
        </p:spPr>
        <p:txBody>
          <a:bodyPr tIns="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600"/>
            </a:lvl4pPr>
            <a:lvl5pPr marL="1084263" indent="-171450">
              <a:spcBef>
                <a:spcPts val="0"/>
              </a:spcBef>
              <a:defRPr sz="1600"/>
            </a:lvl5pPr>
          </a:lstStyle>
          <a:p>
            <a:pPr lvl="0"/>
            <a:r>
              <a:rPr lang="en-US"/>
              <a:t>Edit Master text styles</a:t>
            </a:r>
          </a:p>
          <a:p>
            <a:pPr lvl="1"/>
            <a:r>
              <a:rPr lang="en-US"/>
              <a:t>Second level</a:t>
            </a:r>
          </a:p>
          <a:p>
            <a:pPr lvl="2"/>
            <a:r>
              <a:rPr lang="en-US"/>
              <a:t>Third level</a:t>
            </a:r>
          </a:p>
        </p:txBody>
      </p:sp>
      <p:sp>
        <p:nvSpPr>
          <p:cNvPr id="16" name="TextBox 15"/>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5963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IMAGES - top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9437"/>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88732" y="3141637"/>
            <a:ext cx="4114800" cy="1596872"/>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p:cNvSpPr>
            <a:spLocks noGrp="1"/>
          </p:cNvSpPr>
          <p:nvPr>
            <p:ph type="body" sz="quarter" idx="14"/>
          </p:nvPr>
        </p:nvSpPr>
        <p:spPr>
          <a:xfrm>
            <a:off x="4716216" y="3141637"/>
            <a:ext cx="4097585" cy="1596872"/>
          </a:xfrm>
        </p:spPr>
        <p:txBody>
          <a:bodyPr tIns="91440"/>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4"/>
          <p:cNvSpPr>
            <a:spLocks noGrp="1"/>
          </p:cNvSpPr>
          <p:nvPr>
            <p:ph type="pic" sz="quarter" idx="15" hasCustomPrompt="1"/>
          </p:nvPr>
        </p:nvSpPr>
        <p:spPr>
          <a:xfrm>
            <a:off x="495679" y="1417871"/>
            <a:ext cx="4023360" cy="171450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12" name="Picture Placeholder 4"/>
          <p:cNvSpPr>
            <a:spLocks noGrp="1"/>
          </p:cNvSpPr>
          <p:nvPr>
            <p:ph type="pic" sz="quarter" idx="16" hasCustomPrompt="1"/>
          </p:nvPr>
        </p:nvSpPr>
        <p:spPr>
          <a:xfrm>
            <a:off x="4709050" y="1417871"/>
            <a:ext cx="4023360" cy="1714500"/>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IMAGES – top HORIZONTAL</a:t>
            </a:r>
            <a:br>
              <a:rPr lang="en-US" dirty="0"/>
            </a:br>
            <a:r>
              <a:rPr lang="en-US" dirty="0"/>
              <a:t>Headline in </a:t>
            </a:r>
            <a:r>
              <a:rPr lang="en-US" dirty="0" err="1"/>
              <a:t>arial</a:t>
            </a:r>
            <a:r>
              <a:rPr lang="en-US" dirty="0"/>
              <a:t> and all caps</a:t>
            </a:r>
          </a:p>
        </p:txBody>
      </p:sp>
      <p:sp>
        <p:nvSpPr>
          <p:cNvPr id="10" name="TextBox 9"/>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Tree>
    <p:extLst>
      <p:ext uri="{BB962C8B-B14F-4D97-AF65-F5344CB8AC3E}">
        <p14:creationId xmlns:p14="http://schemas.microsoft.com/office/powerpoint/2010/main" val="420135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S - Bottom horizontal">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AEFAAC5A-9C4F-4278-920D-DF2BAB595749}" type="slidenum">
              <a:rPr lang="en-US" smtClean="0"/>
              <a:pPr/>
              <a:t>‹#›</a:t>
            </a:fld>
            <a:endParaRPr lang="en-US" dirty="0"/>
          </a:p>
        </p:txBody>
      </p:sp>
      <p:sp>
        <p:nvSpPr>
          <p:cNvPr id="7" name="Text Placeholder 5"/>
          <p:cNvSpPr>
            <a:spLocks noGrp="1"/>
          </p:cNvSpPr>
          <p:nvPr>
            <p:ph type="body" sz="quarter" idx="12" hasCustomPrompt="1"/>
          </p:nvPr>
        </p:nvSpPr>
        <p:spPr>
          <a:xfrm>
            <a:off x="457201" y="1016890"/>
            <a:ext cx="8372901" cy="374786"/>
          </a:xfrm>
        </p:spPr>
        <p:txBody>
          <a:bodyPr bIns="0">
            <a:noAutofit/>
          </a:bodyPr>
          <a:lstStyle>
            <a:lvl1pPr marL="0" indent="0">
              <a:lnSpc>
                <a:spcPct val="90000"/>
              </a:lnSpc>
              <a:spcBef>
                <a:spcPts val="0"/>
              </a:spcBef>
              <a:buNone/>
              <a:defRPr sz="2000" b="1">
                <a:solidFill>
                  <a:srgbClr val="0065A2"/>
                </a:solidFill>
              </a:defRPr>
            </a:lvl1pPr>
          </a:lstStyle>
          <a:p>
            <a:r>
              <a:rPr lang="en-US" dirty="0"/>
              <a:t>Slide subtitle optional -  delete as needed</a:t>
            </a:r>
          </a:p>
        </p:txBody>
      </p:sp>
      <p:sp>
        <p:nvSpPr>
          <p:cNvPr id="4" name="Text Placeholder 3"/>
          <p:cNvSpPr>
            <a:spLocks noGrp="1"/>
          </p:cNvSpPr>
          <p:nvPr>
            <p:ph type="body" sz="quarter" idx="13"/>
          </p:nvPr>
        </p:nvSpPr>
        <p:spPr>
          <a:xfrm>
            <a:off x="457200" y="1408347"/>
            <a:ext cx="4114800" cy="128780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Edit Master text styles</a:t>
            </a:r>
          </a:p>
          <a:p>
            <a:pPr lvl="1"/>
            <a:r>
              <a:rPr lang="en-US"/>
              <a:t>Second level</a:t>
            </a:r>
          </a:p>
          <a:p>
            <a:pPr lvl="2"/>
            <a:r>
              <a:rPr lang="en-US"/>
              <a:t>Third level</a:t>
            </a:r>
          </a:p>
        </p:txBody>
      </p:sp>
      <p:sp>
        <p:nvSpPr>
          <p:cNvPr id="15" name="Text Placeholder 3"/>
          <p:cNvSpPr>
            <a:spLocks noGrp="1"/>
          </p:cNvSpPr>
          <p:nvPr>
            <p:ph type="body" sz="quarter" idx="14"/>
          </p:nvPr>
        </p:nvSpPr>
        <p:spPr>
          <a:xfrm>
            <a:off x="4716215" y="1408347"/>
            <a:ext cx="4114800" cy="1287809"/>
          </a:xfrm>
        </p:spPr>
        <p:txBody>
          <a:bodyPr/>
          <a:lstStyle>
            <a:lvl1pPr>
              <a:spcBef>
                <a:spcPts val="600"/>
              </a:spcBef>
              <a:defRPr sz="1800"/>
            </a:lvl1pPr>
            <a:lvl2pPr marL="457200" indent="-173038">
              <a:spcBef>
                <a:spcPts val="0"/>
              </a:spcBef>
              <a:defRPr sz="1800"/>
            </a:lvl2pPr>
            <a:lvl3pPr marL="627063" indent="-128588">
              <a:spcBef>
                <a:spcPts val="0"/>
              </a:spcBef>
              <a:defRPr sz="1800"/>
            </a:lvl3pPr>
            <a:lvl4pPr marL="865188" indent="-171450">
              <a:spcBef>
                <a:spcPts val="0"/>
              </a:spcBef>
              <a:defRPr sz="1800"/>
            </a:lvl4pPr>
            <a:lvl5pPr marL="1084263" indent="-171450">
              <a:spcBef>
                <a:spcPts val="0"/>
              </a:spcBef>
              <a:defRPr sz="1800"/>
            </a:lvl5pPr>
          </a:lstStyle>
          <a:p>
            <a:pPr lvl="0"/>
            <a:r>
              <a:rPr lang="en-US"/>
              <a:t>Edit Master text styles</a:t>
            </a:r>
          </a:p>
          <a:p>
            <a:pPr lvl="1"/>
            <a:r>
              <a:rPr lang="en-US"/>
              <a:t>Second level</a:t>
            </a:r>
          </a:p>
          <a:p>
            <a:pPr lvl="2"/>
            <a:r>
              <a:rPr lang="en-US"/>
              <a:t>Third level</a:t>
            </a:r>
          </a:p>
        </p:txBody>
      </p:sp>
      <p:sp>
        <p:nvSpPr>
          <p:cNvPr id="10" name="Picture Placeholder 4"/>
          <p:cNvSpPr>
            <a:spLocks noGrp="1"/>
          </p:cNvSpPr>
          <p:nvPr>
            <p:ph type="pic" sz="quarter" idx="15" hasCustomPrompt="1"/>
          </p:nvPr>
        </p:nvSpPr>
        <p:spPr>
          <a:xfrm>
            <a:off x="464146" y="2711336"/>
            <a:ext cx="4023360" cy="1714500"/>
          </a:xfrm>
          <a:solidFill>
            <a:schemeClr val="bg1">
              <a:lumMod val="75000"/>
            </a:schemeClr>
          </a:solidFill>
        </p:spPr>
        <p:txBody>
          <a:bodyPr tIns="274320"/>
          <a:lstStyle>
            <a:lvl1pPr marL="0" indent="0" algn="ctr">
              <a:buNone/>
              <a:defRPr baseline="0"/>
            </a:lvl1pPr>
          </a:lstStyle>
          <a:p>
            <a:r>
              <a:rPr lang="en-US" dirty="0"/>
              <a:t>Click icon to insert an image</a:t>
            </a:r>
          </a:p>
        </p:txBody>
      </p:sp>
      <p:sp>
        <p:nvSpPr>
          <p:cNvPr id="11" name="Picture Placeholder 4"/>
          <p:cNvSpPr>
            <a:spLocks noGrp="1"/>
          </p:cNvSpPr>
          <p:nvPr>
            <p:ph type="pic" sz="quarter" idx="16" hasCustomPrompt="1"/>
          </p:nvPr>
        </p:nvSpPr>
        <p:spPr>
          <a:xfrm>
            <a:off x="4730864" y="2711336"/>
            <a:ext cx="4023360" cy="1714500"/>
          </a:xfrm>
          <a:solidFill>
            <a:schemeClr val="bg1">
              <a:lumMod val="75000"/>
            </a:schemeClr>
          </a:solidFill>
        </p:spPr>
        <p:txBody>
          <a:bodyPr tIns="27432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p:txBody>
          <a:bodyPr/>
          <a:lstStyle>
            <a:lvl1pPr>
              <a:defRPr baseline="0"/>
            </a:lvl1pPr>
          </a:lstStyle>
          <a:p>
            <a:r>
              <a:rPr lang="en-US" dirty="0"/>
              <a:t>TWO IMAGES – bottom HORIZONTAL</a:t>
            </a:r>
            <a:br>
              <a:rPr lang="en-US" dirty="0"/>
            </a:br>
            <a:r>
              <a:rPr lang="en-US" dirty="0"/>
              <a:t>WITH CAPTIONS</a:t>
            </a:r>
          </a:p>
        </p:txBody>
      </p:sp>
      <p:sp>
        <p:nvSpPr>
          <p:cNvPr id="12" name="TextBox 11"/>
          <p:cNvSpPr txBox="1"/>
          <p:nvPr userDrawn="1"/>
        </p:nvSpPr>
        <p:spPr>
          <a:xfrm>
            <a:off x="-1876478" y="0"/>
            <a:ext cx="1548931" cy="3385542"/>
          </a:xfrm>
          <a:prstGeom prst="rect">
            <a:avLst/>
          </a:prstGeom>
          <a:solidFill>
            <a:schemeClr val="bg1">
              <a:lumMod val="50000"/>
            </a:schemeClr>
          </a:solidFill>
        </p:spPr>
        <p:txBody>
          <a:bodyPr wrap="square" rtlCol="0">
            <a:spAutoFit/>
          </a:bodyPr>
          <a:lstStyle/>
          <a:p>
            <a:r>
              <a:rPr lang="en-US" sz="1400" b="1" dirty="0">
                <a:solidFill>
                  <a:schemeClr val="bg1"/>
                </a:solidFill>
              </a:rPr>
              <a:t>Instructions on replacing a current image:</a:t>
            </a:r>
          </a:p>
          <a:p>
            <a:pPr marL="228600" indent="-228600">
              <a:buFont typeface="+mj-lt"/>
              <a:buAutoNum type="arabicPeriod"/>
            </a:pPr>
            <a:r>
              <a:rPr lang="en-US" sz="1400" dirty="0">
                <a:solidFill>
                  <a:schemeClr val="bg1"/>
                </a:solidFill>
              </a:rPr>
              <a:t>Select and delete image and click the icon to insert a different image</a:t>
            </a:r>
          </a:p>
          <a:p>
            <a:pPr marL="228600" indent="-228600">
              <a:buFont typeface="+mj-lt"/>
              <a:buAutoNum type="arabicPeriod"/>
            </a:pPr>
            <a:r>
              <a:rPr lang="en-US" sz="1400" dirty="0">
                <a:solidFill>
                  <a:schemeClr val="bg1"/>
                </a:solidFill>
              </a:rPr>
              <a:t>Use the crop tool to position the image within the shape.  </a:t>
            </a:r>
          </a:p>
          <a:p>
            <a:endParaRPr lang="en-US" dirty="0">
              <a:solidFill>
                <a:schemeClr val="bg1"/>
              </a:solidFill>
            </a:endParaRPr>
          </a:p>
        </p:txBody>
      </p:sp>
      <p:sp>
        <p:nvSpPr>
          <p:cNvPr id="8" name="Text Placeholder 7"/>
          <p:cNvSpPr>
            <a:spLocks noGrp="1"/>
          </p:cNvSpPr>
          <p:nvPr>
            <p:ph type="body" sz="quarter" idx="17"/>
          </p:nvPr>
        </p:nvSpPr>
        <p:spPr>
          <a:xfrm>
            <a:off x="476266" y="4434669"/>
            <a:ext cx="3995723" cy="359070"/>
          </a:xfrm>
        </p:spPr>
        <p:txBody>
          <a:bodyPr/>
          <a:lstStyle>
            <a:lvl1pPr marL="0" indent="0">
              <a:buNone/>
              <a:defRPr sz="1200"/>
            </a:lvl1pPr>
          </a:lstStyle>
          <a:p>
            <a:pPr lvl="0"/>
            <a:r>
              <a:rPr lang="en-US"/>
              <a:t>Edit Master text styles</a:t>
            </a:r>
          </a:p>
        </p:txBody>
      </p:sp>
      <p:sp>
        <p:nvSpPr>
          <p:cNvPr id="13" name="Text Placeholder 7"/>
          <p:cNvSpPr>
            <a:spLocks noGrp="1"/>
          </p:cNvSpPr>
          <p:nvPr>
            <p:ph type="body" sz="quarter" idx="18"/>
          </p:nvPr>
        </p:nvSpPr>
        <p:spPr>
          <a:xfrm>
            <a:off x="4750290" y="4444194"/>
            <a:ext cx="3995723" cy="359070"/>
          </a:xfrm>
        </p:spPr>
        <p:txBody>
          <a:bodyPr/>
          <a:lstStyle>
            <a:lvl1pPr marL="0" indent="0">
              <a:buNone/>
              <a:defRPr sz="1200"/>
            </a:lvl1pPr>
          </a:lstStyle>
          <a:p>
            <a:pPr lvl="0"/>
            <a:r>
              <a:rPr lang="en-US"/>
              <a:t>Edit Master text styles</a:t>
            </a:r>
          </a:p>
        </p:txBody>
      </p:sp>
    </p:spTree>
    <p:extLst>
      <p:ext uri="{BB962C8B-B14F-4D97-AF65-F5344CB8AC3E}">
        <p14:creationId xmlns:p14="http://schemas.microsoft.com/office/powerpoint/2010/main" val="1214575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1" y="358378"/>
            <a:ext cx="8372901" cy="621711"/>
          </a:xfrm>
          <a:prstGeom prst="rect">
            <a:avLst/>
          </a:prstGeom>
        </p:spPr>
        <p:txBody>
          <a:bodyPr vert="horz" lIns="0" tIns="0" rIns="0" bIns="0" rtlCol="0" anchor="b">
            <a:noAutofit/>
          </a:bodyPr>
          <a:lstStyle/>
          <a:p>
            <a:r>
              <a:rPr lang="en-US" dirty="0"/>
              <a:t>Headline in all caps </a:t>
            </a:r>
            <a:r>
              <a:rPr lang="en-US" dirty="0" err="1"/>
              <a:t>28pt</a:t>
            </a:r>
            <a:r>
              <a:rPr lang="en-US" dirty="0"/>
              <a:t> </a:t>
            </a:r>
            <a:br>
              <a:rPr lang="en-US" dirty="0"/>
            </a:br>
            <a:r>
              <a:rPr lang="en-US" dirty="0"/>
              <a:t>preferred as one or two lines</a:t>
            </a:r>
          </a:p>
        </p:txBody>
      </p:sp>
      <p:sp>
        <p:nvSpPr>
          <p:cNvPr id="3" name="Text Placeholder 2"/>
          <p:cNvSpPr>
            <a:spLocks noGrp="1"/>
          </p:cNvSpPr>
          <p:nvPr>
            <p:ph type="body" idx="1"/>
          </p:nvPr>
        </p:nvSpPr>
        <p:spPr>
          <a:xfrm>
            <a:off x="457201" y="1393826"/>
            <a:ext cx="8372901" cy="3317081"/>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4343400" y="4855282"/>
            <a:ext cx="457200" cy="137160"/>
          </a:xfrm>
          <a:prstGeom prst="rect">
            <a:avLst/>
          </a:prstGeom>
        </p:spPr>
        <p:txBody>
          <a:bodyPr vert="horz" lIns="0" tIns="45720" rIns="0" bIns="0" rtlCol="0" anchor="b"/>
          <a:lstStyle>
            <a:lvl1pPr algn="ctr">
              <a:defRPr sz="1000">
                <a:solidFill>
                  <a:schemeClr val="bg1">
                    <a:lumMod val="50000"/>
                  </a:schemeClr>
                </a:solidFill>
              </a:defRPr>
            </a:lvl1pPr>
          </a:lstStyle>
          <a:p>
            <a:fld id="{AEFAAC5A-9C4F-4278-920D-DF2BAB595749}" type="slidenum">
              <a:rPr lang="en-US" smtClean="0"/>
              <a:pPr/>
              <a:t>‹#›</a:t>
            </a:fld>
            <a:endParaRPr lang="en-US" dirty="0"/>
          </a:p>
        </p:txBody>
      </p:sp>
      <p:sp>
        <p:nvSpPr>
          <p:cNvPr id="49" name="Rectangle 48"/>
          <p:cNvSpPr/>
          <p:nvPr/>
        </p:nvSpPr>
        <p:spPr>
          <a:xfrm>
            <a:off x="0" y="-2"/>
            <a:ext cx="228600" cy="5143502"/>
          </a:xfrm>
          <a:prstGeom prst="rect">
            <a:avLst/>
          </a:prstGeom>
          <a:solidFill>
            <a:srgbClr val="0082CA"/>
          </a:solidFill>
          <a:ln>
            <a:noFill/>
          </a:ln>
        </p:spPr>
        <p:txBody>
          <a:bodyPr vert="horz" wrap="square" lIns="91440" tIns="45720" rIns="91440" bIns="0" numCol="1" anchor="b" anchorCtr="0" compatLnSpc="1">
            <a:prstTxWarp prst="textNoShape">
              <a:avLst/>
            </a:prstTxWarp>
          </a:bodyPr>
          <a:lstStyle/>
          <a:p>
            <a:pPr lvl="0"/>
            <a:endParaRPr lang="en-US" sz="100">
              <a:solidFill>
                <a:schemeClr val="accent1"/>
              </a:solidFill>
            </a:endParaRPr>
          </a:p>
        </p:txBody>
      </p:sp>
    </p:spTree>
    <p:extLst>
      <p:ext uri="{BB962C8B-B14F-4D97-AF65-F5344CB8AC3E}">
        <p14:creationId xmlns:p14="http://schemas.microsoft.com/office/powerpoint/2010/main" val="335335535"/>
      </p:ext>
    </p:extLst>
  </p:cSld>
  <p:clrMap bg1="lt1" tx1="dk1" bg2="lt2" tx2="dk2" accent1="accent1" accent2="accent2" accent3="accent3" accent4="accent4" accent5="accent5" accent6="accent6" hlink="hlink" folHlink="folHlink"/>
  <p:sldLayoutIdLst>
    <p:sldLayoutId id="2147483737" r:id="rId1"/>
    <p:sldLayoutId id="2147483686" r:id="rId2"/>
    <p:sldLayoutId id="2147483687" r:id="rId3"/>
    <p:sldLayoutId id="2147483688" r:id="rId4"/>
    <p:sldLayoutId id="2147483690" r:id="rId5"/>
    <p:sldLayoutId id="2147483774" r:id="rId6"/>
    <p:sldLayoutId id="2147483711" r:id="rId7"/>
    <p:sldLayoutId id="2147483692" r:id="rId8"/>
    <p:sldLayoutId id="2147483693" r:id="rId9"/>
    <p:sldLayoutId id="2147483776" r:id="rId10"/>
    <p:sldLayoutId id="2147483709" r:id="rId11"/>
    <p:sldLayoutId id="2147483695" r:id="rId12"/>
    <p:sldLayoutId id="2147483739" r:id="rId13"/>
    <p:sldLayoutId id="2147483696" r:id="rId14"/>
    <p:sldLayoutId id="2147483689" r:id="rId15"/>
    <p:sldLayoutId id="2147483710" r:id="rId16"/>
    <p:sldLayoutId id="2147483706" r:id="rId17"/>
    <p:sldLayoutId id="2147483704" r:id="rId18"/>
    <p:sldLayoutId id="2147483769" r:id="rId19"/>
    <p:sldLayoutId id="2147483770" r:id="rId20"/>
    <p:sldLayoutId id="2147483771" r:id="rId21"/>
    <p:sldLayoutId id="2147483772" r:id="rId22"/>
    <p:sldLayoutId id="2147483761" r:id="rId23"/>
    <p:sldLayoutId id="2147483762" r:id="rId24"/>
    <p:sldLayoutId id="2147483763" r:id="rId25"/>
    <p:sldLayoutId id="2147483765" r:id="rId26"/>
    <p:sldLayoutId id="2147483766" r:id="rId2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457200" rtl="0" eaLnBrk="1" latinLnBrk="0" hangingPunct="1">
        <a:lnSpc>
          <a:spcPct val="95000"/>
        </a:lnSpc>
        <a:spcBef>
          <a:spcPct val="0"/>
        </a:spcBef>
        <a:buNone/>
        <a:defRPr sz="2800" b="1" i="0" kern="1200" cap="all" baseline="0">
          <a:solidFill>
            <a:schemeClr val="tx1">
              <a:lumMod val="50000"/>
            </a:schemeClr>
          </a:solidFill>
          <a:latin typeface="+mj-lt"/>
          <a:ea typeface="+mj-ea"/>
          <a:cs typeface="+mj-cs"/>
        </a:defRPr>
      </a:lvl1pPr>
    </p:titleStyle>
    <p:bodyStyle>
      <a:lvl1pPr marL="173038" indent="-173038" algn="l" defTabSz="457200" rtl="0" eaLnBrk="1" latinLnBrk="0" hangingPunct="1">
        <a:spcBef>
          <a:spcPts val="600"/>
        </a:spcBef>
        <a:spcAft>
          <a:spcPts val="0"/>
        </a:spcAft>
        <a:buFont typeface="Wingdings" pitchFamily="2" charset="2"/>
        <a:buChar char="§"/>
        <a:defRPr sz="1800" kern="1200" baseline="0">
          <a:solidFill>
            <a:schemeClr val="tx1">
              <a:lumMod val="50000"/>
            </a:schemeClr>
          </a:solidFill>
          <a:latin typeface="+mn-lt"/>
          <a:ea typeface="+mn-ea"/>
          <a:cs typeface="+mn-cs"/>
        </a:defRPr>
      </a:lvl1pPr>
      <a:lvl2pPr marL="520700" indent="-236538"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2pPr>
      <a:lvl3pPr marL="803275" indent="-187325"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3pPr>
      <a:lvl4pPr marL="1087438"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4pPr>
      <a:lvl5pPr marL="1371600" indent="-171450" algn="l" defTabSz="457200" rtl="0" eaLnBrk="1" latinLnBrk="0" hangingPunct="1">
        <a:spcBef>
          <a:spcPts val="0"/>
        </a:spcBef>
        <a:spcAft>
          <a:spcPts val="0"/>
        </a:spcAft>
        <a:buFont typeface="Arial"/>
        <a:buChar char="»"/>
        <a:defRPr sz="1800" kern="1200">
          <a:solidFill>
            <a:schemeClr val="tx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1534A1C-ED49-7D41-89C5-E4F41DE2B205}"/>
              </a:ext>
            </a:extLst>
          </p:cNvPr>
          <p:cNvSpPr/>
          <p:nvPr/>
        </p:nvSpPr>
        <p:spPr>
          <a:xfrm>
            <a:off x="0" y="1557448"/>
            <a:ext cx="9144000" cy="2029968"/>
          </a:xfrm>
          <a:prstGeom prst="rect">
            <a:avLst/>
          </a:prstGeom>
          <a:solidFill>
            <a:srgbClr val="0082C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B7D8816-0850-F345-8734-E31BC1885FBA}"/>
              </a:ext>
            </a:extLst>
          </p:cNvPr>
          <p:cNvSpPr txBox="1"/>
          <p:nvPr/>
        </p:nvSpPr>
        <p:spPr>
          <a:xfrm>
            <a:off x="495300" y="2141545"/>
            <a:ext cx="8153400" cy="861774"/>
          </a:xfrm>
          <a:prstGeom prst="rect">
            <a:avLst/>
          </a:prstGeom>
          <a:noFill/>
        </p:spPr>
        <p:txBody>
          <a:bodyPr wrap="square" rtlCol="0">
            <a:spAutoFit/>
          </a:bodyPr>
          <a:lstStyle/>
          <a:p>
            <a:r>
              <a:rPr lang="en-US" sz="3000" b="1" i="1" dirty="0">
                <a:solidFill>
                  <a:schemeClr val="bg1"/>
                </a:solidFill>
                <a:latin typeface="Avenir Next" panose="020B0503020202020204" pitchFamily="34" charset="0"/>
              </a:rPr>
              <a:t>Stable or long-lived beams for SOLARIS</a:t>
            </a:r>
          </a:p>
          <a:p>
            <a:r>
              <a:rPr lang="en-US" sz="2000" b="1" i="1" dirty="0">
                <a:solidFill>
                  <a:schemeClr val="bg1"/>
                </a:solidFill>
                <a:latin typeface="Avenir Next" panose="020B0503020202020204" pitchFamily="34" charset="0"/>
              </a:rPr>
              <a:t>(for Brad and Alexandra)</a:t>
            </a:r>
          </a:p>
        </p:txBody>
      </p:sp>
    </p:spTree>
    <p:extLst>
      <p:ext uri="{BB962C8B-B14F-4D97-AF65-F5344CB8AC3E}">
        <p14:creationId xmlns:p14="http://schemas.microsoft.com/office/powerpoint/2010/main" val="122816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F29DC29-5DB0-DC44-AF75-DE1C53D167C6}"/>
              </a:ext>
            </a:extLst>
          </p:cNvPr>
          <p:cNvPicPr>
            <a:picLocks noChangeAspect="1"/>
          </p:cNvPicPr>
          <p:nvPr/>
        </p:nvPicPr>
        <p:blipFill>
          <a:blip r:embed="rId3"/>
          <a:stretch>
            <a:fillRect/>
          </a:stretch>
        </p:blipFill>
        <p:spPr>
          <a:xfrm>
            <a:off x="306390" y="-1012888"/>
            <a:ext cx="10180566" cy="6190488"/>
          </a:xfrm>
          <a:prstGeom prst="rect">
            <a:avLst/>
          </a:prstGeom>
          <a:effectLst/>
        </p:spPr>
      </p:pic>
      <p:sp>
        <p:nvSpPr>
          <p:cNvPr id="8" name="TextBox 7">
            <a:extLst>
              <a:ext uri="{FF2B5EF4-FFF2-40B4-BE49-F238E27FC236}">
                <a16:creationId xmlns:a16="http://schemas.microsoft.com/office/drawing/2014/main" id="{34293D67-73FF-C540-8E70-B0F23FDE1B2A}"/>
              </a:ext>
            </a:extLst>
          </p:cNvPr>
          <p:cNvSpPr txBox="1"/>
          <p:nvPr/>
        </p:nvSpPr>
        <p:spPr>
          <a:xfrm>
            <a:off x="304800" y="168845"/>
            <a:ext cx="8534400" cy="538609"/>
          </a:xfrm>
          <a:prstGeom prst="rect">
            <a:avLst/>
          </a:prstGeom>
          <a:noFill/>
        </p:spPr>
        <p:txBody>
          <a:bodyPr wrap="square" rtlCol="0">
            <a:spAutoFit/>
          </a:bodyPr>
          <a:lstStyle/>
          <a:p>
            <a:r>
              <a:rPr lang="en-US" sz="2900" b="1" i="1" dirty="0">
                <a:solidFill>
                  <a:srgbClr val="000000"/>
                </a:solidFill>
                <a:latin typeface="Avenir Next" panose="020B0503020202020204" pitchFamily="34" charset="0"/>
              </a:rPr>
              <a:t>Species with a half-life &gt;1d</a:t>
            </a:r>
          </a:p>
        </p:txBody>
      </p:sp>
      <p:sp>
        <p:nvSpPr>
          <p:cNvPr id="4" name="TextBox 3">
            <a:extLst>
              <a:ext uri="{FF2B5EF4-FFF2-40B4-BE49-F238E27FC236}">
                <a16:creationId xmlns:a16="http://schemas.microsoft.com/office/drawing/2014/main" id="{96F4E1CC-60EC-8444-9A3F-4AF0B2E12AA7}"/>
              </a:ext>
            </a:extLst>
          </p:cNvPr>
          <p:cNvSpPr txBox="1"/>
          <p:nvPr/>
        </p:nvSpPr>
        <p:spPr>
          <a:xfrm>
            <a:off x="304800" y="621195"/>
            <a:ext cx="5056192" cy="246221"/>
          </a:xfrm>
          <a:prstGeom prst="rect">
            <a:avLst/>
          </a:prstGeom>
          <a:noFill/>
        </p:spPr>
        <p:txBody>
          <a:bodyPr wrap="none" rtlCol="0">
            <a:spAutoFit/>
          </a:bodyPr>
          <a:lstStyle/>
          <a:p>
            <a:r>
              <a:rPr lang="en-US" sz="1000" i="1" dirty="0">
                <a:solidFill>
                  <a:schemeClr val="bg1">
                    <a:lumMod val="75000"/>
                  </a:schemeClr>
                </a:solidFill>
              </a:rPr>
              <a:t>(The assumption is made that the isotope could be acquired, this may not be the case)</a:t>
            </a:r>
          </a:p>
        </p:txBody>
      </p:sp>
      <p:cxnSp>
        <p:nvCxnSpPr>
          <p:cNvPr id="6" name="Straight Connector 5">
            <a:extLst>
              <a:ext uri="{FF2B5EF4-FFF2-40B4-BE49-F238E27FC236}">
                <a16:creationId xmlns:a16="http://schemas.microsoft.com/office/drawing/2014/main" id="{6C5B4F81-6475-5E4C-9052-BA7D50B17E5B}"/>
              </a:ext>
            </a:extLst>
          </p:cNvPr>
          <p:cNvCxnSpPr>
            <a:cxnSpLocks/>
          </p:cNvCxnSpPr>
          <p:nvPr/>
        </p:nvCxnSpPr>
        <p:spPr>
          <a:xfrm>
            <a:off x="2320787" y="2519569"/>
            <a:ext cx="1242391" cy="1249272"/>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71785138-CD63-DA49-8060-DCE4EFE0144A}"/>
              </a:ext>
            </a:extLst>
          </p:cNvPr>
          <p:cNvCxnSpPr>
            <a:cxnSpLocks/>
          </p:cNvCxnSpPr>
          <p:nvPr/>
        </p:nvCxnSpPr>
        <p:spPr>
          <a:xfrm>
            <a:off x="4388126" y="1048578"/>
            <a:ext cx="1242391" cy="1249272"/>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3DB1C7FA-07BE-2848-B91F-F76A8081404A}"/>
              </a:ext>
            </a:extLst>
          </p:cNvPr>
          <p:cNvCxnSpPr/>
          <p:nvPr/>
        </p:nvCxnSpPr>
        <p:spPr>
          <a:xfrm>
            <a:off x="991793" y="3951061"/>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C7D6A42-2F4B-1349-922F-5C0C7C00FDE8}"/>
              </a:ext>
            </a:extLst>
          </p:cNvPr>
          <p:cNvCxnSpPr/>
          <p:nvPr/>
        </p:nvCxnSpPr>
        <p:spPr>
          <a:xfrm>
            <a:off x="1183485" y="3557040"/>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4544690-0D04-BD42-890A-404E0A5926B4}"/>
              </a:ext>
            </a:extLst>
          </p:cNvPr>
          <p:cNvCxnSpPr/>
          <p:nvPr/>
        </p:nvCxnSpPr>
        <p:spPr>
          <a:xfrm>
            <a:off x="1490870" y="3254593"/>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28DF3AB-49AA-D24E-A598-CE4EB2541D80}"/>
              </a:ext>
            </a:extLst>
          </p:cNvPr>
          <p:cNvCxnSpPr/>
          <p:nvPr/>
        </p:nvCxnSpPr>
        <p:spPr>
          <a:xfrm>
            <a:off x="1987826" y="3249623"/>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53E48E8-3298-B743-8213-EEEB2CE91095}"/>
              </a:ext>
            </a:extLst>
          </p:cNvPr>
          <p:cNvCxnSpPr/>
          <p:nvPr/>
        </p:nvCxnSpPr>
        <p:spPr>
          <a:xfrm>
            <a:off x="4164496" y="1461643"/>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ECA6F9-924C-FF47-BDED-999FDD0620DC}"/>
              </a:ext>
            </a:extLst>
          </p:cNvPr>
          <p:cNvCxnSpPr>
            <a:cxnSpLocks/>
          </p:cNvCxnSpPr>
          <p:nvPr/>
        </p:nvCxnSpPr>
        <p:spPr>
          <a:xfrm>
            <a:off x="3721544" y="1943970"/>
            <a:ext cx="498809" cy="62482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C03FDEB-1A05-2C44-B1ED-E0874B8B3D09}"/>
              </a:ext>
            </a:extLst>
          </p:cNvPr>
          <p:cNvCxnSpPr>
            <a:cxnSpLocks/>
          </p:cNvCxnSpPr>
          <p:nvPr/>
        </p:nvCxnSpPr>
        <p:spPr>
          <a:xfrm rot="10800000">
            <a:off x="2095260" y="3793837"/>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4866D74C-85F0-CC4B-9DA0-CF35093BC84A}"/>
              </a:ext>
            </a:extLst>
          </p:cNvPr>
          <p:cNvSpPr txBox="1"/>
          <p:nvPr/>
        </p:nvSpPr>
        <p:spPr>
          <a:xfrm>
            <a:off x="393967" y="2359779"/>
            <a:ext cx="1348980" cy="553998"/>
          </a:xfrm>
          <a:prstGeom prst="rect">
            <a:avLst/>
          </a:prstGeom>
          <a:solidFill>
            <a:schemeClr val="bg2">
              <a:lumMod val="20000"/>
              <a:lumOff val="80000"/>
            </a:schemeClr>
          </a:solidFill>
        </p:spPr>
        <p:txBody>
          <a:bodyPr wrap="square" rtlCol="0">
            <a:spAutoFit/>
          </a:bodyPr>
          <a:lstStyle/>
          <a:p>
            <a:r>
              <a:rPr lang="en-US" sz="1000" dirty="0">
                <a:solidFill>
                  <a:srgbClr val="000000"/>
                </a:solidFill>
              </a:rPr>
              <a:t>ReA6 energies ideal for direct-reaction studies</a:t>
            </a:r>
          </a:p>
        </p:txBody>
      </p:sp>
      <p:sp>
        <p:nvSpPr>
          <p:cNvPr id="42" name="TextBox 41">
            <a:extLst>
              <a:ext uri="{FF2B5EF4-FFF2-40B4-BE49-F238E27FC236}">
                <a16:creationId xmlns:a16="http://schemas.microsoft.com/office/drawing/2014/main" id="{890B50C7-6ECD-D747-BC04-8C69DF18D4FA}"/>
              </a:ext>
            </a:extLst>
          </p:cNvPr>
          <p:cNvSpPr txBox="1"/>
          <p:nvPr/>
        </p:nvSpPr>
        <p:spPr>
          <a:xfrm>
            <a:off x="1938478" y="1620573"/>
            <a:ext cx="1261920" cy="553998"/>
          </a:xfrm>
          <a:prstGeom prst="rect">
            <a:avLst/>
          </a:prstGeom>
          <a:solidFill>
            <a:schemeClr val="bg2">
              <a:lumMod val="20000"/>
              <a:lumOff val="80000"/>
            </a:schemeClr>
          </a:solidFill>
        </p:spPr>
        <p:txBody>
          <a:bodyPr wrap="square" rtlCol="0">
            <a:spAutoFit/>
          </a:bodyPr>
          <a:lstStyle/>
          <a:p>
            <a:r>
              <a:rPr lang="en-US" sz="1000" dirty="0">
                <a:solidFill>
                  <a:srgbClr val="000000"/>
                </a:solidFill>
              </a:rPr>
              <a:t>ReA6 energies useful for exploring new systems</a:t>
            </a:r>
          </a:p>
        </p:txBody>
      </p:sp>
      <p:sp>
        <p:nvSpPr>
          <p:cNvPr id="43" name="TextBox 42">
            <a:extLst>
              <a:ext uri="{FF2B5EF4-FFF2-40B4-BE49-F238E27FC236}">
                <a16:creationId xmlns:a16="http://schemas.microsoft.com/office/drawing/2014/main" id="{488F256E-EDA1-4F4F-B4FA-253505F7ECB8}"/>
              </a:ext>
            </a:extLst>
          </p:cNvPr>
          <p:cNvSpPr txBox="1"/>
          <p:nvPr/>
        </p:nvSpPr>
        <p:spPr>
          <a:xfrm>
            <a:off x="6652678" y="1630290"/>
            <a:ext cx="1401953" cy="400110"/>
          </a:xfrm>
          <a:prstGeom prst="rect">
            <a:avLst/>
          </a:prstGeom>
          <a:solidFill>
            <a:schemeClr val="bg2">
              <a:lumMod val="20000"/>
              <a:lumOff val="80000"/>
            </a:schemeClr>
          </a:solidFill>
        </p:spPr>
        <p:txBody>
          <a:bodyPr wrap="square" rtlCol="0">
            <a:spAutoFit/>
          </a:bodyPr>
          <a:lstStyle/>
          <a:p>
            <a:r>
              <a:rPr lang="en-US" sz="1000" dirty="0">
                <a:solidFill>
                  <a:srgbClr val="000000"/>
                </a:solidFill>
              </a:rPr>
              <a:t>ReA6 energies useful in select cases</a:t>
            </a:r>
          </a:p>
        </p:txBody>
      </p:sp>
      <p:sp>
        <p:nvSpPr>
          <p:cNvPr id="44" name="TextBox 43">
            <a:extLst>
              <a:ext uri="{FF2B5EF4-FFF2-40B4-BE49-F238E27FC236}">
                <a16:creationId xmlns:a16="http://schemas.microsoft.com/office/drawing/2014/main" id="{FCDD9ABC-D925-DB42-9D2F-B73C371134E0}"/>
              </a:ext>
            </a:extLst>
          </p:cNvPr>
          <p:cNvSpPr txBox="1"/>
          <p:nvPr/>
        </p:nvSpPr>
        <p:spPr>
          <a:xfrm>
            <a:off x="322992" y="875465"/>
            <a:ext cx="3398552" cy="246221"/>
          </a:xfrm>
          <a:prstGeom prst="rect">
            <a:avLst/>
          </a:prstGeom>
          <a:noFill/>
        </p:spPr>
        <p:txBody>
          <a:bodyPr wrap="square" rtlCol="0">
            <a:spAutoFit/>
          </a:bodyPr>
          <a:lstStyle/>
          <a:p>
            <a:r>
              <a:rPr lang="en-US" sz="1000" dirty="0">
                <a:solidFill>
                  <a:srgbClr val="0082CA"/>
                </a:solidFill>
              </a:rPr>
              <a:t>Blue arrows point to some potentially high-profile cases</a:t>
            </a:r>
          </a:p>
        </p:txBody>
      </p:sp>
      <p:cxnSp>
        <p:nvCxnSpPr>
          <p:cNvPr id="47" name="Straight Arrow Connector 46">
            <a:extLst>
              <a:ext uri="{FF2B5EF4-FFF2-40B4-BE49-F238E27FC236}">
                <a16:creationId xmlns:a16="http://schemas.microsoft.com/office/drawing/2014/main" id="{2621E8CB-BC9E-2949-A15D-07388EE48D20}"/>
              </a:ext>
            </a:extLst>
          </p:cNvPr>
          <p:cNvCxnSpPr>
            <a:cxnSpLocks/>
          </p:cNvCxnSpPr>
          <p:nvPr/>
        </p:nvCxnSpPr>
        <p:spPr>
          <a:xfrm>
            <a:off x="3075709" y="2369140"/>
            <a:ext cx="444864" cy="506342"/>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9F7044B-BCDC-7046-8FD6-AA240842849C}"/>
              </a:ext>
            </a:extLst>
          </p:cNvPr>
          <p:cNvSpPr txBox="1"/>
          <p:nvPr/>
        </p:nvSpPr>
        <p:spPr>
          <a:xfrm>
            <a:off x="289950" y="4112699"/>
            <a:ext cx="263214" cy="246221"/>
          </a:xfrm>
          <a:prstGeom prst="rect">
            <a:avLst/>
          </a:prstGeom>
          <a:noFill/>
        </p:spPr>
        <p:txBody>
          <a:bodyPr wrap="none" rtlCol="0">
            <a:spAutoFit/>
          </a:bodyPr>
          <a:lstStyle/>
          <a:p>
            <a:pPr algn="ctr"/>
            <a:r>
              <a:rPr lang="en-US" sz="1000" i="1" dirty="0">
                <a:solidFill>
                  <a:srgbClr val="000000"/>
                </a:solidFill>
              </a:rPr>
              <a:t>Z</a:t>
            </a:r>
          </a:p>
        </p:txBody>
      </p:sp>
      <p:sp>
        <p:nvSpPr>
          <p:cNvPr id="45" name="TextBox 44">
            <a:extLst>
              <a:ext uri="{FF2B5EF4-FFF2-40B4-BE49-F238E27FC236}">
                <a16:creationId xmlns:a16="http://schemas.microsoft.com/office/drawing/2014/main" id="{BA47921C-698D-ED41-9413-786D9B7F447E}"/>
              </a:ext>
            </a:extLst>
          </p:cNvPr>
          <p:cNvSpPr txBox="1"/>
          <p:nvPr/>
        </p:nvSpPr>
        <p:spPr>
          <a:xfrm>
            <a:off x="1299783" y="4917414"/>
            <a:ext cx="277640" cy="246221"/>
          </a:xfrm>
          <a:prstGeom prst="rect">
            <a:avLst/>
          </a:prstGeom>
          <a:noFill/>
        </p:spPr>
        <p:txBody>
          <a:bodyPr wrap="none" rtlCol="0">
            <a:spAutoFit/>
          </a:bodyPr>
          <a:lstStyle/>
          <a:p>
            <a:pPr algn="ctr"/>
            <a:r>
              <a:rPr lang="en-US" sz="1000" i="1" dirty="0">
                <a:solidFill>
                  <a:srgbClr val="000000"/>
                </a:solidFill>
              </a:rPr>
              <a:t>N</a:t>
            </a:r>
          </a:p>
        </p:txBody>
      </p:sp>
      <p:sp>
        <p:nvSpPr>
          <p:cNvPr id="7" name="Rectangle 6">
            <a:extLst>
              <a:ext uri="{FF2B5EF4-FFF2-40B4-BE49-F238E27FC236}">
                <a16:creationId xmlns:a16="http://schemas.microsoft.com/office/drawing/2014/main" id="{3EF199A9-A753-2A49-B31F-79A5DB21B5BA}"/>
              </a:ext>
            </a:extLst>
          </p:cNvPr>
          <p:cNvSpPr/>
          <p:nvPr/>
        </p:nvSpPr>
        <p:spPr>
          <a:xfrm>
            <a:off x="648813" y="3752857"/>
            <a:ext cx="436338" cy="276999"/>
          </a:xfrm>
          <a:prstGeom prst="rect">
            <a:avLst/>
          </a:prstGeom>
        </p:spPr>
        <p:txBody>
          <a:bodyPr wrap="none">
            <a:spAutoFit/>
          </a:bodyPr>
          <a:lstStyle/>
          <a:p>
            <a:r>
              <a:rPr lang="en-US" sz="1200" baseline="30000" dirty="0">
                <a:solidFill>
                  <a:srgbClr val="0082CA"/>
                </a:solidFill>
              </a:rPr>
              <a:t>32</a:t>
            </a:r>
            <a:r>
              <a:rPr lang="en-US" sz="1200" dirty="0">
                <a:solidFill>
                  <a:srgbClr val="0082CA"/>
                </a:solidFill>
              </a:rPr>
              <a:t>Si</a:t>
            </a:r>
          </a:p>
        </p:txBody>
      </p:sp>
      <p:sp>
        <p:nvSpPr>
          <p:cNvPr id="48" name="Rectangle 47">
            <a:extLst>
              <a:ext uri="{FF2B5EF4-FFF2-40B4-BE49-F238E27FC236}">
                <a16:creationId xmlns:a16="http://schemas.microsoft.com/office/drawing/2014/main" id="{DAE9D8DD-0C7A-2349-96F9-6EE13A289683}"/>
              </a:ext>
            </a:extLst>
          </p:cNvPr>
          <p:cNvSpPr/>
          <p:nvPr/>
        </p:nvSpPr>
        <p:spPr>
          <a:xfrm>
            <a:off x="852236" y="3355627"/>
            <a:ext cx="436338" cy="276999"/>
          </a:xfrm>
          <a:prstGeom prst="rect">
            <a:avLst/>
          </a:prstGeom>
        </p:spPr>
        <p:txBody>
          <a:bodyPr wrap="none">
            <a:spAutoFit/>
          </a:bodyPr>
          <a:lstStyle/>
          <a:p>
            <a:r>
              <a:rPr lang="en-US" sz="1200" baseline="30000" dirty="0">
                <a:solidFill>
                  <a:srgbClr val="0082CA"/>
                </a:solidFill>
              </a:rPr>
              <a:t>44</a:t>
            </a:r>
            <a:r>
              <a:rPr lang="en-US" sz="1200" dirty="0">
                <a:solidFill>
                  <a:srgbClr val="0082CA"/>
                </a:solidFill>
              </a:rPr>
              <a:t>Ti</a:t>
            </a:r>
          </a:p>
        </p:txBody>
      </p:sp>
      <p:sp>
        <p:nvSpPr>
          <p:cNvPr id="49" name="Rectangle 48">
            <a:extLst>
              <a:ext uri="{FF2B5EF4-FFF2-40B4-BE49-F238E27FC236}">
                <a16:creationId xmlns:a16="http://schemas.microsoft.com/office/drawing/2014/main" id="{66889CAF-7848-3342-8CB4-6E34361C9E79}"/>
              </a:ext>
            </a:extLst>
          </p:cNvPr>
          <p:cNvSpPr/>
          <p:nvPr/>
        </p:nvSpPr>
        <p:spPr>
          <a:xfrm>
            <a:off x="1144145" y="3053746"/>
            <a:ext cx="444352" cy="276999"/>
          </a:xfrm>
          <a:prstGeom prst="rect">
            <a:avLst/>
          </a:prstGeom>
        </p:spPr>
        <p:txBody>
          <a:bodyPr wrap="none">
            <a:spAutoFit/>
          </a:bodyPr>
          <a:lstStyle/>
          <a:p>
            <a:r>
              <a:rPr lang="en-US" sz="1200" baseline="30000" dirty="0">
                <a:solidFill>
                  <a:srgbClr val="0082CA"/>
                </a:solidFill>
              </a:rPr>
              <a:t>56</a:t>
            </a:r>
            <a:r>
              <a:rPr lang="en-US" sz="1200" dirty="0">
                <a:solidFill>
                  <a:srgbClr val="0082CA"/>
                </a:solidFill>
              </a:rPr>
              <a:t>Ni</a:t>
            </a:r>
          </a:p>
        </p:txBody>
      </p:sp>
      <p:sp>
        <p:nvSpPr>
          <p:cNvPr id="50" name="Rectangle 49">
            <a:extLst>
              <a:ext uri="{FF2B5EF4-FFF2-40B4-BE49-F238E27FC236}">
                <a16:creationId xmlns:a16="http://schemas.microsoft.com/office/drawing/2014/main" id="{3C589859-DDAA-AD44-ACC4-B112D5E73A19}"/>
              </a:ext>
            </a:extLst>
          </p:cNvPr>
          <p:cNvSpPr/>
          <p:nvPr/>
        </p:nvSpPr>
        <p:spPr>
          <a:xfrm>
            <a:off x="2345797" y="4157857"/>
            <a:ext cx="623889" cy="276999"/>
          </a:xfrm>
          <a:prstGeom prst="rect">
            <a:avLst/>
          </a:prstGeom>
        </p:spPr>
        <p:txBody>
          <a:bodyPr wrap="none">
            <a:spAutoFit/>
          </a:bodyPr>
          <a:lstStyle/>
          <a:p>
            <a:r>
              <a:rPr lang="en-US" sz="1200" baseline="30000" dirty="0">
                <a:solidFill>
                  <a:srgbClr val="0082CA"/>
                </a:solidFill>
              </a:rPr>
              <a:t>59/60</a:t>
            </a:r>
            <a:r>
              <a:rPr lang="en-US" sz="1200" dirty="0">
                <a:solidFill>
                  <a:srgbClr val="0082CA"/>
                </a:solidFill>
              </a:rPr>
              <a:t>Fe</a:t>
            </a:r>
          </a:p>
        </p:txBody>
      </p:sp>
      <p:cxnSp>
        <p:nvCxnSpPr>
          <p:cNvPr id="51" name="Straight Arrow Connector 50">
            <a:extLst>
              <a:ext uri="{FF2B5EF4-FFF2-40B4-BE49-F238E27FC236}">
                <a16:creationId xmlns:a16="http://schemas.microsoft.com/office/drawing/2014/main" id="{772F9CD8-5520-CC4A-BA14-993896211D9F}"/>
              </a:ext>
            </a:extLst>
          </p:cNvPr>
          <p:cNvCxnSpPr>
            <a:cxnSpLocks/>
          </p:cNvCxnSpPr>
          <p:nvPr/>
        </p:nvCxnSpPr>
        <p:spPr>
          <a:xfrm rot="10800000">
            <a:off x="1379087" y="4279811"/>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47992E3-BCC1-1B44-A9D8-EDED14A9DA5E}"/>
              </a:ext>
            </a:extLst>
          </p:cNvPr>
          <p:cNvSpPr/>
          <p:nvPr/>
        </p:nvSpPr>
        <p:spPr>
          <a:xfrm>
            <a:off x="1636018" y="4631043"/>
            <a:ext cx="402674" cy="276999"/>
          </a:xfrm>
          <a:prstGeom prst="rect">
            <a:avLst/>
          </a:prstGeom>
        </p:spPr>
        <p:txBody>
          <a:bodyPr wrap="none">
            <a:spAutoFit/>
          </a:bodyPr>
          <a:lstStyle/>
          <a:p>
            <a:r>
              <a:rPr lang="en-US" sz="1200" baseline="30000" dirty="0">
                <a:solidFill>
                  <a:srgbClr val="0082CA"/>
                </a:solidFill>
              </a:rPr>
              <a:t>35</a:t>
            </a:r>
            <a:r>
              <a:rPr lang="en-US" sz="1200" dirty="0">
                <a:solidFill>
                  <a:srgbClr val="0082CA"/>
                </a:solidFill>
              </a:rPr>
              <a:t>S</a:t>
            </a:r>
          </a:p>
        </p:txBody>
      </p:sp>
      <p:sp>
        <p:nvSpPr>
          <p:cNvPr id="53" name="Rectangle 52">
            <a:extLst>
              <a:ext uri="{FF2B5EF4-FFF2-40B4-BE49-F238E27FC236}">
                <a16:creationId xmlns:a16="http://schemas.microsoft.com/office/drawing/2014/main" id="{FD98D595-F4DA-E642-AB12-BBB7BB9267F7}"/>
              </a:ext>
            </a:extLst>
          </p:cNvPr>
          <p:cNvSpPr/>
          <p:nvPr/>
        </p:nvSpPr>
        <p:spPr>
          <a:xfrm>
            <a:off x="1636018" y="3048555"/>
            <a:ext cx="444352" cy="276999"/>
          </a:xfrm>
          <a:prstGeom prst="rect">
            <a:avLst/>
          </a:prstGeom>
        </p:spPr>
        <p:txBody>
          <a:bodyPr wrap="none">
            <a:spAutoFit/>
          </a:bodyPr>
          <a:lstStyle/>
          <a:p>
            <a:r>
              <a:rPr lang="en-US" sz="1200" baseline="30000" dirty="0">
                <a:solidFill>
                  <a:srgbClr val="0082CA"/>
                </a:solidFill>
              </a:rPr>
              <a:t>66</a:t>
            </a:r>
            <a:r>
              <a:rPr lang="en-US" sz="1200" dirty="0">
                <a:solidFill>
                  <a:srgbClr val="0082CA"/>
                </a:solidFill>
              </a:rPr>
              <a:t>Ni</a:t>
            </a:r>
          </a:p>
        </p:txBody>
      </p:sp>
      <p:sp>
        <p:nvSpPr>
          <p:cNvPr id="54" name="Rectangle 53">
            <a:extLst>
              <a:ext uri="{FF2B5EF4-FFF2-40B4-BE49-F238E27FC236}">
                <a16:creationId xmlns:a16="http://schemas.microsoft.com/office/drawing/2014/main" id="{641D2992-25DB-4D4C-9A86-A39400D1A670}"/>
              </a:ext>
            </a:extLst>
          </p:cNvPr>
          <p:cNvSpPr/>
          <p:nvPr/>
        </p:nvSpPr>
        <p:spPr>
          <a:xfrm>
            <a:off x="2625189" y="2165907"/>
            <a:ext cx="553357" cy="276999"/>
          </a:xfrm>
          <a:prstGeom prst="rect">
            <a:avLst/>
          </a:prstGeom>
        </p:spPr>
        <p:txBody>
          <a:bodyPr wrap="none">
            <a:spAutoFit/>
          </a:bodyPr>
          <a:lstStyle/>
          <a:p>
            <a:r>
              <a:rPr lang="en-US" sz="1200" baseline="30000" dirty="0">
                <a:solidFill>
                  <a:srgbClr val="0082CA"/>
                </a:solidFill>
              </a:rPr>
              <a:t>106</a:t>
            </a:r>
            <a:r>
              <a:rPr lang="en-US" sz="1200" dirty="0">
                <a:solidFill>
                  <a:srgbClr val="0082CA"/>
                </a:solidFill>
              </a:rPr>
              <a:t>Ru</a:t>
            </a:r>
          </a:p>
        </p:txBody>
      </p:sp>
      <p:sp>
        <p:nvSpPr>
          <p:cNvPr id="55" name="Rectangle 54">
            <a:extLst>
              <a:ext uri="{FF2B5EF4-FFF2-40B4-BE49-F238E27FC236}">
                <a16:creationId xmlns:a16="http://schemas.microsoft.com/office/drawing/2014/main" id="{E3C3C3A3-0DA0-CD4C-9A90-BBFF13C7B498}"/>
              </a:ext>
            </a:extLst>
          </p:cNvPr>
          <p:cNvSpPr/>
          <p:nvPr/>
        </p:nvSpPr>
        <p:spPr>
          <a:xfrm>
            <a:off x="3271451" y="1747143"/>
            <a:ext cx="545342" cy="276999"/>
          </a:xfrm>
          <a:prstGeom prst="rect">
            <a:avLst/>
          </a:prstGeom>
        </p:spPr>
        <p:txBody>
          <a:bodyPr wrap="none">
            <a:spAutoFit/>
          </a:bodyPr>
          <a:lstStyle/>
          <a:p>
            <a:r>
              <a:rPr lang="en-US" sz="1200" baseline="30000" dirty="0">
                <a:solidFill>
                  <a:srgbClr val="0082CA"/>
                </a:solidFill>
              </a:rPr>
              <a:t>126</a:t>
            </a:r>
            <a:r>
              <a:rPr lang="en-US" sz="1200" dirty="0">
                <a:solidFill>
                  <a:srgbClr val="0082CA"/>
                </a:solidFill>
              </a:rPr>
              <a:t>Sn</a:t>
            </a:r>
          </a:p>
        </p:txBody>
      </p:sp>
      <p:sp>
        <p:nvSpPr>
          <p:cNvPr id="56" name="Rectangle 55">
            <a:extLst>
              <a:ext uri="{FF2B5EF4-FFF2-40B4-BE49-F238E27FC236}">
                <a16:creationId xmlns:a16="http://schemas.microsoft.com/office/drawing/2014/main" id="{BE3ED014-0AA5-9044-B4F0-AF9633021E9E}"/>
              </a:ext>
            </a:extLst>
          </p:cNvPr>
          <p:cNvSpPr/>
          <p:nvPr/>
        </p:nvSpPr>
        <p:spPr>
          <a:xfrm>
            <a:off x="3698277" y="1265627"/>
            <a:ext cx="562975" cy="276999"/>
          </a:xfrm>
          <a:prstGeom prst="rect">
            <a:avLst/>
          </a:prstGeom>
        </p:spPr>
        <p:txBody>
          <a:bodyPr wrap="none">
            <a:spAutoFit/>
          </a:bodyPr>
          <a:lstStyle/>
          <a:p>
            <a:r>
              <a:rPr lang="en-US" sz="1200" baseline="30000" dirty="0">
                <a:solidFill>
                  <a:srgbClr val="0082CA"/>
                </a:solidFill>
              </a:rPr>
              <a:t>146</a:t>
            </a:r>
            <a:r>
              <a:rPr lang="en-US" sz="1200" dirty="0">
                <a:solidFill>
                  <a:srgbClr val="0082CA"/>
                </a:solidFill>
              </a:rPr>
              <a:t>Gd</a:t>
            </a:r>
          </a:p>
        </p:txBody>
      </p:sp>
    </p:spTree>
    <p:extLst>
      <p:ext uri="{BB962C8B-B14F-4D97-AF65-F5344CB8AC3E}">
        <p14:creationId xmlns:p14="http://schemas.microsoft.com/office/powerpoint/2010/main" val="3833915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F29DC29-5DB0-DC44-AF75-DE1C53D167C6}"/>
              </a:ext>
            </a:extLst>
          </p:cNvPr>
          <p:cNvPicPr>
            <a:picLocks noChangeAspect="1"/>
          </p:cNvPicPr>
          <p:nvPr/>
        </p:nvPicPr>
        <p:blipFill>
          <a:blip r:embed="rId3"/>
          <a:stretch>
            <a:fillRect/>
          </a:stretch>
        </p:blipFill>
        <p:spPr>
          <a:xfrm>
            <a:off x="306390" y="-1012888"/>
            <a:ext cx="10180566" cy="6190488"/>
          </a:xfrm>
          <a:prstGeom prst="rect">
            <a:avLst/>
          </a:prstGeom>
          <a:effectLst/>
        </p:spPr>
      </p:pic>
      <p:sp>
        <p:nvSpPr>
          <p:cNvPr id="2" name="Rectangle 1">
            <a:extLst>
              <a:ext uri="{FF2B5EF4-FFF2-40B4-BE49-F238E27FC236}">
                <a16:creationId xmlns:a16="http://schemas.microsoft.com/office/drawing/2014/main" id="{34084D3F-28FF-854F-AE56-45C0F20AD385}"/>
              </a:ext>
            </a:extLst>
          </p:cNvPr>
          <p:cNvSpPr/>
          <p:nvPr/>
        </p:nvSpPr>
        <p:spPr>
          <a:xfrm>
            <a:off x="7927319" y="2953237"/>
            <a:ext cx="911882" cy="11486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293D67-73FF-C540-8E70-B0F23FDE1B2A}"/>
              </a:ext>
            </a:extLst>
          </p:cNvPr>
          <p:cNvSpPr txBox="1"/>
          <p:nvPr/>
        </p:nvSpPr>
        <p:spPr>
          <a:xfrm>
            <a:off x="304800" y="168845"/>
            <a:ext cx="8534400" cy="538609"/>
          </a:xfrm>
          <a:prstGeom prst="rect">
            <a:avLst/>
          </a:prstGeom>
          <a:noFill/>
        </p:spPr>
        <p:txBody>
          <a:bodyPr wrap="square" rtlCol="0">
            <a:spAutoFit/>
          </a:bodyPr>
          <a:lstStyle/>
          <a:p>
            <a:r>
              <a:rPr lang="en-US" sz="2900" b="1" i="1" dirty="0">
                <a:solidFill>
                  <a:srgbClr val="000000"/>
                </a:solidFill>
                <a:latin typeface="Avenir Next" panose="020B0503020202020204" pitchFamily="34" charset="0"/>
              </a:rPr>
              <a:t>Species with a half-life &gt;1d</a:t>
            </a:r>
          </a:p>
        </p:txBody>
      </p:sp>
      <p:sp>
        <p:nvSpPr>
          <p:cNvPr id="4" name="TextBox 3">
            <a:extLst>
              <a:ext uri="{FF2B5EF4-FFF2-40B4-BE49-F238E27FC236}">
                <a16:creationId xmlns:a16="http://schemas.microsoft.com/office/drawing/2014/main" id="{96F4E1CC-60EC-8444-9A3F-4AF0B2E12AA7}"/>
              </a:ext>
            </a:extLst>
          </p:cNvPr>
          <p:cNvSpPr txBox="1"/>
          <p:nvPr/>
        </p:nvSpPr>
        <p:spPr>
          <a:xfrm>
            <a:off x="304800" y="621195"/>
            <a:ext cx="5056192" cy="246221"/>
          </a:xfrm>
          <a:prstGeom prst="rect">
            <a:avLst/>
          </a:prstGeom>
          <a:noFill/>
        </p:spPr>
        <p:txBody>
          <a:bodyPr wrap="none" rtlCol="0">
            <a:spAutoFit/>
          </a:bodyPr>
          <a:lstStyle/>
          <a:p>
            <a:r>
              <a:rPr lang="en-US" sz="1000" i="1" dirty="0">
                <a:solidFill>
                  <a:schemeClr val="bg1">
                    <a:lumMod val="75000"/>
                  </a:schemeClr>
                </a:solidFill>
              </a:rPr>
              <a:t>(The assumption is made that the isotope could be acquired, this may not be the case)</a:t>
            </a:r>
          </a:p>
        </p:txBody>
      </p:sp>
      <p:cxnSp>
        <p:nvCxnSpPr>
          <p:cNvPr id="6" name="Straight Connector 5">
            <a:extLst>
              <a:ext uri="{FF2B5EF4-FFF2-40B4-BE49-F238E27FC236}">
                <a16:creationId xmlns:a16="http://schemas.microsoft.com/office/drawing/2014/main" id="{6C5B4F81-6475-5E4C-9052-BA7D50B17E5B}"/>
              </a:ext>
            </a:extLst>
          </p:cNvPr>
          <p:cNvCxnSpPr>
            <a:cxnSpLocks/>
          </p:cNvCxnSpPr>
          <p:nvPr/>
        </p:nvCxnSpPr>
        <p:spPr>
          <a:xfrm>
            <a:off x="2320787" y="2519569"/>
            <a:ext cx="1242391" cy="1249272"/>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71785138-CD63-DA49-8060-DCE4EFE0144A}"/>
              </a:ext>
            </a:extLst>
          </p:cNvPr>
          <p:cNvCxnSpPr>
            <a:cxnSpLocks/>
          </p:cNvCxnSpPr>
          <p:nvPr/>
        </p:nvCxnSpPr>
        <p:spPr>
          <a:xfrm>
            <a:off x="4388126" y="1048578"/>
            <a:ext cx="1242391" cy="1249272"/>
          </a:xfrm>
          <a:prstGeom prst="line">
            <a:avLst/>
          </a:prstGeom>
          <a:ln w="1270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3DB1C7FA-07BE-2848-B91F-F76A8081404A}"/>
              </a:ext>
            </a:extLst>
          </p:cNvPr>
          <p:cNvCxnSpPr/>
          <p:nvPr/>
        </p:nvCxnSpPr>
        <p:spPr>
          <a:xfrm>
            <a:off x="991793" y="3951061"/>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C7D6A42-2F4B-1349-922F-5C0C7C00FDE8}"/>
              </a:ext>
            </a:extLst>
          </p:cNvPr>
          <p:cNvCxnSpPr/>
          <p:nvPr/>
        </p:nvCxnSpPr>
        <p:spPr>
          <a:xfrm>
            <a:off x="1183485" y="3557040"/>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4544690-0D04-BD42-890A-404E0A5926B4}"/>
              </a:ext>
            </a:extLst>
          </p:cNvPr>
          <p:cNvCxnSpPr/>
          <p:nvPr/>
        </p:nvCxnSpPr>
        <p:spPr>
          <a:xfrm>
            <a:off x="1490870" y="3254593"/>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28DF3AB-49AA-D24E-A598-CE4EB2541D80}"/>
              </a:ext>
            </a:extLst>
          </p:cNvPr>
          <p:cNvCxnSpPr/>
          <p:nvPr/>
        </p:nvCxnSpPr>
        <p:spPr>
          <a:xfrm>
            <a:off x="1987826" y="3249623"/>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53E48E8-3298-B743-8213-EEEB2CE91095}"/>
              </a:ext>
            </a:extLst>
          </p:cNvPr>
          <p:cNvCxnSpPr/>
          <p:nvPr/>
        </p:nvCxnSpPr>
        <p:spPr>
          <a:xfrm>
            <a:off x="4164496" y="1461643"/>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ECA6F9-924C-FF47-BDED-999FDD0620DC}"/>
              </a:ext>
            </a:extLst>
          </p:cNvPr>
          <p:cNvCxnSpPr>
            <a:cxnSpLocks/>
          </p:cNvCxnSpPr>
          <p:nvPr/>
        </p:nvCxnSpPr>
        <p:spPr>
          <a:xfrm>
            <a:off x="3721544" y="1943970"/>
            <a:ext cx="498809" cy="62482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C03FDEB-1A05-2C44-B1ED-E0874B8B3D09}"/>
              </a:ext>
            </a:extLst>
          </p:cNvPr>
          <p:cNvCxnSpPr>
            <a:cxnSpLocks/>
          </p:cNvCxnSpPr>
          <p:nvPr/>
        </p:nvCxnSpPr>
        <p:spPr>
          <a:xfrm rot="10800000">
            <a:off x="2095260" y="3793837"/>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4866D74C-85F0-CC4B-9DA0-CF35093BC84A}"/>
              </a:ext>
            </a:extLst>
          </p:cNvPr>
          <p:cNvSpPr txBox="1"/>
          <p:nvPr/>
        </p:nvSpPr>
        <p:spPr>
          <a:xfrm>
            <a:off x="393967" y="2359779"/>
            <a:ext cx="1348980" cy="553998"/>
          </a:xfrm>
          <a:prstGeom prst="rect">
            <a:avLst/>
          </a:prstGeom>
          <a:solidFill>
            <a:schemeClr val="bg2">
              <a:lumMod val="20000"/>
              <a:lumOff val="80000"/>
            </a:schemeClr>
          </a:solidFill>
        </p:spPr>
        <p:txBody>
          <a:bodyPr wrap="square" rtlCol="0">
            <a:spAutoFit/>
          </a:bodyPr>
          <a:lstStyle/>
          <a:p>
            <a:r>
              <a:rPr lang="en-US" sz="1000" dirty="0">
                <a:solidFill>
                  <a:srgbClr val="000000"/>
                </a:solidFill>
              </a:rPr>
              <a:t>ReA6 energies ideal for direct-reaction studies</a:t>
            </a:r>
          </a:p>
        </p:txBody>
      </p:sp>
      <p:sp>
        <p:nvSpPr>
          <p:cNvPr id="42" name="TextBox 41">
            <a:extLst>
              <a:ext uri="{FF2B5EF4-FFF2-40B4-BE49-F238E27FC236}">
                <a16:creationId xmlns:a16="http://schemas.microsoft.com/office/drawing/2014/main" id="{890B50C7-6ECD-D747-BC04-8C69DF18D4FA}"/>
              </a:ext>
            </a:extLst>
          </p:cNvPr>
          <p:cNvSpPr txBox="1"/>
          <p:nvPr/>
        </p:nvSpPr>
        <p:spPr>
          <a:xfrm>
            <a:off x="1938478" y="1620573"/>
            <a:ext cx="1261920" cy="553998"/>
          </a:xfrm>
          <a:prstGeom prst="rect">
            <a:avLst/>
          </a:prstGeom>
          <a:solidFill>
            <a:schemeClr val="bg2">
              <a:lumMod val="20000"/>
              <a:lumOff val="80000"/>
            </a:schemeClr>
          </a:solidFill>
        </p:spPr>
        <p:txBody>
          <a:bodyPr wrap="square" rtlCol="0">
            <a:spAutoFit/>
          </a:bodyPr>
          <a:lstStyle/>
          <a:p>
            <a:r>
              <a:rPr lang="en-US" sz="1000" dirty="0">
                <a:solidFill>
                  <a:srgbClr val="000000"/>
                </a:solidFill>
              </a:rPr>
              <a:t>ReA6 energies useful for exploring new systems</a:t>
            </a:r>
          </a:p>
        </p:txBody>
      </p:sp>
      <p:sp>
        <p:nvSpPr>
          <p:cNvPr id="43" name="TextBox 42">
            <a:extLst>
              <a:ext uri="{FF2B5EF4-FFF2-40B4-BE49-F238E27FC236}">
                <a16:creationId xmlns:a16="http://schemas.microsoft.com/office/drawing/2014/main" id="{488F256E-EDA1-4F4F-B4FA-253505F7ECB8}"/>
              </a:ext>
            </a:extLst>
          </p:cNvPr>
          <p:cNvSpPr txBox="1"/>
          <p:nvPr/>
        </p:nvSpPr>
        <p:spPr>
          <a:xfrm>
            <a:off x="6652678" y="1630290"/>
            <a:ext cx="1401953" cy="400110"/>
          </a:xfrm>
          <a:prstGeom prst="rect">
            <a:avLst/>
          </a:prstGeom>
          <a:solidFill>
            <a:schemeClr val="bg2">
              <a:lumMod val="20000"/>
              <a:lumOff val="80000"/>
            </a:schemeClr>
          </a:solidFill>
        </p:spPr>
        <p:txBody>
          <a:bodyPr wrap="square" rtlCol="0">
            <a:spAutoFit/>
          </a:bodyPr>
          <a:lstStyle/>
          <a:p>
            <a:r>
              <a:rPr lang="en-US" sz="1000" dirty="0">
                <a:solidFill>
                  <a:srgbClr val="000000"/>
                </a:solidFill>
              </a:rPr>
              <a:t>ReA6 energies useful in select cases</a:t>
            </a:r>
          </a:p>
        </p:txBody>
      </p:sp>
      <p:sp>
        <p:nvSpPr>
          <p:cNvPr id="44" name="TextBox 43">
            <a:extLst>
              <a:ext uri="{FF2B5EF4-FFF2-40B4-BE49-F238E27FC236}">
                <a16:creationId xmlns:a16="http://schemas.microsoft.com/office/drawing/2014/main" id="{FCDD9ABC-D925-DB42-9D2F-B73C371134E0}"/>
              </a:ext>
            </a:extLst>
          </p:cNvPr>
          <p:cNvSpPr txBox="1"/>
          <p:nvPr/>
        </p:nvSpPr>
        <p:spPr>
          <a:xfrm>
            <a:off x="322992" y="875465"/>
            <a:ext cx="3398552" cy="400110"/>
          </a:xfrm>
          <a:prstGeom prst="rect">
            <a:avLst/>
          </a:prstGeom>
          <a:noFill/>
        </p:spPr>
        <p:txBody>
          <a:bodyPr wrap="square" rtlCol="0">
            <a:spAutoFit/>
          </a:bodyPr>
          <a:lstStyle/>
          <a:p>
            <a:r>
              <a:rPr lang="en-US" sz="1000" dirty="0">
                <a:solidFill>
                  <a:srgbClr val="0082CA"/>
                </a:solidFill>
              </a:rPr>
              <a:t>Blue arrows point to some potentially high-profile cases</a:t>
            </a:r>
          </a:p>
          <a:p>
            <a:r>
              <a:rPr lang="en-US" sz="1000" dirty="0">
                <a:solidFill>
                  <a:srgbClr val="00B050"/>
                </a:solidFill>
              </a:rPr>
              <a:t>Green arrows point to some other suggestions</a:t>
            </a:r>
          </a:p>
        </p:txBody>
      </p:sp>
      <p:cxnSp>
        <p:nvCxnSpPr>
          <p:cNvPr id="47" name="Straight Arrow Connector 46">
            <a:extLst>
              <a:ext uri="{FF2B5EF4-FFF2-40B4-BE49-F238E27FC236}">
                <a16:creationId xmlns:a16="http://schemas.microsoft.com/office/drawing/2014/main" id="{2621E8CB-BC9E-2949-A15D-07388EE48D20}"/>
              </a:ext>
            </a:extLst>
          </p:cNvPr>
          <p:cNvCxnSpPr>
            <a:cxnSpLocks/>
          </p:cNvCxnSpPr>
          <p:nvPr/>
        </p:nvCxnSpPr>
        <p:spPr>
          <a:xfrm>
            <a:off x="3075709" y="2369140"/>
            <a:ext cx="444864" cy="506342"/>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9F7044B-BCDC-7046-8FD6-AA240842849C}"/>
              </a:ext>
            </a:extLst>
          </p:cNvPr>
          <p:cNvSpPr txBox="1"/>
          <p:nvPr/>
        </p:nvSpPr>
        <p:spPr>
          <a:xfrm>
            <a:off x="289950" y="4112699"/>
            <a:ext cx="263214" cy="246221"/>
          </a:xfrm>
          <a:prstGeom prst="rect">
            <a:avLst/>
          </a:prstGeom>
          <a:noFill/>
        </p:spPr>
        <p:txBody>
          <a:bodyPr wrap="none" rtlCol="0">
            <a:spAutoFit/>
          </a:bodyPr>
          <a:lstStyle/>
          <a:p>
            <a:pPr algn="ctr"/>
            <a:r>
              <a:rPr lang="en-US" sz="1000" i="1" dirty="0">
                <a:solidFill>
                  <a:srgbClr val="000000"/>
                </a:solidFill>
              </a:rPr>
              <a:t>Z</a:t>
            </a:r>
          </a:p>
        </p:txBody>
      </p:sp>
      <p:sp>
        <p:nvSpPr>
          <p:cNvPr id="45" name="TextBox 44">
            <a:extLst>
              <a:ext uri="{FF2B5EF4-FFF2-40B4-BE49-F238E27FC236}">
                <a16:creationId xmlns:a16="http://schemas.microsoft.com/office/drawing/2014/main" id="{BA47921C-698D-ED41-9413-786D9B7F447E}"/>
              </a:ext>
            </a:extLst>
          </p:cNvPr>
          <p:cNvSpPr txBox="1"/>
          <p:nvPr/>
        </p:nvSpPr>
        <p:spPr>
          <a:xfrm>
            <a:off x="1299783" y="4917414"/>
            <a:ext cx="277640" cy="246221"/>
          </a:xfrm>
          <a:prstGeom prst="rect">
            <a:avLst/>
          </a:prstGeom>
          <a:noFill/>
        </p:spPr>
        <p:txBody>
          <a:bodyPr wrap="none" rtlCol="0">
            <a:spAutoFit/>
          </a:bodyPr>
          <a:lstStyle/>
          <a:p>
            <a:pPr algn="ctr"/>
            <a:r>
              <a:rPr lang="en-US" sz="1000" i="1" dirty="0">
                <a:solidFill>
                  <a:srgbClr val="000000"/>
                </a:solidFill>
              </a:rPr>
              <a:t>N</a:t>
            </a:r>
          </a:p>
        </p:txBody>
      </p:sp>
      <p:sp>
        <p:nvSpPr>
          <p:cNvPr id="7" name="Rectangle 6">
            <a:extLst>
              <a:ext uri="{FF2B5EF4-FFF2-40B4-BE49-F238E27FC236}">
                <a16:creationId xmlns:a16="http://schemas.microsoft.com/office/drawing/2014/main" id="{3EF199A9-A753-2A49-B31F-79A5DB21B5BA}"/>
              </a:ext>
            </a:extLst>
          </p:cNvPr>
          <p:cNvSpPr/>
          <p:nvPr/>
        </p:nvSpPr>
        <p:spPr>
          <a:xfrm>
            <a:off x="648813" y="3752857"/>
            <a:ext cx="436338" cy="276999"/>
          </a:xfrm>
          <a:prstGeom prst="rect">
            <a:avLst/>
          </a:prstGeom>
        </p:spPr>
        <p:txBody>
          <a:bodyPr wrap="none">
            <a:spAutoFit/>
          </a:bodyPr>
          <a:lstStyle/>
          <a:p>
            <a:r>
              <a:rPr lang="en-US" sz="1200" baseline="30000" dirty="0">
                <a:solidFill>
                  <a:srgbClr val="0082CA"/>
                </a:solidFill>
              </a:rPr>
              <a:t>32</a:t>
            </a:r>
            <a:r>
              <a:rPr lang="en-US" sz="1200" dirty="0">
                <a:solidFill>
                  <a:srgbClr val="0082CA"/>
                </a:solidFill>
              </a:rPr>
              <a:t>Si</a:t>
            </a:r>
          </a:p>
        </p:txBody>
      </p:sp>
      <p:sp>
        <p:nvSpPr>
          <p:cNvPr id="48" name="Rectangle 47">
            <a:extLst>
              <a:ext uri="{FF2B5EF4-FFF2-40B4-BE49-F238E27FC236}">
                <a16:creationId xmlns:a16="http://schemas.microsoft.com/office/drawing/2014/main" id="{DAE9D8DD-0C7A-2349-96F9-6EE13A289683}"/>
              </a:ext>
            </a:extLst>
          </p:cNvPr>
          <p:cNvSpPr/>
          <p:nvPr/>
        </p:nvSpPr>
        <p:spPr>
          <a:xfrm>
            <a:off x="852236" y="3355627"/>
            <a:ext cx="436338" cy="276999"/>
          </a:xfrm>
          <a:prstGeom prst="rect">
            <a:avLst/>
          </a:prstGeom>
        </p:spPr>
        <p:txBody>
          <a:bodyPr wrap="none">
            <a:spAutoFit/>
          </a:bodyPr>
          <a:lstStyle/>
          <a:p>
            <a:r>
              <a:rPr lang="en-US" sz="1200" baseline="30000" dirty="0">
                <a:solidFill>
                  <a:srgbClr val="0082CA"/>
                </a:solidFill>
              </a:rPr>
              <a:t>44</a:t>
            </a:r>
            <a:r>
              <a:rPr lang="en-US" sz="1200" dirty="0">
                <a:solidFill>
                  <a:srgbClr val="0082CA"/>
                </a:solidFill>
              </a:rPr>
              <a:t>Ti</a:t>
            </a:r>
          </a:p>
        </p:txBody>
      </p:sp>
      <p:sp>
        <p:nvSpPr>
          <p:cNvPr id="49" name="Rectangle 48">
            <a:extLst>
              <a:ext uri="{FF2B5EF4-FFF2-40B4-BE49-F238E27FC236}">
                <a16:creationId xmlns:a16="http://schemas.microsoft.com/office/drawing/2014/main" id="{66889CAF-7848-3342-8CB4-6E34361C9E79}"/>
              </a:ext>
            </a:extLst>
          </p:cNvPr>
          <p:cNvSpPr/>
          <p:nvPr/>
        </p:nvSpPr>
        <p:spPr>
          <a:xfrm>
            <a:off x="1144145" y="3053746"/>
            <a:ext cx="444352" cy="276999"/>
          </a:xfrm>
          <a:prstGeom prst="rect">
            <a:avLst/>
          </a:prstGeom>
        </p:spPr>
        <p:txBody>
          <a:bodyPr wrap="none">
            <a:spAutoFit/>
          </a:bodyPr>
          <a:lstStyle/>
          <a:p>
            <a:r>
              <a:rPr lang="en-US" sz="1200" baseline="30000" dirty="0">
                <a:solidFill>
                  <a:srgbClr val="0082CA"/>
                </a:solidFill>
              </a:rPr>
              <a:t>56</a:t>
            </a:r>
            <a:r>
              <a:rPr lang="en-US" sz="1200" dirty="0">
                <a:solidFill>
                  <a:srgbClr val="0082CA"/>
                </a:solidFill>
              </a:rPr>
              <a:t>Ni</a:t>
            </a:r>
          </a:p>
        </p:txBody>
      </p:sp>
      <p:sp>
        <p:nvSpPr>
          <p:cNvPr id="50" name="Rectangle 49">
            <a:extLst>
              <a:ext uri="{FF2B5EF4-FFF2-40B4-BE49-F238E27FC236}">
                <a16:creationId xmlns:a16="http://schemas.microsoft.com/office/drawing/2014/main" id="{3C589859-DDAA-AD44-ACC4-B112D5E73A19}"/>
              </a:ext>
            </a:extLst>
          </p:cNvPr>
          <p:cNvSpPr/>
          <p:nvPr/>
        </p:nvSpPr>
        <p:spPr>
          <a:xfrm>
            <a:off x="2345797" y="4157857"/>
            <a:ext cx="623889" cy="276999"/>
          </a:xfrm>
          <a:prstGeom prst="rect">
            <a:avLst/>
          </a:prstGeom>
        </p:spPr>
        <p:txBody>
          <a:bodyPr wrap="none">
            <a:spAutoFit/>
          </a:bodyPr>
          <a:lstStyle/>
          <a:p>
            <a:r>
              <a:rPr lang="en-US" sz="1200" baseline="30000" dirty="0">
                <a:solidFill>
                  <a:srgbClr val="0082CA"/>
                </a:solidFill>
              </a:rPr>
              <a:t>59/60</a:t>
            </a:r>
            <a:r>
              <a:rPr lang="en-US" sz="1200" dirty="0">
                <a:solidFill>
                  <a:srgbClr val="0082CA"/>
                </a:solidFill>
              </a:rPr>
              <a:t>Fe</a:t>
            </a:r>
          </a:p>
        </p:txBody>
      </p:sp>
      <p:cxnSp>
        <p:nvCxnSpPr>
          <p:cNvPr id="51" name="Straight Arrow Connector 50">
            <a:extLst>
              <a:ext uri="{FF2B5EF4-FFF2-40B4-BE49-F238E27FC236}">
                <a16:creationId xmlns:a16="http://schemas.microsoft.com/office/drawing/2014/main" id="{772F9CD8-5520-CC4A-BA14-993896211D9F}"/>
              </a:ext>
            </a:extLst>
          </p:cNvPr>
          <p:cNvCxnSpPr>
            <a:cxnSpLocks/>
          </p:cNvCxnSpPr>
          <p:nvPr/>
        </p:nvCxnSpPr>
        <p:spPr>
          <a:xfrm rot="10800000">
            <a:off x="1379087" y="4279811"/>
            <a:ext cx="332961" cy="422413"/>
          </a:xfrm>
          <a:prstGeom prst="straightConnector1">
            <a:avLst/>
          </a:prstGeom>
          <a:ln>
            <a:solidFill>
              <a:srgbClr val="0082CA"/>
            </a:solidFill>
            <a:tailEnd type="triangle"/>
          </a:ln>
          <a:effectLst/>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47992E3-BCC1-1B44-A9D8-EDED14A9DA5E}"/>
              </a:ext>
            </a:extLst>
          </p:cNvPr>
          <p:cNvSpPr/>
          <p:nvPr/>
        </p:nvSpPr>
        <p:spPr>
          <a:xfrm>
            <a:off x="1636018" y="4631043"/>
            <a:ext cx="402674" cy="276999"/>
          </a:xfrm>
          <a:prstGeom prst="rect">
            <a:avLst/>
          </a:prstGeom>
        </p:spPr>
        <p:txBody>
          <a:bodyPr wrap="none">
            <a:spAutoFit/>
          </a:bodyPr>
          <a:lstStyle/>
          <a:p>
            <a:r>
              <a:rPr lang="en-US" sz="1200" baseline="30000" dirty="0">
                <a:solidFill>
                  <a:srgbClr val="0082CA"/>
                </a:solidFill>
              </a:rPr>
              <a:t>35</a:t>
            </a:r>
            <a:r>
              <a:rPr lang="en-US" sz="1200" dirty="0">
                <a:solidFill>
                  <a:srgbClr val="0082CA"/>
                </a:solidFill>
              </a:rPr>
              <a:t>S</a:t>
            </a:r>
          </a:p>
        </p:txBody>
      </p:sp>
      <p:sp>
        <p:nvSpPr>
          <p:cNvPr id="53" name="Rectangle 52">
            <a:extLst>
              <a:ext uri="{FF2B5EF4-FFF2-40B4-BE49-F238E27FC236}">
                <a16:creationId xmlns:a16="http://schemas.microsoft.com/office/drawing/2014/main" id="{FD98D595-F4DA-E642-AB12-BBB7BB9267F7}"/>
              </a:ext>
            </a:extLst>
          </p:cNvPr>
          <p:cNvSpPr/>
          <p:nvPr/>
        </p:nvSpPr>
        <p:spPr>
          <a:xfrm>
            <a:off x="1636018" y="3048555"/>
            <a:ext cx="444352" cy="276999"/>
          </a:xfrm>
          <a:prstGeom prst="rect">
            <a:avLst/>
          </a:prstGeom>
        </p:spPr>
        <p:txBody>
          <a:bodyPr wrap="none">
            <a:spAutoFit/>
          </a:bodyPr>
          <a:lstStyle/>
          <a:p>
            <a:r>
              <a:rPr lang="en-US" sz="1200" baseline="30000" dirty="0">
                <a:solidFill>
                  <a:srgbClr val="0082CA"/>
                </a:solidFill>
              </a:rPr>
              <a:t>66</a:t>
            </a:r>
            <a:r>
              <a:rPr lang="en-US" sz="1200" dirty="0">
                <a:solidFill>
                  <a:srgbClr val="0082CA"/>
                </a:solidFill>
              </a:rPr>
              <a:t>Ni</a:t>
            </a:r>
          </a:p>
        </p:txBody>
      </p:sp>
      <p:sp>
        <p:nvSpPr>
          <p:cNvPr id="54" name="Rectangle 53">
            <a:extLst>
              <a:ext uri="{FF2B5EF4-FFF2-40B4-BE49-F238E27FC236}">
                <a16:creationId xmlns:a16="http://schemas.microsoft.com/office/drawing/2014/main" id="{641D2992-25DB-4D4C-9A86-A39400D1A670}"/>
              </a:ext>
            </a:extLst>
          </p:cNvPr>
          <p:cNvSpPr/>
          <p:nvPr/>
        </p:nvSpPr>
        <p:spPr>
          <a:xfrm>
            <a:off x="2625189" y="2165907"/>
            <a:ext cx="553357" cy="276999"/>
          </a:xfrm>
          <a:prstGeom prst="rect">
            <a:avLst/>
          </a:prstGeom>
        </p:spPr>
        <p:txBody>
          <a:bodyPr wrap="none">
            <a:spAutoFit/>
          </a:bodyPr>
          <a:lstStyle/>
          <a:p>
            <a:r>
              <a:rPr lang="en-US" sz="1200" baseline="30000" dirty="0">
                <a:solidFill>
                  <a:srgbClr val="0082CA"/>
                </a:solidFill>
              </a:rPr>
              <a:t>106</a:t>
            </a:r>
            <a:r>
              <a:rPr lang="en-US" sz="1200" dirty="0">
                <a:solidFill>
                  <a:srgbClr val="0082CA"/>
                </a:solidFill>
              </a:rPr>
              <a:t>Ru</a:t>
            </a:r>
          </a:p>
        </p:txBody>
      </p:sp>
      <p:sp>
        <p:nvSpPr>
          <p:cNvPr id="55" name="Rectangle 54">
            <a:extLst>
              <a:ext uri="{FF2B5EF4-FFF2-40B4-BE49-F238E27FC236}">
                <a16:creationId xmlns:a16="http://schemas.microsoft.com/office/drawing/2014/main" id="{E3C3C3A3-0DA0-CD4C-9A90-BBFF13C7B498}"/>
              </a:ext>
            </a:extLst>
          </p:cNvPr>
          <p:cNvSpPr/>
          <p:nvPr/>
        </p:nvSpPr>
        <p:spPr>
          <a:xfrm>
            <a:off x="3271451" y="1747143"/>
            <a:ext cx="545342" cy="276999"/>
          </a:xfrm>
          <a:prstGeom prst="rect">
            <a:avLst/>
          </a:prstGeom>
        </p:spPr>
        <p:txBody>
          <a:bodyPr wrap="none">
            <a:spAutoFit/>
          </a:bodyPr>
          <a:lstStyle/>
          <a:p>
            <a:r>
              <a:rPr lang="en-US" sz="1200" baseline="30000" dirty="0">
                <a:solidFill>
                  <a:srgbClr val="0082CA"/>
                </a:solidFill>
              </a:rPr>
              <a:t>126</a:t>
            </a:r>
            <a:r>
              <a:rPr lang="en-US" sz="1200" dirty="0">
                <a:solidFill>
                  <a:srgbClr val="0082CA"/>
                </a:solidFill>
              </a:rPr>
              <a:t>Sn</a:t>
            </a:r>
          </a:p>
        </p:txBody>
      </p:sp>
      <p:sp>
        <p:nvSpPr>
          <p:cNvPr id="56" name="Rectangle 55">
            <a:extLst>
              <a:ext uri="{FF2B5EF4-FFF2-40B4-BE49-F238E27FC236}">
                <a16:creationId xmlns:a16="http://schemas.microsoft.com/office/drawing/2014/main" id="{BE3ED014-0AA5-9044-B4F0-AF9633021E9E}"/>
              </a:ext>
            </a:extLst>
          </p:cNvPr>
          <p:cNvSpPr/>
          <p:nvPr/>
        </p:nvSpPr>
        <p:spPr>
          <a:xfrm>
            <a:off x="3698277" y="1265627"/>
            <a:ext cx="562975" cy="276999"/>
          </a:xfrm>
          <a:prstGeom prst="rect">
            <a:avLst/>
          </a:prstGeom>
        </p:spPr>
        <p:txBody>
          <a:bodyPr wrap="none">
            <a:spAutoFit/>
          </a:bodyPr>
          <a:lstStyle/>
          <a:p>
            <a:r>
              <a:rPr lang="en-US" sz="1200" baseline="30000" dirty="0">
                <a:solidFill>
                  <a:srgbClr val="0082CA"/>
                </a:solidFill>
              </a:rPr>
              <a:t>146</a:t>
            </a:r>
            <a:r>
              <a:rPr lang="en-US" sz="1200" dirty="0">
                <a:solidFill>
                  <a:srgbClr val="0082CA"/>
                </a:solidFill>
              </a:rPr>
              <a:t>Gd</a:t>
            </a:r>
          </a:p>
        </p:txBody>
      </p:sp>
      <p:pic>
        <p:nvPicPr>
          <p:cNvPr id="57" name="Picture 56">
            <a:extLst>
              <a:ext uri="{FF2B5EF4-FFF2-40B4-BE49-F238E27FC236}">
                <a16:creationId xmlns:a16="http://schemas.microsoft.com/office/drawing/2014/main" id="{CB797BA2-CCB8-9A46-B27E-51F408094575}"/>
              </a:ext>
            </a:extLst>
          </p:cNvPr>
          <p:cNvPicPr>
            <a:picLocks noChangeAspect="1"/>
          </p:cNvPicPr>
          <p:nvPr/>
        </p:nvPicPr>
        <p:blipFill rotWithShape="1">
          <a:blip r:embed="rId3"/>
          <a:srcRect t="78119" r="74373"/>
          <a:stretch/>
        </p:blipFill>
        <p:spPr>
          <a:xfrm>
            <a:off x="5224307" y="3234916"/>
            <a:ext cx="2609021" cy="1354520"/>
          </a:xfrm>
          <a:prstGeom prst="rect">
            <a:avLst/>
          </a:prstGeom>
          <a:effectLst/>
        </p:spPr>
      </p:pic>
      <p:sp>
        <p:nvSpPr>
          <p:cNvPr id="58" name="TextBox 57">
            <a:extLst>
              <a:ext uri="{FF2B5EF4-FFF2-40B4-BE49-F238E27FC236}">
                <a16:creationId xmlns:a16="http://schemas.microsoft.com/office/drawing/2014/main" id="{765F74AE-B623-4646-BE7A-13FE5F12E0CF}"/>
              </a:ext>
            </a:extLst>
          </p:cNvPr>
          <p:cNvSpPr txBox="1"/>
          <p:nvPr/>
        </p:nvSpPr>
        <p:spPr>
          <a:xfrm>
            <a:off x="5204011" y="3532103"/>
            <a:ext cx="263214" cy="246221"/>
          </a:xfrm>
          <a:prstGeom prst="rect">
            <a:avLst/>
          </a:prstGeom>
          <a:noFill/>
        </p:spPr>
        <p:txBody>
          <a:bodyPr wrap="none" rtlCol="0">
            <a:spAutoFit/>
          </a:bodyPr>
          <a:lstStyle/>
          <a:p>
            <a:pPr algn="ctr"/>
            <a:r>
              <a:rPr lang="en-US" sz="1000" i="1" dirty="0">
                <a:solidFill>
                  <a:srgbClr val="000000"/>
                </a:solidFill>
              </a:rPr>
              <a:t>Z</a:t>
            </a:r>
          </a:p>
        </p:txBody>
      </p:sp>
      <p:sp>
        <p:nvSpPr>
          <p:cNvPr id="59" name="TextBox 58">
            <a:extLst>
              <a:ext uri="{FF2B5EF4-FFF2-40B4-BE49-F238E27FC236}">
                <a16:creationId xmlns:a16="http://schemas.microsoft.com/office/drawing/2014/main" id="{FB1FB9A7-010C-A344-976E-CE6F641E6DAF}"/>
              </a:ext>
            </a:extLst>
          </p:cNvPr>
          <p:cNvSpPr txBox="1"/>
          <p:nvPr/>
        </p:nvSpPr>
        <p:spPr>
          <a:xfrm>
            <a:off x="6213844" y="4336818"/>
            <a:ext cx="277640" cy="246221"/>
          </a:xfrm>
          <a:prstGeom prst="rect">
            <a:avLst/>
          </a:prstGeom>
          <a:noFill/>
        </p:spPr>
        <p:txBody>
          <a:bodyPr wrap="none" rtlCol="0">
            <a:spAutoFit/>
          </a:bodyPr>
          <a:lstStyle/>
          <a:p>
            <a:pPr algn="ctr"/>
            <a:r>
              <a:rPr lang="en-US" sz="1000" i="1" dirty="0">
                <a:solidFill>
                  <a:srgbClr val="000000"/>
                </a:solidFill>
              </a:rPr>
              <a:t>N</a:t>
            </a:r>
          </a:p>
        </p:txBody>
      </p:sp>
      <p:cxnSp>
        <p:nvCxnSpPr>
          <p:cNvPr id="61" name="Straight Arrow Connector 60">
            <a:extLst>
              <a:ext uri="{FF2B5EF4-FFF2-40B4-BE49-F238E27FC236}">
                <a16:creationId xmlns:a16="http://schemas.microsoft.com/office/drawing/2014/main" id="{2FD749C7-55FA-054A-B467-254BF8D9CCEB}"/>
              </a:ext>
            </a:extLst>
          </p:cNvPr>
          <p:cNvCxnSpPr>
            <a:cxnSpLocks/>
          </p:cNvCxnSpPr>
          <p:nvPr/>
        </p:nvCxnSpPr>
        <p:spPr>
          <a:xfrm rot="10800000" flipH="1" flipV="1">
            <a:off x="5563922" y="3559461"/>
            <a:ext cx="327990" cy="372616"/>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624699EB-F4B9-9246-B6E7-50ABEB2649AF}"/>
              </a:ext>
            </a:extLst>
          </p:cNvPr>
          <p:cNvCxnSpPr>
            <a:cxnSpLocks/>
          </p:cNvCxnSpPr>
          <p:nvPr/>
        </p:nvCxnSpPr>
        <p:spPr>
          <a:xfrm flipH="1" flipV="1">
            <a:off x="5639126" y="4310114"/>
            <a:ext cx="327990" cy="372616"/>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96798286-246D-2A4B-A50B-F5D724BE7CFA}"/>
              </a:ext>
            </a:extLst>
          </p:cNvPr>
          <p:cNvCxnSpPr>
            <a:cxnSpLocks/>
          </p:cNvCxnSpPr>
          <p:nvPr/>
        </p:nvCxnSpPr>
        <p:spPr>
          <a:xfrm flipH="1" flipV="1">
            <a:off x="6818245" y="998984"/>
            <a:ext cx="327990" cy="372616"/>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99BE5ABE-1602-5147-8D49-DEABEF286272}"/>
              </a:ext>
            </a:extLst>
          </p:cNvPr>
          <p:cNvCxnSpPr>
            <a:cxnSpLocks/>
          </p:cNvCxnSpPr>
          <p:nvPr/>
        </p:nvCxnSpPr>
        <p:spPr>
          <a:xfrm flipH="1" flipV="1">
            <a:off x="6703945" y="879714"/>
            <a:ext cx="327990" cy="372616"/>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0FB0174B-8A4A-B245-883F-9CA003930189}"/>
              </a:ext>
            </a:extLst>
          </p:cNvPr>
          <p:cNvSpPr/>
          <p:nvPr/>
        </p:nvSpPr>
        <p:spPr>
          <a:xfrm>
            <a:off x="7076540" y="1252330"/>
            <a:ext cx="992579" cy="276999"/>
          </a:xfrm>
          <a:prstGeom prst="rect">
            <a:avLst/>
          </a:prstGeom>
        </p:spPr>
        <p:txBody>
          <a:bodyPr wrap="none">
            <a:spAutoFit/>
          </a:bodyPr>
          <a:lstStyle/>
          <a:p>
            <a:r>
              <a:rPr lang="en-US" sz="1200" baseline="30000" dirty="0">
                <a:solidFill>
                  <a:srgbClr val="00B050"/>
                </a:solidFill>
              </a:rPr>
              <a:t>210</a:t>
            </a:r>
            <a:r>
              <a:rPr lang="en-US" sz="1200" dirty="0">
                <a:solidFill>
                  <a:srgbClr val="00B050"/>
                </a:solidFill>
              </a:rPr>
              <a:t>Po, </a:t>
            </a:r>
            <a:r>
              <a:rPr lang="en-US" sz="1200" baseline="30000" dirty="0">
                <a:solidFill>
                  <a:srgbClr val="00B050"/>
                </a:solidFill>
              </a:rPr>
              <a:t>210</a:t>
            </a:r>
            <a:r>
              <a:rPr lang="en-US" sz="1200" dirty="0">
                <a:solidFill>
                  <a:srgbClr val="00B050"/>
                </a:solidFill>
              </a:rPr>
              <a:t>Pb</a:t>
            </a:r>
          </a:p>
        </p:txBody>
      </p:sp>
      <p:sp>
        <p:nvSpPr>
          <p:cNvPr id="60" name="Rectangle 59">
            <a:extLst>
              <a:ext uri="{FF2B5EF4-FFF2-40B4-BE49-F238E27FC236}">
                <a16:creationId xmlns:a16="http://schemas.microsoft.com/office/drawing/2014/main" id="{17FEE005-1055-4940-B4A4-82BE7A02C7B9}"/>
              </a:ext>
            </a:extLst>
          </p:cNvPr>
          <p:cNvSpPr/>
          <p:nvPr/>
        </p:nvSpPr>
        <p:spPr>
          <a:xfrm>
            <a:off x="5886378" y="4592854"/>
            <a:ext cx="487634" cy="276999"/>
          </a:xfrm>
          <a:prstGeom prst="rect">
            <a:avLst/>
          </a:prstGeom>
        </p:spPr>
        <p:txBody>
          <a:bodyPr wrap="none">
            <a:spAutoFit/>
          </a:bodyPr>
          <a:lstStyle/>
          <a:p>
            <a:r>
              <a:rPr lang="en-US" sz="1200" baseline="30000" dirty="0">
                <a:solidFill>
                  <a:srgbClr val="00B050"/>
                </a:solidFill>
              </a:rPr>
              <a:t>10</a:t>
            </a:r>
            <a:r>
              <a:rPr lang="en-US" sz="1200" dirty="0">
                <a:solidFill>
                  <a:srgbClr val="00B050"/>
                </a:solidFill>
              </a:rPr>
              <a:t>Be</a:t>
            </a:r>
          </a:p>
        </p:txBody>
      </p:sp>
      <p:cxnSp>
        <p:nvCxnSpPr>
          <p:cNvPr id="67" name="Straight Arrow Connector 66">
            <a:extLst>
              <a:ext uri="{FF2B5EF4-FFF2-40B4-BE49-F238E27FC236}">
                <a16:creationId xmlns:a16="http://schemas.microsoft.com/office/drawing/2014/main" id="{C67903EE-2F57-8347-B5A8-20E0BF69554F}"/>
              </a:ext>
            </a:extLst>
          </p:cNvPr>
          <p:cNvCxnSpPr>
            <a:cxnSpLocks/>
          </p:cNvCxnSpPr>
          <p:nvPr/>
        </p:nvCxnSpPr>
        <p:spPr>
          <a:xfrm rot="10800000" flipH="1" flipV="1">
            <a:off x="5670248" y="3467312"/>
            <a:ext cx="327990" cy="372616"/>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0EBAA54D-7E26-8142-AEB5-B99AFEAA6715}"/>
              </a:ext>
            </a:extLst>
          </p:cNvPr>
          <p:cNvCxnSpPr>
            <a:cxnSpLocks/>
          </p:cNvCxnSpPr>
          <p:nvPr/>
        </p:nvCxnSpPr>
        <p:spPr>
          <a:xfrm flipH="1" flipV="1">
            <a:off x="5752540" y="4182523"/>
            <a:ext cx="173945" cy="190951"/>
          </a:xfrm>
          <a:prstGeom prst="straightConnector1">
            <a:avLst/>
          </a:prstGeom>
          <a:ln>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sp>
        <p:nvSpPr>
          <p:cNvPr id="69" name="Rectangle 68">
            <a:extLst>
              <a:ext uri="{FF2B5EF4-FFF2-40B4-BE49-F238E27FC236}">
                <a16:creationId xmlns:a16="http://schemas.microsoft.com/office/drawing/2014/main" id="{24A37FCF-949C-4A4B-8941-C11B538DFEDE}"/>
              </a:ext>
            </a:extLst>
          </p:cNvPr>
          <p:cNvSpPr/>
          <p:nvPr/>
        </p:nvSpPr>
        <p:spPr>
          <a:xfrm>
            <a:off x="5879288" y="4195906"/>
            <a:ext cx="410690" cy="276999"/>
          </a:xfrm>
          <a:prstGeom prst="rect">
            <a:avLst/>
          </a:prstGeom>
        </p:spPr>
        <p:txBody>
          <a:bodyPr wrap="none">
            <a:spAutoFit/>
          </a:bodyPr>
          <a:lstStyle/>
          <a:p>
            <a:r>
              <a:rPr lang="en-US" sz="1200" baseline="30000" dirty="0">
                <a:solidFill>
                  <a:srgbClr val="00B050"/>
                </a:solidFill>
              </a:rPr>
              <a:t>14</a:t>
            </a:r>
            <a:r>
              <a:rPr lang="en-US" sz="1200" dirty="0">
                <a:solidFill>
                  <a:srgbClr val="00B050"/>
                </a:solidFill>
              </a:rPr>
              <a:t>C</a:t>
            </a:r>
          </a:p>
        </p:txBody>
      </p:sp>
      <p:sp>
        <p:nvSpPr>
          <p:cNvPr id="70" name="Rectangle 69">
            <a:extLst>
              <a:ext uri="{FF2B5EF4-FFF2-40B4-BE49-F238E27FC236}">
                <a16:creationId xmlns:a16="http://schemas.microsoft.com/office/drawing/2014/main" id="{08526DE5-3D53-1D4C-A11C-E4205281141B}"/>
              </a:ext>
            </a:extLst>
          </p:cNvPr>
          <p:cNvSpPr/>
          <p:nvPr/>
        </p:nvSpPr>
        <p:spPr>
          <a:xfrm>
            <a:off x="5172465" y="3328811"/>
            <a:ext cx="495649" cy="276999"/>
          </a:xfrm>
          <a:prstGeom prst="rect">
            <a:avLst/>
          </a:prstGeom>
        </p:spPr>
        <p:txBody>
          <a:bodyPr wrap="none">
            <a:spAutoFit/>
          </a:bodyPr>
          <a:lstStyle/>
          <a:p>
            <a:r>
              <a:rPr lang="en-US" sz="1200" baseline="30000" dirty="0">
                <a:solidFill>
                  <a:srgbClr val="00B050"/>
                </a:solidFill>
              </a:rPr>
              <a:t>22</a:t>
            </a:r>
            <a:r>
              <a:rPr lang="en-US" sz="1200" dirty="0">
                <a:solidFill>
                  <a:srgbClr val="00B050"/>
                </a:solidFill>
              </a:rPr>
              <a:t>Na</a:t>
            </a:r>
          </a:p>
        </p:txBody>
      </p:sp>
      <p:sp>
        <p:nvSpPr>
          <p:cNvPr id="71" name="Rectangle 70">
            <a:extLst>
              <a:ext uri="{FF2B5EF4-FFF2-40B4-BE49-F238E27FC236}">
                <a16:creationId xmlns:a16="http://schemas.microsoft.com/office/drawing/2014/main" id="{9B56F13D-866E-5246-91F8-88768FDF60F4}"/>
              </a:ext>
            </a:extLst>
          </p:cNvPr>
          <p:cNvSpPr/>
          <p:nvPr/>
        </p:nvSpPr>
        <p:spPr>
          <a:xfrm>
            <a:off x="5314233" y="3215397"/>
            <a:ext cx="436338" cy="276999"/>
          </a:xfrm>
          <a:prstGeom prst="rect">
            <a:avLst/>
          </a:prstGeom>
        </p:spPr>
        <p:txBody>
          <a:bodyPr wrap="none">
            <a:spAutoFit/>
          </a:bodyPr>
          <a:lstStyle/>
          <a:p>
            <a:r>
              <a:rPr lang="en-US" sz="1200" baseline="30000" dirty="0">
                <a:solidFill>
                  <a:srgbClr val="00B050"/>
                </a:solidFill>
              </a:rPr>
              <a:t>26</a:t>
            </a:r>
            <a:r>
              <a:rPr lang="en-US" sz="1200" dirty="0">
                <a:solidFill>
                  <a:srgbClr val="00B050"/>
                </a:solidFill>
              </a:rPr>
              <a:t>Al</a:t>
            </a:r>
          </a:p>
        </p:txBody>
      </p:sp>
    </p:spTree>
    <p:extLst>
      <p:ext uri="{BB962C8B-B14F-4D97-AF65-F5344CB8AC3E}">
        <p14:creationId xmlns:p14="http://schemas.microsoft.com/office/powerpoint/2010/main" val="2999874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293D67-73FF-C540-8E70-B0F23FDE1B2A}"/>
              </a:ext>
            </a:extLst>
          </p:cNvPr>
          <p:cNvSpPr txBox="1"/>
          <p:nvPr/>
        </p:nvSpPr>
        <p:spPr>
          <a:xfrm>
            <a:off x="304800" y="168845"/>
            <a:ext cx="8534400" cy="538609"/>
          </a:xfrm>
          <a:prstGeom prst="rect">
            <a:avLst/>
          </a:prstGeom>
          <a:noFill/>
        </p:spPr>
        <p:txBody>
          <a:bodyPr wrap="square" rtlCol="0">
            <a:spAutoFit/>
          </a:bodyPr>
          <a:lstStyle/>
          <a:p>
            <a:r>
              <a:rPr lang="en-US" sz="2900" b="1" i="1" dirty="0">
                <a:solidFill>
                  <a:srgbClr val="000000"/>
                </a:solidFill>
                <a:latin typeface="Avenir Next" panose="020B0503020202020204" pitchFamily="34" charset="0"/>
              </a:rPr>
              <a:t>Structure and astrophysics</a:t>
            </a:r>
          </a:p>
        </p:txBody>
      </p:sp>
      <p:sp>
        <p:nvSpPr>
          <p:cNvPr id="44" name="TextBox 43">
            <a:extLst>
              <a:ext uri="{FF2B5EF4-FFF2-40B4-BE49-F238E27FC236}">
                <a16:creationId xmlns:a16="http://schemas.microsoft.com/office/drawing/2014/main" id="{FCDD9ABC-D925-DB42-9D2F-B73C371134E0}"/>
              </a:ext>
            </a:extLst>
          </p:cNvPr>
          <p:cNvSpPr txBox="1"/>
          <p:nvPr/>
        </p:nvSpPr>
        <p:spPr>
          <a:xfrm>
            <a:off x="322991" y="758590"/>
            <a:ext cx="8154701" cy="646331"/>
          </a:xfrm>
          <a:prstGeom prst="rect">
            <a:avLst/>
          </a:prstGeom>
          <a:noFill/>
        </p:spPr>
        <p:txBody>
          <a:bodyPr wrap="square" rtlCol="0">
            <a:spAutoFit/>
          </a:bodyPr>
          <a:lstStyle/>
          <a:p>
            <a:r>
              <a:rPr lang="en-US" sz="1200" b="1" u="sng" baseline="30000" dirty="0">
                <a:solidFill>
                  <a:srgbClr val="0082CA"/>
                </a:solidFill>
              </a:rPr>
              <a:t>32</a:t>
            </a:r>
            <a:r>
              <a:rPr lang="en-US" sz="1200" b="1" u="sng" dirty="0">
                <a:solidFill>
                  <a:srgbClr val="0082CA"/>
                </a:solidFill>
              </a:rPr>
              <a:t>Si</a:t>
            </a:r>
            <a:r>
              <a:rPr lang="en-US" sz="1200" dirty="0">
                <a:solidFill>
                  <a:srgbClr val="000000"/>
                </a:solidFill>
              </a:rPr>
              <a:t>:</a:t>
            </a:r>
            <a:r>
              <a:rPr lang="en-US" sz="1200" b="1" dirty="0">
                <a:solidFill>
                  <a:srgbClr val="FF2600"/>
                </a:solidFill>
              </a:rPr>
              <a:t> </a:t>
            </a:r>
            <a:r>
              <a:rPr lang="en-US" sz="1200" dirty="0">
                <a:solidFill>
                  <a:srgbClr val="000000"/>
                </a:solidFill>
              </a:rPr>
              <a:t>single and two-nucleon transfer with reactions such as (</a:t>
            </a:r>
            <a:r>
              <a:rPr lang="en-US" sz="1200" i="1" dirty="0" err="1">
                <a:solidFill>
                  <a:srgbClr val="000000"/>
                </a:solidFill>
              </a:rPr>
              <a:t>d</a:t>
            </a:r>
            <a:r>
              <a:rPr lang="en-US" sz="1200" dirty="0" err="1">
                <a:solidFill>
                  <a:srgbClr val="000000"/>
                </a:solidFill>
              </a:rPr>
              <a:t>,</a:t>
            </a:r>
            <a:r>
              <a:rPr lang="en-US" sz="1200" i="1" dirty="0" err="1">
                <a:solidFill>
                  <a:srgbClr val="000000"/>
                </a:solidFill>
              </a:rPr>
              <a:t>p</a:t>
            </a:r>
            <a:r>
              <a:rPr lang="en-US" sz="1200" dirty="0">
                <a:solidFill>
                  <a:srgbClr val="000000"/>
                </a:solidFill>
              </a:rPr>
              <a:t>), (</a:t>
            </a:r>
            <a:r>
              <a:rPr lang="en-US" sz="1200" i="1" dirty="0" err="1">
                <a:solidFill>
                  <a:srgbClr val="000000"/>
                </a:solidFill>
              </a:rPr>
              <a:t>d</a:t>
            </a:r>
            <a:r>
              <a:rPr lang="en-US" sz="1200" dirty="0" err="1">
                <a:solidFill>
                  <a:srgbClr val="000000"/>
                </a:solidFill>
              </a:rPr>
              <a:t>,</a:t>
            </a:r>
            <a:r>
              <a:rPr lang="en-US" sz="1200" i="1" dirty="0" err="1">
                <a:solidFill>
                  <a:srgbClr val="000000"/>
                </a:solidFill>
              </a:rPr>
              <a:t>t</a:t>
            </a:r>
            <a:r>
              <a:rPr lang="en-US" sz="1200" dirty="0">
                <a:solidFill>
                  <a:srgbClr val="000000"/>
                </a:solidFill>
              </a:rPr>
              <a:t>) and (</a:t>
            </a:r>
            <a:r>
              <a:rPr lang="en-US" sz="1200" i="1" dirty="0" err="1">
                <a:solidFill>
                  <a:srgbClr val="000000"/>
                </a:solidFill>
              </a:rPr>
              <a:t>t</a:t>
            </a:r>
            <a:r>
              <a:rPr lang="en-US" sz="1200" dirty="0" err="1">
                <a:solidFill>
                  <a:srgbClr val="000000"/>
                </a:solidFill>
              </a:rPr>
              <a:t>,</a:t>
            </a:r>
            <a:r>
              <a:rPr lang="en-US" sz="1200" i="1" dirty="0" err="1">
                <a:solidFill>
                  <a:srgbClr val="000000"/>
                </a:solidFill>
              </a:rPr>
              <a:t>p</a:t>
            </a:r>
            <a:r>
              <a:rPr lang="en-US" sz="1200" dirty="0">
                <a:solidFill>
                  <a:srgbClr val="000000"/>
                </a:solidFill>
              </a:rPr>
              <a:t>) all possible, as well as (</a:t>
            </a:r>
            <a:r>
              <a:rPr lang="en-US" sz="1200" i="1" dirty="0" err="1">
                <a:solidFill>
                  <a:srgbClr val="000000"/>
                </a:solidFill>
              </a:rPr>
              <a:t>p</a:t>
            </a:r>
            <a:r>
              <a:rPr lang="en-US" sz="1200" dirty="0" err="1">
                <a:solidFill>
                  <a:srgbClr val="000000"/>
                </a:solidFill>
              </a:rPr>
              <a:t>,</a:t>
            </a:r>
            <a:r>
              <a:rPr lang="en-US" sz="1200" i="1" dirty="0" err="1">
                <a:solidFill>
                  <a:srgbClr val="000000"/>
                </a:solidFill>
              </a:rPr>
              <a:t>p</a:t>
            </a:r>
            <a:r>
              <a:rPr lang="en-US" sz="1200" dirty="0">
                <a:solidFill>
                  <a:srgbClr val="000000"/>
                </a:solidFill>
              </a:rPr>
              <a:t>). Main focus is to elucidate </a:t>
            </a:r>
            <a:r>
              <a:rPr lang="en-US" sz="1200" dirty="0">
                <a:solidFill>
                  <a:srgbClr val="FF2600"/>
                </a:solidFill>
              </a:rPr>
              <a:t>single-neutron energies</a:t>
            </a:r>
            <a:r>
              <a:rPr lang="en-US" sz="1200" dirty="0">
                <a:solidFill>
                  <a:srgbClr val="000000"/>
                </a:solidFill>
              </a:rPr>
              <a:t> of the </a:t>
            </a:r>
            <a:r>
              <a:rPr lang="en-US" sz="1200" i="1" dirty="0">
                <a:solidFill>
                  <a:srgbClr val="000000"/>
                </a:solidFill>
              </a:rPr>
              <a:t>d</a:t>
            </a:r>
            <a:r>
              <a:rPr lang="en-US" sz="1200" dirty="0">
                <a:solidFill>
                  <a:srgbClr val="000000"/>
                </a:solidFill>
              </a:rPr>
              <a:t> orbitals and connections to </a:t>
            </a:r>
            <a:r>
              <a:rPr lang="en-US" sz="1200" dirty="0">
                <a:solidFill>
                  <a:srgbClr val="FF2600"/>
                </a:solidFill>
              </a:rPr>
              <a:t>spin-orbit force</a:t>
            </a:r>
            <a:r>
              <a:rPr lang="en-US" sz="1200" dirty="0">
                <a:solidFill>
                  <a:srgbClr val="000000"/>
                </a:solidFill>
              </a:rPr>
              <a:t>, proton </a:t>
            </a:r>
            <a:r>
              <a:rPr lang="en-US" sz="1200" i="1" dirty="0">
                <a:solidFill>
                  <a:srgbClr val="000000"/>
                </a:solidFill>
              </a:rPr>
              <a:t>s</a:t>
            </a:r>
            <a:r>
              <a:rPr lang="en-US" sz="1200" dirty="0">
                <a:solidFill>
                  <a:srgbClr val="000000"/>
                </a:solidFill>
              </a:rPr>
              <a:t>-orbital depletion, </a:t>
            </a:r>
            <a:r>
              <a:rPr lang="en-US" sz="1200" dirty="0">
                <a:solidFill>
                  <a:srgbClr val="FF2600"/>
                </a:solidFill>
              </a:rPr>
              <a:t>bubble nuclei</a:t>
            </a:r>
            <a:r>
              <a:rPr lang="en-US" sz="1200" dirty="0">
                <a:solidFill>
                  <a:srgbClr val="000000"/>
                </a:solidFill>
              </a:rPr>
              <a:t>. Both AT-TPC and Si-array mode </a:t>
            </a:r>
          </a:p>
        </p:txBody>
      </p:sp>
      <p:sp>
        <p:nvSpPr>
          <p:cNvPr id="5" name="TextBox 4">
            <a:extLst>
              <a:ext uri="{FF2B5EF4-FFF2-40B4-BE49-F238E27FC236}">
                <a16:creationId xmlns:a16="http://schemas.microsoft.com/office/drawing/2014/main" id="{2695B889-2039-ED4F-A141-D21D4C55B5E4}"/>
              </a:ext>
            </a:extLst>
          </p:cNvPr>
          <p:cNvSpPr txBox="1"/>
          <p:nvPr/>
        </p:nvSpPr>
        <p:spPr>
          <a:xfrm>
            <a:off x="322991" y="1411150"/>
            <a:ext cx="5982728" cy="246221"/>
          </a:xfrm>
          <a:prstGeom prst="rect">
            <a:avLst/>
          </a:prstGeom>
          <a:noFill/>
        </p:spPr>
        <p:txBody>
          <a:bodyPr wrap="none" rtlCol="0">
            <a:spAutoFit/>
          </a:bodyPr>
          <a:lstStyle/>
          <a:p>
            <a:r>
              <a:rPr lang="en-US" sz="1000" i="1" dirty="0">
                <a:solidFill>
                  <a:schemeClr val="bg1">
                    <a:lumMod val="75000"/>
                  </a:schemeClr>
                </a:solidFill>
              </a:rPr>
              <a:t>Many groups interested in this, from Argonne, LBNL, Manchester UK, etc. Material potentially available.</a:t>
            </a:r>
          </a:p>
        </p:txBody>
      </p:sp>
      <p:sp>
        <p:nvSpPr>
          <p:cNvPr id="6" name="TextBox 5">
            <a:extLst>
              <a:ext uri="{FF2B5EF4-FFF2-40B4-BE49-F238E27FC236}">
                <a16:creationId xmlns:a16="http://schemas.microsoft.com/office/drawing/2014/main" id="{27B56F35-8D4B-0045-A74F-80F909FFF8DF}"/>
              </a:ext>
            </a:extLst>
          </p:cNvPr>
          <p:cNvSpPr txBox="1"/>
          <p:nvPr/>
        </p:nvSpPr>
        <p:spPr>
          <a:xfrm>
            <a:off x="322990" y="1866641"/>
            <a:ext cx="8154701" cy="276999"/>
          </a:xfrm>
          <a:prstGeom prst="rect">
            <a:avLst/>
          </a:prstGeom>
          <a:noFill/>
        </p:spPr>
        <p:txBody>
          <a:bodyPr wrap="square" rtlCol="0">
            <a:spAutoFit/>
          </a:bodyPr>
          <a:lstStyle/>
          <a:p>
            <a:r>
              <a:rPr lang="en-US" sz="1200" b="1" u="sng" baseline="30000" dirty="0">
                <a:solidFill>
                  <a:srgbClr val="0082CA"/>
                </a:solidFill>
              </a:rPr>
              <a:t>35</a:t>
            </a:r>
            <a:r>
              <a:rPr lang="en-US" sz="1200" b="1" u="sng" dirty="0">
                <a:solidFill>
                  <a:srgbClr val="0082CA"/>
                </a:solidFill>
              </a:rPr>
              <a:t>S</a:t>
            </a:r>
            <a:r>
              <a:rPr lang="en-US" sz="1200" dirty="0">
                <a:solidFill>
                  <a:srgbClr val="000000"/>
                </a:solidFill>
              </a:rPr>
              <a:t>:</a:t>
            </a:r>
            <a:r>
              <a:rPr lang="en-US" sz="1200" dirty="0">
                <a:solidFill>
                  <a:srgbClr val="FF2600"/>
                </a:solidFill>
              </a:rPr>
              <a:t> </a:t>
            </a:r>
            <a:r>
              <a:rPr lang="en-US" sz="1200" dirty="0">
                <a:solidFill>
                  <a:srgbClr val="000000"/>
                </a:solidFill>
              </a:rPr>
              <a:t>focus would be identification and cross sections for key neutron excitations in </a:t>
            </a:r>
            <a:r>
              <a:rPr lang="en-US" sz="1200" baseline="30000" dirty="0">
                <a:solidFill>
                  <a:srgbClr val="000000"/>
                </a:solidFill>
              </a:rPr>
              <a:t>36</a:t>
            </a:r>
            <a:r>
              <a:rPr lang="en-US" sz="1200" dirty="0">
                <a:solidFill>
                  <a:srgbClr val="000000"/>
                </a:solidFill>
              </a:rPr>
              <a:t>S for </a:t>
            </a:r>
            <a:r>
              <a:rPr lang="en-US" sz="1200" dirty="0">
                <a:solidFill>
                  <a:srgbClr val="FF2600"/>
                </a:solidFill>
              </a:rPr>
              <a:t>astrophysical purposes</a:t>
            </a:r>
          </a:p>
        </p:txBody>
      </p:sp>
      <p:sp>
        <p:nvSpPr>
          <p:cNvPr id="7" name="TextBox 6">
            <a:extLst>
              <a:ext uri="{FF2B5EF4-FFF2-40B4-BE49-F238E27FC236}">
                <a16:creationId xmlns:a16="http://schemas.microsoft.com/office/drawing/2014/main" id="{DF20FB19-103C-1E4F-ACB8-85AB30C531C1}"/>
              </a:ext>
            </a:extLst>
          </p:cNvPr>
          <p:cNvSpPr txBox="1"/>
          <p:nvPr/>
        </p:nvSpPr>
        <p:spPr>
          <a:xfrm>
            <a:off x="322991" y="2216049"/>
            <a:ext cx="2872902" cy="246221"/>
          </a:xfrm>
          <a:prstGeom prst="rect">
            <a:avLst/>
          </a:prstGeom>
          <a:noFill/>
        </p:spPr>
        <p:txBody>
          <a:bodyPr wrap="none" rtlCol="0">
            <a:spAutoFit/>
          </a:bodyPr>
          <a:lstStyle/>
          <a:p>
            <a:r>
              <a:rPr lang="en-US" sz="1000" i="1" dirty="0">
                <a:solidFill>
                  <a:schemeClr val="bg1">
                    <a:lumMod val="75000"/>
                  </a:schemeClr>
                </a:solidFill>
              </a:rPr>
              <a:t>Interest from the University of Surrey group, UK</a:t>
            </a:r>
          </a:p>
        </p:txBody>
      </p:sp>
      <p:sp>
        <p:nvSpPr>
          <p:cNvPr id="9" name="TextBox 8">
            <a:extLst>
              <a:ext uri="{FF2B5EF4-FFF2-40B4-BE49-F238E27FC236}">
                <a16:creationId xmlns:a16="http://schemas.microsoft.com/office/drawing/2014/main" id="{B0F2A1A7-606A-7D46-9F18-85AA5551DE72}"/>
              </a:ext>
            </a:extLst>
          </p:cNvPr>
          <p:cNvSpPr txBox="1"/>
          <p:nvPr/>
        </p:nvSpPr>
        <p:spPr>
          <a:xfrm>
            <a:off x="322990" y="2598149"/>
            <a:ext cx="8154701" cy="646331"/>
          </a:xfrm>
          <a:prstGeom prst="rect">
            <a:avLst/>
          </a:prstGeom>
          <a:noFill/>
        </p:spPr>
        <p:txBody>
          <a:bodyPr wrap="square" rtlCol="0">
            <a:spAutoFit/>
          </a:bodyPr>
          <a:lstStyle/>
          <a:p>
            <a:r>
              <a:rPr lang="en-US" sz="1200" b="1" u="sng" baseline="30000" dirty="0">
                <a:solidFill>
                  <a:srgbClr val="0082CA"/>
                </a:solidFill>
              </a:rPr>
              <a:t>44</a:t>
            </a:r>
            <a:r>
              <a:rPr lang="en-US" sz="1200" b="1" u="sng" dirty="0">
                <a:solidFill>
                  <a:srgbClr val="0082CA"/>
                </a:solidFill>
              </a:rPr>
              <a:t>Ti</a:t>
            </a:r>
            <a:r>
              <a:rPr lang="en-US" sz="1200" dirty="0">
                <a:solidFill>
                  <a:srgbClr val="000000"/>
                </a:solidFill>
              </a:rPr>
              <a:t>:</a:t>
            </a:r>
            <a:r>
              <a:rPr lang="en-US" sz="1200" dirty="0">
                <a:solidFill>
                  <a:srgbClr val="FF2600"/>
                </a:solidFill>
              </a:rPr>
              <a:t> </a:t>
            </a:r>
            <a:r>
              <a:rPr lang="en-US" sz="1200" dirty="0">
                <a:solidFill>
                  <a:srgbClr val="000000"/>
                </a:solidFill>
              </a:rPr>
              <a:t>much long term interest in reactions on this system. </a:t>
            </a:r>
            <a:r>
              <a:rPr lang="en-US" sz="1200" dirty="0">
                <a:solidFill>
                  <a:srgbClr val="FF2600"/>
                </a:solidFill>
              </a:rPr>
              <a:t>np-pairing properties</a:t>
            </a:r>
            <a:r>
              <a:rPr lang="en-US" sz="1200" dirty="0">
                <a:solidFill>
                  <a:srgbClr val="000000"/>
                </a:solidFill>
              </a:rPr>
              <a:t> can be determined from e.g. (</a:t>
            </a:r>
            <a:r>
              <a:rPr lang="en-US" sz="1200" i="1" dirty="0">
                <a:solidFill>
                  <a:srgbClr val="000000"/>
                </a:solidFill>
              </a:rPr>
              <a:t>d</a:t>
            </a:r>
            <a:r>
              <a:rPr lang="en-US" sz="1200" dirty="0">
                <a:solidFill>
                  <a:srgbClr val="000000"/>
                </a:solidFill>
              </a:rPr>
              <a:t>,</a:t>
            </a:r>
            <a:r>
              <a:rPr lang="en-US" sz="1200" i="1" dirty="0">
                <a:solidFill>
                  <a:srgbClr val="000000"/>
                </a:solidFill>
              </a:rPr>
              <a:t>α</a:t>
            </a:r>
            <a:r>
              <a:rPr lang="en-US" sz="1200" dirty="0">
                <a:solidFill>
                  <a:srgbClr val="000000"/>
                </a:solidFill>
              </a:rPr>
              <a:t>) or (</a:t>
            </a:r>
            <a:r>
              <a:rPr lang="en-US" sz="1200" baseline="30000" dirty="0">
                <a:solidFill>
                  <a:srgbClr val="000000"/>
                </a:solidFill>
              </a:rPr>
              <a:t>3</a:t>
            </a:r>
            <a:r>
              <a:rPr lang="en-US" sz="1200" dirty="0">
                <a:solidFill>
                  <a:srgbClr val="000000"/>
                </a:solidFill>
              </a:rPr>
              <a:t>He,</a:t>
            </a:r>
            <a:r>
              <a:rPr lang="en-US" sz="1200" i="1" dirty="0">
                <a:solidFill>
                  <a:srgbClr val="000000"/>
                </a:solidFill>
              </a:rPr>
              <a:t>n</a:t>
            </a:r>
            <a:r>
              <a:rPr lang="en-US" sz="1200" dirty="0">
                <a:solidFill>
                  <a:srgbClr val="000000"/>
                </a:solidFill>
              </a:rPr>
              <a:t>) [possible in AT-TPC mode]. Potentially </a:t>
            </a:r>
            <a:r>
              <a:rPr lang="en-US" sz="1200" dirty="0">
                <a:solidFill>
                  <a:srgbClr val="FF2600"/>
                </a:solidFill>
              </a:rPr>
              <a:t>Coulomb excitation studies </a:t>
            </a:r>
            <a:r>
              <a:rPr lang="en-US" sz="1200" dirty="0">
                <a:solidFill>
                  <a:srgbClr val="000000"/>
                </a:solidFill>
              </a:rPr>
              <a:t>can be carried out with SOLARIS, using </a:t>
            </a:r>
            <a:r>
              <a:rPr lang="en-US" sz="1200" dirty="0" err="1">
                <a:solidFill>
                  <a:srgbClr val="000000"/>
                </a:solidFill>
              </a:rPr>
              <a:t>kist</a:t>
            </a:r>
            <a:r>
              <a:rPr lang="en-US" sz="1200" dirty="0">
                <a:solidFill>
                  <a:srgbClr val="000000"/>
                </a:solidFill>
              </a:rPr>
              <a:t> charged particles. Other studies would include (</a:t>
            </a:r>
            <a:r>
              <a:rPr lang="en-US" sz="1200" i="1" dirty="0" err="1">
                <a:solidFill>
                  <a:srgbClr val="000000"/>
                </a:solidFill>
              </a:rPr>
              <a:t>d</a:t>
            </a:r>
            <a:r>
              <a:rPr lang="en-US" sz="1200" dirty="0" err="1">
                <a:solidFill>
                  <a:srgbClr val="000000"/>
                </a:solidFill>
              </a:rPr>
              <a:t>,</a:t>
            </a:r>
            <a:r>
              <a:rPr lang="en-US" sz="1200" i="1" dirty="0" err="1">
                <a:solidFill>
                  <a:srgbClr val="000000"/>
                </a:solidFill>
              </a:rPr>
              <a:t>p</a:t>
            </a:r>
            <a:r>
              <a:rPr lang="en-US" sz="1200" dirty="0">
                <a:solidFill>
                  <a:srgbClr val="000000"/>
                </a:solidFill>
              </a:rPr>
              <a:t>) and so on.</a:t>
            </a:r>
          </a:p>
        </p:txBody>
      </p:sp>
      <p:sp>
        <p:nvSpPr>
          <p:cNvPr id="10" name="TextBox 9">
            <a:extLst>
              <a:ext uri="{FF2B5EF4-FFF2-40B4-BE49-F238E27FC236}">
                <a16:creationId xmlns:a16="http://schemas.microsoft.com/office/drawing/2014/main" id="{46301482-DF6F-DF4E-BB63-4A183282C20F}"/>
              </a:ext>
            </a:extLst>
          </p:cNvPr>
          <p:cNvSpPr txBox="1"/>
          <p:nvPr/>
        </p:nvSpPr>
        <p:spPr>
          <a:xfrm>
            <a:off x="322991" y="3229437"/>
            <a:ext cx="3934090" cy="246221"/>
          </a:xfrm>
          <a:prstGeom prst="rect">
            <a:avLst/>
          </a:prstGeom>
          <a:noFill/>
        </p:spPr>
        <p:txBody>
          <a:bodyPr wrap="none" rtlCol="0">
            <a:spAutoFit/>
          </a:bodyPr>
          <a:lstStyle/>
          <a:p>
            <a:r>
              <a:rPr lang="en-US" sz="1000" i="1" dirty="0">
                <a:solidFill>
                  <a:schemeClr val="bg1">
                    <a:lumMod val="75000"/>
                  </a:schemeClr>
                </a:solidFill>
              </a:rPr>
              <a:t>Again, we are aware of interest from many groups, including LBNL</a:t>
            </a:r>
          </a:p>
        </p:txBody>
      </p:sp>
      <p:sp>
        <p:nvSpPr>
          <p:cNvPr id="11" name="TextBox 10">
            <a:extLst>
              <a:ext uri="{FF2B5EF4-FFF2-40B4-BE49-F238E27FC236}">
                <a16:creationId xmlns:a16="http://schemas.microsoft.com/office/drawing/2014/main" id="{1B53BE93-0EC1-5E4F-8679-6D21BBD439D4}"/>
              </a:ext>
            </a:extLst>
          </p:cNvPr>
          <p:cNvSpPr txBox="1"/>
          <p:nvPr/>
        </p:nvSpPr>
        <p:spPr>
          <a:xfrm>
            <a:off x="322991" y="3592313"/>
            <a:ext cx="8154701" cy="1015663"/>
          </a:xfrm>
          <a:prstGeom prst="rect">
            <a:avLst/>
          </a:prstGeom>
          <a:noFill/>
        </p:spPr>
        <p:txBody>
          <a:bodyPr wrap="square" rtlCol="0">
            <a:spAutoFit/>
          </a:bodyPr>
          <a:lstStyle/>
          <a:p>
            <a:r>
              <a:rPr lang="en-US" sz="1200" b="1" u="sng" baseline="30000" dirty="0">
                <a:solidFill>
                  <a:srgbClr val="0082CA"/>
                </a:solidFill>
              </a:rPr>
              <a:t>56</a:t>
            </a:r>
            <a:r>
              <a:rPr lang="en-US" sz="1200" b="1" u="sng" dirty="0">
                <a:solidFill>
                  <a:srgbClr val="0082CA"/>
                </a:solidFill>
              </a:rPr>
              <a:t>Ni</a:t>
            </a:r>
            <a:r>
              <a:rPr lang="en-US" sz="1200" dirty="0">
                <a:solidFill>
                  <a:srgbClr val="000000"/>
                </a:solidFill>
              </a:rPr>
              <a:t>,</a:t>
            </a:r>
            <a:r>
              <a:rPr lang="en-US" sz="1200" b="1" dirty="0">
                <a:solidFill>
                  <a:srgbClr val="0082CA"/>
                </a:solidFill>
              </a:rPr>
              <a:t> </a:t>
            </a:r>
            <a:r>
              <a:rPr lang="en-US" sz="1200" b="1" u="sng" baseline="30000" dirty="0">
                <a:solidFill>
                  <a:srgbClr val="0082CA"/>
                </a:solidFill>
              </a:rPr>
              <a:t>66</a:t>
            </a:r>
            <a:r>
              <a:rPr lang="en-US" sz="1200" b="1" u="sng" dirty="0">
                <a:solidFill>
                  <a:srgbClr val="0082CA"/>
                </a:solidFill>
              </a:rPr>
              <a:t>Ni</a:t>
            </a:r>
            <a:r>
              <a:rPr lang="en-US" sz="1200" dirty="0">
                <a:solidFill>
                  <a:srgbClr val="000000"/>
                </a:solidFill>
              </a:rPr>
              <a:t>:</a:t>
            </a:r>
            <a:r>
              <a:rPr lang="en-US" sz="1200" b="1" dirty="0">
                <a:solidFill>
                  <a:srgbClr val="FF2600"/>
                </a:solidFill>
              </a:rPr>
              <a:t> </a:t>
            </a:r>
            <a:r>
              <a:rPr lang="en-US" sz="1200" dirty="0">
                <a:solidFill>
                  <a:srgbClr val="000000"/>
                </a:solidFill>
              </a:rPr>
              <a:t>a definitive measurement of the (</a:t>
            </a:r>
            <a:r>
              <a:rPr lang="en-US" sz="1200" i="1" dirty="0" err="1">
                <a:solidFill>
                  <a:srgbClr val="000000"/>
                </a:solidFill>
              </a:rPr>
              <a:t>d</a:t>
            </a:r>
            <a:r>
              <a:rPr lang="en-US" sz="1200" dirty="0" err="1">
                <a:solidFill>
                  <a:srgbClr val="000000"/>
                </a:solidFill>
              </a:rPr>
              <a:t>,</a:t>
            </a:r>
            <a:r>
              <a:rPr lang="en-US" sz="1200" i="1" dirty="0" err="1">
                <a:solidFill>
                  <a:srgbClr val="000000"/>
                </a:solidFill>
              </a:rPr>
              <a:t>p</a:t>
            </a:r>
            <a:r>
              <a:rPr lang="en-US" sz="1200" dirty="0">
                <a:solidFill>
                  <a:srgbClr val="000000"/>
                </a:solidFill>
              </a:rPr>
              <a:t>) reaction on the </a:t>
            </a:r>
            <a:r>
              <a:rPr lang="en-US" sz="1200" baseline="30000" dirty="0">
                <a:solidFill>
                  <a:srgbClr val="000000"/>
                </a:solidFill>
              </a:rPr>
              <a:t>56</a:t>
            </a:r>
            <a:r>
              <a:rPr lang="en-US" sz="1200" dirty="0">
                <a:solidFill>
                  <a:srgbClr val="000000"/>
                </a:solidFill>
              </a:rPr>
              <a:t>Ni </a:t>
            </a:r>
            <a:r>
              <a:rPr lang="en-US" sz="1200" dirty="0">
                <a:solidFill>
                  <a:srgbClr val="FF2600"/>
                </a:solidFill>
              </a:rPr>
              <a:t>doubly-magic system </a:t>
            </a:r>
            <a:r>
              <a:rPr lang="en-US" sz="1200" dirty="0">
                <a:solidFill>
                  <a:srgbClr val="000000"/>
                </a:solidFill>
              </a:rPr>
              <a:t>remains to be done. With ReA6 and SOLARIS, we have the perfect approach. Knowledge of </a:t>
            </a:r>
            <a:r>
              <a:rPr lang="en-US" sz="1200" i="1" dirty="0">
                <a:solidFill>
                  <a:srgbClr val="FF2600"/>
                </a:solidFill>
              </a:rPr>
              <a:t>f</a:t>
            </a:r>
            <a:r>
              <a:rPr lang="en-US" sz="1200" dirty="0">
                <a:solidFill>
                  <a:srgbClr val="FF2600"/>
                </a:solidFill>
              </a:rPr>
              <a:t> and </a:t>
            </a:r>
            <a:r>
              <a:rPr lang="en-US" sz="1200" i="1" dirty="0">
                <a:solidFill>
                  <a:srgbClr val="FF2600"/>
                </a:solidFill>
              </a:rPr>
              <a:t>p</a:t>
            </a:r>
            <a:r>
              <a:rPr lang="en-US" sz="1200" dirty="0">
                <a:solidFill>
                  <a:srgbClr val="FF2600"/>
                </a:solidFill>
              </a:rPr>
              <a:t> neutron excitations </a:t>
            </a:r>
            <a:r>
              <a:rPr lang="en-US" sz="1200" dirty="0">
                <a:solidFill>
                  <a:srgbClr val="000000"/>
                </a:solidFill>
              </a:rPr>
              <a:t>important for  a complete understanding of the region. Similarly with </a:t>
            </a:r>
            <a:r>
              <a:rPr lang="en-US" sz="1200" baseline="30000" dirty="0">
                <a:solidFill>
                  <a:srgbClr val="000000"/>
                </a:solidFill>
              </a:rPr>
              <a:t>66</a:t>
            </a:r>
            <a:r>
              <a:rPr lang="en-US" sz="1200" dirty="0">
                <a:solidFill>
                  <a:srgbClr val="000000"/>
                </a:solidFill>
              </a:rPr>
              <a:t>Ni, here the </a:t>
            </a:r>
            <a:r>
              <a:rPr lang="en-US" sz="1200" i="1" dirty="0">
                <a:solidFill>
                  <a:srgbClr val="000000"/>
                </a:solidFill>
              </a:rPr>
              <a:t>f</a:t>
            </a:r>
            <a:r>
              <a:rPr lang="en-US" sz="1200" dirty="0">
                <a:solidFill>
                  <a:srgbClr val="000000"/>
                </a:solidFill>
              </a:rPr>
              <a:t>, </a:t>
            </a:r>
            <a:r>
              <a:rPr lang="en-US" sz="1200" i="1" dirty="0">
                <a:solidFill>
                  <a:srgbClr val="000000"/>
                </a:solidFill>
              </a:rPr>
              <a:t>p</a:t>
            </a:r>
            <a:r>
              <a:rPr lang="en-US" sz="1200" dirty="0">
                <a:solidFill>
                  <a:srgbClr val="000000"/>
                </a:solidFill>
              </a:rPr>
              <a:t>, </a:t>
            </a:r>
            <a:r>
              <a:rPr lang="en-US" sz="1200" dirty="0">
                <a:solidFill>
                  <a:srgbClr val="FF2600"/>
                </a:solidFill>
              </a:rPr>
              <a:t>and </a:t>
            </a:r>
            <a:r>
              <a:rPr lang="en-US" sz="1200" i="1" dirty="0">
                <a:solidFill>
                  <a:srgbClr val="FF2600"/>
                </a:solidFill>
              </a:rPr>
              <a:t>g</a:t>
            </a:r>
            <a:r>
              <a:rPr lang="en-US" sz="1200" dirty="0">
                <a:solidFill>
                  <a:srgbClr val="FF2600"/>
                </a:solidFill>
              </a:rPr>
              <a:t> excitations</a:t>
            </a:r>
            <a:r>
              <a:rPr lang="en-US" sz="1200" dirty="0">
                <a:solidFill>
                  <a:srgbClr val="000000"/>
                </a:solidFill>
              </a:rPr>
              <a:t>. Limited spectroscopy available in this region, following several very low-energy </a:t>
            </a:r>
            <a:r>
              <a:rPr lang="en-US" sz="1200" dirty="0">
                <a:solidFill>
                  <a:srgbClr val="FF2600"/>
                </a:solidFill>
              </a:rPr>
              <a:t>(</a:t>
            </a:r>
            <a:r>
              <a:rPr lang="en-US" sz="1200" i="1" dirty="0" err="1">
                <a:solidFill>
                  <a:srgbClr val="FF2600"/>
                </a:solidFill>
              </a:rPr>
              <a:t>d</a:t>
            </a:r>
            <a:r>
              <a:rPr lang="en-US" sz="1200" dirty="0" err="1">
                <a:solidFill>
                  <a:srgbClr val="FF2600"/>
                </a:solidFill>
              </a:rPr>
              <a:t>,</a:t>
            </a:r>
            <a:r>
              <a:rPr lang="en-US" sz="1200" i="1" dirty="0" err="1">
                <a:solidFill>
                  <a:srgbClr val="FF2600"/>
                </a:solidFill>
              </a:rPr>
              <a:t>p</a:t>
            </a:r>
            <a:r>
              <a:rPr lang="en-US" sz="1200" dirty="0">
                <a:solidFill>
                  <a:srgbClr val="FF2600"/>
                </a:solidFill>
              </a:rPr>
              <a:t>) and (</a:t>
            </a:r>
            <a:r>
              <a:rPr lang="en-US" sz="1200" i="1" dirty="0" err="1">
                <a:solidFill>
                  <a:srgbClr val="FF2600"/>
                </a:solidFill>
              </a:rPr>
              <a:t>t</a:t>
            </a:r>
            <a:r>
              <a:rPr lang="en-US" sz="1200" dirty="0" err="1">
                <a:solidFill>
                  <a:srgbClr val="FF2600"/>
                </a:solidFill>
              </a:rPr>
              <a:t>,</a:t>
            </a:r>
            <a:r>
              <a:rPr lang="en-US" sz="1200" i="1" dirty="0" err="1">
                <a:solidFill>
                  <a:srgbClr val="FF2600"/>
                </a:solidFill>
              </a:rPr>
              <a:t>p</a:t>
            </a:r>
            <a:r>
              <a:rPr lang="en-US" sz="1200" dirty="0">
                <a:solidFill>
                  <a:srgbClr val="FF2600"/>
                </a:solidFill>
              </a:rPr>
              <a:t>) measurements</a:t>
            </a:r>
            <a:r>
              <a:rPr lang="en-US" sz="1200" dirty="0">
                <a:solidFill>
                  <a:srgbClr val="000000"/>
                </a:solidFill>
              </a:rPr>
              <a:t>. Like with </a:t>
            </a:r>
            <a:r>
              <a:rPr lang="en-US" sz="1200" baseline="30000" dirty="0">
                <a:solidFill>
                  <a:srgbClr val="000000"/>
                </a:solidFill>
              </a:rPr>
              <a:t>56</a:t>
            </a:r>
            <a:r>
              <a:rPr lang="en-US" sz="1200" dirty="0">
                <a:solidFill>
                  <a:srgbClr val="000000"/>
                </a:solidFill>
              </a:rPr>
              <a:t>Ni, ReA6 and SOLARIS could prove essential for definitive measurements. </a:t>
            </a:r>
          </a:p>
        </p:txBody>
      </p:sp>
      <p:sp>
        <p:nvSpPr>
          <p:cNvPr id="12" name="TextBox 11">
            <a:extLst>
              <a:ext uri="{FF2B5EF4-FFF2-40B4-BE49-F238E27FC236}">
                <a16:creationId xmlns:a16="http://schemas.microsoft.com/office/drawing/2014/main" id="{BFEB916C-B447-9148-BB61-FA091F912AE2}"/>
              </a:ext>
            </a:extLst>
          </p:cNvPr>
          <p:cNvSpPr txBox="1"/>
          <p:nvPr/>
        </p:nvSpPr>
        <p:spPr>
          <a:xfrm>
            <a:off x="322991" y="4636756"/>
            <a:ext cx="8154700" cy="400110"/>
          </a:xfrm>
          <a:prstGeom prst="rect">
            <a:avLst/>
          </a:prstGeom>
          <a:noFill/>
        </p:spPr>
        <p:txBody>
          <a:bodyPr wrap="square" rtlCol="0">
            <a:spAutoFit/>
          </a:bodyPr>
          <a:lstStyle/>
          <a:p>
            <a:r>
              <a:rPr lang="en-US" sz="1000" i="1" dirty="0">
                <a:solidFill>
                  <a:schemeClr val="bg1">
                    <a:lumMod val="75000"/>
                  </a:schemeClr>
                </a:solidFill>
              </a:rPr>
              <a:t>Past, limited, studies at Argonne, would complement </a:t>
            </a:r>
            <a:r>
              <a:rPr lang="en-US" sz="1000" i="1" baseline="30000" dirty="0">
                <a:solidFill>
                  <a:schemeClr val="bg1">
                    <a:lumMod val="75000"/>
                  </a:schemeClr>
                </a:solidFill>
              </a:rPr>
              <a:t>56</a:t>
            </a:r>
            <a:r>
              <a:rPr lang="en-US" sz="1000" i="1" dirty="0">
                <a:solidFill>
                  <a:schemeClr val="bg1">
                    <a:lumMod val="75000"/>
                  </a:schemeClr>
                </a:solidFill>
              </a:rPr>
              <a:t>Ni(</a:t>
            </a:r>
            <a:r>
              <a:rPr lang="en-US" sz="1000" i="1" dirty="0" err="1">
                <a:solidFill>
                  <a:schemeClr val="bg1">
                    <a:lumMod val="75000"/>
                  </a:schemeClr>
                </a:solidFill>
              </a:rPr>
              <a:t>p,d</a:t>
            </a:r>
            <a:r>
              <a:rPr lang="en-US" sz="1000" i="1" dirty="0">
                <a:solidFill>
                  <a:schemeClr val="bg1">
                    <a:lumMod val="75000"/>
                  </a:schemeClr>
                </a:solidFill>
              </a:rPr>
              <a:t>) work done at NSCL a few years ago, and several measurement done with </a:t>
            </a:r>
            <a:r>
              <a:rPr lang="en-US" sz="1000" i="1" baseline="30000" dirty="0">
                <a:solidFill>
                  <a:schemeClr val="bg1">
                    <a:lumMod val="75000"/>
                  </a:schemeClr>
                </a:solidFill>
              </a:rPr>
              <a:t>66</a:t>
            </a:r>
            <a:r>
              <a:rPr lang="en-US" sz="1000" i="1" dirty="0">
                <a:solidFill>
                  <a:schemeClr val="bg1">
                    <a:lumMod val="75000"/>
                  </a:schemeClr>
                </a:solidFill>
              </a:rPr>
              <a:t>Ni beams at ISOLDE in recent years</a:t>
            </a:r>
          </a:p>
        </p:txBody>
      </p:sp>
    </p:spTree>
    <p:extLst>
      <p:ext uri="{BB962C8B-B14F-4D97-AF65-F5344CB8AC3E}">
        <p14:creationId xmlns:p14="http://schemas.microsoft.com/office/powerpoint/2010/main" val="45066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293D67-73FF-C540-8E70-B0F23FDE1B2A}"/>
              </a:ext>
            </a:extLst>
          </p:cNvPr>
          <p:cNvSpPr txBox="1"/>
          <p:nvPr/>
        </p:nvSpPr>
        <p:spPr>
          <a:xfrm>
            <a:off x="304800" y="168845"/>
            <a:ext cx="8534400" cy="538609"/>
          </a:xfrm>
          <a:prstGeom prst="rect">
            <a:avLst/>
          </a:prstGeom>
          <a:noFill/>
        </p:spPr>
        <p:txBody>
          <a:bodyPr wrap="square" rtlCol="0">
            <a:spAutoFit/>
          </a:bodyPr>
          <a:lstStyle/>
          <a:p>
            <a:r>
              <a:rPr lang="en-US" sz="2900" b="1" i="1" dirty="0">
                <a:solidFill>
                  <a:srgbClr val="000000"/>
                </a:solidFill>
                <a:latin typeface="Avenir Next" panose="020B0503020202020204" pitchFamily="34" charset="0"/>
              </a:rPr>
              <a:t>Structure and astrophysics</a:t>
            </a:r>
          </a:p>
        </p:txBody>
      </p:sp>
      <p:sp>
        <p:nvSpPr>
          <p:cNvPr id="44" name="TextBox 43">
            <a:extLst>
              <a:ext uri="{FF2B5EF4-FFF2-40B4-BE49-F238E27FC236}">
                <a16:creationId xmlns:a16="http://schemas.microsoft.com/office/drawing/2014/main" id="{FCDD9ABC-D925-DB42-9D2F-B73C371134E0}"/>
              </a:ext>
            </a:extLst>
          </p:cNvPr>
          <p:cNvSpPr txBox="1"/>
          <p:nvPr/>
        </p:nvSpPr>
        <p:spPr>
          <a:xfrm>
            <a:off x="322991" y="758590"/>
            <a:ext cx="8154701" cy="461665"/>
          </a:xfrm>
          <a:prstGeom prst="rect">
            <a:avLst/>
          </a:prstGeom>
          <a:noFill/>
        </p:spPr>
        <p:txBody>
          <a:bodyPr wrap="square" rtlCol="0">
            <a:spAutoFit/>
          </a:bodyPr>
          <a:lstStyle/>
          <a:p>
            <a:r>
              <a:rPr lang="en-US" sz="1200" b="1" u="sng" baseline="30000" dirty="0">
                <a:solidFill>
                  <a:srgbClr val="0082CA"/>
                </a:solidFill>
              </a:rPr>
              <a:t>59,60</a:t>
            </a:r>
            <a:r>
              <a:rPr lang="en-US" sz="1200" b="1" u="sng" dirty="0">
                <a:solidFill>
                  <a:srgbClr val="0082CA"/>
                </a:solidFill>
              </a:rPr>
              <a:t>Fe</a:t>
            </a:r>
            <a:r>
              <a:rPr lang="en-US" sz="1200" dirty="0">
                <a:solidFill>
                  <a:srgbClr val="000000"/>
                </a:solidFill>
              </a:rPr>
              <a:t>:</a:t>
            </a:r>
            <a:r>
              <a:rPr lang="en-US" sz="1200" b="1" dirty="0">
                <a:solidFill>
                  <a:srgbClr val="FF2600"/>
                </a:solidFill>
              </a:rPr>
              <a:t> </a:t>
            </a:r>
            <a:r>
              <a:rPr lang="en-US" sz="1200" dirty="0">
                <a:solidFill>
                  <a:srgbClr val="000000"/>
                </a:solidFill>
              </a:rPr>
              <a:t>interest to look at the </a:t>
            </a:r>
            <a:r>
              <a:rPr lang="en-US" sz="1200" dirty="0">
                <a:solidFill>
                  <a:srgbClr val="FF2600"/>
                </a:solidFill>
              </a:rPr>
              <a:t>surrogate reaction for (</a:t>
            </a:r>
            <a:r>
              <a:rPr lang="en-US" sz="1200" i="1" dirty="0" err="1">
                <a:solidFill>
                  <a:srgbClr val="FF2600"/>
                </a:solidFill>
              </a:rPr>
              <a:t>n</a:t>
            </a:r>
            <a:r>
              <a:rPr lang="en-US" sz="1200" dirty="0" err="1">
                <a:solidFill>
                  <a:srgbClr val="FF2600"/>
                </a:solidFill>
              </a:rPr>
              <a:t>,γ</a:t>
            </a:r>
            <a:r>
              <a:rPr lang="en-US" sz="1200" dirty="0">
                <a:solidFill>
                  <a:srgbClr val="FF2600"/>
                </a:solidFill>
              </a:rPr>
              <a:t>)</a:t>
            </a:r>
            <a:r>
              <a:rPr lang="en-US" sz="1200" dirty="0">
                <a:solidFill>
                  <a:srgbClr val="000000"/>
                </a:solidFill>
              </a:rPr>
              <a:t> via e.g. </a:t>
            </a:r>
            <a:r>
              <a:rPr lang="en-US" sz="1200" baseline="30000" dirty="0">
                <a:solidFill>
                  <a:srgbClr val="000000"/>
                </a:solidFill>
              </a:rPr>
              <a:t>59</a:t>
            </a:r>
            <a:r>
              <a:rPr lang="en-US" sz="1200" dirty="0">
                <a:solidFill>
                  <a:srgbClr val="000000"/>
                </a:solidFill>
              </a:rPr>
              <a:t>Fe(</a:t>
            </a:r>
            <a:r>
              <a:rPr lang="en-US" sz="1200" i="1" dirty="0" err="1">
                <a:solidFill>
                  <a:srgbClr val="000000"/>
                </a:solidFill>
              </a:rPr>
              <a:t>d</a:t>
            </a:r>
            <a:r>
              <a:rPr lang="en-US" sz="1200" dirty="0" err="1">
                <a:solidFill>
                  <a:srgbClr val="000000"/>
                </a:solidFill>
              </a:rPr>
              <a:t>,</a:t>
            </a:r>
            <a:r>
              <a:rPr lang="en-US" sz="1200" i="1" dirty="0" err="1">
                <a:solidFill>
                  <a:srgbClr val="000000"/>
                </a:solidFill>
              </a:rPr>
              <a:t>p</a:t>
            </a:r>
            <a:r>
              <a:rPr lang="en-US" sz="1200" dirty="0">
                <a:solidFill>
                  <a:srgbClr val="000000"/>
                </a:solidFill>
              </a:rPr>
              <a:t>). Inverse kinematics technique has been developed for HELIOS, with photon detection available and transferrable to SOLARIS. No previous measurements</a:t>
            </a:r>
          </a:p>
        </p:txBody>
      </p:sp>
      <p:sp>
        <p:nvSpPr>
          <p:cNvPr id="5" name="TextBox 4">
            <a:extLst>
              <a:ext uri="{FF2B5EF4-FFF2-40B4-BE49-F238E27FC236}">
                <a16:creationId xmlns:a16="http://schemas.microsoft.com/office/drawing/2014/main" id="{2695B889-2039-ED4F-A141-D21D4C55B5E4}"/>
              </a:ext>
            </a:extLst>
          </p:cNvPr>
          <p:cNvSpPr txBox="1"/>
          <p:nvPr/>
        </p:nvSpPr>
        <p:spPr>
          <a:xfrm>
            <a:off x="322991" y="1287400"/>
            <a:ext cx="3437159" cy="246221"/>
          </a:xfrm>
          <a:prstGeom prst="rect">
            <a:avLst/>
          </a:prstGeom>
          <a:noFill/>
        </p:spPr>
        <p:txBody>
          <a:bodyPr wrap="none" rtlCol="0">
            <a:spAutoFit/>
          </a:bodyPr>
          <a:lstStyle/>
          <a:p>
            <a:r>
              <a:rPr lang="en-US" sz="1000" i="1" dirty="0">
                <a:solidFill>
                  <a:schemeClr val="bg1">
                    <a:lumMod val="75000"/>
                  </a:schemeClr>
                </a:solidFill>
              </a:rPr>
              <a:t>LANL group have expressed interest in this measurement</a:t>
            </a:r>
          </a:p>
        </p:txBody>
      </p:sp>
      <p:sp>
        <p:nvSpPr>
          <p:cNvPr id="13" name="TextBox 12">
            <a:extLst>
              <a:ext uri="{FF2B5EF4-FFF2-40B4-BE49-F238E27FC236}">
                <a16:creationId xmlns:a16="http://schemas.microsoft.com/office/drawing/2014/main" id="{02E01132-9804-1140-B245-B600E67449EE}"/>
              </a:ext>
            </a:extLst>
          </p:cNvPr>
          <p:cNvSpPr txBox="1"/>
          <p:nvPr/>
        </p:nvSpPr>
        <p:spPr>
          <a:xfrm>
            <a:off x="322991" y="1708511"/>
            <a:ext cx="8154701" cy="461665"/>
          </a:xfrm>
          <a:prstGeom prst="rect">
            <a:avLst/>
          </a:prstGeom>
          <a:noFill/>
        </p:spPr>
        <p:txBody>
          <a:bodyPr wrap="square" rtlCol="0">
            <a:spAutoFit/>
          </a:bodyPr>
          <a:lstStyle/>
          <a:p>
            <a:r>
              <a:rPr lang="en-US" sz="1200" b="1" u="sng" baseline="30000" dirty="0">
                <a:solidFill>
                  <a:srgbClr val="0082CA"/>
                </a:solidFill>
              </a:rPr>
              <a:t>106</a:t>
            </a:r>
            <a:r>
              <a:rPr lang="en-US" sz="1200" b="1" u="sng" dirty="0">
                <a:solidFill>
                  <a:srgbClr val="0082CA"/>
                </a:solidFill>
              </a:rPr>
              <a:t>Ru</a:t>
            </a:r>
            <a:r>
              <a:rPr lang="en-US" sz="1200" dirty="0">
                <a:solidFill>
                  <a:srgbClr val="000000"/>
                </a:solidFill>
              </a:rPr>
              <a:t>:</a:t>
            </a:r>
            <a:r>
              <a:rPr lang="en-US" sz="1200" b="1" dirty="0">
                <a:solidFill>
                  <a:srgbClr val="FF2600"/>
                </a:solidFill>
              </a:rPr>
              <a:t> </a:t>
            </a:r>
            <a:r>
              <a:rPr lang="en-US" sz="1200" dirty="0">
                <a:solidFill>
                  <a:srgbClr val="000000"/>
                </a:solidFill>
              </a:rPr>
              <a:t>extend knowledge of the </a:t>
            </a:r>
            <a:r>
              <a:rPr lang="en-US" sz="1200" dirty="0">
                <a:solidFill>
                  <a:srgbClr val="FF2600"/>
                </a:solidFill>
              </a:rPr>
              <a:t>interplay between single-particle and collective modes</a:t>
            </a:r>
            <a:r>
              <a:rPr lang="en-US" sz="1200" dirty="0">
                <a:solidFill>
                  <a:srgbClr val="000000"/>
                </a:solidFill>
              </a:rPr>
              <a:t>, with reactions such as (</a:t>
            </a:r>
            <a:r>
              <a:rPr lang="en-US" sz="1200" i="1" dirty="0" err="1">
                <a:solidFill>
                  <a:srgbClr val="000000"/>
                </a:solidFill>
              </a:rPr>
              <a:t>d</a:t>
            </a:r>
            <a:r>
              <a:rPr lang="en-US" sz="1200" dirty="0" err="1">
                <a:solidFill>
                  <a:srgbClr val="000000"/>
                </a:solidFill>
              </a:rPr>
              <a:t>,</a:t>
            </a:r>
            <a:r>
              <a:rPr lang="en-US" sz="1200" i="1" dirty="0" err="1">
                <a:solidFill>
                  <a:srgbClr val="000000"/>
                </a:solidFill>
              </a:rPr>
              <a:t>p</a:t>
            </a:r>
            <a:r>
              <a:rPr lang="en-US" sz="1200" dirty="0">
                <a:solidFill>
                  <a:srgbClr val="000000"/>
                </a:solidFill>
              </a:rPr>
              <a:t>), (</a:t>
            </a:r>
            <a:r>
              <a:rPr lang="en-US" sz="1200" i="1" dirty="0" err="1">
                <a:solidFill>
                  <a:srgbClr val="000000"/>
                </a:solidFill>
              </a:rPr>
              <a:t>d</a:t>
            </a:r>
            <a:r>
              <a:rPr lang="en-US" sz="1200" dirty="0" err="1">
                <a:solidFill>
                  <a:srgbClr val="000000"/>
                </a:solidFill>
              </a:rPr>
              <a:t>,</a:t>
            </a:r>
            <a:r>
              <a:rPr lang="en-US" sz="1200" i="1" dirty="0" err="1">
                <a:solidFill>
                  <a:srgbClr val="000000"/>
                </a:solidFill>
              </a:rPr>
              <a:t>t</a:t>
            </a:r>
            <a:r>
              <a:rPr lang="en-US" sz="1200" dirty="0">
                <a:solidFill>
                  <a:srgbClr val="000000"/>
                </a:solidFill>
              </a:rPr>
              <a:t>), and most importantly (</a:t>
            </a:r>
            <a:r>
              <a:rPr lang="en-US" sz="1200" i="1" dirty="0" err="1">
                <a:solidFill>
                  <a:srgbClr val="000000"/>
                </a:solidFill>
              </a:rPr>
              <a:t>t</a:t>
            </a:r>
            <a:r>
              <a:rPr lang="en-US" sz="1200" dirty="0" err="1">
                <a:solidFill>
                  <a:srgbClr val="000000"/>
                </a:solidFill>
              </a:rPr>
              <a:t>,</a:t>
            </a:r>
            <a:r>
              <a:rPr lang="en-US" sz="1200" i="1" dirty="0" err="1">
                <a:solidFill>
                  <a:srgbClr val="000000"/>
                </a:solidFill>
              </a:rPr>
              <a:t>p</a:t>
            </a:r>
            <a:r>
              <a:rPr lang="en-US" sz="1200" dirty="0">
                <a:solidFill>
                  <a:srgbClr val="000000"/>
                </a:solidFill>
              </a:rPr>
              <a:t>) possible at ReA6 with SOLARIS </a:t>
            </a:r>
          </a:p>
        </p:txBody>
      </p:sp>
      <p:sp>
        <p:nvSpPr>
          <p:cNvPr id="14" name="TextBox 13">
            <a:extLst>
              <a:ext uri="{FF2B5EF4-FFF2-40B4-BE49-F238E27FC236}">
                <a16:creationId xmlns:a16="http://schemas.microsoft.com/office/drawing/2014/main" id="{04DCE7B4-C0F9-474D-BB0D-B55A4629F785}"/>
              </a:ext>
            </a:extLst>
          </p:cNvPr>
          <p:cNvSpPr txBox="1"/>
          <p:nvPr/>
        </p:nvSpPr>
        <p:spPr>
          <a:xfrm>
            <a:off x="322991" y="2223571"/>
            <a:ext cx="8140370" cy="400110"/>
          </a:xfrm>
          <a:prstGeom prst="rect">
            <a:avLst/>
          </a:prstGeom>
          <a:noFill/>
        </p:spPr>
        <p:txBody>
          <a:bodyPr wrap="none" rtlCol="0">
            <a:spAutoFit/>
          </a:bodyPr>
          <a:lstStyle/>
          <a:p>
            <a:r>
              <a:rPr lang="en-US" sz="1000" i="1" dirty="0">
                <a:solidFill>
                  <a:schemeClr val="bg1">
                    <a:lumMod val="75000"/>
                  </a:schemeClr>
                </a:solidFill>
              </a:rPr>
              <a:t>Topical, measurement, some groups looking at more neutron-rich systems, but only because these intermediary systems are not accessible</a:t>
            </a:r>
          </a:p>
          <a:p>
            <a:r>
              <a:rPr lang="en-US" sz="1000" i="1" dirty="0">
                <a:solidFill>
                  <a:schemeClr val="bg1">
                    <a:lumMod val="75000"/>
                  </a:schemeClr>
                </a:solidFill>
              </a:rPr>
              <a:t>(possible people include the ORNL group and collaborators)</a:t>
            </a:r>
          </a:p>
        </p:txBody>
      </p:sp>
      <p:sp>
        <p:nvSpPr>
          <p:cNvPr id="15" name="TextBox 14">
            <a:extLst>
              <a:ext uri="{FF2B5EF4-FFF2-40B4-BE49-F238E27FC236}">
                <a16:creationId xmlns:a16="http://schemas.microsoft.com/office/drawing/2014/main" id="{F1A96A95-D4D4-F948-A77D-1A1A2DF9DA62}"/>
              </a:ext>
            </a:extLst>
          </p:cNvPr>
          <p:cNvSpPr txBox="1"/>
          <p:nvPr/>
        </p:nvSpPr>
        <p:spPr>
          <a:xfrm>
            <a:off x="337322" y="2741157"/>
            <a:ext cx="8154701" cy="830997"/>
          </a:xfrm>
          <a:prstGeom prst="rect">
            <a:avLst/>
          </a:prstGeom>
          <a:noFill/>
        </p:spPr>
        <p:txBody>
          <a:bodyPr wrap="square" rtlCol="0">
            <a:spAutoFit/>
          </a:bodyPr>
          <a:lstStyle/>
          <a:p>
            <a:r>
              <a:rPr lang="en-US" sz="1200" b="1" u="sng" baseline="30000" dirty="0">
                <a:solidFill>
                  <a:srgbClr val="0082CA"/>
                </a:solidFill>
              </a:rPr>
              <a:t>126</a:t>
            </a:r>
            <a:r>
              <a:rPr lang="en-US" sz="1200" b="1" u="sng" dirty="0">
                <a:solidFill>
                  <a:srgbClr val="0082CA"/>
                </a:solidFill>
              </a:rPr>
              <a:t>Sn</a:t>
            </a:r>
            <a:r>
              <a:rPr lang="en-US" sz="1200" dirty="0">
                <a:solidFill>
                  <a:srgbClr val="000000"/>
                </a:solidFill>
              </a:rPr>
              <a:t>:</a:t>
            </a:r>
            <a:r>
              <a:rPr lang="en-US" sz="1200" b="1" dirty="0">
                <a:solidFill>
                  <a:srgbClr val="FF2600"/>
                </a:solidFill>
              </a:rPr>
              <a:t> </a:t>
            </a:r>
            <a:r>
              <a:rPr lang="en-US" sz="1200" dirty="0">
                <a:solidFill>
                  <a:srgbClr val="000000"/>
                </a:solidFill>
              </a:rPr>
              <a:t>one of the longest accessible chains of isotopes over which the evolution of proton and neutron excitations can be studied. Groups have recently revisited the stable systems in anticipation of extended information of single-neutron excitations from </a:t>
            </a:r>
            <a:r>
              <a:rPr lang="en-US" sz="1200" baseline="30000" dirty="0">
                <a:solidFill>
                  <a:srgbClr val="000000"/>
                </a:solidFill>
              </a:rPr>
              <a:t>124</a:t>
            </a:r>
            <a:r>
              <a:rPr lang="en-US" sz="1200" dirty="0">
                <a:solidFill>
                  <a:srgbClr val="000000"/>
                </a:solidFill>
              </a:rPr>
              <a:t>Sn to </a:t>
            </a:r>
            <a:r>
              <a:rPr lang="en-US" sz="1200" baseline="30000" dirty="0">
                <a:solidFill>
                  <a:srgbClr val="000000"/>
                </a:solidFill>
              </a:rPr>
              <a:t>132</a:t>
            </a:r>
            <a:r>
              <a:rPr lang="en-US" sz="1200" dirty="0">
                <a:solidFill>
                  <a:srgbClr val="000000"/>
                </a:solidFill>
              </a:rPr>
              <a:t>Sn. A </a:t>
            </a:r>
            <a:r>
              <a:rPr lang="en-US" sz="1200" baseline="30000" dirty="0">
                <a:solidFill>
                  <a:srgbClr val="FF2600"/>
                </a:solidFill>
              </a:rPr>
              <a:t>126</a:t>
            </a:r>
            <a:r>
              <a:rPr lang="en-US" sz="1200" dirty="0">
                <a:solidFill>
                  <a:srgbClr val="FF2600"/>
                </a:solidFill>
              </a:rPr>
              <a:t>Sn(</a:t>
            </a:r>
            <a:r>
              <a:rPr lang="en-US" sz="1200" i="1" dirty="0" err="1">
                <a:solidFill>
                  <a:srgbClr val="FF2600"/>
                </a:solidFill>
              </a:rPr>
              <a:t>d</a:t>
            </a:r>
            <a:r>
              <a:rPr lang="en-US" sz="1200" dirty="0" err="1">
                <a:solidFill>
                  <a:srgbClr val="FF2600"/>
                </a:solidFill>
              </a:rPr>
              <a:t>,</a:t>
            </a:r>
            <a:r>
              <a:rPr lang="en-US" sz="1200" i="1" dirty="0" err="1">
                <a:solidFill>
                  <a:srgbClr val="FF2600"/>
                </a:solidFill>
              </a:rPr>
              <a:t>p</a:t>
            </a:r>
            <a:r>
              <a:rPr lang="en-US" sz="1200" dirty="0">
                <a:solidFill>
                  <a:srgbClr val="FF2600"/>
                </a:solidFill>
              </a:rPr>
              <a:t>) reaction study </a:t>
            </a:r>
            <a:r>
              <a:rPr lang="en-US" sz="1200" dirty="0">
                <a:solidFill>
                  <a:srgbClr val="000000"/>
                </a:solidFill>
              </a:rPr>
              <a:t>would be of significant interest, and like above, something not easily accessible to date</a:t>
            </a:r>
          </a:p>
        </p:txBody>
      </p:sp>
      <p:sp>
        <p:nvSpPr>
          <p:cNvPr id="16" name="TextBox 15">
            <a:extLst>
              <a:ext uri="{FF2B5EF4-FFF2-40B4-BE49-F238E27FC236}">
                <a16:creationId xmlns:a16="http://schemas.microsoft.com/office/drawing/2014/main" id="{63DF5573-249D-064B-9862-4D230AF0E6F2}"/>
              </a:ext>
            </a:extLst>
          </p:cNvPr>
          <p:cNvSpPr txBox="1"/>
          <p:nvPr/>
        </p:nvSpPr>
        <p:spPr>
          <a:xfrm>
            <a:off x="337322" y="3565595"/>
            <a:ext cx="4281941" cy="246221"/>
          </a:xfrm>
          <a:prstGeom prst="rect">
            <a:avLst/>
          </a:prstGeom>
          <a:noFill/>
        </p:spPr>
        <p:txBody>
          <a:bodyPr wrap="none" rtlCol="0">
            <a:spAutoFit/>
          </a:bodyPr>
          <a:lstStyle/>
          <a:p>
            <a:r>
              <a:rPr lang="en-US" sz="1000" i="1" dirty="0">
                <a:solidFill>
                  <a:schemeClr val="bg1">
                    <a:lumMod val="75000"/>
                  </a:schemeClr>
                </a:solidFill>
              </a:rPr>
              <a:t>Possible interest from the ORNL group and certainly from the ANL group</a:t>
            </a:r>
          </a:p>
        </p:txBody>
      </p:sp>
      <p:sp>
        <p:nvSpPr>
          <p:cNvPr id="17" name="TextBox 16">
            <a:extLst>
              <a:ext uri="{FF2B5EF4-FFF2-40B4-BE49-F238E27FC236}">
                <a16:creationId xmlns:a16="http://schemas.microsoft.com/office/drawing/2014/main" id="{474C5296-4AA8-1745-A907-4FF7D377407F}"/>
              </a:ext>
            </a:extLst>
          </p:cNvPr>
          <p:cNvSpPr txBox="1"/>
          <p:nvPr/>
        </p:nvSpPr>
        <p:spPr>
          <a:xfrm>
            <a:off x="337322" y="3935852"/>
            <a:ext cx="8154701" cy="646331"/>
          </a:xfrm>
          <a:prstGeom prst="rect">
            <a:avLst/>
          </a:prstGeom>
          <a:noFill/>
        </p:spPr>
        <p:txBody>
          <a:bodyPr wrap="square" rtlCol="0">
            <a:spAutoFit/>
          </a:bodyPr>
          <a:lstStyle/>
          <a:p>
            <a:r>
              <a:rPr lang="en-US" sz="1200" b="1" u="sng" baseline="30000" dirty="0">
                <a:solidFill>
                  <a:srgbClr val="0082CA"/>
                </a:solidFill>
              </a:rPr>
              <a:t>146</a:t>
            </a:r>
            <a:r>
              <a:rPr lang="en-US" sz="1200" b="1" u="sng" dirty="0">
                <a:solidFill>
                  <a:srgbClr val="0082CA"/>
                </a:solidFill>
              </a:rPr>
              <a:t>Gd</a:t>
            </a:r>
            <a:r>
              <a:rPr lang="en-US" sz="1200" dirty="0">
                <a:solidFill>
                  <a:srgbClr val="000000"/>
                </a:solidFill>
              </a:rPr>
              <a:t>:</a:t>
            </a:r>
            <a:r>
              <a:rPr lang="en-US" sz="1200" b="1" dirty="0">
                <a:solidFill>
                  <a:srgbClr val="FF2600"/>
                </a:solidFill>
              </a:rPr>
              <a:t> </a:t>
            </a:r>
            <a:r>
              <a:rPr lang="en-US" sz="1200" dirty="0">
                <a:solidFill>
                  <a:srgbClr val="000000"/>
                </a:solidFill>
              </a:rPr>
              <a:t>study of </a:t>
            </a:r>
            <a:r>
              <a:rPr lang="en-US" sz="1200" dirty="0">
                <a:solidFill>
                  <a:srgbClr val="FF2600"/>
                </a:solidFill>
              </a:rPr>
              <a:t>neutron excitations outside of </a:t>
            </a:r>
            <a:r>
              <a:rPr lang="en-US" sz="1200" i="1" dirty="0">
                <a:solidFill>
                  <a:srgbClr val="FF2600"/>
                </a:solidFill>
              </a:rPr>
              <a:t>N</a:t>
            </a:r>
            <a:r>
              <a:rPr lang="en-US" sz="1200" dirty="0">
                <a:solidFill>
                  <a:srgbClr val="FF2600"/>
                </a:solidFill>
              </a:rPr>
              <a:t> = 82</a:t>
            </a:r>
            <a:r>
              <a:rPr lang="en-US" sz="1200" dirty="0">
                <a:solidFill>
                  <a:srgbClr val="000000"/>
                </a:solidFill>
              </a:rPr>
              <a:t> is the goal here, via (</a:t>
            </a:r>
            <a:r>
              <a:rPr lang="en-US" sz="1200" i="1" dirty="0" err="1">
                <a:solidFill>
                  <a:srgbClr val="000000"/>
                </a:solidFill>
              </a:rPr>
              <a:t>d</a:t>
            </a:r>
            <a:r>
              <a:rPr lang="en-US" sz="1200" dirty="0" err="1">
                <a:solidFill>
                  <a:srgbClr val="000000"/>
                </a:solidFill>
              </a:rPr>
              <a:t>,</a:t>
            </a:r>
            <a:r>
              <a:rPr lang="en-US" sz="1200" i="1" dirty="0" err="1">
                <a:solidFill>
                  <a:srgbClr val="000000"/>
                </a:solidFill>
              </a:rPr>
              <a:t>p</a:t>
            </a:r>
            <a:r>
              <a:rPr lang="en-US" sz="1200" dirty="0">
                <a:solidFill>
                  <a:srgbClr val="000000"/>
                </a:solidFill>
              </a:rPr>
              <a:t>). Much work has been done in the last 10 years to track how these states evolve from Sm to Sn, but a great deal of interest to move towards </a:t>
            </a:r>
            <a:r>
              <a:rPr lang="en-US" sz="1200" dirty="0" err="1">
                <a:solidFill>
                  <a:srgbClr val="000000"/>
                </a:solidFill>
              </a:rPr>
              <a:t>Gd</a:t>
            </a:r>
            <a:r>
              <a:rPr lang="en-US" sz="1200" dirty="0">
                <a:solidFill>
                  <a:srgbClr val="000000"/>
                </a:solidFill>
              </a:rPr>
              <a:t>, where the </a:t>
            </a:r>
            <a:r>
              <a:rPr lang="en-US" sz="1200" dirty="0">
                <a:solidFill>
                  <a:srgbClr val="FF2600"/>
                </a:solidFill>
              </a:rPr>
              <a:t>proton </a:t>
            </a:r>
            <a:r>
              <a:rPr lang="en-US" sz="1200" i="1" dirty="0">
                <a:solidFill>
                  <a:srgbClr val="FF2600"/>
                </a:solidFill>
              </a:rPr>
              <a:t>g</a:t>
            </a:r>
            <a:r>
              <a:rPr lang="en-US" sz="1200" baseline="-25000" dirty="0">
                <a:solidFill>
                  <a:srgbClr val="FF2600"/>
                </a:solidFill>
              </a:rPr>
              <a:t>7/2</a:t>
            </a:r>
            <a:r>
              <a:rPr lang="en-US" sz="1200" dirty="0">
                <a:solidFill>
                  <a:srgbClr val="FF2600"/>
                </a:solidFill>
              </a:rPr>
              <a:t> and </a:t>
            </a:r>
            <a:r>
              <a:rPr lang="en-US" sz="1200" i="1" dirty="0">
                <a:solidFill>
                  <a:srgbClr val="FF2600"/>
                </a:solidFill>
              </a:rPr>
              <a:t>d</a:t>
            </a:r>
            <a:r>
              <a:rPr lang="en-US" sz="1200" baseline="-25000" dirty="0">
                <a:solidFill>
                  <a:srgbClr val="FF2600"/>
                </a:solidFill>
              </a:rPr>
              <a:t>5/2</a:t>
            </a:r>
            <a:r>
              <a:rPr lang="en-US" sz="1200" dirty="0">
                <a:solidFill>
                  <a:srgbClr val="FF2600"/>
                </a:solidFill>
              </a:rPr>
              <a:t> should be full </a:t>
            </a:r>
            <a:r>
              <a:rPr lang="en-US" sz="1200" dirty="0">
                <a:solidFill>
                  <a:srgbClr val="000000"/>
                </a:solidFill>
              </a:rPr>
              <a:t>making the Z = 64 sub-shell closure </a:t>
            </a:r>
          </a:p>
        </p:txBody>
      </p:sp>
      <p:sp>
        <p:nvSpPr>
          <p:cNvPr id="18" name="TextBox 17">
            <a:extLst>
              <a:ext uri="{FF2B5EF4-FFF2-40B4-BE49-F238E27FC236}">
                <a16:creationId xmlns:a16="http://schemas.microsoft.com/office/drawing/2014/main" id="{6BD8883A-B605-654A-9106-BE081A75C22C}"/>
              </a:ext>
            </a:extLst>
          </p:cNvPr>
          <p:cNvSpPr txBox="1"/>
          <p:nvPr/>
        </p:nvSpPr>
        <p:spPr>
          <a:xfrm>
            <a:off x="337322" y="4657165"/>
            <a:ext cx="7527893" cy="400110"/>
          </a:xfrm>
          <a:prstGeom prst="rect">
            <a:avLst/>
          </a:prstGeom>
          <a:noFill/>
        </p:spPr>
        <p:txBody>
          <a:bodyPr wrap="square" rtlCol="0">
            <a:spAutoFit/>
          </a:bodyPr>
          <a:lstStyle/>
          <a:p>
            <a:r>
              <a:rPr lang="en-US" sz="1000" i="1" dirty="0">
                <a:solidFill>
                  <a:schemeClr val="bg1">
                    <a:lumMod val="75000"/>
                  </a:schemeClr>
                </a:solidFill>
              </a:rPr>
              <a:t>Interest from the Argonne group, and well established as a major goal by many groups and facilities. Isotope may not be possible to acquire. ReA6 energies should be enough to make for a useful measurement </a:t>
            </a:r>
          </a:p>
        </p:txBody>
      </p:sp>
    </p:spTree>
    <p:extLst>
      <p:ext uri="{BB962C8B-B14F-4D97-AF65-F5344CB8AC3E}">
        <p14:creationId xmlns:p14="http://schemas.microsoft.com/office/powerpoint/2010/main" val="1912391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4293D67-73FF-C540-8E70-B0F23FDE1B2A}"/>
              </a:ext>
            </a:extLst>
          </p:cNvPr>
          <p:cNvSpPr txBox="1"/>
          <p:nvPr/>
        </p:nvSpPr>
        <p:spPr>
          <a:xfrm>
            <a:off x="304800" y="168845"/>
            <a:ext cx="8534400" cy="538609"/>
          </a:xfrm>
          <a:prstGeom prst="rect">
            <a:avLst/>
          </a:prstGeom>
          <a:noFill/>
        </p:spPr>
        <p:txBody>
          <a:bodyPr wrap="square" rtlCol="0">
            <a:spAutoFit/>
          </a:bodyPr>
          <a:lstStyle/>
          <a:p>
            <a:r>
              <a:rPr lang="en-US" sz="2900" b="1" i="1" dirty="0">
                <a:solidFill>
                  <a:srgbClr val="000000"/>
                </a:solidFill>
                <a:latin typeface="Avenir Next" panose="020B0503020202020204" pitchFamily="34" charset="0"/>
              </a:rPr>
              <a:t>Other possibilities</a:t>
            </a:r>
          </a:p>
        </p:txBody>
      </p:sp>
      <p:sp>
        <p:nvSpPr>
          <p:cNvPr id="44" name="TextBox 43">
            <a:extLst>
              <a:ext uri="{FF2B5EF4-FFF2-40B4-BE49-F238E27FC236}">
                <a16:creationId xmlns:a16="http://schemas.microsoft.com/office/drawing/2014/main" id="{FCDD9ABC-D925-DB42-9D2F-B73C371134E0}"/>
              </a:ext>
            </a:extLst>
          </p:cNvPr>
          <p:cNvSpPr txBox="1"/>
          <p:nvPr/>
        </p:nvSpPr>
        <p:spPr>
          <a:xfrm>
            <a:off x="322991" y="1116100"/>
            <a:ext cx="8154701" cy="461665"/>
          </a:xfrm>
          <a:prstGeom prst="rect">
            <a:avLst/>
          </a:prstGeom>
          <a:noFill/>
        </p:spPr>
        <p:txBody>
          <a:bodyPr wrap="square" rtlCol="0">
            <a:spAutoFit/>
          </a:bodyPr>
          <a:lstStyle/>
          <a:p>
            <a:r>
              <a:rPr lang="en-US" sz="1200" b="1" u="sng" baseline="30000" dirty="0">
                <a:solidFill>
                  <a:srgbClr val="00B050"/>
                </a:solidFill>
              </a:rPr>
              <a:t>10</a:t>
            </a:r>
            <a:r>
              <a:rPr lang="en-US" sz="1200" b="1" u="sng" dirty="0">
                <a:solidFill>
                  <a:srgbClr val="00B050"/>
                </a:solidFill>
              </a:rPr>
              <a:t>Be</a:t>
            </a:r>
            <a:r>
              <a:rPr lang="en-US" sz="1200" dirty="0">
                <a:solidFill>
                  <a:srgbClr val="000000"/>
                </a:solidFill>
              </a:rPr>
              <a:t>: almost continuous interest in the </a:t>
            </a:r>
            <a:r>
              <a:rPr lang="en-US" sz="1200" baseline="30000" dirty="0">
                <a:solidFill>
                  <a:srgbClr val="000000"/>
                </a:solidFill>
              </a:rPr>
              <a:t>10</a:t>
            </a:r>
            <a:r>
              <a:rPr lang="en-US" sz="1200" dirty="0">
                <a:solidFill>
                  <a:srgbClr val="000000"/>
                </a:solidFill>
              </a:rPr>
              <a:t>Be(</a:t>
            </a:r>
            <a:r>
              <a:rPr lang="en-US" sz="1200" i="1" dirty="0" err="1">
                <a:solidFill>
                  <a:srgbClr val="000000"/>
                </a:solidFill>
              </a:rPr>
              <a:t>d</a:t>
            </a:r>
            <a:r>
              <a:rPr lang="en-US" sz="1200" dirty="0" err="1">
                <a:solidFill>
                  <a:srgbClr val="000000"/>
                </a:solidFill>
              </a:rPr>
              <a:t>,</a:t>
            </a:r>
            <a:r>
              <a:rPr lang="en-US" sz="1200" i="1" dirty="0" err="1">
                <a:solidFill>
                  <a:srgbClr val="000000"/>
                </a:solidFill>
              </a:rPr>
              <a:t>p</a:t>
            </a:r>
            <a:r>
              <a:rPr lang="en-US" sz="1200" dirty="0">
                <a:solidFill>
                  <a:srgbClr val="000000"/>
                </a:solidFill>
              </a:rPr>
              <a:t>) reaction both for </a:t>
            </a:r>
            <a:r>
              <a:rPr lang="en-US" sz="1200" dirty="0">
                <a:solidFill>
                  <a:srgbClr val="FF0000"/>
                </a:solidFill>
              </a:rPr>
              <a:t>structure and reaction theory</a:t>
            </a:r>
            <a:r>
              <a:rPr lang="en-US" sz="1200" dirty="0">
                <a:solidFill>
                  <a:srgbClr val="000000"/>
                </a:solidFill>
              </a:rPr>
              <a:t> work, and weak binding</a:t>
            </a:r>
          </a:p>
        </p:txBody>
      </p:sp>
      <p:sp>
        <p:nvSpPr>
          <p:cNvPr id="5" name="TextBox 4">
            <a:extLst>
              <a:ext uri="{FF2B5EF4-FFF2-40B4-BE49-F238E27FC236}">
                <a16:creationId xmlns:a16="http://schemas.microsoft.com/office/drawing/2014/main" id="{2695B889-2039-ED4F-A141-D21D4C55B5E4}"/>
              </a:ext>
            </a:extLst>
          </p:cNvPr>
          <p:cNvSpPr txBox="1"/>
          <p:nvPr/>
        </p:nvSpPr>
        <p:spPr>
          <a:xfrm>
            <a:off x="322991" y="703010"/>
            <a:ext cx="8521885" cy="246221"/>
          </a:xfrm>
          <a:prstGeom prst="rect">
            <a:avLst/>
          </a:prstGeom>
          <a:noFill/>
        </p:spPr>
        <p:txBody>
          <a:bodyPr wrap="none" rtlCol="0">
            <a:spAutoFit/>
          </a:bodyPr>
          <a:lstStyle/>
          <a:p>
            <a:r>
              <a:rPr lang="en-US" sz="1000" i="1" dirty="0">
                <a:solidFill>
                  <a:schemeClr val="bg1">
                    <a:lumMod val="75000"/>
                  </a:schemeClr>
                </a:solidFill>
              </a:rPr>
              <a:t>Various User may have interest in the following isotopes, though some may have been studies extensively due to them being quite readily available</a:t>
            </a:r>
          </a:p>
        </p:txBody>
      </p:sp>
      <p:sp>
        <p:nvSpPr>
          <p:cNvPr id="11" name="TextBox 10">
            <a:extLst>
              <a:ext uri="{FF2B5EF4-FFF2-40B4-BE49-F238E27FC236}">
                <a16:creationId xmlns:a16="http://schemas.microsoft.com/office/drawing/2014/main" id="{3757D492-C25A-5841-B542-9411517ECEB8}"/>
              </a:ext>
            </a:extLst>
          </p:cNvPr>
          <p:cNvSpPr txBox="1"/>
          <p:nvPr/>
        </p:nvSpPr>
        <p:spPr>
          <a:xfrm>
            <a:off x="322991" y="1517771"/>
            <a:ext cx="5272597" cy="246221"/>
          </a:xfrm>
          <a:prstGeom prst="rect">
            <a:avLst/>
          </a:prstGeom>
          <a:noFill/>
        </p:spPr>
        <p:txBody>
          <a:bodyPr wrap="none" rtlCol="0">
            <a:spAutoFit/>
          </a:bodyPr>
          <a:lstStyle/>
          <a:p>
            <a:r>
              <a:rPr lang="en-US" sz="1000" i="1" dirty="0">
                <a:solidFill>
                  <a:schemeClr val="bg1">
                    <a:lumMod val="75000"/>
                  </a:schemeClr>
                </a:solidFill>
              </a:rPr>
              <a:t>Work by the ORNL group and recent theory studies by NSCL, and I suspect more to come</a:t>
            </a:r>
          </a:p>
        </p:txBody>
      </p:sp>
      <p:sp>
        <p:nvSpPr>
          <p:cNvPr id="12" name="TextBox 11">
            <a:extLst>
              <a:ext uri="{FF2B5EF4-FFF2-40B4-BE49-F238E27FC236}">
                <a16:creationId xmlns:a16="http://schemas.microsoft.com/office/drawing/2014/main" id="{743EE128-D05E-E64C-B18C-B696EDFD6F02}"/>
              </a:ext>
            </a:extLst>
          </p:cNvPr>
          <p:cNvSpPr txBox="1"/>
          <p:nvPr/>
        </p:nvSpPr>
        <p:spPr>
          <a:xfrm>
            <a:off x="322991" y="1819914"/>
            <a:ext cx="8154701" cy="276999"/>
          </a:xfrm>
          <a:prstGeom prst="rect">
            <a:avLst/>
          </a:prstGeom>
          <a:noFill/>
        </p:spPr>
        <p:txBody>
          <a:bodyPr wrap="square" rtlCol="0">
            <a:spAutoFit/>
          </a:bodyPr>
          <a:lstStyle/>
          <a:p>
            <a:r>
              <a:rPr lang="en-US" sz="1200" b="1" u="sng" baseline="30000" dirty="0">
                <a:solidFill>
                  <a:srgbClr val="00B050"/>
                </a:solidFill>
              </a:rPr>
              <a:t>14</a:t>
            </a:r>
            <a:r>
              <a:rPr lang="en-US" sz="1200" b="1" u="sng" dirty="0">
                <a:solidFill>
                  <a:srgbClr val="00B050"/>
                </a:solidFill>
              </a:rPr>
              <a:t>C</a:t>
            </a:r>
            <a:r>
              <a:rPr lang="en-US" sz="1200" dirty="0">
                <a:solidFill>
                  <a:srgbClr val="000000"/>
                </a:solidFill>
              </a:rPr>
              <a:t>: interest from various group to revisit this in the context of the </a:t>
            </a:r>
            <a:r>
              <a:rPr lang="en-US" sz="1200" dirty="0">
                <a:solidFill>
                  <a:srgbClr val="FF0000"/>
                </a:solidFill>
              </a:rPr>
              <a:t>quenching of single-particle cross sections</a:t>
            </a:r>
          </a:p>
        </p:txBody>
      </p:sp>
      <p:sp>
        <p:nvSpPr>
          <p:cNvPr id="19" name="TextBox 18">
            <a:extLst>
              <a:ext uri="{FF2B5EF4-FFF2-40B4-BE49-F238E27FC236}">
                <a16:creationId xmlns:a16="http://schemas.microsoft.com/office/drawing/2014/main" id="{291DBE61-9013-9741-96EF-9995417A1993}"/>
              </a:ext>
            </a:extLst>
          </p:cNvPr>
          <p:cNvSpPr txBox="1"/>
          <p:nvPr/>
        </p:nvSpPr>
        <p:spPr>
          <a:xfrm>
            <a:off x="322991" y="2092841"/>
            <a:ext cx="3328155" cy="246221"/>
          </a:xfrm>
          <a:prstGeom prst="rect">
            <a:avLst/>
          </a:prstGeom>
          <a:noFill/>
        </p:spPr>
        <p:txBody>
          <a:bodyPr wrap="none" rtlCol="0">
            <a:spAutoFit/>
          </a:bodyPr>
          <a:lstStyle/>
          <a:p>
            <a:r>
              <a:rPr lang="en-US" sz="1000" i="1" dirty="0">
                <a:solidFill>
                  <a:schemeClr val="bg1">
                    <a:lumMod val="75000"/>
                  </a:schemeClr>
                </a:solidFill>
              </a:rPr>
              <a:t>Substantial interest from the HELIOS group at Argonne</a:t>
            </a:r>
          </a:p>
        </p:txBody>
      </p:sp>
      <p:sp>
        <p:nvSpPr>
          <p:cNvPr id="20" name="TextBox 19">
            <a:extLst>
              <a:ext uri="{FF2B5EF4-FFF2-40B4-BE49-F238E27FC236}">
                <a16:creationId xmlns:a16="http://schemas.microsoft.com/office/drawing/2014/main" id="{B8F66952-8C17-BB4B-BCC4-EA2EC5AC42B4}"/>
              </a:ext>
            </a:extLst>
          </p:cNvPr>
          <p:cNvSpPr txBox="1"/>
          <p:nvPr/>
        </p:nvSpPr>
        <p:spPr>
          <a:xfrm>
            <a:off x="322991" y="2501703"/>
            <a:ext cx="8154701" cy="276999"/>
          </a:xfrm>
          <a:prstGeom prst="rect">
            <a:avLst/>
          </a:prstGeom>
          <a:noFill/>
        </p:spPr>
        <p:txBody>
          <a:bodyPr wrap="square" rtlCol="0">
            <a:spAutoFit/>
          </a:bodyPr>
          <a:lstStyle/>
          <a:p>
            <a:r>
              <a:rPr lang="en-US" sz="1200" b="1" u="sng" baseline="30000" dirty="0">
                <a:solidFill>
                  <a:srgbClr val="00B050"/>
                </a:solidFill>
              </a:rPr>
              <a:t>22</a:t>
            </a:r>
            <a:r>
              <a:rPr lang="en-US" sz="1200" b="1" u="sng" dirty="0">
                <a:solidFill>
                  <a:srgbClr val="00B050"/>
                </a:solidFill>
              </a:rPr>
              <a:t>Na</a:t>
            </a:r>
            <a:r>
              <a:rPr lang="en-US" sz="1200" dirty="0">
                <a:solidFill>
                  <a:srgbClr val="000000"/>
                </a:solidFill>
              </a:rPr>
              <a:t>: possibly already studied in enough detail, but strong connections to nuclear astrophysics and </a:t>
            </a:r>
            <a:r>
              <a:rPr lang="en-US" sz="1200" i="1" dirty="0">
                <a:solidFill>
                  <a:srgbClr val="000000"/>
                </a:solidFill>
              </a:rPr>
              <a:t>N</a:t>
            </a:r>
            <a:r>
              <a:rPr lang="en-US" sz="1200" dirty="0">
                <a:solidFill>
                  <a:srgbClr val="000000"/>
                </a:solidFill>
              </a:rPr>
              <a:t> = </a:t>
            </a:r>
            <a:r>
              <a:rPr lang="en-US" sz="1200" i="1" dirty="0">
                <a:solidFill>
                  <a:srgbClr val="000000"/>
                </a:solidFill>
              </a:rPr>
              <a:t>Z</a:t>
            </a:r>
            <a:r>
              <a:rPr lang="en-US" sz="1200" dirty="0">
                <a:solidFill>
                  <a:srgbClr val="000000"/>
                </a:solidFill>
              </a:rPr>
              <a:t> physics</a:t>
            </a:r>
            <a:endParaRPr lang="en-US" sz="1200" dirty="0">
              <a:solidFill>
                <a:srgbClr val="FF0000"/>
              </a:solidFill>
            </a:endParaRPr>
          </a:p>
        </p:txBody>
      </p:sp>
      <p:sp>
        <p:nvSpPr>
          <p:cNvPr id="22" name="TextBox 21">
            <a:extLst>
              <a:ext uri="{FF2B5EF4-FFF2-40B4-BE49-F238E27FC236}">
                <a16:creationId xmlns:a16="http://schemas.microsoft.com/office/drawing/2014/main" id="{62BB749E-8BD8-A645-BD0C-87ED41C9C747}"/>
              </a:ext>
            </a:extLst>
          </p:cNvPr>
          <p:cNvSpPr txBox="1"/>
          <p:nvPr/>
        </p:nvSpPr>
        <p:spPr>
          <a:xfrm>
            <a:off x="322991" y="2906493"/>
            <a:ext cx="8154701" cy="646331"/>
          </a:xfrm>
          <a:prstGeom prst="rect">
            <a:avLst/>
          </a:prstGeom>
          <a:noFill/>
        </p:spPr>
        <p:txBody>
          <a:bodyPr wrap="square" rtlCol="0">
            <a:spAutoFit/>
          </a:bodyPr>
          <a:lstStyle/>
          <a:p>
            <a:r>
              <a:rPr lang="en-US" sz="1200" b="1" u="sng" baseline="30000" dirty="0">
                <a:solidFill>
                  <a:srgbClr val="00B050"/>
                </a:solidFill>
              </a:rPr>
              <a:t>26</a:t>
            </a:r>
            <a:r>
              <a:rPr lang="en-US" sz="1200" b="1" u="sng" dirty="0">
                <a:solidFill>
                  <a:srgbClr val="00B050"/>
                </a:solidFill>
              </a:rPr>
              <a:t>Al</a:t>
            </a:r>
            <a:r>
              <a:rPr lang="en-US" sz="1200" dirty="0">
                <a:solidFill>
                  <a:srgbClr val="000000"/>
                </a:solidFill>
              </a:rPr>
              <a:t>: many recent results from (</a:t>
            </a:r>
            <a:r>
              <a:rPr lang="en-US" sz="1200" i="1" dirty="0" err="1">
                <a:solidFill>
                  <a:srgbClr val="000000"/>
                </a:solidFill>
              </a:rPr>
              <a:t>d</a:t>
            </a:r>
            <a:r>
              <a:rPr lang="en-US" sz="1200" dirty="0" err="1">
                <a:solidFill>
                  <a:srgbClr val="000000"/>
                </a:solidFill>
              </a:rPr>
              <a:t>,</a:t>
            </a:r>
            <a:r>
              <a:rPr lang="en-US" sz="1200" i="1" dirty="0" err="1">
                <a:solidFill>
                  <a:srgbClr val="000000"/>
                </a:solidFill>
              </a:rPr>
              <a:t>p</a:t>
            </a:r>
            <a:r>
              <a:rPr lang="en-US" sz="1200" dirty="0">
                <a:solidFill>
                  <a:srgbClr val="000000"/>
                </a:solidFill>
              </a:rPr>
              <a:t>) studies on the ground and isomeric states, and their connection to the Galactic Al production mechanism. Perhaps more direct measurements could be done, e.g., </a:t>
            </a:r>
            <a:r>
              <a:rPr lang="en-US" sz="1200" dirty="0">
                <a:solidFill>
                  <a:srgbClr val="FF0000"/>
                </a:solidFill>
              </a:rPr>
              <a:t>(</a:t>
            </a:r>
            <a:r>
              <a:rPr lang="en-US" sz="1200" baseline="30000" dirty="0">
                <a:solidFill>
                  <a:srgbClr val="FF0000"/>
                </a:solidFill>
              </a:rPr>
              <a:t>3</a:t>
            </a:r>
            <a:r>
              <a:rPr lang="en-US" sz="1200" dirty="0">
                <a:solidFill>
                  <a:srgbClr val="FF0000"/>
                </a:solidFill>
              </a:rPr>
              <a:t>He,</a:t>
            </a:r>
            <a:r>
              <a:rPr lang="en-US" sz="1200" i="1" dirty="0">
                <a:solidFill>
                  <a:srgbClr val="FF0000"/>
                </a:solidFill>
              </a:rPr>
              <a:t>d</a:t>
            </a:r>
            <a:r>
              <a:rPr lang="en-US" sz="1200" dirty="0">
                <a:solidFill>
                  <a:srgbClr val="FF0000"/>
                </a:solidFill>
              </a:rPr>
              <a:t>) with SOLARIS in the AT-TPC mode </a:t>
            </a:r>
            <a:r>
              <a:rPr lang="en-US" sz="1200" dirty="0">
                <a:solidFill>
                  <a:srgbClr val="000000"/>
                </a:solidFill>
              </a:rPr>
              <a:t>might be of significant value</a:t>
            </a:r>
            <a:endParaRPr lang="en-US" sz="1200" dirty="0">
              <a:solidFill>
                <a:srgbClr val="FF0000"/>
              </a:solidFill>
            </a:endParaRPr>
          </a:p>
        </p:txBody>
      </p:sp>
      <p:sp>
        <p:nvSpPr>
          <p:cNvPr id="23" name="TextBox 22">
            <a:extLst>
              <a:ext uri="{FF2B5EF4-FFF2-40B4-BE49-F238E27FC236}">
                <a16:creationId xmlns:a16="http://schemas.microsoft.com/office/drawing/2014/main" id="{4177C764-71D9-854E-A310-AB6235A53DAB}"/>
              </a:ext>
            </a:extLst>
          </p:cNvPr>
          <p:cNvSpPr txBox="1"/>
          <p:nvPr/>
        </p:nvSpPr>
        <p:spPr>
          <a:xfrm>
            <a:off x="322991" y="3558360"/>
            <a:ext cx="6933308" cy="246221"/>
          </a:xfrm>
          <a:prstGeom prst="rect">
            <a:avLst/>
          </a:prstGeom>
          <a:noFill/>
        </p:spPr>
        <p:txBody>
          <a:bodyPr wrap="none" rtlCol="0">
            <a:spAutoFit/>
          </a:bodyPr>
          <a:lstStyle/>
          <a:p>
            <a:r>
              <a:rPr lang="en-US" sz="1000" i="1" dirty="0">
                <a:solidFill>
                  <a:schemeClr val="bg1">
                    <a:lumMod val="75000"/>
                  </a:schemeClr>
                </a:solidFill>
              </a:rPr>
              <a:t>Several groups from Surrey, to FSU, to ORNL, to ANL, have made many contributions to this Al-26 story in recent years</a:t>
            </a:r>
          </a:p>
        </p:txBody>
      </p:sp>
      <p:sp>
        <p:nvSpPr>
          <p:cNvPr id="24" name="TextBox 23">
            <a:extLst>
              <a:ext uri="{FF2B5EF4-FFF2-40B4-BE49-F238E27FC236}">
                <a16:creationId xmlns:a16="http://schemas.microsoft.com/office/drawing/2014/main" id="{A4C52D54-6BF4-A04A-A90B-A5259F9E2D44}"/>
              </a:ext>
            </a:extLst>
          </p:cNvPr>
          <p:cNvSpPr txBox="1"/>
          <p:nvPr/>
        </p:nvSpPr>
        <p:spPr>
          <a:xfrm>
            <a:off x="322991" y="3883916"/>
            <a:ext cx="8154701" cy="646331"/>
          </a:xfrm>
          <a:prstGeom prst="rect">
            <a:avLst/>
          </a:prstGeom>
          <a:noFill/>
        </p:spPr>
        <p:txBody>
          <a:bodyPr wrap="square" rtlCol="0">
            <a:spAutoFit/>
          </a:bodyPr>
          <a:lstStyle/>
          <a:p>
            <a:r>
              <a:rPr lang="en-US" sz="1200" b="1" u="sng" baseline="30000" dirty="0">
                <a:solidFill>
                  <a:srgbClr val="00B050"/>
                </a:solidFill>
              </a:rPr>
              <a:t>210</a:t>
            </a:r>
            <a:r>
              <a:rPr lang="en-US" sz="1200" b="1" u="sng" dirty="0">
                <a:solidFill>
                  <a:srgbClr val="00B050"/>
                </a:solidFill>
              </a:rPr>
              <a:t>Po</a:t>
            </a:r>
            <a:r>
              <a:rPr lang="en-US" sz="1200" dirty="0">
                <a:solidFill>
                  <a:srgbClr val="000000"/>
                </a:solidFill>
              </a:rPr>
              <a:t>, </a:t>
            </a:r>
            <a:r>
              <a:rPr lang="en-US" sz="1200" b="1" u="sng" dirty="0" err="1">
                <a:solidFill>
                  <a:srgbClr val="00B050"/>
                </a:solidFill>
              </a:rPr>
              <a:t>Pb</a:t>
            </a:r>
            <a:r>
              <a:rPr lang="en-US" sz="1200" dirty="0">
                <a:solidFill>
                  <a:srgbClr val="000000"/>
                </a:solidFill>
              </a:rPr>
              <a:t>: two closed-shell systems where detailed measurements would be valuable. For </a:t>
            </a:r>
            <a:r>
              <a:rPr lang="en-US" sz="1200" baseline="30000" dirty="0">
                <a:solidFill>
                  <a:srgbClr val="000000"/>
                </a:solidFill>
              </a:rPr>
              <a:t>210</a:t>
            </a:r>
            <a:r>
              <a:rPr lang="en-US" sz="1200" dirty="0">
                <a:solidFill>
                  <a:srgbClr val="000000"/>
                </a:solidFill>
              </a:rPr>
              <a:t>Po, previous (</a:t>
            </a:r>
            <a:r>
              <a:rPr lang="en-US" sz="1200" i="1" dirty="0" err="1">
                <a:solidFill>
                  <a:srgbClr val="000000"/>
                </a:solidFill>
              </a:rPr>
              <a:t>d</a:t>
            </a:r>
            <a:r>
              <a:rPr lang="en-US" sz="1200" dirty="0" err="1">
                <a:solidFill>
                  <a:srgbClr val="000000"/>
                </a:solidFill>
              </a:rPr>
              <a:t>,</a:t>
            </a:r>
            <a:r>
              <a:rPr lang="en-US" sz="1200" i="1" dirty="0" err="1">
                <a:solidFill>
                  <a:srgbClr val="000000"/>
                </a:solidFill>
              </a:rPr>
              <a:t>p</a:t>
            </a:r>
            <a:r>
              <a:rPr lang="en-US" sz="1200" dirty="0">
                <a:solidFill>
                  <a:srgbClr val="000000"/>
                </a:solidFill>
              </a:rPr>
              <a:t>) studies done with a long-lived target, but suffer from contaminants. For </a:t>
            </a:r>
            <a:r>
              <a:rPr lang="en-US" sz="1200" baseline="30000" dirty="0">
                <a:solidFill>
                  <a:srgbClr val="000000"/>
                </a:solidFill>
              </a:rPr>
              <a:t>210</a:t>
            </a:r>
            <a:r>
              <a:rPr lang="en-US" sz="1200" dirty="0">
                <a:solidFill>
                  <a:srgbClr val="000000"/>
                </a:solidFill>
              </a:rPr>
              <a:t>Pb, much recent interest. The </a:t>
            </a:r>
            <a:r>
              <a:rPr lang="en-US" sz="1200" dirty="0">
                <a:solidFill>
                  <a:srgbClr val="FF2600"/>
                </a:solidFill>
              </a:rPr>
              <a:t>low energies would limit these measurements</a:t>
            </a:r>
          </a:p>
        </p:txBody>
      </p:sp>
      <p:sp>
        <p:nvSpPr>
          <p:cNvPr id="25" name="TextBox 24">
            <a:extLst>
              <a:ext uri="{FF2B5EF4-FFF2-40B4-BE49-F238E27FC236}">
                <a16:creationId xmlns:a16="http://schemas.microsoft.com/office/drawing/2014/main" id="{109C8390-FC74-8B47-B688-60776A8666DB}"/>
              </a:ext>
            </a:extLst>
          </p:cNvPr>
          <p:cNvSpPr txBox="1"/>
          <p:nvPr/>
        </p:nvSpPr>
        <p:spPr>
          <a:xfrm>
            <a:off x="322991" y="4535783"/>
            <a:ext cx="7837857" cy="400110"/>
          </a:xfrm>
          <a:prstGeom prst="rect">
            <a:avLst/>
          </a:prstGeom>
          <a:noFill/>
        </p:spPr>
        <p:txBody>
          <a:bodyPr wrap="square" rtlCol="0">
            <a:spAutoFit/>
          </a:bodyPr>
          <a:lstStyle/>
          <a:p>
            <a:r>
              <a:rPr lang="en-US" sz="1000" i="1" dirty="0">
                <a:solidFill>
                  <a:schemeClr val="bg1">
                    <a:lumMod val="75000"/>
                  </a:schemeClr>
                </a:solidFill>
              </a:rPr>
              <a:t>I could imagine significant interest in these heavy systems, and follow recent measurement at CERN with the new solenoidal spectrometer ISS with a </a:t>
            </a:r>
            <a:r>
              <a:rPr lang="en-US" sz="1000" i="1" baseline="30000" dirty="0">
                <a:solidFill>
                  <a:schemeClr val="bg1">
                    <a:lumMod val="75000"/>
                  </a:schemeClr>
                </a:solidFill>
              </a:rPr>
              <a:t>206</a:t>
            </a:r>
            <a:r>
              <a:rPr lang="en-US" sz="1000" i="1" dirty="0">
                <a:solidFill>
                  <a:schemeClr val="bg1">
                    <a:lumMod val="75000"/>
                  </a:schemeClr>
                </a:solidFill>
              </a:rPr>
              <a:t>Hg, also at relatively low energy</a:t>
            </a:r>
          </a:p>
        </p:txBody>
      </p:sp>
    </p:spTree>
    <p:extLst>
      <p:ext uri="{BB962C8B-B14F-4D97-AF65-F5344CB8AC3E}">
        <p14:creationId xmlns:p14="http://schemas.microsoft.com/office/powerpoint/2010/main" val="2270944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084D3F-28FF-854F-AE56-45C0F20AD385}"/>
              </a:ext>
            </a:extLst>
          </p:cNvPr>
          <p:cNvSpPr/>
          <p:nvPr/>
        </p:nvSpPr>
        <p:spPr>
          <a:xfrm>
            <a:off x="3011560" y="1880708"/>
            <a:ext cx="911882" cy="114866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293D67-73FF-C540-8E70-B0F23FDE1B2A}"/>
              </a:ext>
            </a:extLst>
          </p:cNvPr>
          <p:cNvSpPr txBox="1"/>
          <p:nvPr/>
        </p:nvSpPr>
        <p:spPr>
          <a:xfrm>
            <a:off x="304800" y="168845"/>
            <a:ext cx="8534400" cy="538609"/>
          </a:xfrm>
          <a:prstGeom prst="rect">
            <a:avLst/>
          </a:prstGeom>
          <a:noFill/>
        </p:spPr>
        <p:txBody>
          <a:bodyPr wrap="square" rtlCol="0">
            <a:spAutoFit/>
          </a:bodyPr>
          <a:lstStyle/>
          <a:p>
            <a:r>
              <a:rPr lang="en-US" sz="2900" b="1" i="1" dirty="0">
                <a:solidFill>
                  <a:srgbClr val="000000"/>
                </a:solidFill>
                <a:latin typeface="Avenir Next" panose="020B0503020202020204" pitchFamily="34" charset="0"/>
              </a:rPr>
              <a:t>Opportunities for both modes</a:t>
            </a:r>
          </a:p>
        </p:txBody>
      </p:sp>
      <p:pic>
        <p:nvPicPr>
          <p:cNvPr id="19" name="Picture 18">
            <a:extLst>
              <a:ext uri="{FF2B5EF4-FFF2-40B4-BE49-F238E27FC236}">
                <a16:creationId xmlns:a16="http://schemas.microsoft.com/office/drawing/2014/main" id="{C9AAA5E5-3C9F-B944-AB18-B62C84E27319}"/>
              </a:ext>
            </a:extLst>
          </p:cNvPr>
          <p:cNvPicPr>
            <a:picLocks noChangeAspect="1"/>
          </p:cNvPicPr>
          <p:nvPr/>
        </p:nvPicPr>
        <p:blipFill>
          <a:blip r:embed="rId3"/>
          <a:stretch>
            <a:fillRect/>
          </a:stretch>
        </p:blipFill>
        <p:spPr>
          <a:xfrm>
            <a:off x="1114282" y="1236045"/>
            <a:ext cx="3236510" cy="2798233"/>
          </a:xfrm>
          <a:prstGeom prst="rect">
            <a:avLst/>
          </a:prstGeom>
        </p:spPr>
      </p:pic>
      <p:pic>
        <p:nvPicPr>
          <p:cNvPr id="17" name="Picture 16">
            <a:extLst>
              <a:ext uri="{FF2B5EF4-FFF2-40B4-BE49-F238E27FC236}">
                <a16:creationId xmlns:a16="http://schemas.microsoft.com/office/drawing/2014/main" id="{1DADA6AD-40D9-F54E-9E5D-067C64C1C07C}"/>
              </a:ext>
            </a:extLst>
          </p:cNvPr>
          <p:cNvPicPr>
            <a:picLocks noChangeAspect="1"/>
          </p:cNvPicPr>
          <p:nvPr/>
        </p:nvPicPr>
        <p:blipFill>
          <a:blip r:embed="rId4"/>
          <a:stretch>
            <a:fillRect/>
          </a:stretch>
        </p:blipFill>
        <p:spPr>
          <a:xfrm>
            <a:off x="4937155" y="1149990"/>
            <a:ext cx="3387226" cy="2734480"/>
          </a:xfrm>
          <a:prstGeom prst="rect">
            <a:avLst/>
          </a:prstGeom>
        </p:spPr>
      </p:pic>
      <p:sp>
        <p:nvSpPr>
          <p:cNvPr id="20" name="TextBox 19">
            <a:extLst>
              <a:ext uri="{FF2B5EF4-FFF2-40B4-BE49-F238E27FC236}">
                <a16:creationId xmlns:a16="http://schemas.microsoft.com/office/drawing/2014/main" id="{88C34685-B637-0C47-B1AB-869B2FC96BDB}"/>
              </a:ext>
            </a:extLst>
          </p:cNvPr>
          <p:cNvSpPr txBox="1"/>
          <p:nvPr/>
        </p:nvSpPr>
        <p:spPr>
          <a:xfrm>
            <a:off x="6154160" y="1830795"/>
            <a:ext cx="1214471" cy="276999"/>
          </a:xfrm>
          <a:prstGeom prst="rect">
            <a:avLst/>
          </a:prstGeom>
          <a:solidFill>
            <a:schemeClr val="bg1">
              <a:lumMod val="85000"/>
            </a:schemeClr>
          </a:solidFill>
          <a:ln w="19050">
            <a:solidFill>
              <a:srgbClr val="000000"/>
            </a:solidFill>
          </a:ln>
        </p:spPr>
        <p:txBody>
          <a:bodyPr wrap="square" rtlCol="0">
            <a:spAutoFit/>
          </a:bodyPr>
          <a:lstStyle/>
          <a:p>
            <a:pPr algn="ctr"/>
            <a:r>
              <a:rPr lang="en-US" sz="1200" b="1" i="1" dirty="0">
                <a:solidFill>
                  <a:srgbClr val="000000"/>
                </a:solidFill>
                <a:latin typeface="Avenir Next Demi Bold" panose="020B0503020202020204" pitchFamily="34" charset="0"/>
              </a:rPr>
              <a:t>Si-array mode</a:t>
            </a:r>
          </a:p>
        </p:txBody>
      </p:sp>
      <p:sp>
        <p:nvSpPr>
          <p:cNvPr id="21" name="TextBox 20">
            <a:extLst>
              <a:ext uri="{FF2B5EF4-FFF2-40B4-BE49-F238E27FC236}">
                <a16:creationId xmlns:a16="http://schemas.microsoft.com/office/drawing/2014/main" id="{1F920D75-731E-2C4B-A00E-509E2DD94B3B}"/>
              </a:ext>
            </a:extLst>
          </p:cNvPr>
          <p:cNvSpPr txBox="1"/>
          <p:nvPr/>
        </p:nvSpPr>
        <p:spPr>
          <a:xfrm>
            <a:off x="2125301" y="1830796"/>
            <a:ext cx="1201659" cy="276999"/>
          </a:xfrm>
          <a:prstGeom prst="rect">
            <a:avLst/>
          </a:prstGeom>
          <a:solidFill>
            <a:schemeClr val="bg1">
              <a:lumMod val="85000"/>
            </a:schemeClr>
          </a:solidFill>
          <a:ln w="19050">
            <a:solidFill>
              <a:srgbClr val="000000"/>
            </a:solidFill>
          </a:ln>
        </p:spPr>
        <p:txBody>
          <a:bodyPr wrap="square" rtlCol="0">
            <a:spAutoFit/>
          </a:bodyPr>
          <a:lstStyle/>
          <a:p>
            <a:pPr algn="ctr"/>
            <a:r>
              <a:rPr lang="en-US" sz="1200" b="1" i="1" dirty="0">
                <a:solidFill>
                  <a:srgbClr val="000000"/>
                </a:solidFill>
                <a:latin typeface="Avenir Next Demi Bold" panose="020B0503020202020204" pitchFamily="34" charset="0"/>
              </a:rPr>
              <a:t>AT-TPC mode</a:t>
            </a:r>
          </a:p>
        </p:txBody>
      </p:sp>
    </p:spTree>
    <p:extLst>
      <p:ext uri="{BB962C8B-B14F-4D97-AF65-F5344CB8AC3E}">
        <p14:creationId xmlns:p14="http://schemas.microsoft.com/office/powerpoint/2010/main" val="1073348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presentation_16x9">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presentation_16x9</Template>
  <TotalTime>3414</TotalTime>
  <Words>1101</Words>
  <Application>Microsoft Macintosh PowerPoint</Application>
  <PresentationFormat>On-screen Show (16:9)</PresentationFormat>
  <Paragraphs>83</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vt:lpstr>
      <vt:lpstr>Avenir Next Demi Bold</vt:lpstr>
      <vt:lpstr>Calibri</vt:lpstr>
      <vt:lpstr>Wingdings</vt:lpstr>
      <vt:lpstr>presentation_16x9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Kay</dc:creator>
  <cp:lastModifiedBy>Kay, Benjamin P.</cp:lastModifiedBy>
  <cp:revision>309</cp:revision>
  <cp:lastPrinted>2018-04-15T00:02:27Z</cp:lastPrinted>
  <dcterms:created xsi:type="dcterms:W3CDTF">2018-03-21T04:24:09Z</dcterms:created>
  <dcterms:modified xsi:type="dcterms:W3CDTF">2018-11-18T17:03:04Z</dcterms:modified>
</cp:coreProperties>
</file>