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F652B-DACC-4A8C-A293-AF935CC0D79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D5606F0-FE74-4034-B762-512636F7E82A}">
      <dgm:prSet/>
      <dgm:spPr/>
      <dgm:t>
        <a:bodyPr/>
        <a:lstStyle/>
        <a:p>
          <a:r>
            <a:rPr lang="en-US"/>
            <a:t>Problem Statement</a:t>
          </a:r>
        </a:p>
      </dgm:t>
    </dgm:pt>
    <dgm:pt modelId="{88D5A23B-B2E0-4B3C-B24B-A1358EA80D2F}" type="parTrans" cxnId="{43EC7B68-31A8-4DB0-A5A0-04119ABFED6E}">
      <dgm:prSet/>
      <dgm:spPr/>
      <dgm:t>
        <a:bodyPr/>
        <a:lstStyle/>
        <a:p>
          <a:endParaRPr lang="en-US"/>
        </a:p>
      </dgm:t>
    </dgm:pt>
    <dgm:pt modelId="{875F27DB-1487-4904-B10B-33ABC0E72EDD}" type="sibTrans" cxnId="{43EC7B68-31A8-4DB0-A5A0-04119ABFED6E}">
      <dgm:prSet/>
      <dgm:spPr/>
      <dgm:t>
        <a:bodyPr/>
        <a:lstStyle/>
        <a:p>
          <a:endParaRPr lang="en-US"/>
        </a:p>
      </dgm:t>
    </dgm:pt>
    <dgm:pt modelId="{E225CC42-2EC8-4F63-B6DF-E4A46A22A076}">
      <dgm:prSet/>
      <dgm:spPr/>
      <dgm:t>
        <a:bodyPr/>
        <a:lstStyle/>
        <a:p>
          <a:r>
            <a:rPr lang="en-US"/>
            <a:t>Research Question</a:t>
          </a:r>
        </a:p>
      </dgm:t>
    </dgm:pt>
    <dgm:pt modelId="{99E93D4D-0CDC-4E4F-BA40-8E6CC9292B09}" type="parTrans" cxnId="{17BD4978-9848-43A9-9F70-712DFB1BAA49}">
      <dgm:prSet/>
      <dgm:spPr/>
      <dgm:t>
        <a:bodyPr/>
        <a:lstStyle/>
        <a:p>
          <a:endParaRPr lang="en-US"/>
        </a:p>
      </dgm:t>
    </dgm:pt>
    <dgm:pt modelId="{19C16C4E-C439-437B-97F6-E43A30FE5FAC}" type="sibTrans" cxnId="{17BD4978-9848-43A9-9F70-712DFB1BAA49}">
      <dgm:prSet/>
      <dgm:spPr/>
      <dgm:t>
        <a:bodyPr/>
        <a:lstStyle/>
        <a:p>
          <a:endParaRPr lang="en-US"/>
        </a:p>
      </dgm:t>
    </dgm:pt>
    <dgm:pt modelId="{75D65C95-7234-456B-AD17-51A93DCD1E01}">
      <dgm:prSet/>
      <dgm:spPr/>
      <dgm:t>
        <a:bodyPr/>
        <a:lstStyle/>
        <a:p>
          <a:r>
            <a:rPr lang="en-US"/>
            <a:t>Data Overview</a:t>
          </a:r>
        </a:p>
      </dgm:t>
    </dgm:pt>
    <dgm:pt modelId="{5A6FEAB1-6085-4F17-A6B9-9B9EDDE1DF53}" type="parTrans" cxnId="{14972937-47DA-4183-9469-1327FA2B685F}">
      <dgm:prSet/>
      <dgm:spPr/>
      <dgm:t>
        <a:bodyPr/>
        <a:lstStyle/>
        <a:p>
          <a:endParaRPr lang="en-US"/>
        </a:p>
      </dgm:t>
    </dgm:pt>
    <dgm:pt modelId="{37C68F48-3E79-41E5-A4E5-01235606AFF3}" type="sibTrans" cxnId="{14972937-47DA-4183-9469-1327FA2B685F}">
      <dgm:prSet/>
      <dgm:spPr/>
      <dgm:t>
        <a:bodyPr/>
        <a:lstStyle/>
        <a:p>
          <a:endParaRPr lang="en-US"/>
        </a:p>
      </dgm:t>
    </dgm:pt>
    <dgm:pt modelId="{9308ED26-7FD7-441D-9963-2617D02E00F3}">
      <dgm:prSet/>
      <dgm:spPr/>
      <dgm:t>
        <a:bodyPr/>
        <a:lstStyle/>
        <a:p>
          <a:r>
            <a:rPr lang="en-US"/>
            <a:t>Methodology</a:t>
          </a:r>
        </a:p>
      </dgm:t>
    </dgm:pt>
    <dgm:pt modelId="{9846EA28-0C47-4145-B77D-CBE753C9ADF6}" type="parTrans" cxnId="{24CA0494-AD86-4DED-A9E0-8633AFA797E9}">
      <dgm:prSet/>
      <dgm:spPr/>
      <dgm:t>
        <a:bodyPr/>
        <a:lstStyle/>
        <a:p>
          <a:endParaRPr lang="en-US"/>
        </a:p>
      </dgm:t>
    </dgm:pt>
    <dgm:pt modelId="{CF987046-EB7C-4F7D-A99C-A149EC338008}" type="sibTrans" cxnId="{24CA0494-AD86-4DED-A9E0-8633AFA797E9}">
      <dgm:prSet/>
      <dgm:spPr/>
      <dgm:t>
        <a:bodyPr/>
        <a:lstStyle/>
        <a:p>
          <a:endParaRPr lang="en-US"/>
        </a:p>
      </dgm:t>
    </dgm:pt>
    <dgm:pt modelId="{91FD0B1F-1F34-4FF5-9FC6-717076D7E87C}" type="pres">
      <dgm:prSet presAssocID="{012F652B-DACC-4A8C-A293-AF935CC0D797}" presName="linear" presStyleCnt="0">
        <dgm:presLayoutVars>
          <dgm:animLvl val="lvl"/>
          <dgm:resizeHandles val="exact"/>
        </dgm:presLayoutVars>
      </dgm:prSet>
      <dgm:spPr/>
    </dgm:pt>
    <dgm:pt modelId="{1D28CCBE-536D-47AB-BFE3-D18C5B46703D}" type="pres">
      <dgm:prSet presAssocID="{9D5606F0-FE74-4034-B762-512636F7E82A}" presName="parentText" presStyleLbl="node1" presStyleIdx="0" presStyleCnt="4">
        <dgm:presLayoutVars>
          <dgm:chMax val="0"/>
          <dgm:bulletEnabled val="1"/>
        </dgm:presLayoutVars>
      </dgm:prSet>
      <dgm:spPr/>
    </dgm:pt>
    <dgm:pt modelId="{0B3D1413-D1E0-4390-B3E2-B25BDE5594EB}" type="pres">
      <dgm:prSet presAssocID="{875F27DB-1487-4904-B10B-33ABC0E72EDD}" presName="spacer" presStyleCnt="0"/>
      <dgm:spPr/>
    </dgm:pt>
    <dgm:pt modelId="{A730019B-7392-4FB0-813A-0EF72374D31D}" type="pres">
      <dgm:prSet presAssocID="{E225CC42-2EC8-4F63-B6DF-E4A46A22A076}" presName="parentText" presStyleLbl="node1" presStyleIdx="1" presStyleCnt="4">
        <dgm:presLayoutVars>
          <dgm:chMax val="0"/>
          <dgm:bulletEnabled val="1"/>
        </dgm:presLayoutVars>
      </dgm:prSet>
      <dgm:spPr/>
    </dgm:pt>
    <dgm:pt modelId="{86D13102-A339-4EDE-AA3A-510E2CAA291C}" type="pres">
      <dgm:prSet presAssocID="{19C16C4E-C439-437B-97F6-E43A30FE5FAC}" presName="spacer" presStyleCnt="0"/>
      <dgm:spPr/>
    </dgm:pt>
    <dgm:pt modelId="{0E8387D8-F088-471C-AC68-C0C942C8C584}" type="pres">
      <dgm:prSet presAssocID="{75D65C95-7234-456B-AD17-51A93DCD1E01}" presName="parentText" presStyleLbl="node1" presStyleIdx="2" presStyleCnt="4">
        <dgm:presLayoutVars>
          <dgm:chMax val="0"/>
          <dgm:bulletEnabled val="1"/>
        </dgm:presLayoutVars>
      </dgm:prSet>
      <dgm:spPr/>
    </dgm:pt>
    <dgm:pt modelId="{8A43EE5F-48F6-4F67-BEDC-72FC352F46EC}" type="pres">
      <dgm:prSet presAssocID="{37C68F48-3E79-41E5-A4E5-01235606AFF3}" presName="spacer" presStyleCnt="0"/>
      <dgm:spPr/>
    </dgm:pt>
    <dgm:pt modelId="{5E9FC8C8-EF1A-4ECE-9D65-659467C216B9}" type="pres">
      <dgm:prSet presAssocID="{9308ED26-7FD7-441D-9963-2617D02E00F3}" presName="parentText" presStyleLbl="node1" presStyleIdx="3" presStyleCnt="4">
        <dgm:presLayoutVars>
          <dgm:chMax val="0"/>
          <dgm:bulletEnabled val="1"/>
        </dgm:presLayoutVars>
      </dgm:prSet>
      <dgm:spPr/>
    </dgm:pt>
  </dgm:ptLst>
  <dgm:cxnLst>
    <dgm:cxn modelId="{14972937-47DA-4183-9469-1327FA2B685F}" srcId="{012F652B-DACC-4A8C-A293-AF935CC0D797}" destId="{75D65C95-7234-456B-AD17-51A93DCD1E01}" srcOrd="2" destOrd="0" parTransId="{5A6FEAB1-6085-4F17-A6B9-9B9EDDE1DF53}" sibTransId="{37C68F48-3E79-41E5-A4E5-01235606AFF3}"/>
    <dgm:cxn modelId="{D4C6AB37-CE8D-4BCF-9DF3-F211069942BD}" type="presOf" srcId="{012F652B-DACC-4A8C-A293-AF935CC0D797}" destId="{91FD0B1F-1F34-4FF5-9FC6-717076D7E87C}" srcOrd="0" destOrd="0" presId="urn:microsoft.com/office/officeart/2005/8/layout/vList2"/>
    <dgm:cxn modelId="{1822D961-EC92-4FB4-B4DB-3AB968B0259A}" type="presOf" srcId="{E225CC42-2EC8-4F63-B6DF-E4A46A22A076}" destId="{A730019B-7392-4FB0-813A-0EF72374D31D}" srcOrd="0" destOrd="0" presId="urn:microsoft.com/office/officeart/2005/8/layout/vList2"/>
    <dgm:cxn modelId="{43EC7B68-31A8-4DB0-A5A0-04119ABFED6E}" srcId="{012F652B-DACC-4A8C-A293-AF935CC0D797}" destId="{9D5606F0-FE74-4034-B762-512636F7E82A}" srcOrd="0" destOrd="0" parTransId="{88D5A23B-B2E0-4B3C-B24B-A1358EA80D2F}" sibTransId="{875F27DB-1487-4904-B10B-33ABC0E72EDD}"/>
    <dgm:cxn modelId="{17BD4978-9848-43A9-9F70-712DFB1BAA49}" srcId="{012F652B-DACC-4A8C-A293-AF935CC0D797}" destId="{E225CC42-2EC8-4F63-B6DF-E4A46A22A076}" srcOrd="1" destOrd="0" parTransId="{99E93D4D-0CDC-4E4F-BA40-8E6CC9292B09}" sibTransId="{19C16C4E-C439-437B-97F6-E43A30FE5FAC}"/>
    <dgm:cxn modelId="{24CA0494-AD86-4DED-A9E0-8633AFA797E9}" srcId="{012F652B-DACC-4A8C-A293-AF935CC0D797}" destId="{9308ED26-7FD7-441D-9963-2617D02E00F3}" srcOrd="3" destOrd="0" parTransId="{9846EA28-0C47-4145-B77D-CBE753C9ADF6}" sibTransId="{CF987046-EB7C-4F7D-A99C-A149EC338008}"/>
    <dgm:cxn modelId="{2EEBF497-3059-4C73-A51A-ED332A1578A9}" type="presOf" srcId="{9308ED26-7FD7-441D-9963-2617D02E00F3}" destId="{5E9FC8C8-EF1A-4ECE-9D65-659467C216B9}" srcOrd="0" destOrd="0" presId="urn:microsoft.com/office/officeart/2005/8/layout/vList2"/>
    <dgm:cxn modelId="{2CC9C8B5-3A29-4C49-8AC2-8EE11BF246F0}" type="presOf" srcId="{9D5606F0-FE74-4034-B762-512636F7E82A}" destId="{1D28CCBE-536D-47AB-BFE3-D18C5B46703D}" srcOrd="0" destOrd="0" presId="urn:microsoft.com/office/officeart/2005/8/layout/vList2"/>
    <dgm:cxn modelId="{498127BC-D3AF-4B89-8BAB-167BD8D771EB}" type="presOf" srcId="{75D65C95-7234-456B-AD17-51A93DCD1E01}" destId="{0E8387D8-F088-471C-AC68-C0C942C8C584}" srcOrd="0" destOrd="0" presId="urn:microsoft.com/office/officeart/2005/8/layout/vList2"/>
    <dgm:cxn modelId="{442B603C-8D7C-42AC-B9E5-C8D9F7035BA2}" type="presParOf" srcId="{91FD0B1F-1F34-4FF5-9FC6-717076D7E87C}" destId="{1D28CCBE-536D-47AB-BFE3-D18C5B46703D}" srcOrd="0" destOrd="0" presId="urn:microsoft.com/office/officeart/2005/8/layout/vList2"/>
    <dgm:cxn modelId="{361973F6-DCF8-4D1F-B85C-DEF2C2D3FBEF}" type="presParOf" srcId="{91FD0B1F-1F34-4FF5-9FC6-717076D7E87C}" destId="{0B3D1413-D1E0-4390-B3E2-B25BDE5594EB}" srcOrd="1" destOrd="0" presId="urn:microsoft.com/office/officeart/2005/8/layout/vList2"/>
    <dgm:cxn modelId="{A0B3B663-80F6-43ED-A0F9-391AC0B1CFC7}" type="presParOf" srcId="{91FD0B1F-1F34-4FF5-9FC6-717076D7E87C}" destId="{A730019B-7392-4FB0-813A-0EF72374D31D}" srcOrd="2" destOrd="0" presId="urn:microsoft.com/office/officeart/2005/8/layout/vList2"/>
    <dgm:cxn modelId="{75B33D8C-ABBE-40EC-9BAA-F5476C80461F}" type="presParOf" srcId="{91FD0B1F-1F34-4FF5-9FC6-717076D7E87C}" destId="{86D13102-A339-4EDE-AA3A-510E2CAA291C}" srcOrd="3" destOrd="0" presId="urn:microsoft.com/office/officeart/2005/8/layout/vList2"/>
    <dgm:cxn modelId="{E1402BD1-EC82-4C67-913F-2E815CA97ED1}" type="presParOf" srcId="{91FD0B1F-1F34-4FF5-9FC6-717076D7E87C}" destId="{0E8387D8-F088-471C-AC68-C0C942C8C584}" srcOrd="4" destOrd="0" presId="urn:microsoft.com/office/officeart/2005/8/layout/vList2"/>
    <dgm:cxn modelId="{F4181B3C-32D2-4FE8-B6AE-B5C5E5FCBF01}" type="presParOf" srcId="{91FD0B1F-1F34-4FF5-9FC6-717076D7E87C}" destId="{8A43EE5F-48F6-4F67-BEDC-72FC352F46EC}" srcOrd="5" destOrd="0" presId="urn:microsoft.com/office/officeart/2005/8/layout/vList2"/>
    <dgm:cxn modelId="{D66B4C31-7151-4E2F-A0E1-FA849716A172}" type="presParOf" srcId="{91FD0B1F-1F34-4FF5-9FC6-717076D7E87C}" destId="{5E9FC8C8-EF1A-4ECE-9D65-659467C216B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F0C7C9-BE17-4F22-8CD4-A829FE21669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D74C461-5485-4A6A-A9B4-083B5DD3DCEC}">
      <dgm:prSet custT="1"/>
      <dgm:spPr/>
      <dgm:t>
        <a:bodyPr/>
        <a:lstStyle/>
        <a:p>
          <a:r>
            <a:rPr lang="en-IN" sz="1800" dirty="0"/>
            <a:t>In the fast-paced taxi booking sector, making the most of revenue is essential for long-term success and driver happiness.</a:t>
          </a:r>
          <a:endParaRPr lang="en-US" sz="1800" dirty="0"/>
        </a:p>
      </dgm:t>
    </dgm:pt>
    <dgm:pt modelId="{9EB30D3D-5460-4481-865E-55CE9FCA9924}" type="parTrans" cxnId="{C1D0781A-1BF2-4832-993E-6BD590CBE2BE}">
      <dgm:prSet/>
      <dgm:spPr/>
      <dgm:t>
        <a:bodyPr/>
        <a:lstStyle/>
        <a:p>
          <a:endParaRPr lang="en-US"/>
        </a:p>
      </dgm:t>
    </dgm:pt>
    <dgm:pt modelId="{1E681454-28F6-4D0D-843F-B5F3CEC6FFB5}" type="sibTrans" cxnId="{C1D0781A-1BF2-4832-993E-6BD590CBE2BE}">
      <dgm:prSet/>
      <dgm:spPr/>
      <dgm:t>
        <a:bodyPr/>
        <a:lstStyle/>
        <a:p>
          <a:endParaRPr lang="en-US"/>
        </a:p>
      </dgm:t>
    </dgm:pt>
    <dgm:pt modelId="{A4ED27EF-BB18-4151-B3B7-7D2151D6387D}">
      <dgm:prSet custT="1"/>
      <dgm:spPr/>
      <dgm:t>
        <a:bodyPr/>
        <a:lstStyle/>
        <a:p>
          <a:r>
            <a:rPr lang="en-IN" sz="1600" dirty="0"/>
            <a:t>Our goal is to use data-driven insight to </a:t>
          </a:r>
          <a:r>
            <a:rPr lang="en-IN" sz="1600" b="1" dirty="0"/>
            <a:t>maximise</a:t>
          </a:r>
          <a:r>
            <a:rPr lang="en-IN" sz="1600" dirty="0"/>
            <a:t> revenue streams for taxi drivers in order to meet this need, Our research aims to determine whether payment methods have an impact on fare pricing by focusing on the relationship between payment type and fare amount.</a:t>
          </a:r>
          <a:endParaRPr lang="en-US" sz="1600" dirty="0"/>
        </a:p>
      </dgm:t>
    </dgm:pt>
    <dgm:pt modelId="{467C6542-3820-4105-B129-F34BDE30180B}" type="parTrans" cxnId="{6D3A3036-2D9D-4B59-8789-E64126E3DD0F}">
      <dgm:prSet/>
      <dgm:spPr/>
      <dgm:t>
        <a:bodyPr/>
        <a:lstStyle/>
        <a:p>
          <a:endParaRPr lang="en-US"/>
        </a:p>
      </dgm:t>
    </dgm:pt>
    <dgm:pt modelId="{6FFE4DDF-22B9-4B5B-9575-F2B0CD97FD76}" type="sibTrans" cxnId="{6D3A3036-2D9D-4B59-8789-E64126E3DD0F}">
      <dgm:prSet/>
      <dgm:spPr/>
      <dgm:t>
        <a:bodyPr/>
        <a:lstStyle/>
        <a:p>
          <a:endParaRPr lang="en-US"/>
        </a:p>
      </dgm:t>
    </dgm:pt>
    <dgm:pt modelId="{700A08D3-07D8-4386-B430-649BBC41DBF0}" type="pres">
      <dgm:prSet presAssocID="{D1F0C7C9-BE17-4F22-8CD4-A829FE21669C}" presName="root" presStyleCnt="0">
        <dgm:presLayoutVars>
          <dgm:dir/>
          <dgm:resizeHandles val="exact"/>
        </dgm:presLayoutVars>
      </dgm:prSet>
      <dgm:spPr/>
    </dgm:pt>
    <dgm:pt modelId="{22A42012-3D3B-446E-B48D-8ADD695B54FA}" type="pres">
      <dgm:prSet presAssocID="{D1F0C7C9-BE17-4F22-8CD4-A829FE21669C}" presName="container" presStyleCnt="0">
        <dgm:presLayoutVars>
          <dgm:dir/>
          <dgm:resizeHandles val="exact"/>
        </dgm:presLayoutVars>
      </dgm:prSet>
      <dgm:spPr/>
    </dgm:pt>
    <dgm:pt modelId="{B64B0035-050E-4AD8-B7BB-3A68A3B18FF3}" type="pres">
      <dgm:prSet presAssocID="{AD74C461-5485-4A6A-A9B4-083B5DD3DCEC}" presName="compNode" presStyleCnt="0"/>
      <dgm:spPr/>
    </dgm:pt>
    <dgm:pt modelId="{546DE883-1FBE-4354-93EB-0235942E9F41}" type="pres">
      <dgm:prSet presAssocID="{AD74C461-5485-4A6A-A9B4-083B5DD3DCEC}" presName="iconBgRect" presStyleLbl="bgShp" presStyleIdx="0" presStyleCnt="2"/>
      <dgm:spPr/>
    </dgm:pt>
    <dgm:pt modelId="{CBE2168F-256C-4B06-9066-63A7DDEFE348}" type="pres">
      <dgm:prSet presAssocID="{AD74C461-5485-4A6A-A9B4-083B5DD3DCE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0C990941-5D06-469B-9462-67D7A50E207F}" type="pres">
      <dgm:prSet presAssocID="{AD74C461-5485-4A6A-A9B4-083B5DD3DCEC}" presName="spaceRect" presStyleCnt="0"/>
      <dgm:spPr/>
    </dgm:pt>
    <dgm:pt modelId="{E9494B93-2D4B-42A7-A68C-550BBF1A45AC}" type="pres">
      <dgm:prSet presAssocID="{AD74C461-5485-4A6A-A9B4-083B5DD3DCEC}" presName="textRect" presStyleLbl="revTx" presStyleIdx="0" presStyleCnt="2">
        <dgm:presLayoutVars>
          <dgm:chMax val="1"/>
          <dgm:chPref val="1"/>
        </dgm:presLayoutVars>
      </dgm:prSet>
      <dgm:spPr/>
    </dgm:pt>
    <dgm:pt modelId="{A8B074F4-439A-4391-B22A-6B66EBB6CAF4}" type="pres">
      <dgm:prSet presAssocID="{1E681454-28F6-4D0D-843F-B5F3CEC6FFB5}" presName="sibTrans" presStyleLbl="sibTrans2D1" presStyleIdx="0" presStyleCnt="0"/>
      <dgm:spPr/>
    </dgm:pt>
    <dgm:pt modelId="{6024E049-932E-4E01-A9F1-D7224515A87A}" type="pres">
      <dgm:prSet presAssocID="{A4ED27EF-BB18-4151-B3B7-7D2151D6387D}" presName="compNode" presStyleCnt="0"/>
      <dgm:spPr/>
    </dgm:pt>
    <dgm:pt modelId="{6F756679-85FE-4115-8673-2CB2CF30C4E9}" type="pres">
      <dgm:prSet presAssocID="{A4ED27EF-BB18-4151-B3B7-7D2151D6387D}" presName="iconBgRect" presStyleLbl="bgShp" presStyleIdx="1" presStyleCnt="2"/>
      <dgm:spPr/>
    </dgm:pt>
    <dgm:pt modelId="{D1A9B13C-0AE9-4739-A11E-3410F4EEE644}" type="pres">
      <dgm:prSet presAssocID="{A4ED27EF-BB18-4151-B3B7-7D2151D638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D0D4F9DE-D148-4289-97DA-5EF3BD8EAD87}" type="pres">
      <dgm:prSet presAssocID="{A4ED27EF-BB18-4151-B3B7-7D2151D6387D}" presName="spaceRect" presStyleCnt="0"/>
      <dgm:spPr/>
    </dgm:pt>
    <dgm:pt modelId="{F289D22C-5907-4919-92CC-89A65F67C805}" type="pres">
      <dgm:prSet presAssocID="{A4ED27EF-BB18-4151-B3B7-7D2151D6387D}" presName="textRect" presStyleLbl="revTx" presStyleIdx="1" presStyleCnt="2">
        <dgm:presLayoutVars>
          <dgm:chMax val="1"/>
          <dgm:chPref val="1"/>
        </dgm:presLayoutVars>
      </dgm:prSet>
      <dgm:spPr/>
    </dgm:pt>
  </dgm:ptLst>
  <dgm:cxnLst>
    <dgm:cxn modelId="{C1D0781A-1BF2-4832-993E-6BD590CBE2BE}" srcId="{D1F0C7C9-BE17-4F22-8CD4-A829FE21669C}" destId="{AD74C461-5485-4A6A-A9B4-083B5DD3DCEC}" srcOrd="0" destOrd="0" parTransId="{9EB30D3D-5460-4481-865E-55CE9FCA9924}" sibTransId="{1E681454-28F6-4D0D-843F-B5F3CEC6FFB5}"/>
    <dgm:cxn modelId="{6D3A3036-2D9D-4B59-8789-E64126E3DD0F}" srcId="{D1F0C7C9-BE17-4F22-8CD4-A829FE21669C}" destId="{A4ED27EF-BB18-4151-B3B7-7D2151D6387D}" srcOrd="1" destOrd="0" parTransId="{467C6542-3820-4105-B129-F34BDE30180B}" sibTransId="{6FFE4DDF-22B9-4B5B-9575-F2B0CD97FD76}"/>
    <dgm:cxn modelId="{4598C55F-CD0E-49A2-8A83-75EA80B71C8B}" type="presOf" srcId="{D1F0C7C9-BE17-4F22-8CD4-A829FE21669C}" destId="{700A08D3-07D8-4386-B430-649BBC41DBF0}" srcOrd="0" destOrd="0" presId="urn:microsoft.com/office/officeart/2018/2/layout/IconCircleList"/>
    <dgm:cxn modelId="{99261456-E06D-4894-878F-31F4E7483D17}" type="presOf" srcId="{AD74C461-5485-4A6A-A9B4-083B5DD3DCEC}" destId="{E9494B93-2D4B-42A7-A68C-550BBF1A45AC}" srcOrd="0" destOrd="0" presId="urn:microsoft.com/office/officeart/2018/2/layout/IconCircleList"/>
    <dgm:cxn modelId="{5B8906A3-EBEC-4C09-92D8-C9D4DCFF7F71}" type="presOf" srcId="{A4ED27EF-BB18-4151-B3B7-7D2151D6387D}" destId="{F289D22C-5907-4919-92CC-89A65F67C805}" srcOrd="0" destOrd="0" presId="urn:microsoft.com/office/officeart/2018/2/layout/IconCircleList"/>
    <dgm:cxn modelId="{09FF75F5-EB01-458F-BA74-5ECCE9C7421D}" type="presOf" srcId="{1E681454-28F6-4D0D-843F-B5F3CEC6FFB5}" destId="{A8B074F4-439A-4391-B22A-6B66EBB6CAF4}" srcOrd="0" destOrd="0" presId="urn:microsoft.com/office/officeart/2018/2/layout/IconCircleList"/>
    <dgm:cxn modelId="{5128609C-8A1F-42CB-A432-DA76C0C80E4F}" type="presParOf" srcId="{700A08D3-07D8-4386-B430-649BBC41DBF0}" destId="{22A42012-3D3B-446E-B48D-8ADD695B54FA}" srcOrd="0" destOrd="0" presId="urn:microsoft.com/office/officeart/2018/2/layout/IconCircleList"/>
    <dgm:cxn modelId="{F8D2FBBC-9243-4930-BDA9-131E017C494E}" type="presParOf" srcId="{22A42012-3D3B-446E-B48D-8ADD695B54FA}" destId="{B64B0035-050E-4AD8-B7BB-3A68A3B18FF3}" srcOrd="0" destOrd="0" presId="urn:microsoft.com/office/officeart/2018/2/layout/IconCircleList"/>
    <dgm:cxn modelId="{DB56D9B3-5AB7-4933-9FED-47CA57CE3E58}" type="presParOf" srcId="{B64B0035-050E-4AD8-B7BB-3A68A3B18FF3}" destId="{546DE883-1FBE-4354-93EB-0235942E9F41}" srcOrd="0" destOrd="0" presId="urn:microsoft.com/office/officeart/2018/2/layout/IconCircleList"/>
    <dgm:cxn modelId="{D7DA0351-1911-4012-83E8-B15A67BBA217}" type="presParOf" srcId="{B64B0035-050E-4AD8-B7BB-3A68A3B18FF3}" destId="{CBE2168F-256C-4B06-9066-63A7DDEFE348}" srcOrd="1" destOrd="0" presId="urn:microsoft.com/office/officeart/2018/2/layout/IconCircleList"/>
    <dgm:cxn modelId="{1BA71E03-0B3E-4AFA-B96F-0A0D2A2C6D8C}" type="presParOf" srcId="{B64B0035-050E-4AD8-B7BB-3A68A3B18FF3}" destId="{0C990941-5D06-469B-9462-67D7A50E207F}" srcOrd="2" destOrd="0" presId="urn:microsoft.com/office/officeart/2018/2/layout/IconCircleList"/>
    <dgm:cxn modelId="{26CD873D-193F-4704-8FBB-6C29A0523566}" type="presParOf" srcId="{B64B0035-050E-4AD8-B7BB-3A68A3B18FF3}" destId="{E9494B93-2D4B-42A7-A68C-550BBF1A45AC}" srcOrd="3" destOrd="0" presId="urn:microsoft.com/office/officeart/2018/2/layout/IconCircleList"/>
    <dgm:cxn modelId="{6FD171CD-FDCA-47F6-BAD0-1A34EC13FD8C}" type="presParOf" srcId="{22A42012-3D3B-446E-B48D-8ADD695B54FA}" destId="{A8B074F4-439A-4391-B22A-6B66EBB6CAF4}" srcOrd="1" destOrd="0" presId="urn:microsoft.com/office/officeart/2018/2/layout/IconCircleList"/>
    <dgm:cxn modelId="{3F5C1112-D499-4886-8535-CF370ABAC2EE}" type="presParOf" srcId="{22A42012-3D3B-446E-B48D-8ADD695B54FA}" destId="{6024E049-932E-4E01-A9F1-D7224515A87A}" srcOrd="2" destOrd="0" presId="urn:microsoft.com/office/officeart/2018/2/layout/IconCircleList"/>
    <dgm:cxn modelId="{FA2960D8-6B60-497C-8C99-3823B4774374}" type="presParOf" srcId="{6024E049-932E-4E01-A9F1-D7224515A87A}" destId="{6F756679-85FE-4115-8673-2CB2CF30C4E9}" srcOrd="0" destOrd="0" presId="urn:microsoft.com/office/officeart/2018/2/layout/IconCircleList"/>
    <dgm:cxn modelId="{344F7B0A-1E06-4472-8C3F-2997E25F5BCD}" type="presParOf" srcId="{6024E049-932E-4E01-A9F1-D7224515A87A}" destId="{D1A9B13C-0AE9-4739-A11E-3410F4EEE644}" srcOrd="1" destOrd="0" presId="urn:microsoft.com/office/officeart/2018/2/layout/IconCircleList"/>
    <dgm:cxn modelId="{B2F7445E-F6C2-402A-9F25-0E2D5924399D}" type="presParOf" srcId="{6024E049-932E-4E01-A9F1-D7224515A87A}" destId="{D0D4F9DE-D148-4289-97DA-5EF3BD8EAD87}" srcOrd="2" destOrd="0" presId="urn:microsoft.com/office/officeart/2018/2/layout/IconCircleList"/>
    <dgm:cxn modelId="{E2528C55-0793-420B-A57C-EE3C90FC47F9}" type="presParOf" srcId="{6024E049-932E-4E01-A9F1-D7224515A87A}" destId="{F289D22C-5907-4919-92CC-89A65F67C80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9D90A-3E20-428B-84F2-659326E80141}"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25DC1D5D-579F-4EE3-8B1E-D42A26A25B9E}">
      <dgm:prSet/>
      <dgm:spPr/>
      <dgm:t>
        <a:bodyPr/>
        <a:lstStyle/>
        <a:p>
          <a:pPr>
            <a:lnSpc>
              <a:spcPct val="100000"/>
            </a:lnSpc>
          </a:pPr>
          <a:r>
            <a:rPr lang="en-US" b="1" dirty="0"/>
            <a:t>Null Hypothesis</a:t>
          </a:r>
          <a:r>
            <a:rPr lang="en-US" dirty="0"/>
            <a:t>: There is no difference in average fare between customers who use credit cards and customers who use cash.</a:t>
          </a:r>
        </a:p>
      </dgm:t>
    </dgm:pt>
    <dgm:pt modelId="{6C9028A6-DC18-49A4-8EC9-2F25AB0F51EB}" type="parTrans" cxnId="{88764E1D-8BE7-4773-B588-99769FA1524F}">
      <dgm:prSet/>
      <dgm:spPr/>
      <dgm:t>
        <a:bodyPr/>
        <a:lstStyle/>
        <a:p>
          <a:endParaRPr lang="en-US"/>
        </a:p>
      </dgm:t>
    </dgm:pt>
    <dgm:pt modelId="{2CCE346D-164B-4C79-9AD4-5B73BE902D3D}" type="sibTrans" cxnId="{88764E1D-8BE7-4773-B588-99769FA1524F}">
      <dgm:prSet phldrT="01" phldr="0"/>
      <dgm:spPr/>
      <dgm:t>
        <a:bodyPr/>
        <a:lstStyle/>
        <a:p>
          <a:r>
            <a:rPr lang="en-US"/>
            <a:t>01</a:t>
          </a:r>
        </a:p>
      </dgm:t>
    </dgm:pt>
    <dgm:pt modelId="{A1209211-0107-4BD1-971F-9232AB7AF9FE}">
      <dgm:prSet/>
      <dgm:spPr/>
      <dgm:t>
        <a:bodyPr/>
        <a:lstStyle/>
        <a:p>
          <a:pPr>
            <a:lnSpc>
              <a:spcPct val="100000"/>
            </a:lnSpc>
          </a:pPr>
          <a:r>
            <a:rPr lang="en-US" b="1" dirty="0"/>
            <a:t>Alternative Hypothesis: </a:t>
          </a:r>
          <a:r>
            <a:rPr lang="en-US" dirty="0"/>
            <a:t>There is a difference in average fare between customers who use credit cades and customers who use cash</a:t>
          </a:r>
        </a:p>
      </dgm:t>
    </dgm:pt>
    <dgm:pt modelId="{D04FBCEA-F1C8-457F-8B6E-449A746EDBD2}" type="parTrans" cxnId="{A316F360-D345-4DEF-88F3-F82799AEB3CB}">
      <dgm:prSet/>
      <dgm:spPr/>
      <dgm:t>
        <a:bodyPr/>
        <a:lstStyle/>
        <a:p>
          <a:endParaRPr lang="en-US"/>
        </a:p>
      </dgm:t>
    </dgm:pt>
    <dgm:pt modelId="{70C6FB84-776E-41E2-B629-B08E622BD79D}" type="sibTrans" cxnId="{A316F360-D345-4DEF-88F3-F82799AEB3CB}">
      <dgm:prSet phldrT="02" phldr="0"/>
      <dgm:spPr/>
      <dgm:t>
        <a:bodyPr/>
        <a:lstStyle/>
        <a:p>
          <a:r>
            <a:rPr lang="en-US"/>
            <a:t>02</a:t>
          </a:r>
        </a:p>
      </dgm:t>
    </dgm:pt>
    <dgm:pt modelId="{9F2327FD-A756-4C1F-A1B1-B591D9CEC0FD}">
      <dgm:prSet/>
      <dgm:spPr/>
      <dgm:t>
        <a:bodyPr/>
        <a:lstStyle/>
        <a:p>
          <a:pPr>
            <a:lnSpc>
              <a:spcPct val="100000"/>
            </a:lnSpc>
          </a:pPr>
          <a:r>
            <a:rPr lang="en-US" dirty="0"/>
            <a:t>With a T-statistic of 161.5 and a p-value of less than 0.05, we reject the null hypothesis, suggesting that there indeed a significant difference In average fare between the two payment method.</a:t>
          </a:r>
        </a:p>
      </dgm:t>
    </dgm:pt>
    <dgm:pt modelId="{5C897F41-579E-4919-B7DA-52C564E23AEA}" type="parTrans" cxnId="{589E78DC-2BEF-4681-8598-7C629826AE37}">
      <dgm:prSet/>
      <dgm:spPr/>
      <dgm:t>
        <a:bodyPr/>
        <a:lstStyle/>
        <a:p>
          <a:endParaRPr lang="en-US"/>
        </a:p>
      </dgm:t>
    </dgm:pt>
    <dgm:pt modelId="{840629FC-6A7F-4623-BD7B-B36170F18538}" type="sibTrans" cxnId="{589E78DC-2BEF-4681-8598-7C629826AE37}">
      <dgm:prSet phldrT="03" phldr="0"/>
      <dgm:spPr/>
      <dgm:t>
        <a:bodyPr/>
        <a:lstStyle/>
        <a:p>
          <a:r>
            <a:rPr lang="en-US"/>
            <a:t>03</a:t>
          </a:r>
        </a:p>
      </dgm:t>
    </dgm:pt>
    <dgm:pt modelId="{53CCE54A-B3A3-417D-94E7-B0153472D661}" type="pres">
      <dgm:prSet presAssocID="{5329D90A-3E20-428B-84F2-659326E80141}" presName="Name0" presStyleCnt="0">
        <dgm:presLayoutVars>
          <dgm:animLvl val="lvl"/>
          <dgm:resizeHandles val="exact"/>
        </dgm:presLayoutVars>
      </dgm:prSet>
      <dgm:spPr/>
    </dgm:pt>
    <dgm:pt modelId="{E2488C54-AB86-43FF-8DCD-CEECCAA10CD6}" type="pres">
      <dgm:prSet presAssocID="{25DC1D5D-579F-4EE3-8B1E-D42A26A25B9E}" presName="compositeNode" presStyleCnt="0">
        <dgm:presLayoutVars>
          <dgm:bulletEnabled val="1"/>
        </dgm:presLayoutVars>
      </dgm:prSet>
      <dgm:spPr/>
    </dgm:pt>
    <dgm:pt modelId="{4E70CF5F-1D05-4B53-AACE-E79AF429D0FA}" type="pres">
      <dgm:prSet presAssocID="{25DC1D5D-579F-4EE3-8B1E-D42A26A25B9E}" presName="bgRect" presStyleLbl="alignNode1" presStyleIdx="0" presStyleCnt="3"/>
      <dgm:spPr/>
    </dgm:pt>
    <dgm:pt modelId="{2E24A393-AE2A-4CCA-8990-DCF68CB0AB0A}" type="pres">
      <dgm:prSet presAssocID="{2CCE346D-164B-4C79-9AD4-5B73BE902D3D}" presName="sibTransNodeRect" presStyleLbl="alignNode1" presStyleIdx="0" presStyleCnt="3">
        <dgm:presLayoutVars>
          <dgm:chMax val="0"/>
          <dgm:bulletEnabled val="1"/>
        </dgm:presLayoutVars>
      </dgm:prSet>
      <dgm:spPr/>
    </dgm:pt>
    <dgm:pt modelId="{7D671491-B302-4E1B-B866-79473F1E2182}" type="pres">
      <dgm:prSet presAssocID="{25DC1D5D-579F-4EE3-8B1E-D42A26A25B9E}" presName="nodeRect" presStyleLbl="alignNode1" presStyleIdx="0" presStyleCnt="3">
        <dgm:presLayoutVars>
          <dgm:bulletEnabled val="1"/>
        </dgm:presLayoutVars>
      </dgm:prSet>
      <dgm:spPr/>
    </dgm:pt>
    <dgm:pt modelId="{B9551D43-AD4E-4788-8A2F-DD7F86753C20}" type="pres">
      <dgm:prSet presAssocID="{2CCE346D-164B-4C79-9AD4-5B73BE902D3D}" presName="sibTrans" presStyleCnt="0"/>
      <dgm:spPr/>
    </dgm:pt>
    <dgm:pt modelId="{9A0E539D-60D3-4508-9830-F200C87A16A9}" type="pres">
      <dgm:prSet presAssocID="{A1209211-0107-4BD1-971F-9232AB7AF9FE}" presName="compositeNode" presStyleCnt="0">
        <dgm:presLayoutVars>
          <dgm:bulletEnabled val="1"/>
        </dgm:presLayoutVars>
      </dgm:prSet>
      <dgm:spPr/>
    </dgm:pt>
    <dgm:pt modelId="{57D81624-7932-4E31-8F5C-15D396C84523}" type="pres">
      <dgm:prSet presAssocID="{A1209211-0107-4BD1-971F-9232AB7AF9FE}" presName="bgRect" presStyleLbl="alignNode1" presStyleIdx="1" presStyleCnt="3"/>
      <dgm:spPr/>
    </dgm:pt>
    <dgm:pt modelId="{E9065549-D2A8-4C38-AABC-6E01A5FA22A8}" type="pres">
      <dgm:prSet presAssocID="{70C6FB84-776E-41E2-B629-B08E622BD79D}" presName="sibTransNodeRect" presStyleLbl="alignNode1" presStyleIdx="1" presStyleCnt="3">
        <dgm:presLayoutVars>
          <dgm:chMax val="0"/>
          <dgm:bulletEnabled val="1"/>
        </dgm:presLayoutVars>
      </dgm:prSet>
      <dgm:spPr/>
    </dgm:pt>
    <dgm:pt modelId="{96EC79E7-5218-47A9-AE5F-AE42F6895D10}" type="pres">
      <dgm:prSet presAssocID="{A1209211-0107-4BD1-971F-9232AB7AF9FE}" presName="nodeRect" presStyleLbl="alignNode1" presStyleIdx="1" presStyleCnt="3">
        <dgm:presLayoutVars>
          <dgm:bulletEnabled val="1"/>
        </dgm:presLayoutVars>
      </dgm:prSet>
      <dgm:spPr/>
    </dgm:pt>
    <dgm:pt modelId="{1E13CC07-792A-463A-95CD-FAD9ECD24573}" type="pres">
      <dgm:prSet presAssocID="{70C6FB84-776E-41E2-B629-B08E622BD79D}" presName="sibTrans" presStyleCnt="0"/>
      <dgm:spPr/>
    </dgm:pt>
    <dgm:pt modelId="{1A97A89A-38EB-4B14-8F0C-F797375A8CAB}" type="pres">
      <dgm:prSet presAssocID="{9F2327FD-A756-4C1F-A1B1-B591D9CEC0FD}" presName="compositeNode" presStyleCnt="0">
        <dgm:presLayoutVars>
          <dgm:bulletEnabled val="1"/>
        </dgm:presLayoutVars>
      </dgm:prSet>
      <dgm:spPr/>
    </dgm:pt>
    <dgm:pt modelId="{EE53F9D5-927E-48DB-B301-2BB38957704C}" type="pres">
      <dgm:prSet presAssocID="{9F2327FD-A756-4C1F-A1B1-B591D9CEC0FD}" presName="bgRect" presStyleLbl="alignNode1" presStyleIdx="2" presStyleCnt="3"/>
      <dgm:spPr/>
    </dgm:pt>
    <dgm:pt modelId="{EC754C56-BE4E-466F-9658-1DBB4DE479AA}" type="pres">
      <dgm:prSet presAssocID="{840629FC-6A7F-4623-BD7B-B36170F18538}" presName="sibTransNodeRect" presStyleLbl="alignNode1" presStyleIdx="2" presStyleCnt="3">
        <dgm:presLayoutVars>
          <dgm:chMax val="0"/>
          <dgm:bulletEnabled val="1"/>
        </dgm:presLayoutVars>
      </dgm:prSet>
      <dgm:spPr/>
    </dgm:pt>
    <dgm:pt modelId="{617047FB-2562-4DFB-88E6-DF20E66CF57F}" type="pres">
      <dgm:prSet presAssocID="{9F2327FD-A756-4C1F-A1B1-B591D9CEC0FD}" presName="nodeRect" presStyleLbl="alignNode1" presStyleIdx="2" presStyleCnt="3">
        <dgm:presLayoutVars>
          <dgm:bulletEnabled val="1"/>
        </dgm:presLayoutVars>
      </dgm:prSet>
      <dgm:spPr/>
    </dgm:pt>
  </dgm:ptLst>
  <dgm:cxnLst>
    <dgm:cxn modelId="{88764E1D-8BE7-4773-B588-99769FA1524F}" srcId="{5329D90A-3E20-428B-84F2-659326E80141}" destId="{25DC1D5D-579F-4EE3-8B1E-D42A26A25B9E}" srcOrd="0" destOrd="0" parTransId="{6C9028A6-DC18-49A4-8EC9-2F25AB0F51EB}" sibTransId="{2CCE346D-164B-4C79-9AD4-5B73BE902D3D}"/>
    <dgm:cxn modelId="{1A54D21D-922F-43D9-A863-D2433D7B5DC8}" type="presOf" srcId="{9F2327FD-A756-4C1F-A1B1-B591D9CEC0FD}" destId="{EE53F9D5-927E-48DB-B301-2BB38957704C}" srcOrd="0" destOrd="0" presId="urn:microsoft.com/office/officeart/2016/7/layout/LinearBlockProcessNumbered"/>
    <dgm:cxn modelId="{A316F360-D345-4DEF-88F3-F82799AEB3CB}" srcId="{5329D90A-3E20-428B-84F2-659326E80141}" destId="{A1209211-0107-4BD1-971F-9232AB7AF9FE}" srcOrd="1" destOrd="0" parTransId="{D04FBCEA-F1C8-457F-8B6E-449A746EDBD2}" sibTransId="{70C6FB84-776E-41E2-B629-B08E622BD79D}"/>
    <dgm:cxn modelId="{197EBD4E-164C-4418-BF01-DF8B3AA141F8}" type="presOf" srcId="{25DC1D5D-579F-4EE3-8B1E-D42A26A25B9E}" destId="{4E70CF5F-1D05-4B53-AACE-E79AF429D0FA}" srcOrd="0" destOrd="0" presId="urn:microsoft.com/office/officeart/2016/7/layout/LinearBlockProcessNumbered"/>
    <dgm:cxn modelId="{A38173AB-2F3E-4F9E-A716-6E6B5D0B2F3D}" type="presOf" srcId="{25DC1D5D-579F-4EE3-8B1E-D42A26A25B9E}" destId="{7D671491-B302-4E1B-B866-79473F1E2182}" srcOrd="1" destOrd="0" presId="urn:microsoft.com/office/officeart/2016/7/layout/LinearBlockProcessNumbered"/>
    <dgm:cxn modelId="{7BEA08B3-E81C-4450-83E5-98E813B3F167}" type="presOf" srcId="{5329D90A-3E20-428B-84F2-659326E80141}" destId="{53CCE54A-B3A3-417D-94E7-B0153472D661}" srcOrd="0" destOrd="0" presId="urn:microsoft.com/office/officeart/2016/7/layout/LinearBlockProcessNumbered"/>
    <dgm:cxn modelId="{D7F0A7B9-11D9-439C-9C47-7017C487AFB2}" type="presOf" srcId="{840629FC-6A7F-4623-BD7B-B36170F18538}" destId="{EC754C56-BE4E-466F-9658-1DBB4DE479AA}" srcOrd="0" destOrd="0" presId="urn:microsoft.com/office/officeart/2016/7/layout/LinearBlockProcessNumbered"/>
    <dgm:cxn modelId="{C81DCEC9-38E2-4CCA-B42C-B738162C9E5B}" type="presOf" srcId="{2CCE346D-164B-4C79-9AD4-5B73BE902D3D}" destId="{2E24A393-AE2A-4CCA-8990-DCF68CB0AB0A}" srcOrd="0" destOrd="0" presId="urn:microsoft.com/office/officeart/2016/7/layout/LinearBlockProcessNumbered"/>
    <dgm:cxn modelId="{DB7A23D5-33E1-4668-82B2-467F8EDDAD6A}" type="presOf" srcId="{9F2327FD-A756-4C1F-A1B1-B591D9CEC0FD}" destId="{617047FB-2562-4DFB-88E6-DF20E66CF57F}" srcOrd="1" destOrd="0" presId="urn:microsoft.com/office/officeart/2016/7/layout/LinearBlockProcessNumbered"/>
    <dgm:cxn modelId="{202FB7D9-46CC-48FB-B875-0099CA266D1C}" type="presOf" srcId="{A1209211-0107-4BD1-971F-9232AB7AF9FE}" destId="{57D81624-7932-4E31-8F5C-15D396C84523}" srcOrd="0" destOrd="0" presId="urn:microsoft.com/office/officeart/2016/7/layout/LinearBlockProcessNumbered"/>
    <dgm:cxn modelId="{589E78DC-2BEF-4681-8598-7C629826AE37}" srcId="{5329D90A-3E20-428B-84F2-659326E80141}" destId="{9F2327FD-A756-4C1F-A1B1-B591D9CEC0FD}" srcOrd="2" destOrd="0" parTransId="{5C897F41-579E-4919-B7DA-52C564E23AEA}" sibTransId="{840629FC-6A7F-4623-BD7B-B36170F18538}"/>
    <dgm:cxn modelId="{656442EB-F0ED-4E09-BCDB-3ADC029CCCFC}" type="presOf" srcId="{70C6FB84-776E-41E2-B629-B08E622BD79D}" destId="{E9065549-D2A8-4C38-AABC-6E01A5FA22A8}" srcOrd="0" destOrd="0" presId="urn:microsoft.com/office/officeart/2016/7/layout/LinearBlockProcessNumbered"/>
    <dgm:cxn modelId="{027D25FD-BBE7-4B4D-A36A-2638844396D4}" type="presOf" srcId="{A1209211-0107-4BD1-971F-9232AB7AF9FE}" destId="{96EC79E7-5218-47A9-AE5F-AE42F6895D10}" srcOrd="1" destOrd="0" presId="urn:microsoft.com/office/officeart/2016/7/layout/LinearBlockProcessNumbered"/>
    <dgm:cxn modelId="{2B615845-A5ED-4E91-A39C-2E2881991681}" type="presParOf" srcId="{53CCE54A-B3A3-417D-94E7-B0153472D661}" destId="{E2488C54-AB86-43FF-8DCD-CEECCAA10CD6}" srcOrd="0" destOrd="0" presId="urn:microsoft.com/office/officeart/2016/7/layout/LinearBlockProcessNumbered"/>
    <dgm:cxn modelId="{77CE4A38-24FD-41B3-B835-F537EA798076}" type="presParOf" srcId="{E2488C54-AB86-43FF-8DCD-CEECCAA10CD6}" destId="{4E70CF5F-1D05-4B53-AACE-E79AF429D0FA}" srcOrd="0" destOrd="0" presId="urn:microsoft.com/office/officeart/2016/7/layout/LinearBlockProcessNumbered"/>
    <dgm:cxn modelId="{EDBD6A8C-FA0F-47E6-B1B9-0F75035713E9}" type="presParOf" srcId="{E2488C54-AB86-43FF-8DCD-CEECCAA10CD6}" destId="{2E24A393-AE2A-4CCA-8990-DCF68CB0AB0A}" srcOrd="1" destOrd="0" presId="urn:microsoft.com/office/officeart/2016/7/layout/LinearBlockProcessNumbered"/>
    <dgm:cxn modelId="{D568E51C-393A-4B47-A64D-78FA01E36A9E}" type="presParOf" srcId="{E2488C54-AB86-43FF-8DCD-CEECCAA10CD6}" destId="{7D671491-B302-4E1B-B866-79473F1E2182}" srcOrd="2" destOrd="0" presId="urn:microsoft.com/office/officeart/2016/7/layout/LinearBlockProcessNumbered"/>
    <dgm:cxn modelId="{13935477-45FC-45F9-A13A-92513708193A}" type="presParOf" srcId="{53CCE54A-B3A3-417D-94E7-B0153472D661}" destId="{B9551D43-AD4E-4788-8A2F-DD7F86753C20}" srcOrd="1" destOrd="0" presId="urn:microsoft.com/office/officeart/2016/7/layout/LinearBlockProcessNumbered"/>
    <dgm:cxn modelId="{77306160-0756-4AEA-9548-4B1E94E0B437}" type="presParOf" srcId="{53CCE54A-B3A3-417D-94E7-B0153472D661}" destId="{9A0E539D-60D3-4508-9830-F200C87A16A9}" srcOrd="2" destOrd="0" presId="urn:microsoft.com/office/officeart/2016/7/layout/LinearBlockProcessNumbered"/>
    <dgm:cxn modelId="{B3030D88-4814-4519-9AA4-F565C8E79885}" type="presParOf" srcId="{9A0E539D-60D3-4508-9830-F200C87A16A9}" destId="{57D81624-7932-4E31-8F5C-15D396C84523}" srcOrd="0" destOrd="0" presId="urn:microsoft.com/office/officeart/2016/7/layout/LinearBlockProcessNumbered"/>
    <dgm:cxn modelId="{37E36C0E-CABF-412A-9C08-E4AD19D8E470}" type="presParOf" srcId="{9A0E539D-60D3-4508-9830-F200C87A16A9}" destId="{E9065549-D2A8-4C38-AABC-6E01A5FA22A8}" srcOrd="1" destOrd="0" presId="urn:microsoft.com/office/officeart/2016/7/layout/LinearBlockProcessNumbered"/>
    <dgm:cxn modelId="{7DCD89A6-DA49-4601-BBEC-BD74A3DC9307}" type="presParOf" srcId="{9A0E539D-60D3-4508-9830-F200C87A16A9}" destId="{96EC79E7-5218-47A9-AE5F-AE42F6895D10}" srcOrd="2" destOrd="0" presId="urn:microsoft.com/office/officeart/2016/7/layout/LinearBlockProcessNumbered"/>
    <dgm:cxn modelId="{72E3A7FE-1186-4DAF-81F6-A08E651FD41C}" type="presParOf" srcId="{53CCE54A-B3A3-417D-94E7-B0153472D661}" destId="{1E13CC07-792A-463A-95CD-FAD9ECD24573}" srcOrd="3" destOrd="0" presId="urn:microsoft.com/office/officeart/2016/7/layout/LinearBlockProcessNumbered"/>
    <dgm:cxn modelId="{7DE22929-AADC-45D9-8344-64A263A8C557}" type="presParOf" srcId="{53CCE54A-B3A3-417D-94E7-B0153472D661}" destId="{1A97A89A-38EB-4B14-8F0C-F797375A8CAB}" srcOrd="4" destOrd="0" presId="urn:microsoft.com/office/officeart/2016/7/layout/LinearBlockProcessNumbered"/>
    <dgm:cxn modelId="{105C27F7-C174-4174-B59F-388F7CDA866C}" type="presParOf" srcId="{1A97A89A-38EB-4B14-8F0C-F797375A8CAB}" destId="{EE53F9D5-927E-48DB-B301-2BB38957704C}" srcOrd="0" destOrd="0" presId="urn:microsoft.com/office/officeart/2016/7/layout/LinearBlockProcessNumbered"/>
    <dgm:cxn modelId="{1FE63E15-8DD2-4EA1-8F11-8E2D2A2CD390}" type="presParOf" srcId="{1A97A89A-38EB-4B14-8F0C-F797375A8CAB}" destId="{EC754C56-BE4E-466F-9658-1DBB4DE479AA}" srcOrd="1" destOrd="0" presId="urn:microsoft.com/office/officeart/2016/7/layout/LinearBlockProcessNumbered"/>
    <dgm:cxn modelId="{B3379FAD-EA42-4A5C-8694-A15D3D79E05B}" type="presParOf" srcId="{1A97A89A-38EB-4B14-8F0C-F797375A8CAB}" destId="{617047FB-2562-4DFB-88E6-DF20E66CF57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8CCBE-536D-47AB-BFE3-D18C5B46703D}">
      <dsp:nvSpPr>
        <dsp:cNvPr id="0" name=""/>
        <dsp:cNvSpPr/>
      </dsp:nvSpPr>
      <dsp:spPr>
        <a:xfrm>
          <a:off x="0" y="23303"/>
          <a:ext cx="6245265" cy="1271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Problem Statement</a:t>
          </a:r>
        </a:p>
      </dsp:txBody>
      <dsp:txXfrm>
        <a:off x="62055" y="85358"/>
        <a:ext cx="6121155" cy="1147095"/>
      </dsp:txXfrm>
    </dsp:sp>
    <dsp:sp modelId="{A730019B-7392-4FB0-813A-0EF72374D31D}">
      <dsp:nvSpPr>
        <dsp:cNvPr id="0" name=""/>
        <dsp:cNvSpPr/>
      </dsp:nvSpPr>
      <dsp:spPr>
        <a:xfrm>
          <a:off x="0" y="1447148"/>
          <a:ext cx="6245265" cy="127120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Research Question</a:t>
          </a:r>
        </a:p>
      </dsp:txBody>
      <dsp:txXfrm>
        <a:off x="62055" y="1509203"/>
        <a:ext cx="6121155" cy="1147095"/>
      </dsp:txXfrm>
    </dsp:sp>
    <dsp:sp modelId="{0E8387D8-F088-471C-AC68-C0C942C8C584}">
      <dsp:nvSpPr>
        <dsp:cNvPr id="0" name=""/>
        <dsp:cNvSpPr/>
      </dsp:nvSpPr>
      <dsp:spPr>
        <a:xfrm>
          <a:off x="0" y="2870993"/>
          <a:ext cx="6245265" cy="127120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Data Overview</a:t>
          </a:r>
        </a:p>
      </dsp:txBody>
      <dsp:txXfrm>
        <a:off x="62055" y="2933048"/>
        <a:ext cx="6121155" cy="1147095"/>
      </dsp:txXfrm>
    </dsp:sp>
    <dsp:sp modelId="{5E9FC8C8-EF1A-4ECE-9D65-659467C216B9}">
      <dsp:nvSpPr>
        <dsp:cNvPr id="0" name=""/>
        <dsp:cNvSpPr/>
      </dsp:nvSpPr>
      <dsp:spPr>
        <a:xfrm>
          <a:off x="0" y="4294838"/>
          <a:ext cx="6245265" cy="12712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Methodology</a:t>
          </a:r>
        </a:p>
      </dsp:txBody>
      <dsp:txXfrm>
        <a:off x="62055" y="4356893"/>
        <a:ext cx="6121155" cy="1147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DE883-1FBE-4354-93EB-0235942E9F41}">
      <dsp:nvSpPr>
        <dsp:cNvPr id="0" name=""/>
        <dsp:cNvSpPr/>
      </dsp:nvSpPr>
      <dsp:spPr>
        <a:xfrm>
          <a:off x="164279" y="1511572"/>
          <a:ext cx="1311111" cy="131111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2168F-256C-4B06-9066-63A7DDEFE348}">
      <dsp:nvSpPr>
        <dsp:cNvPr id="0" name=""/>
        <dsp:cNvSpPr/>
      </dsp:nvSpPr>
      <dsp:spPr>
        <a:xfrm>
          <a:off x="439612" y="1786905"/>
          <a:ext cx="760444" cy="760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94B93-2D4B-42A7-A68C-550BBF1A45AC}">
      <dsp:nvSpPr>
        <dsp:cNvPr id="0" name=""/>
        <dsp:cNvSpPr/>
      </dsp:nvSpPr>
      <dsp:spPr>
        <a:xfrm>
          <a:off x="1756343" y="1511572"/>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dirty="0"/>
            <a:t>In the fast-paced taxi booking sector, making the most of revenue is essential for long-term success and driver happiness.</a:t>
          </a:r>
          <a:endParaRPr lang="en-US" sz="1800" kern="1200" dirty="0"/>
        </a:p>
      </dsp:txBody>
      <dsp:txXfrm>
        <a:off x="1756343" y="1511572"/>
        <a:ext cx="3090478" cy="1311111"/>
      </dsp:txXfrm>
    </dsp:sp>
    <dsp:sp modelId="{6F756679-85FE-4115-8673-2CB2CF30C4E9}">
      <dsp:nvSpPr>
        <dsp:cNvPr id="0" name=""/>
        <dsp:cNvSpPr/>
      </dsp:nvSpPr>
      <dsp:spPr>
        <a:xfrm>
          <a:off x="5385314" y="1511572"/>
          <a:ext cx="1311111" cy="131111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9B13C-0AE9-4739-A11E-3410F4EEE644}">
      <dsp:nvSpPr>
        <dsp:cNvPr id="0" name=""/>
        <dsp:cNvSpPr/>
      </dsp:nvSpPr>
      <dsp:spPr>
        <a:xfrm>
          <a:off x="5660647" y="1786905"/>
          <a:ext cx="760444" cy="760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89D22C-5907-4919-92CC-89A65F67C805}">
      <dsp:nvSpPr>
        <dsp:cNvPr id="0" name=""/>
        <dsp:cNvSpPr/>
      </dsp:nvSpPr>
      <dsp:spPr>
        <a:xfrm>
          <a:off x="6977378" y="1511572"/>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dirty="0"/>
            <a:t>Our goal is to use data-driven insight to </a:t>
          </a:r>
          <a:r>
            <a:rPr lang="en-IN" sz="1600" b="1" kern="1200" dirty="0"/>
            <a:t>maximise</a:t>
          </a:r>
          <a:r>
            <a:rPr lang="en-IN" sz="1600" kern="1200" dirty="0"/>
            <a:t> revenue streams for taxi drivers in order to meet this need, Our research aims to determine whether payment methods have an impact on fare pricing by focusing on the relationship between payment type and fare amount.</a:t>
          </a:r>
          <a:endParaRPr lang="en-US" sz="1600" kern="1200" dirty="0"/>
        </a:p>
      </dsp:txBody>
      <dsp:txXfrm>
        <a:off x="6977378" y="1511572"/>
        <a:ext cx="3090478" cy="13111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0CF5F-1D05-4B53-AACE-E79AF429D0FA}">
      <dsp:nvSpPr>
        <dsp:cNvPr id="0" name=""/>
        <dsp:cNvSpPr/>
      </dsp:nvSpPr>
      <dsp:spPr>
        <a:xfrm>
          <a:off x="866" y="0"/>
          <a:ext cx="3510036" cy="415766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14" tIns="0" rIns="346714" bIns="330200" numCol="1" spcCol="1270" anchor="t" anchorCtr="0">
          <a:noAutofit/>
        </a:bodyPr>
        <a:lstStyle/>
        <a:p>
          <a:pPr marL="0" lvl="0" indent="0" algn="l" defTabSz="800100">
            <a:lnSpc>
              <a:spcPct val="100000"/>
            </a:lnSpc>
            <a:spcBef>
              <a:spcPct val="0"/>
            </a:spcBef>
            <a:spcAft>
              <a:spcPct val="35000"/>
            </a:spcAft>
            <a:buNone/>
          </a:pPr>
          <a:r>
            <a:rPr lang="en-US" sz="1800" b="1" kern="1200" dirty="0"/>
            <a:t>Null Hypothesis</a:t>
          </a:r>
          <a:r>
            <a:rPr lang="en-US" sz="1800" kern="1200" dirty="0"/>
            <a:t>: There is no difference in average fare between customers who use credit cards and customers who use cash.</a:t>
          </a:r>
        </a:p>
      </dsp:txBody>
      <dsp:txXfrm>
        <a:off x="866" y="1663065"/>
        <a:ext cx="3510036" cy="2494598"/>
      </dsp:txXfrm>
    </dsp:sp>
    <dsp:sp modelId="{2E24A393-AE2A-4CCA-8990-DCF68CB0AB0A}">
      <dsp:nvSpPr>
        <dsp:cNvPr id="0" name=""/>
        <dsp:cNvSpPr/>
      </dsp:nvSpPr>
      <dsp:spPr>
        <a:xfrm>
          <a:off x="866" y="0"/>
          <a:ext cx="3510036" cy="166306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6714" tIns="165100" rIns="34671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6" y="0"/>
        <a:ext cx="3510036" cy="1663065"/>
      </dsp:txXfrm>
    </dsp:sp>
    <dsp:sp modelId="{57D81624-7932-4E31-8F5C-15D396C84523}">
      <dsp:nvSpPr>
        <dsp:cNvPr id="0" name=""/>
        <dsp:cNvSpPr/>
      </dsp:nvSpPr>
      <dsp:spPr>
        <a:xfrm>
          <a:off x="3791706" y="0"/>
          <a:ext cx="3510036" cy="4157664"/>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14" tIns="0" rIns="346714" bIns="330200" numCol="1" spcCol="1270" anchor="t" anchorCtr="0">
          <a:noAutofit/>
        </a:bodyPr>
        <a:lstStyle/>
        <a:p>
          <a:pPr marL="0" lvl="0" indent="0" algn="l" defTabSz="800100">
            <a:lnSpc>
              <a:spcPct val="100000"/>
            </a:lnSpc>
            <a:spcBef>
              <a:spcPct val="0"/>
            </a:spcBef>
            <a:spcAft>
              <a:spcPct val="35000"/>
            </a:spcAft>
            <a:buNone/>
          </a:pPr>
          <a:r>
            <a:rPr lang="en-US" sz="1800" b="1" kern="1200" dirty="0"/>
            <a:t>Alternative Hypothesis: </a:t>
          </a:r>
          <a:r>
            <a:rPr lang="en-US" sz="1800" kern="1200" dirty="0"/>
            <a:t>There is a difference in average fare between customers who use credit cades and customers who use cash</a:t>
          </a:r>
        </a:p>
      </dsp:txBody>
      <dsp:txXfrm>
        <a:off x="3791706" y="1663065"/>
        <a:ext cx="3510036" cy="2494598"/>
      </dsp:txXfrm>
    </dsp:sp>
    <dsp:sp modelId="{E9065549-D2A8-4C38-AABC-6E01A5FA22A8}">
      <dsp:nvSpPr>
        <dsp:cNvPr id="0" name=""/>
        <dsp:cNvSpPr/>
      </dsp:nvSpPr>
      <dsp:spPr>
        <a:xfrm>
          <a:off x="3791706" y="0"/>
          <a:ext cx="3510036" cy="166306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6714" tIns="165100" rIns="34671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91706" y="0"/>
        <a:ext cx="3510036" cy="1663065"/>
      </dsp:txXfrm>
    </dsp:sp>
    <dsp:sp modelId="{EE53F9D5-927E-48DB-B301-2BB38957704C}">
      <dsp:nvSpPr>
        <dsp:cNvPr id="0" name=""/>
        <dsp:cNvSpPr/>
      </dsp:nvSpPr>
      <dsp:spPr>
        <a:xfrm>
          <a:off x="7582546" y="0"/>
          <a:ext cx="3510036" cy="4157664"/>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14" tIns="0" rIns="346714" bIns="330200" numCol="1" spcCol="1270" anchor="t" anchorCtr="0">
          <a:noAutofit/>
        </a:bodyPr>
        <a:lstStyle/>
        <a:p>
          <a:pPr marL="0" lvl="0" indent="0" algn="l" defTabSz="800100">
            <a:lnSpc>
              <a:spcPct val="100000"/>
            </a:lnSpc>
            <a:spcBef>
              <a:spcPct val="0"/>
            </a:spcBef>
            <a:spcAft>
              <a:spcPct val="35000"/>
            </a:spcAft>
            <a:buNone/>
          </a:pPr>
          <a:r>
            <a:rPr lang="en-US" sz="1800" kern="1200" dirty="0"/>
            <a:t>With a T-statistic of 161.5 and a p-value of less than 0.05, we reject the null hypothesis, suggesting that there indeed a significant difference In average fare between the two payment method.</a:t>
          </a:r>
        </a:p>
      </dsp:txBody>
      <dsp:txXfrm>
        <a:off x="7582546" y="1663065"/>
        <a:ext cx="3510036" cy="2494598"/>
      </dsp:txXfrm>
    </dsp:sp>
    <dsp:sp modelId="{EC754C56-BE4E-466F-9658-1DBB4DE479AA}">
      <dsp:nvSpPr>
        <dsp:cNvPr id="0" name=""/>
        <dsp:cNvSpPr/>
      </dsp:nvSpPr>
      <dsp:spPr>
        <a:xfrm>
          <a:off x="7582546" y="0"/>
          <a:ext cx="3510036" cy="166306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6714" tIns="165100" rIns="34671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82546" y="0"/>
        <a:ext cx="3510036" cy="16630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lipart.org/detail/197867/mono-line-normal-end"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Arc 4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647593"/>
            <a:ext cx="4467792" cy="3060541"/>
          </a:xfrm>
        </p:spPr>
        <p:txBody>
          <a:bodyPr>
            <a:normAutofit/>
          </a:bodyPr>
          <a:lstStyle/>
          <a:p>
            <a:r>
              <a:rPr lang="en-IN" altLang="en-US" b="1">
                <a:solidFill>
                  <a:srgbClr val="FFFFFF"/>
                </a:solidFill>
              </a:rPr>
              <a:t>Maximizing Revenue For Drivers</a:t>
            </a:r>
          </a:p>
        </p:txBody>
      </p:sp>
      <p:sp>
        <p:nvSpPr>
          <p:cNvPr id="3" name="Subtitle 2"/>
          <p:cNvSpPr>
            <a:spLocks noGrp="1"/>
          </p:cNvSpPr>
          <p:nvPr>
            <p:ph type="subTitle" idx="1"/>
          </p:nvPr>
        </p:nvSpPr>
        <p:spPr>
          <a:xfrm>
            <a:off x="838200" y="3800209"/>
            <a:ext cx="4467792" cy="2410198"/>
          </a:xfrm>
        </p:spPr>
        <p:txBody>
          <a:bodyPr>
            <a:normAutofit/>
          </a:bodyPr>
          <a:lstStyle/>
          <a:p>
            <a:r>
              <a:rPr lang="en-IN" altLang="en-US">
                <a:solidFill>
                  <a:srgbClr val="FFFFFF"/>
                </a:solidFill>
                <a:sym typeface="+mn-ea"/>
              </a:rPr>
              <a:t>Through Payment Type</a:t>
            </a:r>
            <a:endParaRPr lang="en-IN" altLang="en-US">
              <a:solidFill>
                <a:srgbClr val="FFFFFF"/>
              </a:solidFill>
            </a:endParaRPr>
          </a:p>
        </p:txBody>
      </p:sp>
      <p:pic>
        <p:nvPicPr>
          <p:cNvPr id="7" name="Graphic 6" descr="No Driving with solid fill">
            <a:extLst>
              <a:ext uri="{FF2B5EF4-FFF2-40B4-BE49-F238E27FC236}">
                <a16:creationId xmlns:a16="http://schemas.microsoft.com/office/drawing/2014/main" id="{7B91EE17-2872-55FA-C6B7-6264150F8B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624C9D-00FB-6A00-963C-656F6B671199}"/>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Box 3">
            <a:extLst>
              <a:ext uri="{FF2B5EF4-FFF2-40B4-BE49-F238E27FC236}">
                <a16:creationId xmlns:a16="http://schemas.microsoft.com/office/drawing/2014/main" id="{15CCAD5D-5CB2-F6FA-DEBC-44FB930FF65D}"/>
              </a:ext>
            </a:extLst>
          </p:cNvPr>
          <p:cNvSpPr txBox="1"/>
          <p:nvPr/>
        </p:nvSpPr>
        <p:spPr>
          <a:xfrm>
            <a:off x="550863" y="365125"/>
            <a:ext cx="11090274"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4000" b="1" kern="1200" dirty="0">
                <a:solidFill>
                  <a:schemeClr val="tx1"/>
                </a:solidFill>
                <a:latin typeface="+mj-lt"/>
                <a:ea typeface="+mj-ea"/>
                <a:cs typeface="+mj-cs"/>
              </a:rPr>
              <a:t>Hypothesis Testing</a:t>
            </a:r>
          </a:p>
        </p:txBody>
      </p:sp>
      <p:graphicFrame>
        <p:nvGraphicFramePr>
          <p:cNvPr id="31" name="Text Box 3">
            <a:extLst>
              <a:ext uri="{FF2B5EF4-FFF2-40B4-BE49-F238E27FC236}">
                <a16:creationId xmlns:a16="http://schemas.microsoft.com/office/drawing/2014/main" id="{C370314C-2F6A-3714-7ACE-7ADB15B18B3C}"/>
              </a:ext>
            </a:extLst>
          </p:cNvPr>
          <p:cNvGraphicFramePr/>
          <p:nvPr>
            <p:extLst>
              <p:ext uri="{D42A27DB-BD31-4B8C-83A1-F6EECF244321}">
                <p14:modId xmlns:p14="http://schemas.microsoft.com/office/powerpoint/2010/main" val="558687561"/>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22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F2AD68-5A45-CB65-724E-6E0C4E94AB9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A911DF8-69BB-BFDB-AEE9-87674D22A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a:extLst>
              <a:ext uri="{FF2B5EF4-FFF2-40B4-BE49-F238E27FC236}">
                <a16:creationId xmlns:a16="http://schemas.microsoft.com/office/drawing/2014/main" id="{E006F287-612C-5798-5FAE-FDD3CE1125D7}"/>
              </a:ext>
            </a:extLst>
          </p:cNvPr>
          <p:cNvSpPr txBox="1"/>
          <p:nvPr/>
        </p:nvSpPr>
        <p:spPr>
          <a:xfrm>
            <a:off x="630935" y="640080"/>
            <a:ext cx="5850075"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en-US" sz="5000" b="1" kern="1200" dirty="0">
                <a:solidFill>
                  <a:schemeClr val="tx1"/>
                </a:solidFill>
                <a:latin typeface="+mj-lt"/>
                <a:ea typeface="+mj-ea"/>
                <a:cs typeface="+mj-cs"/>
              </a:rPr>
              <a:t>Recommendations:</a:t>
            </a:r>
          </a:p>
        </p:txBody>
      </p:sp>
      <p:sp>
        <p:nvSpPr>
          <p:cNvPr id="29" name="sketch line">
            <a:extLst>
              <a:ext uri="{FF2B5EF4-FFF2-40B4-BE49-F238E27FC236}">
                <a16:creationId xmlns:a16="http://schemas.microsoft.com/office/drawing/2014/main" id="{33B9BBC3-EF70-0C83-20FA-AB6A14FA5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3">
            <a:extLst>
              <a:ext uri="{FF2B5EF4-FFF2-40B4-BE49-F238E27FC236}">
                <a16:creationId xmlns:a16="http://schemas.microsoft.com/office/drawing/2014/main" id="{365B38FD-0AE5-EDA0-EB3E-2D9740D0CEAA}"/>
              </a:ext>
            </a:extLst>
          </p:cNvPr>
          <p:cNvSpPr txBox="1"/>
          <p:nvPr/>
        </p:nvSpPr>
        <p:spPr>
          <a:xfrm>
            <a:off x="1625485" y="2761488"/>
            <a:ext cx="10406032" cy="3547872"/>
          </a:xfrm>
          <a:prstGeom prst="rect">
            <a:avLst/>
          </a:prstGeom>
        </p:spPr>
        <p:txBody>
          <a:bodyPr vert="horz" lIns="91440" tIns="45720" rIns="91440" bIns="45720" rtlCol="0" anchor="t">
            <a:normAutofit/>
          </a:bodyPr>
          <a:lstStyle/>
          <a:p>
            <a:pPr marL="114300">
              <a:lnSpc>
                <a:spcPct val="90000"/>
              </a:lnSpc>
              <a:spcAft>
                <a:spcPts val="600"/>
              </a:spcAft>
            </a:pPr>
            <a:r>
              <a:rPr lang="en-US" altLang="en-US" sz="2400" dirty="0"/>
              <a:t>Encourage customers to pay with credit cards to capitalize on the potential for generating more revenue for taxi cab drivers.</a:t>
            </a:r>
          </a:p>
          <a:p>
            <a:pPr marL="114300">
              <a:lnSpc>
                <a:spcPct val="90000"/>
              </a:lnSpc>
              <a:spcAft>
                <a:spcPts val="600"/>
              </a:spcAft>
            </a:pPr>
            <a:endParaRPr lang="en-US" altLang="en-US" sz="2400" dirty="0"/>
          </a:p>
          <a:p>
            <a:pPr marL="114300">
              <a:lnSpc>
                <a:spcPct val="90000"/>
              </a:lnSpc>
              <a:spcAft>
                <a:spcPts val="600"/>
              </a:spcAft>
            </a:pPr>
            <a:r>
              <a:rPr lang="en-US" altLang="en-US" sz="2400" dirty="0"/>
              <a:t>Implement strategies such as offering incentives or discounts for credit card transactions to incentivize customers to choose this payment method.</a:t>
            </a:r>
          </a:p>
          <a:p>
            <a:pPr marL="114300">
              <a:lnSpc>
                <a:spcPct val="90000"/>
              </a:lnSpc>
              <a:spcAft>
                <a:spcPts val="600"/>
              </a:spcAft>
            </a:pPr>
            <a:endParaRPr lang="en-US" altLang="en-US" sz="2400" dirty="0"/>
          </a:p>
          <a:p>
            <a:pPr marL="114300">
              <a:lnSpc>
                <a:spcPct val="90000"/>
              </a:lnSpc>
              <a:spcAft>
                <a:spcPts val="600"/>
              </a:spcAft>
            </a:pPr>
            <a:r>
              <a:rPr lang="en-US" altLang="en-US" sz="2400" dirty="0"/>
              <a:t>Provide seamless and secure credit card payment option to enhance customer convenience and encourage adoption of this preferred payment method.</a:t>
            </a:r>
          </a:p>
        </p:txBody>
      </p:sp>
      <p:sp>
        <p:nvSpPr>
          <p:cNvPr id="12" name="Oval 11">
            <a:extLst>
              <a:ext uri="{FF2B5EF4-FFF2-40B4-BE49-F238E27FC236}">
                <a16:creationId xmlns:a16="http://schemas.microsoft.com/office/drawing/2014/main" id="{30D7AF41-D92F-62A4-661E-17F87CCF4892}"/>
              </a:ext>
            </a:extLst>
          </p:cNvPr>
          <p:cNvSpPr/>
          <p:nvPr/>
        </p:nvSpPr>
        <p:spPr>
          <a:xfrm>
            <a:off x="768086" y="2673918"/>
            <a:ext cx="890081" cy="905404"/>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pic>
        <p:nvPicPr>
          <p:cNvPr id="13" name="Graphic 12" descr="Lights On with solid fill">
            <a:extLst>
              <a:ext uri="{FF2B5EF4-FFF2-40B4-BE49-F238E27FC236}">
                <a16:creationId xmlns:a16="http://schemas.microsoft.com/office/drawing/2014/main" id="{F3DEA815-F581-CB85-AC98-3947AABE6E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7744" y="2715587"/>
            <a:ext cx="776126" cy="776126"/>
          </a:xfrm>
          <a:prstGeom prst="rect">
            <a:avLst/>
          </a:prstGeom>
        </p:spPr>
      </p:pic>
      <p:sp>
        <p:nvSpPr>
          <p:cNvPr id="14" name="Oval 13">
            <a:extLst>
              <a:ext uri="{FF2B5EF4-FFF2-40B4-BE49-F238E27FC236}">
                <a16:creationId xmlns:a16="http://schemas.microsoft.com/office/drawing/2014/main" id="{5A4F245B-DEB0-E675-0580-213E706C86A6}"/>
              </a:ext>
            </a:extLst>
          </p:cNvPr>
          <p:cNvSpPr/>
          <p:nvPr/>
        </p:nvSpPr>
        <p:spPr>
          <a:xfrm>
            <a:off x="770767" y="3849070"/>
            <a:ext cx="890081" cy="905404"/>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15" name="Oval 14">
            <a:extLst>
              <a:ext uri="{FF2B5EF4-FFF2-40B4-BE49-F238E27FC236}">
                <a16:creationId xmlns:a16="http://schemas.microsoft.com/office/drawing/2014/main" id="{2F188C88-6CEB-BF79-746E-161550116706}"/>
              </a:ext>
            </a:extLst>
          </p:cNvPr>
          <p:cNvSpPr/>
          <p:nvPr/>
        </p:nvSpPr>
        <p:spPr>
          <a:xfrm>
            <a:off x="770767" y="5011987"/>
            <a:ext cx="890081" cy="905404"/>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pic>
        <p:nvPicPr>
          <p:cNvPr id="20" name="Graphic 19" descr="Lights On with solid fill">
            <a:extLst>
              <a:ext uri="{FF2B5EF4-FFF2-40B4-BE49-F238E27FC236}">
                <a16:creationId xmlns:a16="http://schemas.microsoft.com/office/drawing/2014/main" id="{6EC469DD-D84F-BB80-07E8-4D7A0E5F28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7744" y="3913709"/>
            <a:ext cx="776126" cy="776126"/>
          </a:xfrm>
          <a:prstGeom prst="rect">
            <a:avLst/>
          </a:prstGeom>
        </p:spPr>
      </p:pic>
      <p:pic>
        <p:nvPicPr>
          <p:cNvPr id="21" name="Graphic 20" descr="Lights On with solid fill">
            <a:extLst>
              <a:ext uri="{FF2B5EF4-FFF2-40B4-BE49-F238E27FC236}">
                <a16:creationId xmlns:a16="http://schemas.microsoft.com/office/drawing/2014/main" id="{DCE378C2-BA66-4AFE-5A87-64BCFAAE32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9359" y="5047192"/>
            <a:ext cx="776126" cy="776126"/>
          </a:xfrm>
          <a:prstGeom prst="rect">
            <a:avLst/>
          </a:prstGeom>
        </p:spPr>
      </p:pic>
    </p:spTree>
    <p:extLst>
      <p:ext uri="{BB962C8B-B14F-4D97-AF65-F5344CB8AC3E}">
        <p14:creationId xmlns:p14="http://schemas.microsoft.com/office/powerpoint/2010/main" val="396932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Box 3"/>
          <p:cNvSpPr txBox="1"/>
          <p:nvPr/>
        </p:nvSpPr>
        <p:spPr>
          <a:xfrm>
            <a:off x="479394" y="1070800"/>
            <a:ext cx="3939688" cy="55831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altLang="en-US" sz="8000" kern="1200">
                <a:solidFill>
                  <a:schemeClr val="tx1"/>
                </a:solidFill>
                <a:latin typeface="+mj-lt"/>
                <a:ea typeface="+mj-ea"/>
                <a:cs typeface="+mj-cs"/>
              </a:rPr>
              <a:t>Agenda</a:t>
            </a:r>
          </a:p>
        </p:txBody>
      </p:sp>
      <p:cxnSp>
        <p:nvCxnSpPr>
          <p:cNvPr id="23" name="Straight Connector 2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7" name="Text Box 4">
            <a:extLst>
              <a:ext uri="{FF2B5EF4-FFF2-40B4-BE49-F238E27FC236}">
                <a16:creationId xmlns:a16="http://schemas.microsoft.com/office/drawing/2014/main" id="{DBACF82B-B799-49F8-0BAA-B99154C6C05F}"/>
              </a:ext>
            </a:extLst>
          </p:cNvPr>
          <p:cNvGraphicFramePr/>
          <p:nvPr>
            <p:extLst>
              <p:ext uri="{D42A27DB-BD31-4B8C-83A1-F6EECF244321}">
                <p14:modId xmlns:p14="http://schemas.microsoft.com/office/powerpoint/2010/main" val="3568935103"/>
              </p:ext>
            </p:extLst>
          </p:nvPr>
        </p:nvGraphicFramePr>
        <p:xfrm>
          <a:off x="5257824" y="1064579"/>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Box 3"/>
          <p:cNvSpPr txBox="1"/>
          <p:nvPr/>
        </p:nvSpPr>
        <p:spPr>
          <a:xfrm>
            <a:off x="1115568" y="509521"/>
            <a:ext cx="10232136" cy="10149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4000" b="1" kern="1200" dirty="0">
                <a:solidFill>
                  <a:schemeClr val="tx1"/>
                </a:solidFill>
                <a:latin typeface="+mj-lt"/>
                <a:ea typeface="+mj-ea"/>
                <a:cs typeface="+mj-cs"/>
              </a:rPr>
              <a:t>Problem Statement</a:t>
            </a:r>
          </a:p>
        </p:txBody>
      </p:sp>
      <p:sp>
        <p:nvSpPr>
          <p:cNvPr id="17" name="Rectangle 16">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Text Box 4">
            <a:extLst>
              <a:ext uri="{FF2B5EF4-FFF2-40B4-BE49-F238E27FC236}">
                <a16:creationId xmlns:a16="http://schemas.microsoft.com/office/drawing/2014/main" id="{493FD882-694D-722F-DBE8-C4CE1A1F1790}"/>
              </a:ext>
            </a:extLst>
          </p:cNvPr>
          <p:cNvGraphicFramePr/>
          <p:nvPr>
            <p:extLst>
              <p:ext uri="{D42A27DB-BD31-4B8C-83A1-F6EECF244321}">
                <p14:modId xmlns:p14="http://schemas.microsoft.com/office/powerpoint/2010/main" val="220869029"/>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472613" y="1370111"/>
            <a:ext cx="7595118" cy="923330"/>
          </a:xfrm>
          <a:prstGeom prst="rect">
            <a:avLst/>
          </a:prstGeom>
          <a:noFill/>
        </p:spPr>
        <p:txBody>
          <a:bodyPr wrap="square" rtlCol="0">
            <a:spAutoFit/>
          </a:bodyPr>
          <a:lstStyle/>
          <a:p>
            <a:r>
              <a:rPr lang="en-IN" altLang="en-US" sz="5400" dirty="0">
                <a:solidFill>
                  <a:schemeClr val="accent2"/>
                </a:solidFill>
                <a:latin typeface="Arial Black" panose="020B0A04020102020204" pitchFamily="34" charset="0"/>
                <a:ea typeface="ADLaM Display" panose="020F0502020204030204" pitchFamily="2" charset="0"/>
                <a:cs typeface="ADLaM Display" panose="020F0502020204030204" pitchFamily="2" charset="0"/>
              </a:rPr>
              <a:t>Research Question</a:t>
            </a:r>
          </a:p>
        </p:txBody>
      </p:sp>
      <p:sp>
        <p:nvSpPr>
          <p:cNvPr id="5" name="Text Box 4"/>
          <p:cNvSpPr txBox="1"/>
          <p:nvPr/>
        </p:nvSpPr>
        <p:spPr>
          <a:xfrm>
            <a:off x="1730122" y="2365569"/>
            <a:ext cx="9415145" cy="460375"/>
          </a:xfrm>
          <a:prstGeom prst="rect">
            <a:avLst/>
          </a:prstGeom>
          <a:noFill/>
        </p:spPr>
        <p:txBody>
          <a:bodyPr wrap="square" rtlCol="0">
            <a:spAutoFit/>
          </a:bodyPr>
          <a:lstStyle/>
          <a:p>
            <a:r>
              <a:rPr lang="en-IN" altLang="en-US" sz="2400" b="1" dirty="0"/>
              <a:t>Is there a relationship between total fare amount and payment type?</a:t>
            </a:r>
          </a:p>
        </p:txBody>
      </p:sp>
      <p:sp>
        <p:nvSpPr>
          <p:cNvPr id="6" name="Text Box 5"/>
          <p:cNvSpPr txBox="1"/>
          <p:nvPr/>
        </p:nvSpPr>
        <p:spPr>
          <a:xfrm>
            <a:off x="1730122" y="3043011"/>
            <a:ext cx="9550588" cy="830997"/>
          </a:xfrm>
          <a:prstGeom prst="rect">
            <a:avLst/>
          </a:prstGeom>
          <a:noFill/>
        </p:spPr>
        <p:txBody>
          <a:bodyPr wrap="square" rtlCol="0">
            <a:spAutoFit/>
          </a:bodyPr>
          <a:lstStyle/>
          <a:p>
            <a:r>
              <a:rPr lang="en-IN" altLang="en-US" sz="2400" dirty="0"/>
              <a:t>Can we nudge customers towards payment methods that generate higher revenue for drivers, without negatively impacting customer experience?</a:t>
            </a:r>
          </a:p>
        </p:txBody>
      </p:sp>
      <p:pic>
        <p:nvPicPr>
          <p:cNvPr id="3" name="Picture 2" descr="A white line on a black background&#10;&#10;Description automatically generated">
            <a:extLst>
              <a:ext uri="{FF2B5EF4-FFF2-40B4-BE49-F238E27FC236}">
                <a16:creationId xmlns:a16="http://schemas.microsoft.com/office/drawing/2014/main" id="{86CCAA26-E672-0780-CD72-8CD25361E9F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38788" y="1978727"/>
            <a:ext cx="7280599" cy="571500"/>
          </a:xfrm>
          <a:prstGeom prst="rect">
            <a:avLst/>
          </a:prstGeom>
        </p:spPr>
      </p:pic>
      <p:pic>
        <p:nvPicPr>
          <p:cNvPr id="9" name="Graphic 8" descr="Research with solid fill">
            <a:extLst>
              <a:ext uri="{FF2B5EF4-FFF2-40B4-BE49-F238E27FC236}">
                <a16:creationId xmlns:a16="http://schemas.microsoft.com/office/drawing/2014/main" id="{484A99A0-F66D-4F42-81A6-3FFF125145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33244" y="1487575"/>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41324" y="773271"/>
            <a:ext cx="3022911" cy="584775"/>
          </a:xfrm>
          <a:prstGeom prst="rect">
            <a:avLst/>
          </a:prstGeom>
          <a:noFill/>
        </p:spPr>
        <p:txBody>
          <a:bodyPr wrap="square" rtlCol="0">
            <a:spAutoFit/>
          </a:bodyPr>
          <a:lstStyle/>
          <a:p>
            <a:r>
              <a:rPr lang="en-IN" altLang="en-US" sz="3200" b="1" dirty="0">
                <a:solidFill>
                  <a:schemeClr val="accent2"/>
                </a:solidFill>
              </a:rPr>
              <a:t>Data Overview:</a:t>
            </a:r>
          </a:p>
        </p:txBody>
      </p:sp>
      <p:sp>
        <p:nvSpPr>
          <p:cNvPr id="5" name="Text Box 4"/>
          <p:cNvSpPr txBox="1"/>
          <p:nvPr/>
        </p:nvSpPr>
        <p:spPr>
          <a:xfrm>
            <a:off x="1194319" y="1568032"/>
            <a:ext cx="10366310" cy="1174115"/>
          </a:xfrm>
          <a:prstGeom prst="rect">
            <a:avLst/>
          </a:prstGeom>
          <a:noFill/>
        </p:spPr>
        <p:txBody>
          <a:bodyPr wrap="square" rtlCol="0">
            <a:noAutofit/>
          </a:bodyPr>
          <a:lstStyle/>
          <a:p>
            <a:r>
              <a:rPr lang="en-IN" altLang="en-US" sz="2400" dirty="0"/>
              <a:t>For this analysis, we utilized the comprehensive dataset of NYC Taxi Trip records, used data cleaning and feature engineering procedures to concentrate solely on the relevant columns essential for our investigation.</a:t>
            </a:r>
          </a:p>
        </p:txBody>
      </p:sp>
      <p:sp>
        <p:nvSpPr>
          <p:cNvPr id="6" name="Text Box 5"/>
          <p:cNvSpPr txBox="1"/>
          <p:nvPr/>
        </p:nvSpPr>
        <p:spPr>
          <a:xfrm>
            <a:off x="522605" y="3069888"/>
            <a:ext cx="6027277" cy="461665"/>
          </a:xfrm>
          <a:prstGeom prst="rect">
            <a:avLst/>
          </a:prstGeom>
          <a:noFill/>
        </p:spPr>
        <p:txBody>
          <a:bodyPr wrap="square" rtlCol="0">
            <a:spAutoFit/>
          </a:bodyPr>
          <a:lstStyle/>
          <a:p>
            <a:pPr marL="342900" indent="-342900">
              <a:buFont typeface="Arial" panose="020B0604020202020204" pitchFamily="34" charset="0"/>
              <a:buChar char="•"/>
            </a:pPr>
            <a:r>
              <a:rPr lang="en-IN" altLang="en-US" sz="2400" b="1" dirty="0"/>
              <a:t>Relevant columns used for this research:</a:t>
            </a:r>
          </a:p>
        </p:txBody>
      </p:sp>
      <p:sp>
        <p:nvSpPr>
          <p:cNvPr id="2" name="Text Box 5">
            <a:extLst>
              <a:ext uri="{FF2B5EF4-FFF2-40B4-BE49-F238E27FC236}">
                <a16:creationId xmlns:a16="http://schemas.microsoft.com/office/drawing/2014/main" id="{EA81272C-6630-1B4C-DC5A-DD3D554569E4}"/>
              </a:ext>
            </a:extLst>
          </p:cNvPr>
          <p:cNvSpPr txBox="1"/>
          <p:nvPr/>
        </p:nvSpPr>
        <p:spPr>
          <a:xfrm>
            <a:off x="522605" y="4248785"/>
            <a:ext cx="3875405" cy="1477328"/>
          </a:xfrm>
          <a:prstGeom prst="rect">
            <a:avLst/>
          </a:prstGeom>
          <a:noFill/>
        </p:spPr>
        <p:txBody>
          <a:bodyPr wrap="square" rtlCol="0">
            <a:spAutoFit/>
          </a:bodyPr>
          <a:lstStyle/>
          <a:p>
            <a:pPr marL="285750" indent="-285750">
              <a:buFont typeface="Arial" panose="020B0604020202020204" pitchFamily="34" charset="0"/>
              <a:buChar char="•"/>
            </a:pPr>
            <a:r>
              <a:rPr lang="en-IN" altLang="en-US" dirty="0" err="1"/>
              <a:t>Passenger_count</a:t>
            </a:r>
            <a:r>
              <a:rPr lang="en-IN" altLang="en-US" dirty="0"/>
              <a:t>(1 to 5)</a:t>
            </a:r>
          </a:p>
          <a:p>
            <a:pPr marL="285750" indent="-285750">
              <a:buFont typeface="Arial" panose="020B0604020202020204" pitchFamily="34" charset="0"/>
              <a:buChar char="•"/>
            </a:pPr>
            <a:r>
              <a:rPr lang="en-IN" altLang="en-US" dirty="0" err="1"/>
              <a:t>Payment_type</a:t>
            </a:r>
            <a:r>
              <a:rPr lang="en-IN" altLang="en-US" dirty="0"/>
              <a:t>(card or cash)</a:t>
            </a:r>
          </a:p>
          <a:p>
            <a:pPr marL="285750" indent="-285750">
              <a:buFont typeface="Arial" panose="020B0604020202020204" pitchFamily="34" charset="0"/>
              <a:buChar char="•"/>
            </a:pPr>
            <a:r>
              <a:rPr lang="en-IN" altLang="en-US" dirty="0" err="1"/>
              <a:t>Fare_Amount</a:t>
            </a:r>
            <a:endParaRPr lang="en-IN" altLang="en-US" dirty="0"/>
          </a:p>
          <a:p>
            <a:pPr marL="285750" indent="-285750">
              <a:buFont typeface="Arial" panose="020B0604020202020204" pitchFamily="34" charset="0"/>
              <a:buChar char="•"/>
            </a:pPr>
            <a:r>
              <a:rPr lang="en-IN" altLang="en-US" dirty="0" err="1"/>
              <a:t>Trip_distance</a:t>
            </a:r>
            <a:r>
              <a:rPr lang="en-IN" altLang="en-US" dirty="0"/>
              <a:t>(miles)</a:t>
            </a:r>
          </a:p>
          <a:p>
            <a:pPr marL="285750" indent="-285750">
              <a:buFont typeface="Arial" panose="020B0604020202020204" pitchFamily="34" charset="0"/>
              <a:buChar char="•"/>
            </a:pPr>
            <a:r>
              <a:rPr lang="en-IN" altLang="en-US" dirty="0"/>
              <a:t>Duration(minute)</a:t>
            </a:r>
          </a:p>
        </p:txBody>
      </p:sp>
      <p:graphicFrame>
        <p:nvGraphicFramePr>
          <p:cNvPr id="8" name="Table 7">
            <a:extLst>
              <a:ext uri="{FF2B5EF4-FFF2-40B4-BE49-F238E27FC236}">
                <a16:creationId xmlns:a16="http://schemas.microsoft.com/office/drawing/2014/main" id="{0AED5635-513C-EF1E-BFBD-4865947F3601}"/>
              </a:ext>
            </a:extLst>
          </p:cNvPr>
          <p:cNvGraphicFramePr>
            <a:graphicFrameLocks noGrp="1"/>
          </p:cNvGraphicFramePr>
          <p:nvPr>
            <p:extLst>
              <p:ext uri="{D42A27DB-BD31-4B8C-83A1-F6EECF244321}">
                <p14:modId xmlns:p14="http://schemas.microsoft.com/office/powerpoint/2010/main" val="1619785533"/>
              </p:ext>
            </p:extLst>
          </p:nvPr>
        </p:nvGraphicFramePr>
        <p:xfrm>
          <a:off x="3664235" y="3890169"/>
          <a:ext cx="8101459" cy="2194560"/>
        </p:xfrm>
        <a:graphic>
          <a:graphicData uri="http://schemas.openxmlformats.org/drawingml/2006/table">
            <a:tbl>
              <a:tblPr firstRow="1" bandRow="1">
                <a:tableStyleId>{5C22544A-7EE6-4342-B048-85BDC9FD1C3A}</a:tableStyleId>
              </a:tblPr>
              <a:tblGrid>
                <a:gridCol w="1806295">
                  <a:extLst>
                    <a:ext uri="{9D8B030D-6E8A-4147-A177-3AD203B41FA5}">
                      <a16:colId xmlns:a16="http://schemas.microsoft.com/office/drawing/2014/main" val="1994712515"/>
                    </a:ext>
                  </a:extLst>
                </a:gridCol>
                <a:gridCol w="1615082">
                  <a:extLst>
                    <a:ext uri="{9D8B030D-6E8A-4147-A177-3AD203B41FA5}">
                      <a16:colId xmlns:a16="http://schemas.microsoft.com/office/drawing/2014/main" val="978349587"/>
                    </a:ext>
                  </a:extLst>
                </a:gridCol>
                <a:gridCol w="1439498">
                  <a:extLst>
                    <a:ext uri="{9D8B030D-6E8A-4147-A177-3AD203B41FA5}">
                      <a16:colId xmlns:a16="http://schemas.microsoft.com/office/drawing/2014/main" val="671302265"/>
                    </a:ext>
                  </a:extLst>
                </a:gridCol>
                <a:gridCol w="1620292">
                  <a:extLst>
                    <a:ext uri="{9D8B030D-6E8A-4147-A177-3AD203B41FA5}">
                      <a16:colId xmlns:a16="http://schemas.microsoft.com/office/drawing/2014/main" val="4125197659"/>
                    </a:ext>
                  </a:extLst>
                </a:gridCol>
                <a:gridCol w="1620292">
                  <a:extLst>
                    <a:ext uri="{9D8B030D-6E8A-4147-A177-3AD203B41FA5}">
                      <a16:colId xmlns:a16="http://schemas.microsoft.com/office/drawing/2014/main" val="2597982941"/>
                    </a:ext>
                  </a:extLst>
                </a:gridCol>
              </a:tblGrid>
              <a:tr h="345122">
                <a:tc>
                  <a:txBody>
                    <a:bodyPr/>
                    <a:lstStyle/>
                    <a:p>
                      <a:r>
                        <a:rPr lang="en-IN" dirty="0" err="1"/>
                        <a:t>passenger_count</a:t>
                      </a:r>
                      <a:endParaRPr lang="en-IN" dirty="0"/>
                    </a:p>
                  </a:txBody>
                  <a:tcPr/>
                </a:tc>
                <a:tc>
                  <a:txBody>
                    <a:bodyPr/>
                    <a:lstStyle/>
                    <a:p>
                      <a:r>
                        <a:rPr lang="en-IN" dirty="0" err="1"/>
                        <a:t>payment_type</a:t>
                      </a:r>
                      <a:endParaRPr lang="en-IN" dirty="0"/>
                    </a:p>
                  </a:txBody>
                  <a:tcPr/>
                </a:tc>
                <a:tc>
                  <a:txBody>
                    <a:bodyPr/>
                    <a:lstStyle/>
                    <a:p>
                      <a:r>
                        <a:rPr lang="en-IN" dirty="0" err="1"/>
                        <a:t>fare_amount</a:t>
                      </a:r>
                      <a:endParaRPr lang="en-IN" dirty="0"/>
                    </a:p>
                  </a:txBody>
                  <a:tcPr/>
                </a:tc>
                <a:tc>
                  <a:txBody>
                    <a:bodyPr/>
                    <a:lstStyle/>
                    <a:p>
                      <a:r>
                        <a:rPr lang="en-IN" dirty="0" err="1"/>
                        <a:t>trip_distance</a:t>
                      </a:r>
                      <a:endParaRPr lang="en-IN" dirty="0"/>
                    </a:p>
                  </a:txBody>
                  <a:tcPr/>
                </a:tc>
                <a:tc>
                  <a:txBody>
                    <a:bodyPr/>
                    <a:lstStyle/>
                    <a:p>
                      <a:r>
                        <a:rPr lang="en-IN" dirty="0"/>
                        <a:t>duration</a:t>
                      </a:r>
                    </a:p>
                  </a:txBody>
                  <a:tcPr/>
                </a:tc>
                <a:extLst>
                  <a:ext uri="{0D108BD9-81ED-4DB2-BD59-A6C34878D82A}">
                    <a16:rowId xmlns:a16="http://schemas.microsoft.com/office/drawing/2014/main" val="1684938133"/>
                  </a:ext>
                </a:extLst>
              </a:tr>
              <a:tr h="345122">
                <a:tc>
                  <a:txBody>
                    <a:bodyPr/>
                    <a:lstStyle/>
                    <a:p>
                      <a:r>
                        <a:rPr lang="en-IN" dirty="0"/>
                        <a:t>1</a:t>
                      </a:r>
                    </a:p>
                  </a:txBody>
                  <a:tcPr/>
                </a:tc>
                <a:tc>
                  <a:txBody>
                    <a:bodyPr/>
                    <a:lstStyle/>
                    <a:p>
                      <a:r>
                        <a:rPr lang="en-IN" dirty="0"/>
                        <a:t>Card</a:t>
                      </a:r>
                    </a:p>
                  </a:txBody>
                  <a:tcPr/>
                </a:tc>
                <a:tc>
                  <a:txBody>
                    <a:bodyPr/>
                    <a:lstStyle/>
                    <a:p>
                      <a:r>
                        <a:rPr lang="en-IN" dirty="0"/>
                        <a:t>6.0</a:t>
                      </a:r>
                    </a:p>
                  </a:txBody>
                  <a:tcPr/>
                </a:tc>
                <a:tc>
                  <a:txBody>
                    <a:bodyPr/>
                    <a:lstStyle/>
                    <a:p>
                      <a:r>
                        <a:rPr lang="en-IN" dirty="0"/>
                        <a:t>1.20</a:t>
                      </a:r>
                    </a:p>
                  </a:txBody>
                  <a:tcPr/>
                </a:tc>
                <a:tc>
                  <a:txBody>
                    <a:bodyPr/>
                    <a:lstStyle/>
                    <a:p>
                      <a:r>
                        <a:rPr lang="en-IN" dirty="0"/>
                        <a:t>4.80</a:t>
                      </a:r>
                    </a:p>
                  </a:txBody>
                  <a:tcPr/>
                </a:tc>
                <a:extLst>
                  <a:ext uri="{0D108BD9-81ED-4DB2-BD59-A6C34878D82A}">
                    <a16:rowId xmlns:a16="http://schemas.microsoft.com/office/drawing/2014/main" val="2073868742"/>
                  </a:ext>
                </a:extLst>
              </a:tr>
              <a:tr h="345122">
                <a:tc>
                  <a:txBody>
                    <a:bodyPr/>
                    <a:lstStyle/>
                    <a:p>
                      <a:r>
                        <a:rPr lang="en-IN" dirty="0"/>
                        <a:t>1</a:t>
                      </a:r>
                    </a:p>
                  </a:txBody>
                  <a:tcPr/>
                </a:tc>
                <a:tc>
                  <a:txBody>
                    <a:bodyPr/>
                    <a:lstStyle/>
                    <a:p>
                      <a:r>
                        <a:rPr lang="en-IN" dirty="0"/>
                        <a:t>Card</a:t>
                      </a:r>
                    </a:p>
                  </a:txBody>
                  <a:tcPr/>
                </a:tc>
                <a:tc>
                  <a:txBody>
                    <a:bodyPr/>
                    <a:lstStyle/>
                    <a:p>
                      <a:r>
                        <a:rPr lang="en-IN" dirty="0"/>
                        <a:t>7.0</a:t>
                      </a:r>
                    </a:p>
                  </a:txBody>
                  <a:tcPr/>
                </a:tc>
                <a:tc>
                  <a:txBody>
                    <a:bodyPr/>
                    <a:lstStyle/>
                    <a:p>
                      <a:r>
                        <a:rPr lang="en-IN" dirty="0"/>
                        <a:t>1.20</a:t>
                      </a:r>
                    </a:p>
                  </a:txBody>
                  <a:tcPr/>
                </a:tc>
                <a:tc>
                  <a:txBody>
                    <a:bodyPr/>
                    <a:lstStyle/>
                    <a:p>
                      <a:r>
                        <a:rPr lang="en-IN" dirty="0"/>
                        <a:t>7.41</a:t>
                      </a:r>
                    </a:p>
                  </a:txBody>
                  <a:tcPr/>
                </a:tc>
                <a:extLst>
                  <a:ext uri="{0D108BD9-81ED-4DB2-BD59-A6C34878D82A}">
                    <a16:rowId xmlns:a16="http://schemas.microsoft.com/office/drawing/2014/main" val="4071059741"/>
                  </a:ext>
                </a:extLst>
              </a:tr>
              <a:tr h="345122">
                <a:tc>
                  <a:txBody>
                    <a:bodyPr/>
                    <a:lstStyle/>
                    <a:p>
                      <a:r>
                        <a:rPr lang="en-IN" dirty="0"/>
                        <a:t>1</a:t>
                      </a:r>
                    </a:p>
                  </a:txBody>
                  <a:tcPr/>
                </a:tc>
                <a:tc>
                  <a:txBody>
                    <a:bodyPr/>
                    <a:lstStyle/>
                    <a:p>
                      <a:r>
                        <a:rPr lang="en-IN" dirty="0"/>
                        <a:t>Card</a:t>
                      </a:r>
                    </a:p>
                  </a:txBody>
                  <a:tcPr/>
                </a:tc>
                <a:tc>
                  <a:txBody>
                    <a:bodyPr/>
                    <a:lstStyle/>
                    <a:p>
                      <a:r>
                        <a:rPr lang="en-IN" dirty="0"/>
                        <a:t>6.0</a:t>
                      </a:r>
                    </a:p>
                  </a:txBody>
                  <a:tcPr/>
                </a:tc>
                <a:tc>
                  <a:txBody>
                    <a:bodyPr/>
                    <a:lstStyle/>
                    <a:p>
                      <a:r>
                        <a:rPr lang="en-IN" dirty="0"/>
                        <a:t>0.60</a:t>
                      </a:r>
                    </a:p>
                  </a:txBody>
                  <a:tcPr/>
                </a:tc>
                <a:tc>
                  <a:txBody>
                    <a:bodyPr/>
                    <a:lstStyle/>
                    <a:p>
                      <a:r>
                        <a:rPr lang="en-IN" dirty="0"/>
                        <a:t>6.18</a:t>
                      </a:r>
                    </a:p>
                  </a:txBody>
                  <a:tcPr/>
                </a:tc>
                <a:extLst>
                  <a:ext uri="{0D108BD9-81ED-4DB2-BD59-A6C34878D82A}">
                    <a16:rowId xmlns:a16="http://schemas.microsoft.com/office/drawing/2014/main" val="2394584903"/>
                  </a:ext>
                </a:extLst>
              </a:tr>
              <a:tr h="345122">
                <a:tc>
                  <a:txBody>
                    <a:bodyPr/>
                    <a:lstStyle/>
                    <a:p>
                      <a:r>
                        <a:rPr lang="en-IN" dirty="0"/>
                        <a:t>1</a:t>
                      </a:r>
                    </a:p>
                  </a:txBody>
                  <a:tcPr/>
                </a:tc>
                <a:tc>
                  <a:txBody>
                    <a:bodyPr/>
                    <a:lstStyle/>
                    <a:p>
                      <a:r>
                        <a:rPr lang="en-IN" dirty="0"/>
                        <a:t>Card</a:t>
                      </a:r>
                    </a:p>
                  </a:txBody>
                  <a:tcPr/>
                </a:tc>
                <a:tc>
                  <a:txBody>
                    <a:bodyPr/>
                    <a:lstStyle/>
                    <a:p>
                      <a:r>
                        <a:rPr lang="en-IN" dirty="0"/>
                        <a:t>5.5</a:t>
                      </a:r>
                    </a:p>
                  </a:txBody>
                  <a:tcPr/>
                </a:tc>
                <a:tc>
                  <a:txBody>
                    <a:bodyPr/>
                    <a:lstStyle/>
                    <a:p>
                      <a:r>
                        <a:rPr lang="en-IN" dirty="0"/>
                        <a:t>0.80</a:t>
                      </a:r>
                    </a:p>
                  </a:txBody>
                  <a:tcPr/>
                </a:tc>
                <a:tc>
                  <a:txBody>
                    <a:bodyPr/>
                    <a:lstStyle/>
                    <a:p>
                      <a:r>
                        <a:rPr lang="en-IN" dirty="0"/>
                        <a:t>4.8</a:t>
                      </a:r>
                    </a:p>
                  </a:txBody>
                  <a:tcPr/>
                </a:tc>
                <a:extLst>
                  <a:ext uri="{0D108BD9-81ED-4DB2-BD59-A6C34878D82A}">
                    <a16:rowId xmlns:a16="http://schemas.microsoft.com/office/drawing/2014/main" val="1695632898"/>
                  </a:ext>
                </a:extLst>
              </a:tr>
              <a:tr h="345122">
                <a:tc>
                  <a:txBody>
                    <a:bodyPr/>
                    <a:lstStyle/>
                    <a:p>
                      <a:r>
                        <a:rPr lang="en-IN" dirty="0"/>
                        <a:t>1</a:t>
                      </a:r>
                    </a:p>
                  </a:txBody>
                  <a:tcPr/>
                </a:tc>
                <a:tc>
                  <a:txBody>
                    <a:bodyPr/>
                    <a:lstStyle/>
                    <a:p>
                      <a:r>
                        <a:rPr lang="en-IN" dirty="0"/>
                        <a:t>Card</a:t>
                      </a:r>
                    </a:p>
                  </a:txBody>
                  <a:tcPr/>
                </a:tc>
                <a:tc>
                  <a:txBody>
                    <a:bodyPr/>
                    <a:lstStyle/>
                    <a:p>
                      <a:r>
                        <a:rPr lang="en-IN" dirty="0"/>
                        <a:t>2.5</a:t>
                      </a:r>
                    </a:p>
                  </a:txBody>
                  <a:tcPr/>
                </a:tc>
                <a:tc>
                  <a:txBody>
                    <a:bodyPr/>
                    <a:lstStyle/>
                    <a:p>
                      <a:r>
                        <a:rPr lang="en-IN" dirty="0"/>
                        <a:t>0.03</a:t>
                      </a:r>
                    </a:p>
                  </a:txBody>
                  <a:tcPr/>
                </a:tc>
                <a:tc>
                  <a:txBody>
                    <a:bodyPr/>
                    <a:lstStyle/>
                    <a:p>
                      <a:r>
                        <a:rPr lang="en-IN" dirty="0"/>
                        <a:t>0.88</a:t>
                      </a:r>
                    </a:p>
                  </a:txBody>
                  <a:tcPr/>
                </a:tc>
                <a:extLst>
                  <a:ext uri="{0D108BD9-81ED-4DB2-BD59-A6C34878D82A}">
                    <a16:rowId xmlns:a16="http://schemas.microsoft.com/office/drawing/2014/main" val="35198857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56055B-AE4B-8364-9C22-35B5BF2F868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a:extLst>
              <a:ext uri="{FF2B5EF4-FFF2-40B4-BE49-F238E27FC236}">
                <a16:creationId xmlns:a16="http://schemas.microsoft.com/office/drawing/2014/main" id="{E2B6D77C-D3C6-135A-4D7D-79EB7C5119CB}"/>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en-US" sz="6600" b="1" kern="1200">
                <a:solidFill>
                  <a:schemeClr val="tx1"/>
                </a:solidFill>
                <a:latin typeface="+mj-lt"/>
                <a:ea typeface="+mj-ea"/>
                <a:cs typeface="+mj-cs"/>
              </a:rPr>
              <a:t>Methodology</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A8F64B9-192F-ABF9-F504-992D1A5504D9}"/>
              </a:ext>
            </a:extLst>
          </p:cNvPr>
          <p:cNvGraphicFramePr>
            <a:graphicFrameLocks noGrp="1"/>
          </p:cNvGraphicFramePr>
          <p:nvPr>
            <p:extLst>
              <p:ext uri="{D42A27DB-BD31-4B8C-83A1-F6EECF244321}">
                <p14:modId xmlns:p14="http://schemas.microsoft.com/office/powerpoint/2010/main" val="1577482725"/>
              </p:ext>
            </p:extLst>
          </p:nvPr>
        </p:nvGraphicFramePr>
        <p:xfrm>
          <a:off x="320040" y="2706959"/>
          <a:ext cx="11548873" cy="3439381"/>
        </p:xfrm>
        <a:graphic>
          <a:graphicData uri="http://schemas.openxmlformats.org/drawingml/2006/table">
            <a:tbl>
              <a:tblPr firstRow="1" bandRow="1">
                <a:noFill/>
                <a:tableStyleId>{073A0DAA-6AF3-43AB-8588-CEC1D06C72B9}</a:tableStyleId>
              </a:tblPr>
              <a:tblGrid>
                <a:gridCol w="2821730">
                  <a:extLst>
                    <a:ext uri="{9D8B030D-6E8A-4147-A177-3AD203B41FA5}">
                      <a16:colId xmlns:a16="http://schemas.microsoft.com/office/drawing/2014/main" val="2391062232"/>
                    </a:ext>
                  </a:extLst>
                </a:gridCol>
                <a:gridCol w="8727143">
                  <a:extLst>
                    <a:ext uri="{9D8B030D-6E8A-4147-A177-3AD203B41FA5}">
                      <a16:colId xmlns:a16="http://schemas.microsoft.com/office/drawing/2014/main" val="3697337390"/>
                    </a:ext>
                  </a:extLst>
                </a:gridCol>
              </a:tblGrid>
              <a:tr h="526070">
                <a:tc>
                  <a:txBody>
                    <a:bodyPr/>
                    <a:lstStyle/>
                    <a:p>
                      <a:pPr algn="ctr"/>
                      <a:r>
                        <a:rPr lang="en-IN" sz="1600" b="1" cap="all" spc="60">
                          <a:solidFill>
                            <a:schemeClr val="tx1"/>
                          </a:solidFill>
                        </a:rPr>
                        <a:t>Step</a:t>
                      </a:r>
                    </a:p>
                  </a:txBody>
                  <a:tcPr marL="119561" marR="119561" marT="119561" marB="119561" anchor="b">
                    <a:lnL w="12700" cmpd="sng">
                      <a:noFill/>
                    </a:lnL>
                    <a:lnR w="12700" cmpd="sng">
                      <a:noFill/>
                    </a:lnR>
                    <a:lnT w="12700" cmpd="sng">
                      <a:noFill/>
                    </a:lnT>
                    <a:lnB w="38100" cmpd="sng">
                      <a:noFill/>
                    </a:lnB>
                    <a:noFill/>
                  </a:tcPr>
                </a:tc>
                <a:tc>
                  <a:txBody>
                    <a:bodyPr/>
                    <a:lstStyle/>
                    <a:p>
                      <a:pPr algn="ctr"/>
                      <a:r>
                        <a:rPr lang="en-IN" sz="1600" b="1" cap="all" spc="60">
                          <a:solidFill>
                            <a:schemeClr val="tx1"/>
                          </a:solidFill>
                        </a:rPr>
                        <a:t>Description</a:t>
                      </a:r>
                    </a:p>
                  </a:txBody>
                  <a:tcPr marL="119561" marR="119561" marT="119561" marB="119561" anchor="b">
                    <a:lnL w="12700" cmpd="sng">
                      <a:noFill/>
                    </a:lnL>
                    <a:lnR w="12700" cmpd="sng">
                      <a:noFill/>
                    </a:lnR>
                    <a:lnT w="12700" cmpd="sng">
                      <a:noFill/>
                    </a:lnT>
                    <a:lnB w="38100" cmpd="sng">
                      <a:noFill/>
                    </a:lnB>
                    <a:noFill/>
                  </a:tcPr>
                </a:tc>
                <a:extLst>
                  <a:ext uri="{0D108BD9-81ED-4DB2-BD59-A6C34878D82A}">
                    <a16:rowId xmlns:a16="http://schemas.microsoft.com/office/drawing/2014/main" val="2451970240"/>
                  </a:ext>
                </a:extLst>
              </a:tr>
              <a:tr h="864827">
                <a:tc>
                  <a:txBody>
                    <a:bodyPr/>
                    <a:lstStyle/>
                    <a:p>
                      <a:r>
                        <a:rPr lang="en-IN" sz="2100" cap="none" spc="0">
                          <a:solidFill>
                            <a:schemeClr val="tx1"/>
                          </a:solidFill>
                        </a:rPr>
                        <a:t>Descriptive Analysis</a:t>
                      </a:r>
                    </a:p>
                  </a:txBody>
                  <a:tcPr marL="119561" marR="119561" marT="59781" marB="119561">
                    <a:lnL w="12700" cap="flat" cmpd="sng" algn="ctr">
                      <a:noFill/>
                      <a:prstDash val="solid"/>
                    </a:lnL>
                    <a:lnR w="12700" cmpd="sng">
                      <a:noFill/>
                      <a:prstDash val="solid"/>
                    </a:lnR>
                    <a:lnT w="38100" cmpd="sng">
                      <a:noFill/>
                    </a:lnT>
                    <a:lnB w="12700" cmpd="sng">
                      <a:noFill/>
                      <a:prstDash val="solid"/>
                    </a:lnB>
                    <a:noFill/>
                  </a:tcPr>
                </a:tc>
                <a:tc>
                  <a:txBody>
                    <a:bodyPr/>
                    <a:lstStyle/>
                    <a:p>
                      <a:r>
                        <a:rPr lang="en-IN" sz="2100" cap="none" spc="0">
                          <a:solidFill>
                            <a:schemeClr val="tx1"/>
                          </a:solidFill>
                        </a:rPr>
                        <a:t>Performed statistical analysis to summarize key aspects of the data, focusing on fare amount and payment types.</a:t>
                      </a:r>
                    </a:p>
                  </a:txBody>
                  <a:tcPr marL="119561" marR="119561" marT="59781" marB="1195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526220531"/>
                  </a:ext>
                </a:extLst>
              </a:tr>
              <a:tr h="1183657">
                <a:tc>
                  <a:txBody>
                    <a:bodyPr/>
                    <a:lstStyle/>
                    <a:p>
                      <a:r>
                        <a:rPr lang="en-IN" sz="2100" cap="none" spc="0">
                          <a:solidFill>
                            <a:schemeClr val="tx1"/>
                          </a:solidFill>
                        </a:rPr>
                        <a:t>Hypothesis Testing </a:t>
                      </a:r>
                    </a:p>
                  </a:txBody>
                  <a:tcPr marL="119561" marR="119561" marT="59781" marB="11956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2100" cap="none" spc="0">
                          <a:solidFill>
                            <a:schemeClr val="tx1"/>
                          </a:solidFill>
                        </a:rPr>
                        <a:t>Conducted a T-test to evaluate the relationship between payment type and fare amount testing the hypothesis that different payment methods influence fare amounts.</a:t>
                      </a:r>
                    </a:p>
                  </a:txBody>
                  <a:tcPr marL="119561" marR="119561" marT="59781" marB="119561">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79631586"/>
                  </a:ext>
                </a:extLst>
              </a:tr>
              <a:tr h="864827">
                <a:tc>
                  <a:txBody>
                    <a:bodyPr/>
                    <a:lstStyle/>
                    <a:p>
                      <a:r>
                        <a:rPr lang="en-IN" sz="2100" cap="none" spc="0">
                          <a:solidFill>
                            <a:schemeClr val="tx1"/>
                          </a:solidFill>
                        </a:rPr>
                        <a:t>Regression Analysts</a:t>
                      </a:r>
                    </a:p>
                  </a:txBody>
                  <a:tcPr marL="119561" marR="119561" marT="59781" marB="119561">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IN" sz="2100" cap="none" spc="0" dirty="0">
                          <a:solidFill>
                            <a:schemeClr val="tx1"/>
                          </a:solidFill>
                        </a:rPr>
                        <a:t>Implemented linear regression to explore the relationship between trip duration (calculated from pickup and </a:t>
                      </a:r>
                      <a:r>
                        <a:rPr lang="en-IN" sz="2100" cap="none" spc="0" dirty="0" err="1">
                          <a:solidFill>
                            <a:schemeClr val="tx1"/>
                          </a:solidFill>
                        </a:rPr>
                        <a:t>dropoff</a:t>
                      </a:r>
                      <a:r>
                        <a:rPr lang="en-IN" sz="2100" cap="none" spc="0" dirty="0">
                          <a:solidFill>
                            <a:schemeClr val="tx1"/>
                          </a:solidFill>
                        </a:rPr>
                        <a:t> times) and  fare amount.</a:t>
                      </a:r>
                    </a:p>
                  </a:txBody>
                  <a:tcPr marL="119561" marR="119561" marT="59781" marB="11956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03905473"/>
                  </a:ext>
                </a:extLst>
              </a:tr>
            </a:tbl>
          </a:graphicData>
        </a:graphic>
      </p:graphicFrame>
    </p:spTree>
    <p:extLst>
      <p:ext uri="{BB962C8B-B14F-4D97-AF65-F5344CB8AC3E}">
        <p14:creationId xmlns:p14="http://schemas.microsoft.com/office/powerpoint/2010/main" val="64649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F73EF8-523A-43B1-F8AB-6619C83FA28B}"/>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3">
            <a:extLst>
              <a:ext uri="{FF2B5EF4-FFF2-40B4-BE49-F238E27FC236}">
                <a16:creationId xmlns:a16="http://schemas.microsoft.com/office/drawing/2014/main" id="{7B5B1415-8027-9F06-B7DE-ED4E6F22306B}"/>
              </a:ext>
            </a:extLst>
          </p:cNvPr>
          <p:cNvSpPr txBox="1"/>
          <p:nvPr/>
        </p:nvSpPr>
        <p:spPr>
          <a:xfrm>
            <a:off x="630936" y="457200"/>
            <a:ext cx="4343400" cy="19293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4800" b="1">
                <a:latin typeface="+mj-lt"/>
                <a:ea typeface="+mj-ea"/>
                <a:cs typeface="+mj-cs"/>
              </a:rPr>
              <a:t>Journey Insight</a:t>
            </a:r>
          </a:p>
        </p:txBody>
      </p:sp>
      <p:sp>
        <p:nvSpPr>
          <p:cNvPr id="2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a:extLst>
              <a:ext uri="{FF2B5EF4-FFF2-40B4-BE49-F238E27FC236}">
                <a16:creationId xmlns:a16="http://schemas.microsoft.com/office/drawing/2014/main" id="{45EA1B76-CAE3-385F-621E-43B4B23DB919}"/>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altLang="en-US" sz="2000"/>
              <a:t>Customers paying with cards tend to have a slightly higher average trip distance and fare amount compared to those paying with cash.</a:t>
            </a:r>
          </a:p>
          <a:p>
            <a:pPr marL="342900" indent="-228600">
              <a:lnSpc>
                <a:spcPct val="90000"/>
              </a:lnSpc>
              <a:spcAft>
                <a:spcPts val="600"/>
              </a:spcAft>
              <a:buFont typeface="Arial" panose="020B0604020202020204" pitchFamily="34" charset="0"/>
              <a:buChar char="•"/>
            </a:pPr>
            <a:r>
              <a:rPr lang="en-US" altLang="en-US" sz="2000"/>
              <a:t>Indicates that customers prefers to pay more with cards when they have high amount and long trip distance</a:t>
            </a:r>
            <a:endParaRPr lang="en-US" altLang="en-US" sz="2000" dirty="0"/>
          </a:p>
        </p:txBody>
      </p:sp>
      <p:pic>
        <p:nvPicPr>
          <p:cNvPr id="3" name="Picture 2">
            <a:extLst>
              <a:ext uri="{FF2B5EF4-FFF2-40B4-BE49-F238E27FC236}">
                <a16:creationId xmlns:a16="http://schemas.microsoft.com/office/drawing/2014/main" id="{4779651C-02E0-47F8-B8C6-5E8C697E5BFD}"/>
              </a:ext>
            </a:extLst>
          </p:cNvPr>
          <p:cNvPicPr>
            <a:picLocks noChangeAspect="1"/>
          </p:cNvPicPr>
          <p:nvPr/>
        </p:nvPicPr>
        <p:blipFill>
          <a:blip r:embed="rId2"/>
          <a:stretch>
            <a:fillRect/>
          </a:stretch>
        </p:blipFill>
        <p:spPr>
          <a:xfrm>
            <a:off x="466344" y="3199113"/>
            <a:ext cx="5468112" cy="2419638"/>
          </a:xfrm>
          <a:prstGeom prst="rect">
            <a:avLst/>
          </a:prstGeom>
        </p:spPr>
      </p:pic>
      <p:graphicFrame>
        <p:nvGraphicFramePr>
          <p:cNvPr id="8" name="Table 7">
            <a:extLst>
              <a:ext uri="{FF2B5EF4-FFF2-40B4-BE49-F238E27FC236}">
                <a16:creationId xmlns:a16="http://schemas.microsoft.com/office/drawing/2014/main" id="{98C136A2-0A01-B55B-8A94-62D50F8B3265}"/>
              </a:ext>
            </a:extLst>
          </p:cNvPr>
          <p:cNvGraphicFramePr>
            <a:graphicFrameLocks noGrp="1"/>
          </p:cNvGraphicFramePr>
          <p:nvPr>
            <p:extLst>
              <p:ext uri="{D42A27DB-BD31-4B8C-83A1-F6EECF244321}">
                <p14:modId xmlns:p14="http://schemas.microsoft.com/office/powerpoint/2010/main" val="2270938526"/>
              </p:ext>
            </p:extLst>
          </p:nvPr>
        </p:nvGraphicFramePr>
        <p:xfrm>
          <a:off x="6254496" y="2703118"/>
          <a:ext cx="5468114" cy="3411630"/>
        </p:xfrm>
        <a:graphic>
          <a:graphicData uri="http://schemas.openxmlformats.org/drawingml/2006/table">
            <a:tbl>
              <a:tblPr firstRow="1" bandRow="1">
                <a:tableStyleId>{9D7B26C5-4107-4FEC-AEDC-1716B250A1EF}</a:tableStyleId>
              </a:tblPr>
              <a:tblGrid>
                <a:gridCol w="1439137">
                  <a:extLst>
                    <a:ext uri="{9D8B030D-6E8A-4147-A177-3AD203B41FA5}">
                      <a16:colId xmlns:a16="http://schemas.microsoft.com/office/drawing/2014/main" val="2976783713"/>
                    </a:ext>
                  </a:extLst>
                </a:gridCol>
                <a:gridCol w="1454318">
                  <a:extLst>
                    <a:ext uri="{9D8B030D-6E8A-4147-A177-3AD203B41FA5}">
                      <a16:colId xmlns:a16="http://schemas.microsoft.com/office/drawing/2014/main" val="3337565817"/>
                    </a:ext>
                  </a:extLst>
                </a:gridCol>
                <a:gridCol w="1059618">
                  <a:extLst>
                    <a:ext uri="{9D8B030D-6E8A-4147-A177-3AD203B41FA5}">
                      <a16:colId xmlns:a16="http://schemas.microsoft.com/office/drawing/2014/main" val="4143264479"/>
                    </a:ext>
                  </a:extLst>
                </a:gridCol>
                <a:gridCol w="1515041">
                  <a:extLst>
                    <a:ext uri="{9D8B030D-6E8A-4147-A177-3AD203B41FA5}">
                      <a16:colId xmlns:a16="http://schemas.microsoft.com/office/drawing/2014/main" val="3873768830"/>
                    </a:ext>
                  </a:extLst>
                </a:gridCol>
              </a:tblGrid>
              <a:tr h="816438">
                <a:tc>
                  <a:txBody>
                    <a:bodyPr/>
                    <a:lstStyle/>
                    <a:p>
                      <a:endParaRPr lang="en-IN" sz="2200"/>
                    </a:p>
                  </a:txBody>
                  <a:tcPr marL="109302" marR="109302" marT="54651" marB="54651"/>
                </a:tc>
                <a:tc>
                  <a:txBody>
                    <a:bodyPr/>
                    <a:lstStyle/>
                    <a:p>
                      <a:r>
                        <a:rPr lang="en-IN" sz="2200"/>
                        <a:t>Payment Type</a:t>
                      </a:r>
                    </a:p>
                  </a:txBody>
                  <a:tcPr marL="109302" marR="109302" marT="54651" marB="54651"/>
                </a:tc>
                <a:tc>
                  <a:txBody>
                    <a:bodyPr/>
                    <a:lstStyle/>
                    <a:p>
                      <a:r>
                        <a:rPr lang="en-IN" sz="2200"/>
                        <a:t>Mean</a:t>
                      </a:r>
                    </a:p>
                  </a:txBody>
                  <a:tcPr marL="109302" marR="109302" marT="54651" marB="54651"/>
                </a:tc>
                <a:tc>
                  <a:txBody>
                    <a:bodyPr/>
                    <a:lstStyle/>
                    <a:p>
                      <a:r>
                        <a:rPr lang="en-IN" sz="2200"/>
                        <a:t>Standard Deviation</a:t>
                      </a:r>
                    </a:p>
                  </a:txBody>
                  <a:tcPr marL="109302" marR="109302" marT="54651" marB="54651"/>
                </a:tc>
                <a:extLst>
                  <a:ext uri="{0D108BD9-81ED-4DB2-BD59-A6C34878D82A}">
                    <a16:rowId xmlns:a16="http://schemas.microsoft.com/office/drawing/2014/main" val="2772340025"/>
                  </a:ext>
                </a:extLst>
              </a:tr>
              <a:tr h="816438">
                <a:tc>
                  <a:txBody>
                    <a:bodyPr/>
                    <a:lstStyle/>
                    <a:p>
                      <a:r>
                        <a:rPr lang="en-IN" sz="2200"/>
                        <a:t>Fare Amount</a:t>
                      </a:r>
                    </a:p>
                  </a:txBody>
                  <a:tcPr marL="109302" marR="109302" marT="54651" marB="54651"/>
                </a:tc>
                <a:tc>
                  <a:txBody>
                    <a:bodyPr/>
                    <a:lstStyle/>
                    <a:p>
                      <a:r>
                        <a:rPr lang="en-IN" sz="2200"/>
                        <a:t>Card</a:t>
                      </a:r>
                    </a:p>
                  </a:txBody>
                  <a:tcPr marL="109302" marR="109302" marT="54651" marB="54651"/>
                </a:tc>
                <a:tc>
                  <a:txBody>
                    <a:bodyPr/>
                    <a:lstStyle/>
                    <a:p>
                      <a:r>
                        <a:rPr lang="en-IN" sz="2200"/>
                        <a:t>10.28</a:t>
                      </a:r>
                    </a:p>
                  </a:txBody>
                  <a:tcPr marL="109302" marR="109302" marT="54651" marB="54651"/>
                </a:tc>
                <a:tc>
                  <a:txBody>
                    <a:bodyPr/>
                    <a:lstStyle/>
                    <a:p>
                      <a:r>
                        <a:rPr lang="en-IN" sz="2200"/>
                        <a:t>4.37</a:t>
                      </a:r>
                    </a:p>
                  </a:txBody>
                  <a:tcPr marL="109302" marR="109302" marT="54651" marB="54651"/>
                </a:tc>
                <a:extLst>
                  <a:ext uri="{0D108BD9-81ED-4DB2-BD59-A6C34878D82A}">
                    <a16:rowId xmlns:a16="http://schemas.microsoft.com/office/drawing/2014/main" val="2936194918"/>
                  </a:ext>
                </a:extLst>
              </a:tr>
              <a:tr h="481158">
                <a:tc>
                  <a:txBody>
                    <a:bodyPr/>
                    <a:lstStyle/>
                    <a:p>
                      <a:endParaRPr lang="en-IN" sz="2200"/>
                    </a:p>
                  </a:txBody>
                  <a:tcPr marL="109302" marR="109302" marT="54651" marB="54651"/>
                </a:tc>
                <a:tc>
                  <a:txBody>
                    <a:bodyPr/>
                    <a:lstStyle/>
                    <a:p>
                      <a:r>
                        <a:rPr lang="en-IN" sz="2200"/>
                        <a:t>Cash</a:t>
                      </a:r>
                    </a:p>
                  </a:txBody>
                  <a:tcPr marL="109302" marR="109302" marT="54651" marB="54651"/>
                </a:tc>
                <a:tc>
                  <a:txBody>
                    <a:bodyPr/>
                    <a:lstStyle/>
                    <a:p>
                      <a:r>
                        <a:rPr lang="en-IN" sz="2200"/>
                        <a:t>9.83</a:t>
                      </a:r>
                    </a:p>
                  </a:txBody>
                  <a:tcPr marL="109302" marR="109302" marT="54651" marB="54651"/>
                </a:tc>
                <a:tc>
                  <a:txBody>
                    <a:bodyPr/>
                    <a:lstStyle/>
                    <a:p>
                      <a:r>
                        <a:rPr lang="en-IN" sz="2200"/>
                        <a:t>4.40</a:t>
                      </a:r>
                    </a:p>
                  </a:txBody>
                  <a:tcPr marL="109302" marR="109302" marT="54651" marB="54651"/>
                </a:tc>
                <a:extLst>
                  <a:ext uri="{0D108BD9-81ED-4DB2-BD59-A6C34878D82A}">
                    <a16:rowId xmlns:a16="http://schemas.microsoft.com/office/drawing/2014/main" val="673057231"/>
                  </a:ext>
                </a:extLst>
              </a:tr>
              <a:tr h="816438">
                <a:tc>
                  <a:txBody>
                    <a:bodyPr/>
                    <a:lstStyle/>
                    <a:p>
                      <a:r>
                        <a:rPr lang="en-IN" sz="2200"/>
                        <a:t>Trip Distance</a:t>
                      </a:r>
                    </a:p>
                  </a:txBody>
                  <a:tcPr marL="109302" marR="109302" marT="54651" marB="54651"/>
                </a:tc>
                <a:tc>
                  <a:txBody>
                    <a:bodyPr/>
                    <a:lstStyle/>
                    <a:p>
                      <a:r>
                        <a:rPr lang="en-IN" sz="2200"/>
                        <a:t>Card</a:t>
                      </a:r>
                    </a:p>
                  </a:txBody>
                  <a:tcPr marL="109302" marR="109302" marT="54651" marB="54651"/>
                </a:tc>
                <a:tc>
                  <a:txBody>
                    <a:bodyPr/>
                    <a:lstStyle/>
                    <a:p>
                      <a:r>
                        <a:rPr lang="en-IN" sz="2200"/>
                        <a:t>2.24</a:t>
                      </a:r>
                    </a:p>
                  </a:txBody>
                  <a:tcPr marL="109302" marR="109302" marT="54651" marB="54651"/>
                </a:tc>
                <a:tc>
                  <a:txBody>
                    <a:bodyPr/>
                    <a:lstStyle/>
                    <a:p>
                      <a:r>
                        <a:rPr lang="en-IN" sz="2200"/>
                        <a:t>1.40</a:t>
                      </a:r>
                    </a:p>
                  </a:txBody>
                  <a:tcPr marL="109302" marR="109302" marT="54651" marB="54651"/>
                </a:tc>
                <a:extLst>
                  <a:ext uri="{0D108BD9-81ED-4DB2-BD59-A6C34878D82A}">
                    <a16:rowId xmlns:a16="http://schemas.microsoft.com/office/drawing/2014/main" val="1258751582"/>
                  </a:ext>
                </a:extLst>
              </a:tr>
              <a:tr h="481158">
                <a:tc>
                  <a:txBody>
                    <a:bodyPr/>
                    <a:lstStyle/>
                    <a:p>
                      <a:endParaRPr lang="en-IN" sz="2200"/>
                    </a:p>
                  </a:txBody>
                  <a:tcPr marL="109302" marR="109302" marT="54651" marB="54651"/>
                </a:tc>
                <a:tc>
                  <a:txBody>
                    <a:bodyPr/>
                    <a:lstStyle/>
                    <a:p>
                      <a:r>
                        <a:rPr lang="en-IN" sz="2200"/>
                        <a:t>Cash</a:t>
                      </a:r>
                    </a:p>
                  </a:txBody>
                  <a:tcPr marL="109302" marR="109302" marT="54651" marB="54651"/>
                </a:tc>
                <a:tc>
                  <a:txBody>
                    <a:bodyPr/>
                    <a:lstStyle/>
                    <a:p>
                      <a:r>
                        <a:rPr lang="en-IN" sz="2200"/>
                        <a:t>2.08</a:t>
                      </a:r>
                    </a:p>
                  </a:txBody>
                  <a:tcPr marL="109302" marR="109302" marT="54651" marB="54651"/>
                </a:tc>
                <a:tc>
                  <a:txBody>
                    <a:bodyPr/>
                    <a:lstStyle/>
                    <a:p>
                      <a:r>
                        <a:rPr lang="en-IN" sz="2200"/>
                        <a:t>1.43</a:t>
                      </a:r>
                    </a:p>
                  </a:txBody>
                  <a:tcPr marL="109302" marR="109302" marT="54651" marB="54651"/>
                </a:tc>
                <a:extLst>
                  <a:ext uri="{0D108BD9-81ED-4DB2-BD59-A6C34878D82A}">
                    <a16:rowId xmlns:a16="http://schemas.microsoft.com/office/drawing/2014/main" val="995206103"/>
                  </a:ext>
                </a:extLst>
              </a:tr>
            </a:tbl>
          </a:graphicData>
        </a:graphic>
      </p:graphicFrame>
    </p:spTree>
    <p:extLst>
      <p:ext uri="{BB962C8B-B14F-4D97-AF65-F5344CB8AC3E}">
        <p14:creationId xmlns:p14="http://schemas.microsoft.com/office/powerpoint/2010/main" val="3862911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C38855-DE6C-508B-70BA-A34A2A951E5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a:extLst>
              <a:ext uri="{FF2B5EF4-FFF2-40B4-BE49-F238E27FC236}">
                <a16:creationId xmlns:a16="http://schemas.microsoft.com/office/drawing/2014/main" id="{1ECAF060-5E91-8187-FDCC-98CEC0657922}"/>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en-US" sz="5000" b="1" kern="1200" dirty="0">
                <a:solidFill>
                  <a:schemeClr val="tx1"/>
                </a:solidFill>
                <a:latin typeface="+mj-lt"/>
                <a:ea typeface="+mj-ea"/>
                <a:cs typeface="+mj-cs"/>
              </a:rPr>
              <a:t>Passenger Count Analysis</a:t>
            </a:r>
          </a:p>
        </p:txBody>
      </p:sp>
      <p:sp>
        <p:nvSpPr>
          <p:cNvPr id="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3">
            <a:extLst>
              <a:ext uri="{FF2B5EF4-FFF2-40B4-BE49-F238E27FC236}">
                <a16:creationId xmlns:a16="http://schemas.microsoft.com/office/drawing/2014/main" id="{037EA48A-525F-3B0B-4BBC-8824E11BDDE9}"/>
              </a:ext>
            </a:extLst>
          </p:cNvPr>
          <p:cNvSpPr txBox="1"/>
          <p:nvPr/>
        </p:nvSpPr>
        <p:spPr>
          <a:xfrm>
            <a:off x="630935" y="2660904"/>
            <a:ext cx="11144297" cy="354787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altLang="en-US" sz="2000" dirty="0"/>
              <a:t>Among card payment, rides with a single passenger (</a:t>
            </a:r>
            <a:r>
              <a:rPr lang="en-US" altLang="en-US" sz="2000" dirty="0" err="1"/>
              <a:t>passenger_count</a:t>
            </a:r>
            <a:r>
              <a:rPr lang="en-US" altLang="en-US" sz="2000" dirty="0"/>
              <a:t> = 1) </a:t>
            </a:r>
            <a:r>
              <a:rPr lang="en-US" altLang="en-US" sz="2000" dirty="0" err="1"/>
              <a:t>comparise</a:t>
            </a:r>
            <a:r>
              <a:rPr lang="en-US" altLang="en-US" sz="2000" dirty="0"/>
              <a:t> the largest proportion, constituting 40.08% of all card transactions</a:t>
            </a:r>
          </a:p>
          <a:p>
            <a:pPr marL="342900" indent="-228600">
              <a:lnSpc>
                <a:spcPct val="90000"/>
              </a:lnSpc>
              <a:spcAft>
                <a:spcPts val="600"/>
              </a:spcAft>
              <a:buFont typeface="Arial" panose="020B0604020202020204" pitchFamily="34" charset="0"/>
              <a:buChar char="•"/>
            </a:pPr>
            <a:r>
              <a:rPr lang="en-US" altLang="en-US" sz="2000" dirty="0"/>
              <a:t>Similarly, cash payments are predominantly associated with single-passenger rides, making up 20% of all cash transactions.</a:t>
            </a:r>
          </a:p>
          <a:p>
            <a:pPr marL="342900" indent="-228600">
              <a:lnSpc>
                <a:spcPct val="90000"/>
              </a:lnSpc>
              <a:spcAft>
                <a:spcPts val="600"/>
              </a:spcAft>
              <a:buFont typeface="Arial" panose="020B0604020202020204" pitchFamily="34" charset="0"/>
              <a:buChar char="•"/>
            </a:pPr>
            <a:r>
              <a:rPr lang="en-US" altLang="en-US" sz="2000" dirty="0"/>
              <a:t>There is a noticeable decrease in the percentage of transactions as the passenger count increases, suggesting that larger group are less likely to use taxis or may opt for alternative payment methods.</a:t>
            </a:r>
          </a:p>
          <a:p>
            <a:pPr marL="342900" indent="-228600">
              <a:lnSpc>
                <a:spcPct val="90000"/>
              </a:lnSpc>
              <a:spcAft>
                <a:spcPts val="600"/>
              </a:spcAft>
              <a:buFont typeface="Arial" panose="020B0604020202020204" pitchFamily="34" charset="0"/>
              <a:buChar char="•"/>
            </a:pPr>
            <a:r>
              <a:rPr lang="en-US" altLang="en-US" sz="2000" dirty="0"/>
              <a:t>These insights emphasize the importance of considering both payment method and passenger count when analyzing transaction data, as they provide valuable insight into customer behavior and preferences.</a:t>
            </a:r>
          </a:p>
        </p:txBody>
      </p:sp>
    </p:spTree>
    <p:extLst>
      <p:ext uri="{BB962C8B-B14F-4D97-AF65-F5344CB8AC3E}">
        <p14:creationId xmlns:p14="http://schemas.microsoft.com/office/powerpoint/2010/main" val="100883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E0D232-8ABC-E2DC-F0CE-40805D9A5827}"/>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a:extLst>
              <a:ext uri="{FF2B5EF4-FFF2-40B4-BE49-F238E27FC236}">
                <a16:creationId xmlns:a16="http://schemas.microsoft.com/office/drawing/2014/main" id="{22D16889-4819-9D40-DF09-AABB0CC78E9C}"/>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en-US" sz="5400" b="1">
                <a:latin typeface="+mj-lt"/>
                <a:ea typeface="+mj-ea"/>
                <a:cs typeface="+mj-cs"/>
              </a:rPr>
              <a:t>Preference of Payment Types</a:t>
            </a:r>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3">
            <a:extLst>
              <a:ext uri="{FF2B5EF4-FFF2-40B4-BE49-F238E27FC236}">
                <a16:creationId xmlns:a16="http://schemas.microsoft.com/office/drawing/2014/main" id="{DAA6BC99-6678-8F27-BE52-51676E2E2A30}"/>
              </a:ext>
            </a:extLst>
          </p:cNvPr>
          <p:cNvSpPr txBox="1"/>
          <p:nvPr/>
        </p:nvSpPr>
        <p:spPr>
          <a:xfrm>
            <a:off x="572493" y="2071316"/>
            <a:ext cx="6713552" cy="411917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altLang="en-US" sz="2200"/>
              <a:t>The proportion of customers paying with cards is significantly then those paying with cash, with card payments accounting for 65.9% of all transactions compared to cash payments at 34.1%</a:t>
            </a:r>
          </a:p>
          <a:p>
            <a:pPr indent="-228600">
              <a:lnSpc>
                <a:spcPct val="90000"/>
              </a:lnSpc>
              <a:spcAft>
                <a:spcPts val="600"/>
              </a:spcAft>
              <a:buFont typeface="Arial" panose="020B0604020202020204" pitchFamily="34" charset="0"/>
              <a:buChar char="•"/>
            </a:pPr>
            <a:endParaRPr lang="en-US" altLang="en-US" sz="2200"/>
          </a:p>
          <a:p>
            <a:pPr marL="342900" indent="-228600">
              <a:lnSpc>
                <a:spcPct val="90000"/>
              </a:lnSpc>
              <a:spcAft>
                <a:spcPts val="600"/>
              </a:spcAft>
              <a:buFont typeface="Arial" panose="020B0604020202020204" pitchFamily="34" charset="0"/>
              <a:buChar char="•"/>
            </a:pPr>
            <a:r>
              <a:rPr lang="en-US" altLang="en-US" sz="2200"/>
              <a:t>This indicates a strong preference among customers for using card payments over cash, security, or incentives offered for card transactions.</a:t>
            </a:r>
          </a:p>
        </p:txBody>
      </p:sp>
      <p:pic>
        <p:nvPicPr>
          <p:cNvPr id="3" name="Picture 2">
            <a:extLst>
              <a:ext uri="{FF2B5EF4-FFF2-40B4-BE49-F238E27FC236}">
                <a16:creationId xmlns:a16="http://schemas.microsoft.com/office/drawing/2014/main" id="{AC4E431B-4790-50B8-91A2-51539705EA88}"/>
              </a:ext>
            </a:extLst>
          </p:cNvPr>
          <p:cNvPicPr>
            <a:picLocks noChangeAspect="1"/>
          </p:cNvPicPr>
          <p:nvPr/>
        </p:nvPicPr>
        <p:blipFill>
          <a:blip r:embed="rId2"/>
          <a:srcRect r="5" b="2557"/>
          <a:stretch/>
        </p:blipFill>
        <p:spPr>
          <a:xfrm>
            <a:off x="7675658" y="2093976"/>
            <a:ext cx="3941064" cy="4096512"/>
          </a:xfrm>
          <a:prstGeom prst="rect">
            <a:avLst/>
          </a:prstGeom>
        </p:spPr>
      </p:pic>
    </p:spTree>
    <p:extLst>
      <p:ext uri="{BB962C8B-B14F-4D97-AF65-F5344CB8AC3E}">
        <p14:creationId xmlns:p14="http://schemas.microsoft.com/office/powerpoint/2010/main" val="3725998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689</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Calibri Light</vt:lpstr>
      <vt:lpstr>Office Theme</vt:lpstr>
      <vt:lpstr>Maximizing Revenue For Drivers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Revenue For Drivers</dc:title>
  <dc:creator>91906</dc:creator>
  <cp:lastModifiedBy>Joy Paul</cp:lastModifiedBy>
  <cp:revision>9</cp:revision>
  <dcterms:created xsi:type="dcterms:W3CDTF">2024-11-14T10:38:14Z</dcterms:created>
  <dcterms:modified xsi:type="dcterms:W3CDTF">2025-01-30T15:51:10Z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96B92C7D458342C69272FA3BACBAA86E_11</vt:lpwstr>
  </property>
  <property fmtid="{D5CDD505-2E9C-101B-9397-08002B2CF9AE}" pid="3" name="KSOProductBuildVer">
    <vt:lpwstr>1033-12.2.0.18607</vt:lpwstr>
  </property>
</Properties>
</file>