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2738D-7284-406A-A6FC-32888984A4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C45794-82E2-43ED-8BD1-1D92E6CF8AE3}">
      <dgm:prSet/>
      <dgm:spPr/>
      <dgm:t>
        <a:bodyPr/>
        <a:lstStyle/>
        <a:p>
          <a:r>
            <a:rPr lang="en-US"/>
            <a:t>Tech: </a:t>
          </a:r>
          <a:r>
            <a:rPr lang="en-IN"/>
            <a:t>SQL, Power BI.</a:t>
          </a:r>
          <a:endParaRPr lang="en-US"/>
        </a:p>
      </dgm:t>
    </dgm:pt>
    <dgm:pt modelId="{60A760B4-C98D-4229-B96B-8B834684C3D4}" type="parTrans" cxnId="{55EEEB6A-9D56-43AF-B3A5-3332D88190AF}">
      <dgm:prSet/>
      <dgm:spPr/>
      <dgm:t>
        <a:bodyPr/>
        <a:lstStyle/>
        <a:p>
          <a:endParaRPr lang="en-US"/>
        </a:p>
      </dgm:t>
    </dgm:pt>
    <dgm:pt modelId="{185C0EBF-F363-4DC7-AFF3-75D463161375}" type="sibTrans" cxnId="{55EEEB6A-9D56-43AF-B3A5-3332D88190AF}">
      <dgm:prSet/>
      <dgm:spPr/>
      <dgm:t>
        <a:bodyPr/>
        <a:lstStyle/>
        <a:p>
          <a:endParaRPr lang="en-US"/>
        </a:p>
      </dgm:t>
    </dgm:pt>
    <dgm:pt modelId="{B3C33C32-9C59-43F5-9A3A-AFB987C3FD01}">
      <dgm:prSet/>
      <dgm:spPr/>
      <dgm:t>
        <a:bodyPr/>
        <a:lstStyle/>
        <a:p>
          <a:r>
            <a:rPr lang="en-US"/>
            <a:t>Core: Business understanding, analytical mindset.</a:t>
          </a:r>
        </a:p>
      </dgm:t>
    </dgm:pt>
    <dgm:pt modelId="{4AC26514-A9B5-4E68-9432-29ADB266043A}" type="parTrans" cxnId="{F1AC9C30-D2DB-41C9-A0DD-75830CB37BF7}">
      <dgm:prSet/>
      <dgm:spPr/>
      <dgm:t>
        <a:bodyPr/>
        <a:lstStyle/>
        <a:p>
          <a:endParaRPr lang="en-US"/>
        </a:p>
      </dgm:t>
    </dgm:pt>
    <dgm:pt modelId="{EF2F945A-56C7-4949-9C2F-68FBD7CA9F32}" type="sibTrans" cxnId="{F1AC9C30-D2DB-41C9-A0DD-75830CB37BF7}">
      <dgm:prSet/>
      <dgm:spPr/>
      <dgm:t>
        <a:bodyPr/>
        <a:lstStyle/>
        <a:p>
          <a:endParaRPr lang="en-US"/>
        </a:p>
      </dgm:t>
    </dgm:pt>
    <dgm:pt modelId="{613170CB-A146-4AAC-B58C-950005010F30}" type="pres">
      <dgm:prSet presAssocID="{8B72738D-7284-406A-A6FC-32888984A40F}" presName="root" presStyleCnt="0">
        <dgm:presLayoutVars>
          <dgm:dir/>
          <dgm:resizeHandles val="exact"/>
        </dgm:presLayoutVars>
      </dgm:prSet>
      <dgm:spPr/>
    </dgm:pt>
    <dgm:pt modelId="{21EFE348-892A-438C-B998-40D24CAEA7DA}" type="pres">
      <dgm:prSet presAssocID="{CFC45794-82E2-43ED-8BD1-1D92E6CF8AE3}" presName="compNode" presStyleCnt="0"/>
      <dgm:spPr/>
    </dgm:pt>
    <dgm:pt modelId="{5DAC8D57-8F93-4D4C-B90D-85632D802B3F}" type="pres">
      <dgm:prSet presAssocID="{CFC45794-82E2-43ED-8BD1-1D92E6CF8AE3}" presName="bgRect" presStyleLbl="bgShp" presStyleIdx="0" presStyleCnt="2"/>
      <dgm:spPr/>
    </dgm:pt>
    <dgm:pt modelId="{A47EEA32-0E75-46A0-BDCA-48FA516F9251}" type="pres">
      <dgm:prSet presAssocID="{CFC45794-82E2-43ED-8BD1-1D92E6CF8A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D087D5-A296-4D88-8C7C-5DB4B2E09FCB}" type="pres">
      <dgm:prSet presAssocID="{CFC45794-82E2-43ED-8BD1-1D92E6CF8AE3}" presName="spaceRect" presStyleCnt="0"/>
      <dgm:spPr/>
    </dgm:pt>
    <dgm:pt modelId="{4119DEF5-D9EA-49DF-AF0A-DE7032745A53}" type="pres">
      <dgm:prSet presAssocID="{CFC45794-82E2-43ED-8BD1-1D92E6CF8AE3}" presName="parTx" presStyleLbl="revTx" presStyleIdx="0" presStyleCnt="2">
        <dgm:presLayoutVars>
          <dgm:chMax val="0"/>
          <dgm:chPref val="0"/>
        </dgm:presLayoutVars>
      </dgm:prSet>
      <dgm:spPr/>
    </dgm:pt>
    <dgm:pt modelId="{28BBBA25-2400-45FB-9C85-8B59EC5B0E62}" type="pres">
      <dgm:prSet presAssocID="{185C0EBF-F363-4DC7-AFF3-75D463161375}" presName="sibTrans" presStyleCnt="0"/>
      <dgm:spPr/>
    </dgm:pt>
    <dgm:pt modelId="{93EC3A37-17D1-40F1-A809-059DC0E7D5BF}" type="pres">
      <dgm:prSet presAssocID="{B3C33C32-9C59-43F5-9A3A-AFB987C3FD01}" presName="compNode" presStyleCnt="0"/>
      <dgm:spPr/>
    </dgm:pt>
    <dgm:pt modelId="{F00DDE7F-24DA-45EA-B23B-8871159D34F7}" type="pres">
      <dgm:prSet presAssocID="{B3C33C32-9C59-43F5-9A3A-AFB987C3FD01}" presName="bgRect" presStyleLbl="bgShp" presStyleIdx="1" presStyleCnt="2"/>
      <dgm:spPr/>
    </dgm:pt>
    <dgm:pt modelId="{9E307DC4-E6A1-4FC0-9EC2-39155300206E}" type="pres">
      <dgm:prSet presAssocID="{B3C33C32-9C59-43F5-9A3A-AFB987C3FD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FD6D6FD-505B-4915-8261-90855FC0C5F3}" type="pres">
      <dgm:prSet presAssocID="{B3C33C32-9C59-43F5-9A3A-AFB987C3FD01}" presName="spaceRect" presStyleCnt="0"/>
      <dgm:spPr/>
    </dgm:pt>
    <dgm:pt modelId="{63EBDF06-E69A-43AC-B5FB-E38DE39B7143}" type="pres">
      <dgm:prSet presAssocID="{B3C33C32-9C59-43F5-9A3A-AFB987C3FD0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5EB8815-84C9-4049-A92D-3BFAB4096FDD}" type="presOf" srcId="{8B72738D-7284-406A-A6FC-32888984A40F}" destId="{613170CB-A146-4AAC-B58C-950005010F30}" srcOrd="0" destOrd="0" presId="urn:microsoft.com/office/officeart/2018/2/layout/IconVerticalSolidList"/>
    <dgm:cxn modelId="{B6EEA221-1670-42DD-A00E-12021ED6C521}" type="presOf" srcId="{B3C33C32-9C59-43F5-9A3A-AFB987C3FD01}" destId="{63EBDF06-E69A-43AC-B5FB-E38DE39B7143}" srcOrd="0" destOrd="0" presId="urn:microsoft.com/office/officeart/2018/2/layout/IconVerticalSolidList"/>
    <dgm:cxn modelId="{F1AC9C30-D2DB-41C9-A0DD-75830CB37BF7}" srcId="{8B72738D-7284-406A-A6FC-32888984A40F}" destId="{B3C33C32-9C59-43F5-9A3A-AFB987C3FD01}" srcOrd="1" destOrd="0" parTransId="{4AC26514-A9B5-4E68-9432-29ADB266043A}" sibTransId="{EF2F945A-56C7-4949-9C2F-68FBD7CA9F32}"/>
    <dgm:cxn modelId="{61E9D667-1250-437F-9979-72A30F707923}" type="presOf" srcId="{CFC45794-82E2-43ED-8BD1-1D92E6CF8AE3}" destId="{4119DEF5-D9EA-49DF-AF0A-DE7032745A53}" srcOrd="0" destOrd="0" presId="urn:microsoft.com/office/officeart/2018/2/layout/IconVerticalSolidList"/>
    <dgm:cxn modelId="{55EEEB6A-9D56-43AF-B3A5-3332D88190AF}" srcId="{8B72738D-7284-406A-A6FC-32888984A40F}" destId="{CFC45794-82E2-43ED-8BD1-1D92E6CF8AE3}" srcOrd="0" destOrd="0" parTransId="{60A760B4-C98D-4229-B96B-8B834684C3D4}" sibTransId="{185C0EBF-F363-4DC7-AFF3-75D463161375}"/>
    <dgm:cxn modelId="{A83933F1-82D2-41A5-962B-F9746E36E7C1}" type="presParOf" srcId="{613170CB-A146-4AAC-B58C-950005010F30}" destId="{21EFE348-892A-438C-B998-40D24CAEA7DA}" srcOrd="0" destOrd="0" presId="urn:microsoft.com/office/officeart/2018/2/layout/IconVerticalSolidList"/>
    <dgm:cxn modelId="{E864D6CB-D766-4BFE-A2F7-BC5B745D72E4}" type="presParOf" srcId="{21EFE348-892A-438C-B998-40D24CAEA7DA}" destId="{5DAC8D57-8F93-4D4C-B90D-85632D802B3F}" srcOrd="0" destOrd="0" presId="urn:microsoft.com/office/officeart/2018/2/layout/IconVerticalSolidList"/>
    <dgm:cxn modelId="{BE917684-B0D7-42C3-8262-78AE97C011B4}" type="presParOf" srcId="{21EFE348-892A-438C-B998-40D24CAEA7DA}" destId="{A47EEA32-0E75-46A0-BDCA-48FA516F9251}" srcOrd="1" destOrd="0" presId="urn:microsoft.com/office/officeart/2018/2/layout/IconVerticalSolidList"/>
    <dgm:cxn modelId="{946AA0C3-EC0D-42DC-9F52-602F3D1F62A7}" type="presParOf" srcId="{21EFE348-892A-438C-B998-40D24CAEA7DA}" destId="{F5D087D5-A296-4D88-8C7C-5DB4B2E09FCB}" srcOrd="2" destOrd="0" presId="urn:microsoft.com/office/officeart/2018/2/layout/IconVerticalSolidList"/>
    <dgm:cxn modelId="{FC3771CD-4916-43EF-815E-6979D972F2AA}" type="presParOf" srcId="{21EFE348-892A-438C-B998-40D24CAEA7DA}" destId="{4119DEF5-D9EA-49DF-AF0A-DE7032745A53}" srcOrd="3" destOrd="0" presId="urn:microsoft.com/office/officeart/2018/2/layout/IconVerticalSolidList"/>
    <dgm:cxn modelId="{BC9457DC-30B4-430F-8CF3-D59CD3115EEC}" type="presParOf" srcId="{613170CB-A146-4AAC-B58C-950005010F30}" destId="{28BBBA25-2400-45FB-9C85-8B59EC5B0E62}" srcOrd="1" destOrd="0" presId="urn:microsoft.com/office/officeart/2018/2/layout/IconVerticalSolidList"/>
    <dgm:cxn modelId="{A6E90DDA-945C-4CA7-918F-78E0A35A4D67}" type="presParOf" srcId="{613170CB-A146-4AAC-B58C-950005010F30}" destId="{93EC3A37-17D1-40F1-A809-059DC0E7D5BF}" srcOrd="2" destOrd="0" presId="urn:microsoft.com/office/officeart/2018/2/layout/IconVerticalSolidList"/>
    <dgm:cxn modelId="{3D5E8E18-C983-4118-B86F-6367927522DF}" type="presParOf" srcId="{93EC3A37-17D1-40F1-A809-059DC0E7D5BF}" destId="{F00DDE7F-24DA-45EA-B23B-8871159D34F7}" srcOrd="0" destOrd="0" presId="urn:microsoft.com/office/officeart/2018/2/layout/IconVerticalSolidList"/>
    <dgm:cxn modelId="{2FE8A373-8CC8-4215-9065-47463BC5FD65}" type="presParOf" srcId="{93EC3A37-17D1-40F1-A809-059DC0E7D5BF}" destId="{9E307DC4-E6A1-4FC0-9EC2-39155300206E}" srcOrd="1" destOrd="0" presId="urn:microsoft.com/office/officeart/2018/2/layout/IconVerticalSolidList"/>
    <dgm:cxn modelId="{9E6222B5-A163-41FF-8422-940EE0C1FACD}" type="presParOf" srcId="{93EC3A37-17D1-40F1-A809-059DC0E7D5BF}" destId="{7FD6D6FD-505B-4915-8261-90855FC0C5F3}" srcOrd="2" destOrd="0" presId="urn:microsoft.com/office/officeart/2018/2/layout/IconVerticalSolidList"/>
    <dgm:cxn modelId="{2146506B-06A2-4606-8DFE-61CAE8BF1561}" type="presParOf" srcId="{93EC3A37-17D1-40F1-A809-059DC0E7D5BF}" destId="{63EBDF06-E69A-43AC-B5FB-E38DE39B71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C8D57-8F93-4D4C-B90D-85632D802B3F}">
      <dsp:nvSpPr>
        <dsp:cNvPr id="0" name=""/>
        <dsp:cNvSpPr/>
      </dsp:nvSpPr>
      <dsp:spPr>
        <a:xfrm>
          <a:off x="0" y="894261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EEA32-0E75-46A0-BDCA-48FA516F9251}">
      <dsp:nvSpPr>
        <dsp:cNvPr id="0" name=""/>
        <dsp:cNvSpPr/>
      </dsp:nvSpPr>
      <dsp:spPr>
        <a:xfrm>
          <a:off x="499410" y="1265724"/>
          <a:ext cx="908019" cy="908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9DEF5-D9EA-49DF-AF0A-DE7032745A53}">
      <dsp:nvSpPr>
        <dsp:cNvPr id="0" name=""/>
        <dsp:cNvSpPr/>
      </dsp:nvSpPr>
      <dsp:spPr>
        <a:xfrm>
          <a:off x="1906841" y="894261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Tech: </a:t>
          </a:r>
          <a:r>
            <a:rPr lang="en-IN" sz="2500" kern="1200"/>
            <a:t>SQL, Power BI.</a:t>
          </a:r>
          <a:endParaRPr lang="en-US" sz="2500" kern="1200"/>
        </a:p>
      </dsp:txBody>
      <dsp:txXfrm>
        <a:off x="1906841" y="894261"/>
        <a:ext cx="3954248" cy="1650945"/>
      </dsp:txXfrm>
    </dsp:sp>
    <dsp:sp modelId="{F00DDE7F-24DA-45EA-B23B-8871159D34F7}">
      <dsp:nvSpPr>
        <dsp:cNvPr id="0" name=""/>
        <dsp:cNvSpPr/>
      </dsp:nvSpPr>
      <dsp:spPr>
        <a:xfrm>
          <a:off x="0" y="2957943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07DC4-E6A1-4FC0-9EC2-39155300206E}">
      <dsp:nvSpPr>
        <dsp:cNvPr id="0" name=""/>
        <dsp:cNvSpPr/>
      </dsp:nvSpPr>
      <dsp:spPr>
        <a:xfrm>
          <a:off x="499410" y="3329405"/>
          <a:ext cx="908019" cy="908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BDF06-E69A-43AC-B5FB-E38DE39B7143}">
      <dsp:nvSpPr>
        <dsp:cNvPr id="0" name=""/>
        <dsp:cNvSpPr/>
      </dsp:nvSpPr>
      <dsp:spPr>
        <a:xfrm>
          <a:off x="1906841" y="2957943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Core: Business understanding, analytical mindset.</a:t>
          </a:r>
        </a:p>
      </dsp:txBody>
      <dsp:txXfrm>
        <a:off x="1906841" y="2957943"/>
        <a:ext cx="3954248" cy="1650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B837-F217-87F3-1AD6-8E9B82AB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4DB9B-A97D-F8E4-442C-4393DC704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F3435-84E1-6687-1392-DB5DF670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3459-6E4C-BAAA-FC0A-00B391FE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9621-4DC0-BC0B-0A76-000A2946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4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B44B-E91B-BAD1-533D-15FAF06A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409EE-AB8A-8F54-219E-53B2CAE86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6142-EDA6-DA90-829C-64AA2FA5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465A-8439-9B37-632F-5D7F6CB0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261F3-52A6-B70E-461D-BF49AA8C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1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2F1B2-70E3-4658-44B4-BCA8E66EC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CC2F7-3BC3-435A-48E8-ABE973C0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4509-37F1-B45C-F514-EA89EB5B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3126-4EEC-4238-F3DB-E4A2AEF9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443C-E42E-46EF-BF27-0AE8DEDE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0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1750-FC54-70FA-9823-EFE2FAC1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D864-F3C7-591D-7F7F-0D4FD987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E5D6-B7A9-CEB9-D899-B4DB05BC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9C1D8-8C45-E61A-1410-76132A78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CD4D-42D0-D3FF-EDE4-812D07F4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1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FDF4-CD25-A402-C487-DF3C2BEA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29DA-28AD-E1E0-0713-E3C67912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D0E0-9C54-79C1-B77A-B2C4520B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99CA-75D7-E6C0-6BCC-B72C4F85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897A-87B9-5D83-E24C-5BAF769D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7458-C1E9-5C0E-9AB7-BBFAB88F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E367-6CF3-E22D-DD3C-ADF34E96B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359C5-6B59-5FE7-1D79-32466402D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8CFB5-9753-0F0F-1190-6EBD92C4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B893-8E25-E892-7801-5479DBAA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0F295-A0B8-54E7-DCC6-24E9A4EC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1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50B1-DE55-BDCF-8429-28D827D3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24BF-E646-1962-08CE-41C329F4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926AB-487E-6254-55B7-DDC12AE8C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DC023-85BC-4C81-45EE-91AF3846E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3757E-369A-23A1-BEF2-AF2368DE1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D9206-D7A3-BDBD-7E60-04CF0FF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C0C54-AE97-8C02-6A93-C8EB666B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C6B0B-ED46-2DFB-92AA-485A79F7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3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EB46-5AB4-BD74-731A-202E2E9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30FB3-E24E-83A1-C4D4-1C119E26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424D6-6EF0-3607-D1B7-81A12BBF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37CF1-7E70-F4C2-D2E2-C24BC811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1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F70B8-8309-321F-9F28-024D6BD6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40CFF-72EE-2CF8-6C57-B68AB74C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66A7A-E89B-C1EA-5D7C-A32FDFBA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7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C251-4EEA-2B55-8048-EC5DE99C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4BF5-1855-2FD1-9660-CD1CD995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C28D4-7E8A-58CE-910F-55E206559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6D165-3B4F-0292-3A56-50A5447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B34D-1659-9E6F-16CF-97363CE7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5111F-B448-DE47-B311-8263AF06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1CC6-2237-2EC7-2ED4-732E74D4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6ECD0-C5D5-28B6-B300-882222C73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99BF9-46F9-FBB7-F34D-9F97BBF0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DA1ED-739C-BCDB-20D1-A5280E40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E39AD-5324-A6CA-6D98-EDB5CF79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6EE1F-2A87-157B-B77F-470D4753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0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C5D99-B2CB-09BF-9F22-14930A2D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4D5D0-CE26-DDA2-0819-AAAFD5C8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611E-627E-ACAA-3FDE-2468BAD40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0649B-A3B3-4DD4-89FA-329BB19BA6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9E65-C07A-C5EA-760E-02AFD98C1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E8E2-D1D9-72CF-DE3E-237314124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3A1FC-B5A7-4B64-8986-F0E393D2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2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9D%B8-%EC%82%AC%EC%9D%B4%ED%8A%B8-%EB%8D%B0%EC%9D%B4%ED%84%B0-%EC%8B%9C%EA%B0%81%ED%99%94-%EB%94%94%EC%A7%80%ED%84%B8-%EC%97%B0%EA%B5%AC-%EC%A0%95%EB%B3%B4-%EC%9B%B9-%EB%A1%9C%EA%B7%B8-%EB%B6%84%EC%84%9D-290429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115B0-CD5E-0267-6F06-8550BB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5400"/>
              <a:t>Sales 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9483E-67C2-731F-D5BC-86AFD0126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IN"/>
              <a:t>Using powerBI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magnifying glass and graph&#10;&#10;Description automatically generated">
            <a:extLst>
              <a:ext uri="{FF2B5EF4-FFF2-40B4-BE49-F238E27FC236}">
                <a16:creationId xmlns:a16="http://schemas.microsoft.com/office/drawing/2014/main" id="{99A72C1F-1353-5B10-DBE6-0F6F06ED2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218" r="2363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98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5E83-220D-D584-BCE0-EF72DB16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/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D6E0-7D41-CA8C-8C85-4B8BFF50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ABC Hardwares – a computer hardware business facing challenges to increase revenue in a dynamically changing market. The sales director needs a dashboard that can give him real-time sales insights that will provide him insights to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313051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8B6F7-43A4-95C8-B274-39809794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What Can I Do:</a:t>
            </a:r>
            <a:endParaRPr lang="en-I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4780-57DA-6A98-1ECE-96133A48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As a data analyst, I will provide this dashboard to the sales director. </a:t>
            </a:r>
          </a:p>
          <a:p>
            <a:pPr marL="0" indent="0">
              <a:buNone/>
            </a:pPr>
            <a:r>
              <a:rPr lang="en-US" sz="2000"/>
              <a:t>Domain: FMCG </a:t>
            </a:r>
          </a:p>
          <a:p>
            <a:pPr marL="0" indent="0">
              <a:buNone/>
            </a:pPr>
            <a:r>
              <a:rPr lang="en-US" sz="2000"/>
              <a:t>Function: Sales</a:t>
            </a:r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8462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D882C-F7A3-0586-188F-A1886E52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5400" dirty="0"/>
              <a:t>Skills </a:t>
            </a:r>
            <a:r>
              <a:rPr lang="en-US" sz="4800" dirty="0"/>
              <a:t>Acquired</a:t>
            </a:r>
            <a:r>
              <a:rPr lang="en-US" sz="5400" dirty="0"/>
              <a:t>:</a:t>
            </a:r>
            <a:endParaRPr lang="en-IN" sz="5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5F75C-6002-99A6-4B99-7CF1D26CA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241911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49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8B77D-67C3-6DAD-5611-1E127C6C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 b="1" dirty="0"/>
              <a:t>Key 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0D8879-6DE2-7091-ADED-60705B025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Sales Quantity by Market: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Delhi leads with 968K sales units</a:t>
            </a:r>
            <a:r>
              <a:rPr lang="en-US" sz="1600" dirty="0"/>
              <a:t>, followed by </a:t>
            </a:r>
            <a:r>
              <a:rPr lang="en-US" sz="1600" b="1" dirty="0"/>
              <a:t>Mumbai (383K)</a:t>
            </a:r>
            <a:r>
              <a:rPr lang="en-US" sz="1600" dirty="0"/>
              <a:t> and </a:t>
            </a:r>
            <a:r>
              <a:rPr lang="en-US" sz="1600" b="1" dirty="0"/>
              <a:t>Nagpur (262K)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Markets like </a:t>
            </a:r>
            <a:r>
              <a:rPr lang="en-US" sz="1600" b="1" dirty="0"/>
              <a:t>Bengaluru (0.41K)</a:t>
            </a:r>
            <a:r>
              <a:rPr lang="en-US" sz="1600" dirty="0"/>
              <a:t> have significantly low sales, requiring attention.</a:t>
            </a:r>
          </a:p>
          <a:p>
            <a:r>
              <a:rPr lang="en-US" sz="1600" b="1" dirty="0" err="1"/>
              <a:t>Electricalsara</a:t>
            </a:r>
            <a:r>
              <a:rPr lang="en-US" sz="1600" b="1" dirty="0"/>
              <a:t> Stores (₹413M)</a:t>
            </a:r>
            <a:r>
              <a:rPr lang="en-US" sz="1600" dirty="0"/>
              <a:t> is the highest revenue-contributing customer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EDE6E0-C4E5-7E59-C1B7-7C860ED31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55597"/>
            <a:ext cx="6922008" cy="44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5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A0275-495C-35F3-F546-A3142A44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 b="1" dirty="0"/>
              <a:t>Profit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140969-0A1B-65FE-A340-4F4C9053E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498344"/>
            <a:ext cx="3688440" cy="364300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/>
              <a:t>Revenue Trend (Top Right)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trend shows </a:t>
            </a:r>
            <a:r>
              <a:rPr lang="en-US" sz="1800" b="1" dirty="0"/>
              <a:t>fluctuations</a:t>
            </a:r>
            <a:r>
              <a:rPr lang="en-US" sz="1800" dirty="0"/>
              <a:t>, with periods of high revenue followed by declines.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drop in revenue towards early 2020 might indicate a market slowdown</a:t>
            </a:r>
          </a:p>
          <a:p>
            <a:pPr marL="0" indent="0">
              <a:buNone/>
            </a:pPr>
            <a:r>
              <a:rPr lang="en-US" sz="1800" b="1" dirty="0"/>
              <a:t>Profit Contribution % by Market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Delhi (48.5%)</a:t>
            </a:r>
            <a:r>
              <a:rPr lang="en-US" sz="1800" dirty="0"/>
              <a:t>, Mumbai, and Ahmedabad are the top contributors to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However, some markets, like </a:t>
            </a:r>
            <a:r>
              <a:rPr lang="en-US" sz="1800" b="1" dirty="0"/>
              <a:t>Bengaluru</a:t>
            </a:r>
            <a:r>
              <a:rPr lang="en-US" sz="1800" dirty="0"/>
              <a:t>, are experiencing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Kanpur (-0.5%)</a:t>
            </a:r>
            <a:r>
              <a:rPr lang="en-US" sz="1800" dirty="0"/>
              <a:t> also has a negative profit contribution, indicating poor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.</a:t>
            </a:r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AB7F4-2800-E7F7-5C3B-D0223193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98860"/>
            <a:ext cx="6922008" cy="43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4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37CB-27D6-FF25-1208-68023104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 b="1" dirty="0"/>
              <a:t>Performance 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1072C-7E57-7BE4-3913-43FB8F0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55597"/>
            <a:ext cx="6922008" cy="444739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3466D75-1A2C-1D4D-90CC-B67C61AD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98" y="2705945"/>
            <a:ext cx="391079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Revenue Contribution % by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Bhubaneswar 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10.5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%) is the top-performing market, while Lucknow (-2.7%) has a negative contribution.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802A59E-B554-AF6F-AE15-55AF2CB8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99" y="4412917"/>
            <a:ext cx="36495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Electricalsara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 Stores is the top revenue contributor (₹6.56 crore, 46.2%).</a:t>
            </a:r>
          </a:p>
        </p:txBody>
      </p:sp>
    </p:spTree>
    <p:extLst>
      <p:ext uri="{BB962C8B-B14F-4D97-AF65-F5344CB8AC3E}">
        <p14:creationId xmlns:p14="http://schemas.microsoft.com/office/powerpoint/2010/main" val="133210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3D arrow graphic">
            <a:extLst>
              <a:ext uri="{FF2B5EF4-FFF2-40B4-BE49-F238E27FC236}">
                <a16:creationId xmlns:a16="http://schemas.microsoft.com/office/drawing/2014/main" id="{1ECB8F0F-45E2-8955-84FC-7D500858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r="1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C0587-ACAA-C5CD-931C-FD94A046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Result:</a:t>
            </a:r>
            <a:endParaRPr lang="en-IN" sz="4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78894-D138-291A-291B-DF33CBE19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7260771" cy="1132964"/>
          </a:xfrm>
        </p:spPr>
        <p:txBody>
          <a:bodyPr>
            <a:normAutofit/>
          </a:bodyPr>
          <a:lstStyle/>
          <a:p>
            <a:r>
              <a:rPr lang="en-US" sz="2000" dirty="0"/>
              <a:t>The dashboard enabled quick, data-informed decisions, effectively displaying sales trends and potentially raising </a:t>
            </a:r>
            <a:r>
              <a:rPr lang="en-US" sz="2000" dirty="0">
                <a:highlight>
                  <a:srgbClr val="FFFF00"/>
                </a:highlight>
              </a:rPr>
              <a:t>revenue by at least 7% in the next quarter</a:t>
            </a:r>
            <a:r>
              <a:rPr lang="en-US" sz="2000" dirty="0"/>
              <a:t>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556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</vt:lpstr>
      <vt:lpstr>Aptos</vt:lpstr>
      <vt:lpstr>Aptos Display</vt:lpstr>
      <vt:lpstr>Arial</vt:lpstr>
      <vt:lpstr>Calibri</vt:lpstr>
      <vt:lpstr>Office Theme</vt:lpstr>
      <vt:lpstr>Sales Insight</vt:lpstr>
      <vt:lpstr>Problem Statement</vt:lpstr>
      <vt:lpstr>What Can I Do:</vt:lpstr>
      <vt:lpstr>Skills Acquired:</vt:lpstr>
      <vt:lpstr>Key Insights</vt:lpstr>
      <vt:lpstr>Profit Analysis</vt:lpstr>
      <vt:lpstr>Performance Insights</vt:lpstr>
      <vt:lpstr>Result: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 Paul</dc:creator>
  <cp:lastModifiedBy>Joy Paul</cp:lastModifiedBy>
  <cp:revision>1</cp:revision>
  <dcterms:created xsi:type="dcterms:W3CDTF">2025-02-02T07:46:39Z</dcterms:created>
  <dcterms:modified xsi:type="dcterms:W3CDTF">2025-02-02T09:10:53Z</dcterms:modified>
</cp:coreProperties>
</file>