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3"/>
  </p:notesMasterIdLst>
  <p:sldIdLst>
    <p:sldId id="258" r:id="rId2"/>
  </p:sldIdLst>
  <p:sldSz cx="25603200" cy="329184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ranil Das" initials="AD" lastIdx="2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D44F4F"/>
    <a:srgbClr val="305598"/>
    <a:srgbClr val="7496D3"/>
    <a:srgbClr val="FF5B5B"/>
    <a:srgbClr val="FF6161"/>
    <a:srgbClr val="8A0000"/>
    <a:srgbClr val="C00000"/>
    <a:srgbClr val="0101FF"/>
    <a:srgbClr val="FF97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479" autoAdjust="0"/>
    <p:restoredTop sz="97478" autoAdjust="0"/>
  </p:normalViewPr>
  <p:slideViewPr>
    <p:cSldViewPr snapToGrid="0">
      <p:cViewPr>
        <p:scale>
          <a:sx n="40" d="100"/>
          <a:sy n="40" d="100"/>
        </p:scale>
        <p:origin x="276" y="-5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A4B8652B-756F-4774-802D-230F6B130887}" type="datetimeFigureOut">
              <a:rPr lang="en-US" smtClean="0"/>
              <a:t>17.5.2019</a:t>
            </a:fld>
            <a:endParaRPr lang="en-US"/>
          </a:p>
        </p:txBody>
      </p:sp>
      <p:sp>
        <p:nvSpPr>
          <p:cNvPr id="4" name="Slide Image Placeholder 3"/>
          <p:cNvSpPr>
            <a:spLocks noGrp="1" noRot="1" noChangeAspect="1"/>
          </p:cNvSpPr>
          <p:nvPr>
            <p:ph type="sldImg" idx="2"/>
          </p:nvPr>
        </p:nvSpPr>
        <p:spPr>
          <a:xfrm>
            <a:off x="2319338" y="1173163"/>
            <a:ext cx="2463800" cy="3168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FEF7EC65-1D16-4583-8955-1DE48FB8EDB2}" type="slidenum">
              <a:rPr lang="en-US" smtClean="0"/>
              <a:t>‹#›</a:t>
            </a:fld>
            <a:endParaRPr lang="en-US"/>
          </a:p>
        </p:txBody>
      </p:sp>
    </p:spTree>
    <p:extLst>
      <p:ext uri="{BB962C8B-B14F-4D97-AF65-F5344CB8AC3E}">
        <p14:creationId xmlns:p14="http://schemas.microsoft.com/office/powerpoint/2010/main" val="3045625611"/>
      </p:ext>
    </p:extLst>
  </p:cSld>
  <p:clrMap bg1="lt1" tx1="dk1" bg2="lt2" tx2="dk2" accent1="accent1" accent2="accent2" accent3="accent3" accent4="accent4" accent5="accent5" accent6="accent6" hlink="hlink" folHlink="folHlink"/>
  <p:notesStyle>
    <a:lvl1pPr marL="0" algn="l" defTabSz="1088502" rtl="0" eaLnBrk="1" latinLnBrk="0" hangingPunct="1">
      <a:defRPr sz="1428" kern="1200">
        <a:solidFill>
          <a:schemeClr val="tx1"/>
        </a:solidFill>
        <a:latin typeface="+mn-lt"/>
        <a:ea typeface="+mn-ea"/>
        <a:cs typeface="+mn-cs"/>
      </a:defRPr>
    </a:lvl1pPr>
    <a:lvl2pPr marL="544251" algn="l" defTabSz="1088502" rtl="0" eaLnBrk="1" latinLnBrk="0" hangingPunct="1">
      <a:defRPr sz="1428" kern="1200">
        <a:solidFill>
          <a:schemeClr val="tx1"/>
        </a:solidFill>
        <a:latin typeface="+mn-lt"/>
        <a:ea typeface="+mn-ea"/>
        <a:cs typeface="+mn-cs"/>
      </a:defRPr>
    </a:lvl2pPr>
    <a:lvl3pPr marL="1088502" algn="l" defTabSz="1088502" rtl="0" eaLnBrk="1" latinLnBrk="0" hangingPunct="1">
      <a:defRPr sz="1428" kern="1200">
        <a:solidFill>
          <a:schemeClr val="tx1"/>
        </a:solidFill>
        <a:latin typeface="+mn-lt"/>
        <a:ea typeface="+mn-ea"/>
        <a:cs typeface="+mn-cs"/>
      </a:defRPr>
    </a:lvl3pPr>
    <a:lvl4pPr marL="1632753" algn="l" defTabSz="1088502" rtl="0" eaLnBrk="1" latinLnBrk="0" hangingPunct="1">
      <a:defRPr sz="1428" kern="1200">
        <a:solidFill>
          <a:schemeClr val="tx1"/>
        </a:solidFill>
        <a:latin typeface="+mn-lt"/>
        <a:ea typeface="+mn-ea"/>
        <a:cs typeface="+mn-cs"/>
      </a:defRPr>
    </a:lvl4pPr>
    <a:lvl5pPr marL="2177004" algn="l" defTabSz="1088502" rtl="0" eaLnBrk="1" latinLnBrk="0" hangingPunct="1">
      <a:defRPr sz="1428" kern="1200">
        <a:solidFill>
          <a:schemeClr val="tx1"/>
        </a:solidFill>
        <a:latin typeface="+mn-lt"/>
        <a:ea typeface="+mn-ea"/>
        <a:cs typeface="+mn-cs"/>
      </a:defRPr>
    </a:lvl5pPr>
    <a:lvl6pPr marL="2721254" algn="l" defTabSz="1088502" rtl="0" eaLnBrk="1" latinLnBrk="0" hangingPunct="1">
      <a:defRPr sz="1428" kern="1200">
        <a:solidFill>
          <a:schemeClr val="tx1"/>
        </a:solidFill>
        <a:latin typeface="+mn-lt"/>
        <a:ea typeface="+mn-ea"/>
        <a:cs typeface="+mn-cs"/>
      </a:defRPr>
    </a:lvl6pPr>
    <a:lvl7pPr marL="3265505" algn="l" defTabSz="1088502" rtl="0" eaLnBrk="1" latinLnBrk="0" hangingPunct="1">
      <a:defRPr sz="1428" kern="1200">
        <a:solidFill>
          <a:schemeClr val="tx1"/>
        </a:solidFill>
        <a:latin typeface="+mn-lt"/>
        <a:ea typeface="+mn-ea"/>
        <a:cs typeface="+mn-cs"/>
      </a:defRPr>
    </a:lvl7pPr>
    <a:lvl8pPr marL="3809756" algn="l" defTabSz="1088502" rtl="0" eaLnBrk="1" latinLnBrk="0" hangingPunct="1">
      <a:defRPr sz="1428" kern="1200">
        <a:solidFill>
          <a:schemeClr val="tx1"/>
        </a:solidFill>
        <a:latin typeface="+mn-lt"/>
        <a:ea typeface="+mn-ea"/>
        <a:cs typeface="+mn-cs"/>
      </a:defRPr>
    </a:lvl8pPr>
    <a:lvl9pPr marL="4354007" algn="l" defTabSz="1088502" rtl="0" eaLnBrk="1" latinLnBrk="0" hangingPunct="1">
      <a:defRPr sz="14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9338" y="1173163"/>
            <a:ext cx="2463800" cy="3168650"/>
          </a:xfrm>
        </p:spPr>
      </p:sp>
      <p:sp>
        <p:nvSpPr>
          <p:cNvPr id="3" name="Notes Placeholder 2"/>
          <p:cNvSpPr>
            <a:spLocks noGrp="1"/>
          </p:cNvSpPr>
          <p:nvPr>
            <p:ph type="body" idx="1"/>
          </p:nvPr>
        </p:nvSpPr>
        <p:spPr/>
        <p:txBody>
          <a:bodyPr/>
          <a:lstStyle/>
          <a:p>
            <a:r>
              <a:rPr lang="en-US" dirty="0" smtClean="0"/>
              <a:t>First column, second panel: dynamical equations changed from vector to index notation. There was also a mistake in the delta notation of spiking that had been pointed out to me in </a:t>
            </a:r>
            <a:r>
              <a:rPr lang="en-US" dirty="0" err="1" smtClean="0"/>
              <a:t>Cosyne</a:t>
            </a:r>
            <a:r>
              <a:rPr lang="en-US" dirty="0" smtClean="0"/>
              <a:t>,</a:t>
            </a:r>
            <a:r>
              <a:rPr lang="en-US" baseline="0" dirty="0" smtClean="0"/>
              <a:t> which </a:t>
            </a:r>
            <a:r>
              <a:rPr lang="en-US" dirty="0" smtClean="0"/>
              <a:t>has been fixed.</a:t>
            </a:r>
          </a:p>
          <a:p>
            <a:r>
              <a:rPr lang="en-US" dirty="0" smtClean="0"/>
              <a:t>Second column, first panel: diffusion coefficient</a:t>
            </a:r>
            <a:r>
              <a:rPr lang="en-US" baseline="0" dirty="0" smtClean="0"/>
              <a:t> had been in units of rad^2/</a:t>
            </a:r>
            <a:r>
              <a:rPr lang="en-US" baseline="0" dirty="0" err="1" smtClean="0"/>
              <a:t>timestep</a:t>
            </a:r>
            <a:r>
              <a:rPr lang="en-US" baseline="0" dirty="0" smtClean="0"/>
              <a:t>. This has been changed to pattern wavelength^2/s.</a:t>
            </a:r>
            <a:endParaRPr lang="en-US" dirty="0" smtClean="0"/>
          </a:p>
          <a:p>
            <a:r>
              <a:rPr lang="en-US" dirty="0" smtClean="0"/>
              <a:t>In the third column, first panel, I switched the order of the plots. I</a:t>
            </a:r>
            <a:r>
              <a:rPr lang="en-US" baseline="0" dirty="0" smtClean="0"/>
              <a:t> think showing the trends of error vs data volume in the sensory and memory regimes helps motivate better why the optimal inference moves deeper into the sensory regime with increasing data.</a:t>
            </a:r>
          </a:p>
          <a:p>
            <a:r>
              <a:rPr lang="en-US" baseline="0" dirty="0" smtClean="0"/>
              <a:t>For the legend of the data demand plot, I corrected the equation to be in terms of differences in data and weight strength. Otherwise we have a mistake as was pointed out by Birgit during my practice qualifier talk.</a:t>
            </a:r>
            <a:endParaRPr lang="en-US" dirty="0"/>
          </a:p>
        </p:txBody>
      </p:sp>
      <p:sp>
        <p:nvSpPr>
          <p:cNvPr id="4" name="Slide Number Placeholder 3"/>
          <p:cNvSpPr>
            <a:spLocks noGrp="1"/>
          </p:cNvSpPr>
          <p:nvPr>
            <p:ph type="sldNum" sz="quarter" idx="10"/>
          </p:nvPr>
        </p:nvSpPr>
        <p:spPr/>
        <p:txBody>
          <a:bodyPr/>
          <a:lstStyle/>
          <a:p>
            <a:fld id="{FEF7EC65-1D16-4583-8955-1DE48FB8EDB2}" type="slidenum">
              <a:rPr lang="en-US" smtClean="0"/>
              <a:t>1</a:t>
            </a:fld>
            <a:endParaRPr lang="en-US"/>
          </a:p>
        </p:txBody>
      </p:sp>
    </p:spTree>
    <p:extLst>
      <p:ext uri="{BB962C8B-B14F-4D97-AF65-F5344CB8AC3E}">
        <p14:creationId xmlns:p14="http://schemas.microsoft.com/office/powerpoint/2010/main" val="676314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20240" y="5387342"/>
            <a:ext cx="21762720" cy="11460480"/>
          </a:xfrm>
        </p:spPr>
        <p:txBody>
          <a:bodyPr anchor="b"/>
          <a:lstStyle>
            <a:lvl1pPr algn="ctr">
              <a:defRPr sz="16800"/>
            </a:lvl1pPr>
          </a:lstStyle>
          <a:p>
            <a:r>
              <a:rPr lang="en-US" smtClean="0"/>
              <a:t>Click to edit Master title style</a:t>
            </a:r>
            <a:endParaRPr lang="en-US" dirty="0"/>
          </a:p>
        </p:txBody>
      </p:sp>
      <p:sp>
        <p:nvSpPr>
          <p:cNvPr id="3" name="Subtitle 2"/>
          <p:cNvSpPr>
            <a:spLocks noGrp="1"/>
          </p:cNvSpPr>
          <p:nvPr>
            <p:ph type="subTitle" idx="1"/>
          </p:nvPr>
        </p:nvSpPr>
        <p:spPr>
          <a:xfrm>
            <a:off x="3200400" y="17289782"/>
            <a:ext cx="19202400" cy="7947658"/>
          </a:xfrm>
        </p:spPr>
        <p:txBody>
          <a:bodyPr/>
          <a:lstStyle>
            <a:lvl1pPr marL="0" indent="0" algn="ctr">
              <a:buNone/>
              <a:defRPr sz="6720"/>
            </a:lvl1pPr>
            <a:lvl2pPr marL="1280160" indent="0" algn="ctr">
              <a:buNone/>
              <a:defRPr sz="5600"/>
            </a:lvl2pPr>
            <a:lvl3pPr marL="2560320" indent="0" algn="ctr">
              <a:buNone/>
              <a:defRPr sz="5040"/>
            </a:lvl3pPr>
            <a:lvl4pPr marL="3840480" indent="0" algn="ctr">
              <a:buNone/>
              <a:defRPr sz="4480"/>
            </a:lvl4pPr>
            <a:lvl5pPr marL="5120640" indent="0" algn="ctr">
              <a:buNone/>
              <a:defRPr sz="4480"/>
            </a:lvl5pPr>
            <a:lvl6pPr marL="6400800" indent="0" algn="ctr">
              <a:buNone/>
              <a:defRPr sz="4480"/>
            </a:lvl6pPr>
            <a:lvl7pPr marL="7680960" indent="0" algn="ctr">
              <a:buNone/>
              <a:defRPr sz="4480"/>
            </a:lvl7pPr>
            <a:lvl8pPr marL="8961120" indent="0" algn="ctr">
              <a:buNone/>
              <a:defRPr sz="4480"/>
            </a:lvl8pPr>
            <a:lvl9pPr marL="10241280" indent="0" algn="ctr">
              <a:buNone/>
              <a:defRPr sz="44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3E5631-0828-47AC-B7F2-8347989694AE}" type="datetimeFigureOut">
              <a:rPr lang="en-US" smtClean="0"/>
              <a:t>17.5.2019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17675-F9A0-452A-83E2-F3BDD8107561}" type="slidenum">
              <a:rPr lang="en-US" smtClean="0"/>
              <a:t>‹#›</a:t>
            </a:fld>
            <a:endParaRPr lang="en-US"/>
          </a:p>
        </p:txBody>
      </p:sp>
    </p:spTree>
    <p:extLst>
      <p:ext uri="{BB962C8B-B14F-4D97-AF65-F5344CB8AC3E}">
        <p14:creationId xmlns:p14="http://schemas.microsoft.com/office/powerpoint/2010/main" val="781304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3E5631-0828-47AC-B7F2-8347989694AE}" type="datetimeFigureOut">
              <a:rPr lang="en-US" smtClean="0"/>
              <a:t>17.5.2019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17675-F9A0-452A-83E2-F3BDD8107561}" type="slidenum">
              <a:rPr lang="en-US" smtClean="0"/>
              <a:t>‹#›</a:t>
            </a:fld>
            <a:endParaRPr lang="en-US"/>
          </a:p>
        </p:txBody>
      </p:sp>
    </p:spTree>
    <p:extLst>
      <p:ext uri="{BB962C8B-B14F-4D97-AF65-F5344CB8AC3E}">
        <p14:creationId xmlns:p14="http://schemas.microsoft.com/office/powerpoint/2010/main" val="2723914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322291" y="1752600"/>
            <a:ext cx="552069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60221" y="1752600"/>
            <a:ext cx="16242030" cy="2789682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3E5631-0828-47AC-B7F2-8347989694AE}" type="datetimeFigureOut">
              <a:rPr lang="en-US" smtClean="0"/>
              <a:t>17.5.2019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17675-F9A0-452A-83E2-F3BDD8107561}" type="slidenum">
              <a:rPr lang="en-US" smtClean="0"/>
              <a:t>‹#›</a:t>
            </a:fld>
            <a:endParaRPr lang="en-US"/>
          </a:p>
        </p:txBody>
      </p:sp>
    </p:spTree>
    <p:extLst>
      <p:ext uri="{BB962C8B-B14F-4D97-AF65-F5344CB8AC3E}">
        <p14:creationId xmlns:p14="http://schemas.microsoft.com/office/powerpoint/2010/main" val="594331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3E5631-0828-47AC-B7F2-8347989694AE}" type="datetimeFigureOut">
              <a:rPr lang="en-US" smtClean="0"/>
              <a:t>17.5.2019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17675-F9A0-452A-83E2-F3BDD8107561}" type="slidenum">
              <a:rPr lang="en-US" smtClean="0"/>
              <a:t>‹#›</a:t>
            </a:fld>
            <a:endParaRPr lang="en-US"/>
          </a:p>
        </p:txBody>
      </p:sp>
    </p:spTree>
    <p:extLst>
      <p:ext uri="{BB962C8B-B14F-4D97-AF65-F5344CB8AC3E}">
        <p14:creationId xmlns:p14="http://schemas.microsoft.com/office/powerpoint/2010/main" val="314685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46886" y="8206749"/>
            <a:ext cx="22082760" cy="13693138"/>
          </a:xfrm>
        </p:spPr>
        <p:txBody>
          <a:bodyPr anchor="b"/>
          <a:lstStyle>
            <a:lvl1pPr>
              <a:defRPr sz="16800"/>
            </a:lvl1pPr>
          </a:lstStyle>
          <a:p>
            <a:r>
              <a:rPr lang="en-US" smtClean="0"/>
              <a:t>Click to edit Master title style</a:t>
            </a:r>
            <a:endParaRPr lang="en-US" dirty="0"/>
          </a:p>
        </p:txBody>
      </p:sp>
      <p:sp>
        <p:nvSpPr>
          <p:cNvPr id="3" name="Text Placeholder 2"/>
          <p:cNvSpPr>
            <a:spLocks noGrp="1"/>
          </p:cNvSpPr>
          <p:nvPr>
            <p:ph type="body" idx="1"/>
          </p:nvPr>
        </p:nvSpPr>
        <p:spPr>
          <a:xfrm>
            <a:off x="1746886" y="22029429"/>
            <a:ext cx="22082760" cy="7200898"/>
          </a:xfrm>
        </p:spPr>
        <p:txBody>
          <a:bodyPr/>
          <a:lstStyle>
            <a:lvl1pPr marL="0" indent="0">
              <a:buNone/>
              <a:defRPr sz="6720">
                <a:solidFill>
                  <a:schemeClr val="tx1"/>
                </a:solidFill>
              </a:defRPr>
            </a:lvl1pPr>
            <a:lvl2pPr marL="1280160" indent="0">
              <a:buNone/>
              <a:defRPr sz="5600">
                <a:solidFill>
                  <a:schemeClr val="tx1">
                    <a:tint val="75000"/>
                  </a:schemeClr>
                </a:solidFill>
              </a:defRPr>
            </a:lvl2pPr>
            <a:lvl3pPr marL="2560320" indent="0">
              <a:buNone/>
              <a:defRPr sz="5040">
                <a:solidFill>
                  <a:schemeClr val="tx1">
                    <a:tint val="75000"/>
                  </a:schemeClr>
                </a:solidFill>
              </a:defRPr>
            </a:lvl3pPr>
            <a:lvl4pPr marL="3840480" indent="0">
              <a:buNone/>
              <a:defRPr sz="4480">
                <a:solidFill>
                  <a:schemeClr val="tx1">
                    <a:tint val="75000"/>
                  </a:schemeClr>
                </a:solidFill>
              </a:defRPr>
            </a:lvl4pPr>
            <a:lvl5pPr marL="5120640" indent="0">
              <a:buNone/>
              <a:defRPr sz="4480">
                <a:solidFill>
                  <a:schemeClr val="tx1">
                    <a:tint val="75000"/>
                  </a:schemeClr>
                </a:solidFill>
              </a:defRPr>
            </a:lvl5pPr>
            <a:lvl6pPr marL="6400800" indent="0">
              <a:buNone/>
              <a:defRPr sz="4480">
                <a:solidFill>
                  <a:schemeClr val="tx1">
                    <a:tint val="75000"/>
                  </a:schemeClr>
                </a:solidFill>
              </a:defRPr>
            </a:lvl6pPr>
            <a:lvl7pPr marL="7680960" indent="0">
              <a:buNone/>
              <a:defRPr sz="4480">
                <a:solidFill>
                  <a:schemeClr val="tx1">
                    <a:tint val="75000"/>
                  </a:schemeClr>
                </a:solidFill>
              </a:defRPr>
            </a:lvl7pPr>
            <a:lvl8pPr marL="8961120" indent="0">
              <a:buNone/>
              <a:defRPr sz="4480">
                <a:solidFill>
                  <a:schemeClr val="tx1">
                    <a:tint val="75000"/>
                  </a:schemeClr>
                </a:solidFill>
              </a:defRPr>
            </a:lvl8pPr>
            <a:lvl9pPr marL="10241280" indent="0">
              <a:buNone/>
              <a:defRPr sz="44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3E5631-0828-47AC-B7F2-8347989694AE}" type="datetimeFigureOut">
              <a:rPr lang="en-US" smtClean="0"/>
              <a:t>17.5.2019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17675-F9A0-452A-83E2-F3BDD8107561}" type="slidenum">
              <a:rPr lang="en-US" smtClean="0"/>
              <a:t>‹#›</a:t>
            </a:fld>
            <a:endParaRPr lang="en-US"/>
          </a:p>
        </p:txBody>
      </p:sp>
    </p:spTree>
    <p:extLst>
      <p:ext uri="{BB962C8B-B14F-4D97-AF65-F5344CB8AC3E}">
        <p14:creationId xmlns:p14="http://schemas.microsoft.com/office/powerpoint/2010/main" val="1584730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760220" y="8763000"/>
            <a:ext cx="1088136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2961620" y="8763000"/>
            <a:ext cx="10881360" cy="2088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3E5631-0828-47AC-B7F2-8347989694AE}" type="datetimeFigureOut">
              <a:rPr lang="en-US" smtClean="0"/>
              <a:t>17.5.2019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17675-F9A0-452A-83E2-F3BDD8107561}" type="slidenum">
              <a:rPr lang="en-US" smtClean="0"/>
              <a:t>‹#›</a:t>
            </a:fld>
            <a:endParaRPr lang="en-US"/>
          </a:p>
        </p:txBody>
      </p:sp>
    </p:spTree>
    <p:extLst>
      <p:ext uri="{BB962C8B-B14F-4D97-AF65-F5344CB8AC3E}">
        <p14:creationId xmlns:p14="http://schemas.microsoft.com/office/powerpoint/2010/main" val="16170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63555" y="1752607"/>
            <a:ext cx="220827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763558" y="8069582"/>
            <a:ext cx="10831352" cy="3954778"/>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smtClean="0"/>
              <a:t>Edit Master text styles</a:t>
            </a:r>
          </a:p>
        </p:txBody>
      </p:sp>
      <p:sp>
        <p:nvSpPr>
          <p:cNvPr id="4" name="Content Placeholder 3"/>
          <p:cNvSpPr>
            <a:spLocks noGrp="1"/>
          </p:cNvSpPr>
          <p:nvPr>
            <p:ph sz="half" idx="2"/>
          </p:nvPr>
        </p:nvSpPr>
        <p:spPr>
          <a:xfrm>
            <a:off x="1763558" y="12024360"/>
            <a:ext cx="10831352"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2961621" y="8069582"/>
            <a:ext cx="10884695" cy="3954778"/>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smtClean="0"/>
              <a:t>Edit Master text styles</a:t>
            </a:r>
          </a:p>
        </p:txBody>
      </p:sp>
      <p:sp>
        <p:nvSpPr>
          <p:cNvPr id="6" name="Content Placeholder 5"/>
          <p:cNvSpPr>
            <a:spLocks noGrp="1"/>
          </p:cNvSpPr>
          <p:nvPr>
            <p:ph sz="quarter" idx="4"/>
          </p:nvPr>
        </p:nvSpPr>
        <p:spPr>
          <a:xfrm>
            <a:off x="12961621" y="12024360"/>
            <a:ext cx="10884695" cy="176860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3E5631-0828-47AC-B7F2-8347989694AE}" type="datetimeFigureOut">
              <a:rPr lang="en-US" smtClean="0"/>
              <a:t>17.5.2019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717675-F9A0-452A-83E2-F3BDD8107561}" type="slidenum">
              <a:rPr lang="en-US" smtClean="0"/>
              <a:t>‹#›</a:t>
            </a:fld>
            <a:endParaRPr lang="en-US"/>
          </a:p>
        </p:txBody>
      </p:sp>
    </p:spTree>
    <p:extLst>
      <p:ext uri="{BB962C8B-B14F-4D97-AF65-F5344CB8AC3E}">
        <p14:creationId xmlns:p14="http://schemas.microsoft.com/office/powerpoint/2010/main" val="1054473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3E5631-0828-47AC-B7F2-8347989694AE}" type="datetimeFigureOut">
              <a:rPr lang="en-US" smtClean="0"/>
              <a:t>17.5.2019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717675-F9A0-452A-83E2-F3BDD8107561}" type="slidenum">
              <a:rPr lang="en-US" smtClean="0"/>
              <a:t>‹#›</a:t>
            </a:fld>
            <a:endParaRPr lang="en-US"/>
          </a:p>
        </p:txBody>
      </p:sp>
    </p:spTree>
    <p:extLst>
      <p:ext uri="{BB962C8B-B14F-4D97-AF65-F5344CB8AC3E}">
        <p14:creationId xmlns:p14="http://schemas.microsoft.com/office/powerpoint/2010/main" val="161062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E5631-0828-47AC-B7F2-8347989694AE}" type="datetimeFigureOut">
              <a:rPr lang="en-US" smtClean="0"/>
              <a:t>17.5.2019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717675-F9A0-452A-83E2-F3BDD8107561}" type="slidenum">
              <a:rPr lang="en-US" smtClean="0"/>
              <a:t>‹#›</a:t>
            </a:fld>
            <a:endParaRPr lang="en-US"/>
          </a:p>
        </p:txBody>
      </p:sp>
    </p:spTree>
    <p:extLst>
      <p:ext uri="{BB962C8B-B14F-4D97-AF65-F5344CB8AC3E}">
        <p14:creationId xmlns:p14="http://schemas.microsoft.com/office/powerpoint/2010/main" val="651961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3555" y="2194560"/>
            <a:ext cx="8257698" cy="7680960"/>
          </a:xfrm>
        </p:spPr>
        <p:txBody>
          <a:bodyPr anchor="b"/>
          <a:lstStyle>
            <a:lvl1pPr>
              <a:defRPr sz="8960"/>
            </a:lvl1pPr>
          </a:lstStyle>
          <a:p>
            <a:r>
              <a:rPr lang="en-US" smtClean="0"/>
              <a:t>Click to edit Master title style</a:t>
            </a:r>
            <a:endParaRPr lang="en-US" dirty="0"/>
          </a:p>
        </p:txBody>
      </p:sp>
      <p:sp>
        <p:nvSpPr>
          <p:cNvPr id="3" name="Content Placeholder 2"/>
          <p:cNvSpPr>
            <a:spLocks noGrp="1"/>
          </p:cNvSpPr>
          <p:nvPr>
            <p:ph idx="1"/>
          </p:nvPr>
        </p:nvSpPr>
        <p:spPr>
          <a:xfrm>
            <a:off x="10884695" y="4739647"/>
            <a:ext cx="12961620" cy="23393400"/>
          </a:xfrm>
        </p:spPr>
        <p:txBody>
          <a:bodyPr/>
          <a:lstStyle>
            <a:lvl1pPr>
              <a:defRPr sz="8960"/>
            </a:lvl1pPr>
            <a:lvl2pPr>
              <a:defRPr sz="7840"/>
            </a:lvl2pPr>
            <a:lvl3pPr>
              <a:defRPr sz="6720"/>
            </a:lvl3pPr>
            <a:lvl4pPr>
              <a:defRPr sz="5600"/>
            </a:lvl4pPr>
            <a:lvl5pPr>
              <a:defRPr sz="5600"/>
            </a:lvl5pPr>
            <a:lvl6pPr>
              <a:defRPr sz="5600"/>
            </a:lvl6pPr>
            <a:lvl7pPr>
              <a:defRPr sz="5600"/>
            </a:lvl7pPr>
            <a:lvl8pPr>
              <a:defRPr sz="5600"/>
            </a:lvl8pPr>
            <a:lvl9pPr>
              <a:defRPr sz="5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63555" y="9875520"/>
            <a:ext cx="8257698" cy="18295622"/>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smtClean="0"/>
              <a:t>Edit Master text styles</a:t>
            </a:r>
          </a:p>
        </p:txBody>
      </p:sp>
      <p:sp>
        <p:nvSpPr>
          <p:cNvPr id="5" name="Date Placeholder 4"/>
          <p:cNvSpPr>
            <a:spLocks noGrp="1"/>
          </p:cNvSpPr>
          <p:nvPr>
            <p:ph type="dt" sz="half" idx="10"/>
          </p:nvPr>
        </p:nvSpPr>
        <p:spPr/>
        <p:txBody>
          <a:bodyPr/>
          <a:lstStyle/>
          <a:p>
            <a:fld id="{BE3E5631-0828-47AC-B7F2-8347989694AE}" type="datetimeFigureOut">
              <a:rPr lang="en-US" smtClean="0"/>
              <a:t>17.5.2019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17675-F9A0-452A-83E2-F3BDD8107561}" type="slidenum">
              <a:rPr lang="en-US" smtClean="0"/>
              <a:t>‹#›</a:t>
            </a:fld>
            <a:endParaRPr lang="en-US"/>
          </a:p>
        </p:txBody>
      </p:sp>
    </p:spTree>
    <p:extLst>
      <p:ext uri="{BB962C8B-B14F-4D97-AF65-F5344CB8AC3E}">
        <p14:creationId xmlns:p14="http://schemas.microsoft.com/office/powerpoint/2010/main" val="239914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3555" y="2194560"/>
            <a:ext cx="8257698" cy="7680960"/>
          </a:xfrm>
        </p:spPr>
        <p:txBody>
          <a:bodyPr anchor="b"/>
          <a:lstStyle>
            <a:lvl1pPr>
              <a:defRPr sz="89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884695" y="4739647"/>
            <a:ext cx="12961620" cy="23393400"/>
          </a:xfrm>
        </p:spPr>
        <p:txBody>
          <a:bodyPr anchor="t"/>
          <a:lstStyle>
            <a:lvl1pPr marL="0" indent="0">
              <a:buNone/>
              <a:defRPr sz="8960"/>
            </a:lvl1pPr>
            <a:lvl2pPr marL="1280160" indent="0">
              <a:buNone/>
              <a:defRPr sz="7840"/>
            </a:lvl2pPr>
            <a:lvl3pPr marL="2560320" indent="0">
              <a:buNone/>
              <a:defRPr sz="6720"/>
            </a:lvl3pPr>
            <a:lvl4pPr marL="3840480" indent="0">
              <a:buNone/>
              <a:defRPr sz="5600"/>
            </a:lvl4pPr>
            <a:lvl5pPr marL="5120640" indent="0">
              <a:buNone/>
              <a:defRPr sz="5600"/>
            </a:lvl5pPr>
            <a:lvl6pPr marL="6400800" indent="0">
              <a:buNone/>
              <a:defRPr sz="5600"/>
            </a:lvl6pPr>
            <a:lvl7pPr marL="7680960" indent="0">
              <a:buNone/>
              <a:defRPr sz="5600"/>
            </a:lvl7pPr>
            <a:lvl8pPr marL="8961120" indent="0">
              <a:buNone/>
              <a:defRPr sz="5600"/>
            </a:lvl8pPr>
            <a:lvl9pPr marL="10241280" indent="0">
              <a:buNone/>
              <a:defRPr sz="5600"/>
            </a:lvl9pPr>
          </a:lstStyle>
          <a:p>
            <a:r>
              <a:rPr lang="en-US" smtClean="0"/>
              <a:t>Click icon to add picture</a:t>
            </a:r>
            <a:endParaRPr lang="en-US" dirty="0"/>
          </a:p>
        </p:txBody>
      </p:sp>
      <p:sp>
        <p:nvSpPr>
          <p:cNvPr id="4" name="Text Placeholder 3"/>
          <p:cNvSpPr>
            <a:spLocks noGrp="1"/>
          </p:cNvSpPr>
          <p:nvPr>
            <p:ph type="body" sz="half" idx="2"/>
          </p:nvPr>
        </p:nvSpPr>
        <p:spPr>
          <a:xfrm>
            <a:off x="1763555" y="9875520"/>
            <a:ext cx="8257698" cy="18295622"/>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smtClean="0"/>
              <a:t>Edit Master text styles</a:t>
            </a:r>
          </a:p>
        </p:txBody>
      </p:sp>
      <p:sp>
        <p:nvSpPr>
          <p:cNvPr id="5" name="Date Placeholder 4"/>
          <p:cNvSpPr>
            <a:spLocks noGrp="1"/>
          </p:cNvSpPr>
          <p:nvPr>
            <p:ph type="dt" sz="half" idx="10"/>
          </p:nvPr>
        </p:nvSpPr>
        <p:spPr/>
        <p:txBody>
          <a:bodyPr/>
          <a:lstStyle/>
          <a:p>
            <a:fld id="{BE3E5631-0828-47AC-B7F2-8347989694AE}" type="datetimeFigureOut">
              <a:rPr lang="en-US" smtClean="0"/>
              <a:t>17.5.2019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17675-F9A0-452A-83E2-F3BDD8107561}" type="slidenum">
              <a:rPr lang="en-US" smtClean="0"/>
              <a:t>‹#›</a:t>
            </a:fld>
            <a:endParaRPr lang="en-US"/>
          </a:p>
        </p:txBody>
      </p:sp>
    </p:spTree>
    <p:extLst>
      <p:ext uri="{BB962C8B-B14F-4D97-AF65-F5344CB8AC3E}">
        <p14:creationId xmlns:p14="http://schemas.microsoft.com/office/powerpoint/2010/main" val="317643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0220" y="1752607"/>
            <a:ext cx="220827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760220" y="8763000"/>
            <a:ext cx="22082760" cy="2088642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760220" y="30510487"/>
            <a:ext cx="5760720" cy="1752600"/>
          </a:xfrm>
          <a:prstGeom prst="rect">
            <a:avLst/>
          </a:prstGeom>
        </p:spPr>
        <p:txBody>
          <a:bodyPr vert="horz" lIns="91440" tIns="45720" rIns="91440" bIns="45720" rtlCol="0" anchor="ctr"/>
          <a:lstStyle>
            <a:lvl1pPr algn="l">
              <a:defRPr sz="3360">
                <a:solidFill>
                  <a:schemeClr val="tx1">
                    <a:tint val="75000"/>
                  </a:schemeClr>
                </a:solidFill>
              </a:defRPr>
            </a:lvl1pPr>
          </a:lstStyle>
          <a:p>
            <a:fld id="{BE3E5631-0828-47AC-B7F2-8347989694AE}" type="datetimeFigureOut">
              <a:rPr lang="en-US" smtClean="0"/>
              <a:t>17.5.2019</a:t>
            </a:fld>
            <a:endParaRPr lang="en-US"/>
          </a:p>
        </p:txBody>
      </p:sp>
      <p:sp>
        <p:nvSpPr>
          <p:cNvPr id="5" name="Footer Placeholder 4"/>
          <p:cNvSpPr>
            <a:spLocks noGrp="1"/>
          </p:cNvSpPr>
          <p:nvPr>
            <p:ph type="ftr" sz="quarter" idx="3"/>
          </p:nvPr>
        </p:nvSpPr>
        <p:spPr>
          <a:xfrm>
            <a:off x="8481060" y="30510487"/>
            <a:ext cx="8641080" cy="1752600"/>
          </a:xfrm>
          <a:prstGeom prst="rect">
            <a:avLst/>
          </a:prstGeom>
        </p:spPr>
        <p:txBody>
          <a:bodyPr vert="horz" lIns="91440" tIns="45720" rIns="91440" bIns="45720" rtlCol="0" anchor="ctr"/>
          <a:lstStyle>
            <a:lvl1pPr algn="ctr">
              <a:defRPr sz="33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8082260" y="30510487"/>
            <a:ext cx="5760720" cy="1752600"/>
          </a:xfrm>
          <a:prstGeom prst="rect">
            <a:avLst/>
          </a:prstGeom>
        </p:spPr>
        <p:txBody>
          <a:bodyPr vert="horz" lIns="91440" tIns="45720" rIns="91440" bIns="45720" rtlCol="0" anchor="ctr"/>
          <a:lstStyle>
            <a:lvl1pPr algn="r">
              <a:defRPr sz="3360">
                <a:solidFill>
                  <a:schemeClr val="tx1">
                    <a:tint val="75000"/>
                  </a:schemeClr>
                </a:solidFill>
              </a:defRPr>
            </a:lvl1pPr>
          </a:lstStyle>
          <a:p>
            <a:fld id="{C3717675-F9A0-452A-83E2-F3BDD8107561}" type="slidenum">
              <a:rPr lang="en-US" smtClean="0"/>
              <a:t>‹#›</a:t>
            </a:fld>
            <a:endParaRPr lang="en-US"/>
          </a:p>
        </p:txBody>
      </p:sp>
    </p:spTree>
    <p:extLst>
      <p:ext uri="{BB962C8B-B14F-4D97-AF65-F5344CB8AC3E}">
        <p14:creationId xmlns:p14="http://schemas.microsoft.com/office/powerpoint/2010/main" val="2995412473"/>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2560320" rtl="0" eaLnBrk="1" latinLnBrk="0" hangingPunct="1">
        <a:lnSpc>
          <a:spcPct val="90000"/>
        </a:lnSpc>
        <a:spcBef>
          <a:spcPct val="0"/>
        </a:spcBef>
        <a:buNone/>
        <a:defRPr sz="12320" kern="1200">
          <a:solidFill>
            <a:schemeClr val="tx1"/>
          </a:solidFill>
          <a:latin typeface="+mj-lt"/>
          <a:ea typeface="+mj-ea"/>
          <a:cs typeface="+mj-cs"/>
        </a:defRPr>
      </a:lvl1pPr>
    </p:titleStyle>
    <p:bodyStyle>
      <a:lvl1pPr marL="640080" indent="-640080" algn="l" defTabSz="2560320" rtl="0" eaLnBrk="1" latinLnBrk="0" hangingPunct="1">
        <a:lnSpc>
          <a:spcPct val="90000"/>
        </a:lnSpc>
        <a:spcBef>
          <a:spcPts val="2800"/>
        </a:spcBef>
        <a:buFont typeface="Arial" panose="020B0604020202020204" pitchFamily="34" charset="0"/>
        <a:buChar char="•"/>
        <a:defRPr sz="7840" kern="1200">
          <a:solidFill>
            <a:schemeClr val="tx1"/>
          </a:solidFill>
          <a:latin typeface="+mn-lt"/>
          <a:ea typeface="+mn-ea"/>
          <a:cs typeface="+mn-cs"/>
        </a:defRPr>
      </a:lvl1pPr>
      <a:lvl2pPr marL="1920240" indent="-640080" algn="l" defTabSz="2560320" rtl="0" eaLnBrk="1" latinLnBrk="0" hangingPunct="1">
        <a:lnSpc>
          <a:spcPct val="90000"/>
        </a:lnSpc>
        <a:spcBef>
          <a:spcPts val="1400"/>
        </a:spcBef>
        <a:buFont typeface="Arial" panose="020B0604020202020204" pitchFamily="34" charset="0"/>
        <a:buChar char="•"/>
        <a:defRPr sz="6720" kern="1200">
          <a:solidFill>
            <a:schemeClr val="tx1"/>
          </a:solidFill>
          <a:latin typeface="+mn-lt"/>
          <a:ea typeface="+mn-ea"/>
          <a:cs typeface="+mn-cs"/>
        </a:defRPr>
      </a:lvl2pPr>
      <a:lvl3pPr marL="3200400" indent="-640080" algn="l" defTabSz="2560320" rtl="0" eaLnBrk="1" latinLnBrk="0" hangingPunct="1">
        <a:lnSpc>
          <a:spcPct val="90000"/>
        </a:lnSpc>
        <a:spcBef>
          <a:spcPts val="1400"/>
        </a:spcBef>
        <a:buFont typeface="Arial" panose="020B0604020202020204" pitchFamily="34" charset="0"/>
        <a:buChar char="•"/>
        <a:defRPr sz="5600" kern="1200">
          <a:solidFill>
            <a:schemeClr val="tx1"/>
          </a:solidFill>
          <a:latin typeface="+mn-lt"/>
          <a:ea typeface="+mn-ea"/>
          <a:cs typeface="+mn-cs"/>
        </a:defRPr>
      </a:lvl3pPr>
      <a:lvl4pPr marL="44805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4pPr>
      <a:lvl5pPr marL="576072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5pPr>
      <a:lvl6pPr marL="704088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6pPr>
      <a:lvl7pPr marL="832104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7pPr>
      <a:lvl8pPr marL="960120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8pPr>
      <a:lvl9pPr marL="108813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9pPr>
    </p:bodyStyle>
    <p:otherStyle>
      <a:defPPr>
        <a:defRPr lang="en-US"/>
      </a:defPPr>
      <a:lvl1pPr marL="0" algn="l" defTabSz="2560320" rtl="0" eaLnBrk="1" latinLnBrk="0" hangingPunct="1">
        <a:defRPr sz="5040" kern="1200">
          <a:solidFill>
            <a:schemeClr val="tx1"/>
          </a:solidFill>
          <a:latin typeface="+mn-lt"/>
          <a:ea typeface="+mn-ea"/>
          <a:cs typeface="+mn-cs"/>
        </a:defRPr>
      </a:lvl1pPr>
      <a:lvl2pPr marL="1280160" algn="l" defTabSz="2560320" rtl="0" eaLnBrk="1" latinLnBrk="0" hangingPunct="1">
        <a:defRPr sz="5040" kern="1200">
          <a:solidFill>
            <a:schemeClr val="tx1"/>
          </a:solidFill>
          <a:latin typeface="+mn-lt"/>
          <a:ea typeface="+mn-ea"/>
          <a:cs typeface="+mn-cs"/>
        </a:defRPr>
      </a:lvl2pPr>
      <a:lvl3pPr marL="2560320" algn="l" defTabSz="2560320" rtl="0" eaLnBrk="1" latinLnBrk="0" hangingPunct="1">
        <a:defRPr sz="5040" kern="1200">
          <a:solidFill>
            <a:schemeClr val="tx1"/>
          </a:solidFill>
          <a:latin typeface="+mn-lt"/>
          <a:ea typeface="+mn-ea"/>
          <a:cs typeface="+mn-cs"/>
        </a:defRPr>
      </a:lvl3pPr>
      <a:lvl4pPr marL="3840480" algn="l" defTabSz="2560320" rtl="0" eaLnBrk="1" latinLnBrk="0" hangingPunct="1">
        <a:defRPr sz="5040" kern="1200">
          <a:solidFill>
            <a:schemeClr val="tx1"/>
          </a:solidFill>
          <a:latin typeface="+mn-lt"/>
          <a:ea typeface="+mn-ea"/>
          <a:cs typeface="+mn-cs"/>
        </a:defRPr>
      </a:lvl4pPr>
      <a:lvl5pPr marL="5120640" algn="l" defTabSz="2560320" rtl="0" eaLnBrk="1" latinLnBrk="0" hangingPunct="1">
        <a:defRPr sz="5040" kern="1200">
          <a:solidFill>
            <a:schemeClr val="tx1"/>
          </a:solidFill>
          <a:latin typeface="+mn-lt"/>
          <a:ea typeface="+mn-ea"/>
          <a:cs typeface="+mn-cs"/>
        </a:defRPr>
      </a:lvl5pPr>
      <a:lvl6pPr marL="6400800" algn="l" defTabSz="2560320" rtl="0" eaLnBrk="1" latinLnBrk="0" hangingPunct="1">
        <a:defRPr sz="5040" kern="1200">
          <a:solidFill>
            <a:schemeClr val="tx1"/>
          </a:solidFill>
          <a:latin typeface="+mn-lt"/>
          <a:ea typeface="+mn-ea"/>
          <a:cs typeface="+mn-cs"/>
        </a:defRPr>
      </a:lvl6pPr>
      <a:lvl7pPr marL="7680960" algn="l" defTabSz="2560320" rtl="0" eaLnBrk="1" latinLnBrk="0" hangingPunct="1">
        <a:defRPr sz="5040" kern="1200">
          <a:solidFill>
            <a:schemeClr val="tx1"/>
          </a:solidFill>
          <a:latin typeface="+mn-lt"/>
          <a:ea typeface="+mn-ea"/>
          <a:cs typeface="+mn-cs"/>
        </a:defRPr>
      </a:lvl7pPr>
      <a:lvl8pPr marL="8961120" algn="l" defTabSz="2560320" rtl="0" eaLnBrk="1" latinLnBrk="0" hangingPunct="1">
        <a:defRPr sz="5040" kern="1200">
          <a:solidFill>
            <a:schemeClr val="tx1"/>
          </a:solidFill>
          <a:latin typeface="+mn-lt"/>
          <a:ea typeface="+mn-ea"/>
          <a:cs typeface="+mn-cs"/>
        </a:defRPr>
      </a:lvl8pPr>
      <a:lvl9pPr marL="10241280" algn="l" defTabSz="2560320" rtl="0" eaLnBrk="1" latinLnBrk="0" hangingPunct="1">
        <a:defRPr sz="50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emf"/><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 Box 21"/>
          <p:cNvSpPr txBox="1">
            <a:spLocks noChangeArrowheads="1"/>
          </p:cNvSpPr>
          <p:nvPr/>
        </p:nvSpPr>
        <p:spPr bwMode="auto">
          <a:xfrm>
            <a:off x="684866" y="10124381"/>
            <a:ext cx="24052060" cy="21963395"/>
          </a:xfrm>
          <a:prstGeom prst="roundRect">
            <a:avLst>
              <a:gd name="adj" fmla="val 1084"/>
            </a:avLst>
          </a:prstGeom>
          <a:solidFill>
            <a:schemeClr val="bg1"/>
          </a:solidFill>
          <a:ln w="38100">
            <a:solidFill>
              <a:schemeClr val="accent5">
                <a:lumMod val="60000"/>
                <a:lumOff val="40000"/>
              </a:schemeClr>
            </a:solidFill>
          </a:ln>
          <a:effectLst>
            <a:outerShdw blurRad="431800" sx="101000" sy="101000" algn="ctr" rotWithShape="0">
              <a:prstClr val="black">
                <a:alpha val="13000"/>
              </a:prstClr>
            </a:outerShdw>
          </a:effectLst>
          <a:extLst>
            <a:ext uri="{909E8E84-426E-40dd-AFC4-6F175D3DCCD1}">
              <a14:hiddenFill xmlns:a14="http://schemas.microsoft.com/office/drawing/2010/main" xmlns="">
                <a:solidFill>
                  <a:srgbClr val="5B9BD5"/>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202" tIns="19202" rIns="19202" bIns="19202"/>
          <a:lstStyle>
            <a:defPPr>
              <a:defRPr lang="en-US"/>
            </a:defPPr>
            <a:lvl1pPr marL="360064" indent="-360064" algn="just" defTabSz="480082" eaLnBrk="0" fontAlgn="base" hangingPunct="0">
              <a:spcAft>
                <a:spcPts val="630"/>
              </a:spcAft>
              <a:buSzPct val="100000"/>
              <a:buFont typeface="Calibri" panose="020F0502020204030204" pitchFamily="34" charset="0"/>
              <a:buChar char="•"/>
              <a:defRPr sz="2800">
                <a:solidFill>
                  <a:schemeClr val="accent5"/>
                </a:solidFill>
                <a:latin typeface="Calibri" panose="020F0502020204030204" pitchFamily="34" charset="0"/>
                <a:ea typeface="ＭＳ Ｐゴシック" pitchFamily="-65" charset="-128"/>
              </a:defRPr>
            </a:lvl1pPr>
            <a:lvl2pPr marL="742950" indent="-285750" defTabSz="457200">
              <a:defRPr sz="4200">
                <a:latin typeface="Calibri" panose="020F0502020204030204" pitchFamily="34" charset="0"/>
                <a:ea typeface="ＭＳ Ｐゴシック" pitchFamily="-65" charset="-128"/>
              </a:defRPr>
            </a:lvl2pPr>
            <a:lvl3pPr marL="1143000" indent="-228600" defTabSz="457200">
              <a:defRPr sz="4200">
                <a:latin typeface="Calibri" panose="020F0502020204030204" pitchFamily="34" charset="0"/>
                <a:ea typeface="ＭＳ Ｐゴシック" pitchFamily="-65" charset="-128"/>
              </a:defRPr>
            </a:lvl3pPr>
            <a:lvl4pPr marL="1600200" indent="-228600" defTabSz="457200">
              <a:defRPr sz="4200">
                <a:latin typeface="Calibri" panose="020F0502020204030204" pitchFamily="34" charset="0"/>
                <a:ea typeface="ＭＳ Ｐゴシック" pitchFamily="-65" charset="-128"/>
              </a:defRPr>
            </a:lvl4pPr>
            <a:lvl5pPr marL="2057400" indent="-228600" defTabSz="457200">
              <a:defRPr sz="4200">
                <a:latin typeface="Calibri" panose="020F0502020204030204" pitchFamily="34" charset="0"/>
                <a:ea typeface="ＭＳ Ｐゴシック" pitchFamily="-65" charset="-128"/>
              </a:defRPr>
            </a:lvl5pPr>
            <a:lvl6pPr marL="25146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6pPr>
            <a:lvl7pPr marL="29718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7pPr>
            <a:lvl8pPr marL="34290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8pPr>
            <a:lvl9pPr marL="38862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9pPr>
          </a:lstStyle>
          <a:p>
            <a:endParaRPr lang="en-US" altLang="en-US" dirty="0"/>
          </a:p>
        </p:txBody>
      </p:sp>
      <p:grpSp>
        <p:nvGrpSpPr>
          <p:cNvPr id="32" name="Group 31"/>
          <p:cNvGrpSpPr/>
          <p:nvPr/>
        </p:nvGrpSpPr>
        <p:grpSpPr>
          <a:xfrm>
            <a:off x="684873" y="2783081"/>
            <a:ext cx="11379743" cy="6786962"/>
            <a:chOff x="588614" y="2819572"/>
            <a:chExt cx="11379743" cy="6786962"/>
          </a:xfrm>
        </p:grpSpPr>
        <p:sp>
          <p:nvSpPr>
            <p:cNvPr id="176" name="Text Box 21"/>
            <p:cNvSpPr txBox="1">
              <a:spLocks noChangeArrowheads="1"/>
            </p:cNvSpPr>
            <p:nvPr/>
          </p:nvSpPr>
          <p:spPr bwMode="auto">
            <a:xfrm>
              <a:off x="588614" y="2819572"/>
              <a:ext cx="11379743" cy="6786962"/>
            </a:xfrm>
            <a:prstGeom prst="roundRect">
              <a:avLst>
                <a:gd name="adj" fmla="val 2326"/>
              </a:avLst>
            </a:prstGeom>
            <a:solidFill>
              <a:schemeClr val="bg1"/>
            </a:solidFill>
            <a:ln w="38100">
              <a:solidFill>
                <a:schemeClr val="accent5">
                  <a:lumMod val="60000"/>
                  <a:lumOff val="40000"/>
                </a:schemeClr>
              </a:solidFill>
            </a:ln>
            <a:effectLst>
              <a:outerShdw blurRad="431800" sx="101000" sy="101000" algn="ctr" rotWithShape="0">
                <a:prstClr val="black">
                  <a:alpha val="13000"/>
                </a:prstClr>
              </a:outerShdw>
            </a:effectLst>
            <a:extLst>
              <a:ext uri="{909E8E84-426E-40dd-AFC4-6F175D3DCCD1}">
                <a14:hiddenFill xmlns:a14="http://schemas.microsoft.com/office/drawing/2010/main" xmlns="">
                  <a:solidFill>
                    <a:srgbClr val="5B9BD5"/>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202" tIns="19202" rIns="19202" bIns="19202"/>
            <a:lstStyle>
              <a:lvl1pPr defTabSz="457200">
                <a:defRPr sz="4200">
                  <a:solidFill>
                    <a:schemeClr val="tx1"/>
                  </a:solidFill>
                  <a:latin typeface="Calibri" panose="020F0502020204030204" pitchFamily="34" charset="0"/>
                  <a:ea typeface="ＭＳ Ｐゴシック" pitchFamily="-65" charset="-128"/>
                </a:defRPr>
              </a:lvl1pPr>
              <a:lvl2pPr marL="742950" indent="-285750" defTabSz="457200">
                <a:defRPr sz="4200">
                  <a:solidFill>
                    <a:schemeClr val="tx1"/>
                  </a:solidFill>
                  <a:latin typeface="Calibri" panose="020F0502020204030204" pitchFamily="34" charset="0"/>
                  <a:ea typeface="ＭＳ Ｐゴシック" pitchFamily="-65" charset="-128"/>
                </a:defRPr>
              </a:lvl2pPr>
              <a:lvl3pPr marL="1143000" indent="-228600" defTabSz="457200">
                <a:defRPr sz="4200">
                  <a:solidFill>
                    <a:schemeClr val="tx1"/>
                  </a:solidFill>
                  <a:latin typeface="Calibri" panose="020F0502020204030204" pitchFamily="34" charset="0"/>
                  <a:ea typeface="ＭＳ Ｐゴシック" pitchFamily="-65" charset="-128"/>
                </a:defRPr>
              </a:lvl3pPr>
              <a:lvl4pPr marL="1600200" indent="-228600" defTabSz="457200">
                <a:defRPr sz="4200">
                  <a:solidFill>
                    <a:schemeClr val="tx1"/>
                  </a:solidFill>
                  <a:latin typeface="Calibri" panose="020F0502020204030204" pitchFamily="34" charset="0"/>
                  <a:ea typeface="ＭＳ Ｐゴシック" pitchFamily="-65" charset="-128"/>
                </a:defRPr>
              </a:lvl4pPr>
              <a:lvl5pPr marL="2057400" indent="-228600" defTabSz="457200">
                <a:defRPr sz="4200">
                  <a:solidFill>
                    <a:schemeClr val="tx1"/>
                  </a:solidFill>
                  <a:latin typeface="Calibri" panose="020F0502020204030204" pitchFamily="34" charset="0"/>
                  <a:ea typeface="ＭＳ Ｐゴシック" pitchFamily="-65" charset="-128"/>
                </a:defRPr>
              </a:lvl5pPr>
              <a:lvl6pPr marL="25146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6pPr>
              <a:lvl7pPr marL="29718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7pPr>
              <a:lvl8pPr marL="34290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8pPr>
              <a:lvl9pPr marL="38862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9pPr>
            </a:lstStyle>
            <a:p>
              <a:pPr marL="360073" indent="-360073" algn="just" defTabSz="480095" eaLnBrk="0" fontAlgn="base" hangingPunct="0">
                <a:spcAft>
                  <a:spcPts val="630"/>
                </a:spcAft>
                <a:buSzPct val="100000"/>
                <a:buFont typeface="Calibri" panose="020F0502020204030204" pitchFamily="34" charset="0"/>
                <a:buChar char="•"/>
              </a:pPr>
              <a:endParaRPr lang="en-US" altLang="en-US" sz="2800" dirty="0">
                <a:solidFill>
                  <a:schemeClr val="accent5"/>
                </a:solidFill>
              </a:endParaRPr>
            </a:p>
          </p:txBody>
        </p:sp>
        <p:sp>
          <p:nvSpPr>
            <p:cNvPr id="16" name="Text Box 21"/>
            <p:cNvSpPr txBox="1">
              <a:spLocks noChangeArrowheads="1"/>
            </p:cNvSpPr>
            <p:nvPr/>
          </p:nvSpPr>
          <p:spPr bwMode="auto">
            <a:xfrm>
              <a:off x="818146" y="2918863"/>
              <a:ext cx="5845893" cy="6167748"/>
            </a:xfrm>
            <a:prstGeom prst="rect">
              <a:avLst/>
            </a:prstGeom>
            <a:noFill/>
            <a:ln>
              <a:noFill/>
            </a:ln>
            <a:effectLst/>
            <a:extLst>
              <a:ext uri="{909E8E84-426E-40dd-AFC4-6F175D3DCCD1}">
                <a14:hiddenFill xmlns:a14="http://schemas.microsoft.com/office/drawing/2010/main" xmlns="">
                  <a:solidFill>
                    <a:srgbClr val="5B9BD5"/>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202" tIns="19202" rIns="19202" bIns="19202"/>
            <a:lstStyle>
              <a:lvl1pPr defTabSz="457200">
                <a:defRPr sz="4200">
                  <a:solidFill>
                    <a:schemeClr val="tx1"/>
                  </a:solidFill>
                  <a:latin typeface="Calibri" panose="020F0502020204030204" pitchFamily="34" charset="0"/>
                  <a:ea typeface="ＭＳ Ｐゴシック" pitchFamily="-65" charset="-128"/>
                </a:defRPr>
              </a:lvl1pPr>
              <a:lvl2pPr marL="742950" indent="-285750" defTabSz="457200">
                <a:defRPr sz="4200">
                  <a:solidFill>
                    <a:schemeClr val="tx1"/>
                  </a:solidFill>
                  <a:latin typeface="Calibri" panose="020F0502020204030204" pitchFamily="34" charset="0"/>
                  <a:ea typeface="ＭＳ Ｐゴシック" pitchFamily="-65" charset="-128"/>
                </a:defRPr>
              </a:lvl2pPr>
              <a:lvl3pPr marL="1143000" indent="-228600" defTabSz="457200">
                <a:defRPr sz="4200">
                  <a:solidFill>
                    <a:schemeClr val="tx1"/>
                  </a:solidFill>
                  <a:latin typeface="Calibri" panose="020F0502020204030204" pitchFamily="34" charset="0"/>
                  <a:ea typeface="ＭＳ Ｐゴシック" pitchFamily="-65" charset="-128"/>
                </a:defRPr>
              </a:lvl3pPr>
              <a:lvl4pPr marL="1600200" indent="-228600" defTabSz="457200">
                <a:defRPr sz="4200">
                  <a:solidFill>
                    <a:schemeClr val="tx1"/>
                  </a:solidFill>
                  <a:latin typeface="Calibri" panose="020F0502020204030204" pitchFamily="34" charset="0"/>
                  <a:ea typeface="ＭＳ Ｐゴシック" pitchFamily="-65" charset="-128"/>
                </a:defRPr>
              </a:lvl4pPr>
              <a:lvl5pPr marL="2057400" indent="-228600" defTabSz="457200">
                <a:defRPr sz="4200">
                  <a:solidFill>
                    <a:schemeClr val="tx1"/>
                  </a:solidFill>
                  <a:latin typeface="Calibri" panose="020F0502020204030204" pitchFamily="34" charset="0"/>
                  <a:ea typeface="ＭＳ Ｐゴシック" pitchFamily="-65" charset="-128"/>
                </a:defRPr>
              </a:lvl5pPr>
              <a:lvl6pPr marL="25146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6pPr>
              <a:lvl7pPr marL="29718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7pPr>
              <a:lvl8pPr marL="34290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8pPr>
              <a:lvl9pPr marL="38862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9pPr>
            </a:lstStyle>
            <a:p>
              <a:pPr>
                <a:lnSpc>
                  <a:spcPct val="120000"/>
                </a:lnSpc>
                <a:spcBef>
                  <a:spcPts val="600"/>
                </a:spcBef>
                <a:spcAft>
                  <a:spcPts val="630"/>
                </a:spcAft>
                <a:defRPr/>
              </a:pPr>
              <a:r>
                <a:rPr lang="en-US" altLang="en-US" sz="4800" dirty="0">
                  <a:solidFill>
                    <a:schemeClr val="accent5"/>
                  </a:solidFill>
                  <a:latin typeface="Segoe UI Semibold" panose="020B0702040204020203" pitchFamily="34" charset="0"/>
                  <a:cs typeface="Segoe UI Semibold" panose="020B0702040204020203" pitchFamily="34" charset="0"/>
                </a:rPr>
                <a:t>Summary</a:t>
              </a:r>
            </a:p>
            <a:p>
              <a:pPr marL="360073" indent="-360073" defTabSz="480095" eaLnBrk="0" fontAlgn="base" hangingPunct="0">
                <a:spcAft>
                  <a:spcPts val="630"/>
                </a:spcAft>
                <a:buSzPct val="100000"/>
                <a:buFont typeface="Calibri" panose="020F0502020204030204" pitchFamily="34" charset="0"/>
                <a:buChar char="•"/>
              </a:pPr>
              <a:r>
                <a:rPr lang="en-US" altLang="en-US" sz="2800" dirty="0">
                  <a:latin typeface="Calibri" panose="020F0502020204030204"/>
                  <a:ea typeface="+mn-ea"/>
                </a:rPr>
                <a:t>A decision boundary can optimally classify observations into one of two Gaussians.</a:t>
              </a:r>
            </a:p>
            <a:p>
              <a:pPr marL="360073" indent="-360073" defTabSz="480095" eaLnBrk="0" fontAlgn="base" hangingPunct="0">
                <a:spcAft>
                  <a:spcPts val="630"/>
                </a:spcAft>
                <a:buSzPct val="100000"/>
                <a:buFont typeface="Calibri" panose="020F0502020204030204" pitchFamily="34" charset="0"/>
                <a:buChar char="•"/>
              </a:pPr>
              <a:r>
                <a:rPr lang="en-US" altLang="en-US" sz="2800" dirty="0">
                  <a:latin typeface="Calibri" panose="020F0502020204030204"/>
                  <a:ea typeface="+mn-ea"/>
                </a:rPr>
                <a:t>Accuracy is the fraction of the Gaussian masses in the correct decision regions.</a:t>
              </a:r>
              <a:endParaRPr lang="en-US" altLang="en-US" sz="2800" dirty="0">
                <a:solidFill>
                  <a:schemeClr val="accent5"/>
                </a:solidFill>
              </a:endParaRPr>
            </a:p>
          </p:txBody>
        </p:sp>
      </p:grpSp>
      <p:sp>
        <p:nvSpPr>
          <p:cNvPr id="17" name="Text Box 22"/>
          <p:cNvSpPr txBox="1">
            <a:spLocks noChangeArrowheads="1"/>
          </p:cNvSpPr>
          <p:nvPr/>
        </p:nvSpPr>
        <p:spPr bwMode="auto">
          <a:xfrm>
            <a:off x="350923" y="293913"/>
            <a:ext cx="26617855" cy="1482657"/>
          </a:xfrm>
          <a:prstGeom prst="rect">
            <a:avLst/>
          </a:prstGeom>
          <a:noFill/>
          <a:ln>
            <a:noFill/>
          </a:ln>
          <a:effectLst/>
          <a:extLst>
            <a:ext uri="{909E8E84-426E-40dd-AFC4-6F175D3DCCD1}">
              <a14:hiddenFill xmlns:a14="http://schemas.microsoft.com/office/drawing/2010/main" xmlns="">
                <a:solidFill>
                  <a:srgbClr val="5B9BD5"/>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202" tIns="19202" rIns="19202" bIns="19202"/>
          <a:lstStyle/>
          <a:p>
            <a:pPr defTabSz="480095">
              <a:defRPr/>
            </a:pPr>
            <a:r>
              <a:rPr lang="en-US" altLang="en-US" sz="6600" b="1" dirty="0">
                <a:latin typeface="Segoe UI Semibold" panose="020B0702040204020203" pitchFamily="34" charset="0"/>
                <a:cs typeface="Segoe UI Semibold" panose="020B0702040204020203" pitchFamily="34" charset="0"/>
              </a:rPr>
              <a:t>A new method to calculate classification accuracy</a:t>
            </a:r>
          </a:p>
        </p:txBody>
      </p:sp>
      <p:sp>
        <p:nvSpPr>
          <p:cNvPr id="18" name="Text Box 23"/>
          <p:cNvSpPr txBox="1">
            <a:spLocks noChangeArrowheads="1"/>
          </p:cNvSpPr>
          <p:nvPr/>
        </p:nvSpPr>
        <p:spPr bwMode="auto">
          <a:xfrm>
            <a:off x="407695" y="1400344"/>
            <a:ext cx="20077953" cy="1004861"/>
          </a:xfrm>
          <a:prstGeom prst="rect">
            <a:avLst/>
          </a:prstGeom>
          <a:noFill/>
          <a:ln>
            <a:noFill/>
          </a:ln>
          <a:effectLst/>
          <a:extLst>
            <a:ext uri="{909E8E84-426E-40dd-AFC4-6F175D3DCCD1}">
              <a14:hiddenFill xmlns:a14="http://schemas.microsoft.com/office/drawing/2010/main" xmlns="">
                <a:solidFill>
                  <a:srgbClr val="5B9BD5"/>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202" tIns="19202" rIns="19202" bIns="19202"/>
          <a:lstStyle/>
          <a:p>
            <a:pPr defTabSz="480095" eaLnBrk="0" fontAlgn="base" hangingPunct="0">
              <a:spcBef>
                <a:spcPct val="0"/>
              </a:spcBef>
              <a:spcAft>
                <a:spcPct val="0"/>
              </a:spcAft>
            </a:pPr>
            <a:r>
              <a:rPr lang="en-US" altLang="en-US" sz="3300" dirty="0">
                <a:latin typeface="Segoe UI Semilight" panose="020B0402040204020203" pitchFamily="34" charset="0"/>
                <a:cs typeface="Segoe UI Semilight" panose="020B0402040204020203" pitchFamily="34" charset="0"/>
              </a:rPr>
              <a:t>Abhranil Das, R Calen </a:t>
            </a:r>
            <a:r>
              <a:rPr lang="en-US" altLang="en-US" sz="3300" dirty="0" err="1">
                <a:latin typeface="Segoe UI Semilight" panose="020B0402040204020203" pitchFamily="34" charset="0"/>
                <a:cs typeface="Segoe UI Semilight" panose="020B0402040204020203" pitchFamily="34" charset="0"/>
              </a:rPr>
              <a:t>Walshe</a:t>
            </a:r>
            <a:r>
              <a:rPr lang="en-US" altLang="en-US" sz="3300" dirty="0">
                <a:latin typeface="Segoe UI Semilight" panose="020B0402040204020203" pitchFamily="34" charset="0"/>
                <a:cs typeface="Segoe UI Semilight" panose="020B0402040204020203" pitchFamily="34" charset="0"/>
              </a:rPr>
              <a:t>, Wilson Geisler · Center for Perceptual Systems · The University of Texas at Austin</a:t>
            </a:r>
          </a:p>
        </p:txBody>
      </p:sp>
      <p:pic>
        <p:nvPicPr>
          <p:cNvPr id="1335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56759" y="340366"/>
            <a:ext cx="4727551" cy="1804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9" name="AutoShape 19"/>
          <p:cNvCxnSpPr>
            <a:cxnSpLocks noChangeShapeType="1"/>
          </p:cNvCxnSpPr>
          <p:nvPr/>
        </p:nvCxnSpPr>
        <p:spPr bwMode="auto">
          <a:xfrm flipH="1">
            <a:off x="0" y="2317959"/>
            <a:ext cx="25603200" cy="0"/>
          </a:xfrm>
          <a:prstGeom prst="straightConnector1">
            <a:avLst/>
          </a:prstGeom>
          <a:noFill/>
          <a:ln w="76200">
            <a:solidFill>
              <a:srgbClr val="D44F4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sp>
        <p:nvSpPr>
          <p:cNvPr id="96" name="Text Box 21"/>
          <p:cNvSpPr txBox="1">
            <a:spLocks noChangeArrowheads="1"/>
          </p:cNvSpPr>
          <p:nvPr/>
        </p:nvSpPr>
        <p:spPr bwMode="auto">
          <a:xfrm>
            <a:off x="1109407" y="10305209"/>
            <a:ext cx="21346556" cy="1050058"/>
          </a:xfrm>
          <a:prstGeom prst="rect">
            <a:avLst/>
          </a:prstGeom>
          <a:noFill/>
          <a:ln>
            <a:noFill/>
          </a:ln>
          <a:effectLst/>
          <a:extLst>
            <a:ext uri="{909E8E84-426E-40dd-AFC4-6F175D3DCCD1}">
              <a14:hiddenFill xmlns:a14="http://schemas.microsoft.com/office/drawing/2010/main" xmlns="">
                <a:solidFill>
                  <a:srgbClr val="5B9BD5"/>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202" tIns="19202" rIns="19202" bIns="19202"/>
          <a:lstStyle>
            <a:lvl1pPr defTabSz="457200">
              <a:defRPr sz="4200">
                <a:solidFill>
                  <a:schemeClr val="tx1"/>
                </a:solidFill>
                <a:latin typeface="Calibri" panose="020F0502020204030204" pitchFamily="34" charset="0"/>
                <a:ea typeface="ＭＳ Ｐゴシック" pitchFamily="-65" charset="-128"/>
              </a:defRPr>
            </a:lvl1pPr>
            <a:lvl2pPr marL="742950" indent="-285750" defTabSz="457200">
              <a:defRPr sz="4200">
                <a:solidFill>
                  <a:schemeClr val="tx1"/>
                </a:solidFill>
                <a:latin typeface="Calibri" panose="020F0502020204030204" pitchFamily="34" charset="0"/>
                <a:ea typeface="ＭＳ Ｐゴシック" pitchFamily="-65" charset="-128"/>
              </a:defRPr>
            </a:lvl2pPr>
            <a:lvl3pPr marL="1143000" indent="-228600" defTabSz="457200">
              <a:defRPr sz="4200">
                <a:solidFill>
                  <a:schemeClr val="tx1"/>
                </a:solidFill>
                <a:latin typeface="Calibri" panose="020F0502020204030204" pitchFamily="34" charset="0"/>
                <a:ea typeface="ＭＳ Ｐゴシック" pitchFamily="-65" charset="-128"/>
              </a:defRPr>
            </a:lvl3pPr>
            <a:lvl4pPr marL="1600200" indent="-228600" defTabSz="457200">
              <a:defRPr sz="4200">
                <a:solidFill>
                  <a:schemeClr val="tx1"/>
                </a:solidFill>
                <a:latin typeface="Calibri" panose="020F0502020204030204" pitchFamily="34" charset="0"/>
                <a:ea typeface="ＭＳ Ｐゴシック" pitchFamily="-65" charset="-128"/>
              </a:defRPr>
            </a:lvl4pPr>
            <a:lvl5pPr marL="2057400" indent="-228600" defTabSz="457200">
              <a:defRPr sz="4200">
                <a:solidFill>
                  <a:schemeClr val="tx1"/>
                </a:solidFill>
                <a:latin typeface="Calibri" panose="020F0502020204030204" pitchFamily="34" charset="0"/>
                <a:ea typeface="ＭＳ Ｐゴシック" pitchFamily="-65" charset="-128"/>
              </a:defRPr>
            </a:lvl5pPr>
            <a:lvl6pPr marL="25146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6pPr>
            <a:lvl7pPr marL="29718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7pPr>
            <a:lvl8pPr marL="34290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8pPr>
            <a:lvl9pPr marL="38862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9pPr>
          </a:lstStyle>
          <a:p>
            <a:pPr>
              <a:lnSpc>
                <a:spcPct val="120000"/>
              </a:lnSpc>
              <a:spcAft>
                <a:spcPts val="630"/>
              </a:spcAft>
              <a:defRPr/>
            </a:pPr>
            <a:r>
              <a:rPr lang="en-US" altLang="en-US" sz="4800" dirty="0">
                <a:solidFill>
                  <a:schemeClr val="accent5"/>
                </a:solidFill>
                <a:latin typeface="Segoe UI Semibold" panose="020B0702040204020203" pitchFamily="34" charset="0"/>
                <a:cs typeface="Segoe UI Semibold" panose="020B0702040204020203" pitchFamily="34" charset="0"/>
              </a:rPr>
              <a:t>Example applications   </a:t>
            </a:r>
            <a:r>
              <a:rPr lang="en-US" altLang="en-US" sz="3600" dirty="0">
                <a:solidFill>
                  <a:schemeClr val="accent5"/>
                </a:solidFill>
                <a:latin typeface="Segoe UI Semilight" panose="020B0402040204020203" pitchFamily="34" charset="0"/>
                <a:cs typeface="Segoe UI Semilight" panose="020B0402040204020203" pitchFamily="34" charset="0"/>
              </a:rPr>
              <a:t>download our MATLAB toolbox from </a:t>
            </a:r>
            <a:r>
              <a:rPr lang="en-US" altLang="en-US" sz="3600" dirty="0">
                <a:solidFill>
                  <a:schemeClr val="accent5"/>
                </a:solidFill>
                <a:latin typeface="Segoe UI Semibold" panose="020B0702040204020203" pitchFamily="34" charset="0"/>
                <a:cs typeface="Segoe UI Semibold" panose="020B0702040204020203" pitchFamily="34" charset="0"/>
              </a:rPr>
              <a:t>github.com/</a:t>
            </a:r>
            <a:r>
              <a:rPr lang="en-US" altLang="en-US" sz="3600" dirty="0" err="1">
                <a:solidFill>
                  <a:schemeClr val="accent5"/>
                </a:solidFill>
                <a:latin typeface="Segoe UI Semibold" panose="020B0702040204020203" pitchFamily="34" charset="0"/>
                <a:cs typeface="Segoe UI Semibold" panose="020B0702040204020203" pitchFamily="34" charset="0"/>
              </a:rPr>
              <a:t>abhranildas</a:t>
            </a:r>
            <a:r>
              <a:rPr lang="en-US" altLang="en-US" sz="3600" dirty="0">
                <a:solidFill>
                  <a:schemeClr val="accent5"/>
                </a:solidFill>
                <a:latin typeface="Segoe UI Semibold" panose="020B0702040204020203" pitchFamily="34" charset="0"/>
                <a:cs typeface="Segoe UI Semibold" panose="020B0702040204020203" pitchFamily="34" charset="0"/>
              </a:rPr>
              <a:t>/classify</a:t>
            </a:r>
            <a:endParaRPr lang="en-US" altLang="en-US" sz="3600" dirty="0">
              <a:solidFill>
                <a:schemeClr val="accent5"/>
              </a:solidFill>
              <a:latin typeface="Segoe UI Semibold" panose="020B0702040204020203" pitchFamily="34" charset="0"/>
              <a:cs typeface="Segoe UI Semibold" panose="020B0702040204020203" pitchFamily="34" charset="0"/>
            </a:endParaRPr>
          </a:p>
          <a:p>
            <a:pPr marL="360073" indent="-360073" algn="just" defTabSz="480095" eaLnBrk="0" fontAlgn="base" hangingPunct="0">
              <a:spcAft>
                <a:spcPts val="630"/>
              </a:spcAft>
              <a:buSzPct val="100000"/>
              <a:buFont typeface="Calibri" panose="020F0502020204030204" pitchFamily="34" charset="0"/>
              <a:buChar char="•"/>
            </a:pPr>
            <a:endParaRPr lang="en-US" altLang="en-US" sz="4400" dirty="0">
              <a:solidFill>
                <a:schemeClr val="accent5"/>
              </a:solidFill>
              <a:latin typeface="Segoe UI Semibold" panose="020B0702040204020203" pitchFamily="34" charset="0"/>
              <a:cs typeface="Segoe UI Semibold" panose="020B0702040204020203" pitchFamily="34" charset="0"/>
            </a:endParaRPr>
          </a:p>
          <a:p>
            <a:pPr marL="360073" indent="-360073" algn="just" defTabSz="480095" eaLnBrk="0" fontAlgn="base" hangingPunct="0">
              <a:spcAft>
                <a:spcPts val="630"/>
              </a:spcAft>
              <a:buSzPct val="100000"/>
              <a:buFont typeface="Calibri" panose="020F0502020204030204" pitchFamily="34" charset="0"/>
              <a:buChar char="•"/>
            </a:pPr>
            <a:endParaRPr lang="en-US" altLang="en-US" sz="4400" dirty="0">
              <a:solidFill>
                <a:schemeClr val="accent5"/>
              </a:solidFill>
              <a:latin typeface="Segoe UI Semibold" panose="020B0702040204020203" pitchFamily="34" charset="0"/>
              <a:cs typeface="Segoe UI Semibold" panose="020B0702040204020203" pitchFamily="34" charset="0"/>
            </a:endParaRPr>
          </a:p>
        </p:txBody>
      </p:sp>
      <p:sp>
        <p:nvSpPr>
          <p:cNvPr id="97" name="Text Box 21"/>
          <p:cNvSpPr txBox="1">
            <a:spLocks noChangeArrowheads="1"/>
          </p:cNvSpPr>
          <p:nvPr/>
        </p:nvSpPr>
        <p:spPr bwMode="auto">
          <a:xfrm>
            <a:off x="1109414" y="11427457"/>
            <a:ext cx="11379743" cy="6740536"/>
          </a:xfrm>
          <a:prstGeom prst="roundRect">
            <a:avLst>
              <a:gd name="adj" fmla="val 2326"/>
            </a:avLst>
          </a:prstGeom>
          <a:solidFill>
            <a:schemeClr val="bg1"/>
          </a:solidFill>
          <a:ln w="38100">
            <a:solidFill>
              <a:schemeClr val="bg1">
                <a:lumMod val="85000"/>
              </a:schemeClr>
            </a:solidFill>
          </a:ln>
          <a:effectLst>
            <a:outerShdw blurRad="88900" dist="50800" dir="5400000" algn="t" rotWithShape="0">
              <a:prstClr val="black">
                <a:alpha val="23000"/>
              </a:prstClr>
            </a:outerShdw>
          </a:effectLst>
          <a:extLst>
            <a:ext uri="{909E8E84-426E-40dd-AFC4-6F175D3DCCD1}">
              <a14:hiddenFill xmlns:a14="http://schemas.microsoft.com/office/drawing/2010/main" xmlns="">
                <a:solidFill>
                  <a:srgbClr val="5B9BD5"/>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202" tIns="19202" rIns="19202" bIns="19202"/>
          <a:lstStyle>
            <a:lvl1pPr defTabSz="457200">
              <a:defRPr sz="4200">
                <a:solidFill>
                  <a:schemeClr val="tx1"/>
                </a:solidFill>
                <a:latin typeface="Calibri" panose="020F0502020204030204" pitchFamily="34" charset="0"/>
                <a:ea typeface="ＭＳ Ｐゴシック" pitchFamily="-65" charset="-128"/>
              </a:defRPr>
            </a:lvl1pPr>
            <a:lvl2pPr marL="742950" indent="-285750" defTabSz="457200">
              <a:defRPr sz="4200">
                <a:solidFill>
                  <a:schemeClr val="tx1"/>
                </a:solidFill>
                <a:latin typeface="Calibri" panose="020F0502020204030204" pitchFamily="34" charset="0"/>
                <a:ea typeface="ＭＳ Ｐゴシック" pitchFamily="-65" charset="-128"/>
              </a:defRPr>
            </a:lvl2pPr>
            <a:lvl3pPr marL="1143000" indent="-228600" defTabSz="457200">
              <a:defRPr sz="4200">
                <a:solidFill>
                  <a:schemeClr val="tx1"/>
                </a:solidFill>
                <a:latin typeface="Calibri" panose="020F0502020204030204" pitchFamily="34" charset="0"/>
                <a:ea typeface="ＭＳ Ｐゴシック" pitchFamily="-65" charset="-128"/>
              </a:defRPr>
            </a:lvl3pPr>
            <a:lvl4pPr marL="1600200" indent="-228600" defTabSz="457200">
              <a:defRPr sz="4200">
                <a:solidFill>
                  <a:schemeClr val="tx1"/>
                </a:solidFill>
                <a:latin typeface="Calibri" panose="020F0502020204030204" pitchFamily="34" charset="0"/>
                <a:ea typeface="ＭＳ Ｐゴシック" pitchFamily="-65" charset="-128"/>
              </a:defRPr>
            </a:lvl4pPr>
            <a:lvl5pPr marL="2057400" indent="-228600" defTabSz="457200">
              <a:defRPr sz="4200">
                <a:solidFill>
                  <a:schemeClr val="tx1"/>
                </a:solidFill>
                <a:latin typeface="Calibri" panose="020F0502020204030204" pitchFamily="34" charset="0"/>
                <a:ea typeface="ＭＳ Ｐゴシック" pitchFamily="-65" charset="-128"/>
              </a:defRPr>
            </a:lvl5pPr>
            <a:lvl6pPr marL="25146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6pPr>
            <a:lvl7pPr marL="29718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7pPr>
            <a:lvl8pPr marL="34290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8pPr>
            <a:lvl9pPr marL="38862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9pPr>
          </a:lstStyle>
          <a:p>
            <a:pPr>
              <a:lnSpc>
                <a:spcPct val="120000"/>
              </a:lnSpc>
              <a:spcBef>
                <a:spcPts val="600"/>
              </a:spcBef>
              <a:defRPr/>
            </a:pPr>
            <a:r>
              <a:rPr lang="en-US" altLang="en-US" sz="4000" b="1" dirty="0">
                <a:latin typeface="+mn-lt"/>
              </a:rPr>
              <a:t> </a:t>
            </a:r>
            <a:r>
              <a:rPr lang="en-US" altLang="en-US" sz="4000" dirty="0">
                <a:solidFill>
                  <a:schemeClr val="accent5"/>
                </a:solidFill>
                <a:latin typeface="Segoe UI Semilight" panose="020B0402040204020203" pitchFamily="34" charset="0"/>
                <a:cs typeface="Segoe UI Semilight" panose="020B0402040204020203" pitchFamily="34" charset="0"/>
              </a:rPr>
              <a:t>Discriminate </a:t>
            </a:r>
            <a:r>
              <a:rPr lang="en-US" altLang="en-US" sz="4000" dirty="0">
                <a:solidFill>
                  <a:schemeClr val="accent5"/>
                </a:solidFill>
                <a:latin typeface="Segoe UI Semilight" panose="020B0402040204020203" pitchFamily="34" charset="0"/>
                <a:cs typeface="Segoe UI Semilight" panose="020B0402040204020203" pitchFamily="34" charset="0"/>
              </a:rPr>
              <a:t>1D Gaussians, unequal priors</a:t>
            </a:r>
          </a:p>
          <a:p>
            <a:pPr defTabSz="480095" eaLnBrk="0" fontAlgn="base" hangingPunct="0">
              <a:spcAft>
                <a:spcPts val="630"/>
              </a:spcAft>
              <a:buSzPct val="100000"/>
            </a:pPr>
            <a:r>
              <a:rPr lang="en-US" sz="2000" dirty="0">
                <a:latin typeface="Courier New" panose="02070309020205020404" pitchFamily="49" charset="0"/>
                <a:cs typeface="Courier New" panose="02070309020205020404" pitchFamily="49" charset="0"/>
              </a:rPr>
              <a:t> </a:t>
            </a:r>
            <a:r>
              <a:rPr lang="en-US" sz="2800" dirty="0">
                <a:solidFill>
                  <a:prstClr val="black"/>
                </a:solidFill>
                <a:latin typeface="Calibri" panose="020F0502020204030204"/>
                <a:ea typeface="+mn-ea"/>
              </a:rPr>
              <a:t>Classification accuracy and d’ between Gaussians with specified parameters</a:t>
            </a:r>
            <a:endParaRPr lang="en-US" altLang="en-US" sz="2800" dirty="0">
              <a:solidFill>
                <a:prstClr val="black"/>
              </a:solidFill>
              <a:latin typeface="Calibri" panose="020F0502020204030204"/>
              <a:ea typeface="+mn-ea"/>
            </a:endParaRPr>
          </a:p>
          <a:p>
            <a:r>
              <a:rPr lang="en-US" sz="2000" dirty="0">
                <a:latin typeface="Courier New" panose="02070309020205020404" pitchFamily="49" charset="0"/>
                <a:cs typeface="Courier New" panose="02070309020205020404" pitchFamily="49" charset="0"/>
              </a:rPr>
              <a:t> &gt;&gt; </a:t>
            </a:r>
            <a:r>
              <a:rPr lang="en-US" sz="2000" dirty="0" err="1">
                <a:latin typeface="Courier New" panose="02070309020205020404" pitchFamily="49" charset="0"/>
                <a:cs typeface="Courier New" panose="02070309020205020404" pitchFamily="49" charset="0"/>
              </a:rPr>
              <a:t>mu_a</a:t>
            </a:r>
            <a:r>
              <a:rPr lang="en-US" sz="2000" dirty="0">
                <a:latin typeface="Courier New" panose="02070309020205020404" pitchFamily="49" charset="0"/>
                <a:cs typeface="Courier New" panose="02070309020205020404" pitchFamily="49" charset="0"/>
              </a:rPr>
              <a:t>=0; </a:t>
            </a:r>
            <a:r>
              <a:rPr lang="en-US" sz="2000" dirty="0" err="1">
                <a:latin typeface="Courier New" panose="02070309020205020404" pitchFamily="49" charset="0"/>
                <a:cs typeface="Courier New" panose="02070309020205020404" pitchFamily="49" charset="0"/>
              </a:rPr>
              <a:t>v_a</a:t>
            </a:r>
            <a:r>
              <a:rPr lang="en-US" sz="2000" dirty="0">
                <a:latin typeface="Courier New" panose="02070309020205020404" pitchFamily="49" charset="0"/>
                <a:cs typeface="Courier New" panose="02070309020205020404" pitchFamily="49" charset="0"/>
              </a:rPr>
              <a:t>=1; </a:t>
            </a:r>
          </a:p>
          <a:p>
            <a:r>
              <a:rPr lang="en-US" sz="20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&gt;&gt; </a:t>
            </a:r>
            <a:r>
              <a:rPr lang="en-US" sz="2000" dirty="0" err="1">
                <a:latin typeface="Courier New" panose="02070309020205020404" pitchFamily="49" charset="0"/>
                <a:cs typeface="Courier New" panose="02070309020205020404" pitchFamily="49" charset="0"/>
              </a:rPr>
              <a:t>mu_b</a:t>
            </a:r>
            <a:r>
              <a:rPr lang="en-US" sz="2000" dirty="0">
                <a:latin typeface="Courier New" panose="02070309020205020404" pitchFamily="49" charset="0"/>
                <a:cs typeface="Courier New" panose="02070309020205020404" pitchFamily="49" charset="0"/>
              </a:rPr>
              <a:t>=0.5; </a:t>
            </a:r>
            <a:r>
              <a:rPr lang="en-US" sz="2000" dirty="0" err="1">
                <a:latin typeface="Courier New" panose="02070309020205020404" pitchFamily="49" charset="0"/>
                <a:cs typeface="Courier New" panose="02070309020205020404" pitchFamily="49" charset="0"/>
              </a:rPr>
              <a:t>v_b</a:t>
            </a:r>
            <a:r>
              <a:rPr lang="en-US" sz="2000" dirty="0">
                <a:latin typeface="Courier New" panose="02070309020205020404" pitchFamily="49" charset="0"/>
                <a:cs typeface="Courier New" panose="02070309020205020404" pitchFamily="49" charset="0"/>
              </a:rPr>
              <a:t>=1.5; </a:t>
            </a:r>
          </a:p>
          <a:p>
            <a:r>
              <a:rPr lang="en-US" sz="2000" dirty="0">
                <a:latin typeface="Courier New" panose="02070309020205020404" pitchFamily="49" charset="0"/>
                <a:cs typeface="Courier New" panose="02070309020205020404" pitchFamily="49" charset="0"/>
              </a:rPr>
              <a:t> &gt;&gt; results=classify([mu_a,v_a],[</a:t>
            </a:r>
            <a:r>
              <a:rPr lang="en-US" sz="2000" dirty="0" err="1">
                <a:latin typeface="Courier New" panose="02070309020205020404" pitchFamily="49" charset="0"/>
                <a:cs typeface="Courier New" panose="02070309020205020404" pitchFamily="49" charset="0"/>
              </a:rPr>
              <a:t>mu_b,v_b</a:t>
            </a:r>
            <a:r>
              <a:rPr lang="en-US" sz="2000" dirty="0">
                <a:latin typeface="Courier New" panose="02070309020205020404" pitchFamily="49" charset="0"/>
                <a:cs typeface="Courier New" panose="02070309020205020404" pitchFamily="49" charset="0"/>
              </a:rPr>
              <a:t>],'p_a',.7)</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struct</a:t>
            </a:r>
            <a:r>
              <a:rPr lang="en-US" sz="2000" dirty="0">
                <a:latin typeface="Courier New" panose="02070309020205020404" pitchFamily="49" charset="0"/>
                <a:cs typeface="Courier New" panose="02070309020205020404" pitchFamily="49" charset="0"/>
              </a:rPr>
              <a:t> with fields:</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acc_gauss</a:t>
            </a:r>
            <a:r>
              <a:rPr lang="en-US" sz="2000" dirty="0">
                <a:latin typeface="Courier New" panose="02070309020205020404" pitchFamily="49" charset="0"/>
                <a:cs typeface="Courier New" panose="02070309020205020404" pitchFamily="49" charset="0"/>
              </a:rPr>
              <a:t>: 0.7181</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acc_gauss_a</a:t>
            </a:r>
            <a:r>
              <a:rPr lang="en-US" sz="2000" dirty="0">
                <a:latin typeface="Courier New" panose="02070309020205020404" pitchFamily="49" charset="0"/>
                <a:cs typeface="Courier New" panose="02070309020205020404" pitchFamily="49" charset="0"/>
              </a:rPr>
              <a:t>: 0.9634</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acc_gauss_b</a:t>
            </a:r>
            <a:r>
              <a:rPr lang="en-US" sz="2000" dirty="0">
                <a:latin typeface="Courier New" panose="02070309020205020404" pitchFamily="49" charset="0"/>
                <a:cs typeface="Courier New" panose="02070309020205020404" pitchFamily="49" charset="0"/>
              </a:rPr>
              <a:t>: 0.1458</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d_gauss</a:t>
            </a:r>
            <a:r>
              <a:rPr lang="en-US" sz="2000" dirty="0">
                <a:latin typeface="Courier New" panose="02070309020205020404" pitchFamily="49" charset="0"/>
                <a:cs typeface="Courier New" panose="02070309020205020404" pitchFamily="49" charset="0"/>
              </a:rPr>
              <a:t>: 0.4923</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d_gauss_aprx</a:t>
            </a:r>
            <a:r>
              <a:rPr lang="en-US" sz="2000" dirty="0">
                <a:latin typeface="Courier New" panose="02070309020205020404" pitchFamily="49" charset="0"/>
                <a:cs typeface="Courier New" panose="02070309020205020404" pitchFamily="49" charset="0"/>
              </a:rPr>
              <a:t>: 0.4472</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bd_pts_gauss_opt</a:t>
            </a:r>
            <a:r>
              <a:rPr lang="en-US" sz="2000" dirty="0">
                <a:latin typeface="Courier New" panose="02070309020205020404" pitchFamily="49" charset="0"/>
                <a:cs typeface="Courier New" panose="02070309020205020404" pitchFamily="49" charset="0"/>
              </a:rPr>
              <a:t>: [-3.7929 1.7929]</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bd_coeffs_gauss_opt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struct</a:t>
            </a:r>
            <a:r>
              <a:rPr lang="en-US" sz="2000" dirty="0">
                <a:latin typeface="Courier New" panose="02070309020205020404" pitchFamily="49" charset="0"/>
                <a:cs typeface="Courier New" panose="02070309020205020404" pitchFamily="49" charset="0"/>
              </a:rPr>
              <a:t> with fields:</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a2: -0.3333</a:t>
            </a:r>
          </a:p>
          <a:p>
            <a:r>
              <a:rPr lang="en-US" sz="2000" dirty="0">
                <a:latin typeface="Courier New" panose="02070309020205020404" pitchFamily="49" charset="0"/>
                <a:cs typeface="Courier New" panose="02070309020205020404" pitchFamily="49" charset="0"/>
              </a:rPr>
              <a:t>    												a1: -0.6667</a:t>
            </a:r>
          </a:p>
          <a:p>
            <a:r>
              <a:rPr lang="en-US" sz="2000" dirty="0">
                <a:latin typeface="Courier New" panose="02070309020205020404" pitchFamily="49" charset="0"/>
                <a:cs typeface="Courier New" panose="02070309020205020404" pitchFamily="49" charset="0"/>
              </a:rPr>
              <a:t>    												a0: 2.2667</a:t>
            </a:r>
            <a:endParaRPr lang="en-US" altLang="en-US" sz="2000" dirty="0">
              <a:solidFill>
                <a:schemeClr val="accent5"/>
              </a:solidFill>
            </a:endParaRPr>
          </a:p>
          <a:p>
            <a:pPr marL="360073" indent="-360073" algn="just" defTabSz="480095" eaLnBrk="0" fontAlgn="base" hangingPunct="0">
              <a:spcAft>
                <a:spcPts val="630"/>
              </a:spcAft>
              <a:buSzPct val="100000"/>
              <a:buFont typeface="Calibri" panose="020F0502020204030204" pitchFamily="34" charset="0"/>
              <a:buChar char="•"/>
            </a:pPr>
            <a:endParaRPr lang="en-US" altLang="en-US" sz="2800" dirty="0">
              <a:solidFill>
                <a:schemeClr val="accent5"/>
              </a:solidFill>
            </a:endParaRPr>
          </a:p>
          <a:p>
            <a:pPr marL="360073" indent="-360073" algn="just" defTabSz="480095" eaLnBrk="0" fontAlgn="base" hangingPunct="0">
              <a:spcAft>
                <a:spcPts val="630"/>
              </a:spcAft>
              <a:buSzPct val="100000"/>
              <a:buFont typeface="Calibri" panose="020F0502020204030204" pitchFamily="34" charset="0"/>
              <a:buChar char="•"/>
            </a:pPr>
            <a:endParaRPr lang="en-US" altLang="en-US" sz="2800" dirty="0">
              <a:solidFill>
                <a:schemeClr val="accent5"/>
              </a:solidFill>
            </a:endParaRPr>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36058" r="32665"/>
          <a:stretch/>
        </p:blipFill>
        <p:spPr>
          <a:xfrm>
            <a:off x="9533053" y="13650520"/>
            <a:ext cx="2800862" cy="3360825"/>
          </a:xfrm>
          <a:prstGeom prst="rect">
            <a:avLst/>
          </a:prstGeom>
        </p:spPr>
      </p:pic>
      <p:sp>
        <p:nvSpPr>
          <p:cNvPr id="4" name="TextBox 3"/>
          <p:cNvSpPr txBox="1"/>
          <p:nvPr/>
        </p:nvSpPr>
        <p:spPr>
          <a:xfrm>
            <a:off x="6423578" y="14516161"/>
            <a:ext cx="1270861" cy="461665"/>
          </a:xfrm>
          <a:prstGeom prst="rect">
            <a:avLst/>
          </a:prstGeom>
          <a:noFill/>
        </p:spPr>
        <p:txBody>
          <a:bodyPr wrap="none" rtlCol="0">
            <a:spAutoFit/>
          </a:bodyPr>
          <a:lstStyle/>
          <a:p>
            <a:r>
              <a:rPr lang="en-US" sz="2400" i="1" dirty="0">
                <a:solidFill>
                  <a:schemeClr val="accent5"/>
                </a:solidFill>
                <a:latin typeface="+mj-lt"/>
              </a:rPr>
              <a:t>accuracy</a:t>
            </a:r>
          </a:p>
        </p:txBody>
      </p:sp>
      <p:cxnSp>
        <p:nvCxnSpPr>
          <p:cNvPr id="6" name="Straight Arrow Connector 5"/>
          <p:cNvCxnSpPr/>
          <p:nvPr/>
        </p:nvCxnSpPr>
        <p:spPr>
          <a:xfrm flipH="1">
            <a:off x="5990083" y="14772378"/>
            <a:ext cx="414438" cy="0"/>
          </a:xfrm>
          <a:prstGeom prst="straightConnector1">
            <a:avLst/>
          </a:prstGeom>
          <a:ln w="19050">
            <a:solidFill>
              <a:schemeClr val="accent5"/>
            </a:solidFill>
            <a:tailEnd type="triangle" w="lg" len="med"/>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423577" y="15453409"/>
            <a:ext cx="2337499" cy="461665"/>
          </a:xfrm>
          <a:prstGeom prst="rect">
            <a:avLst/>
          </a:prstGeom>
          <a:noFill/>
        </p:spPr>
        <p:txBody>
          <a:bodyPr wrap="none" rtlCol="0">
            <a:spAutoFit/>
          </a:bodyPr>
          <a:lstStyle/>
          <a:p>
            <a:r>
              <a:rPr lang="en-US" sz="2400" i="1" dirty="0">
                <a:solidFill>
                  <a:schemeClr val="accent5"/>
                </a:solidFill>
                <a:latin typeface="+mj-lt"/>
              </a:rPr>
              <a:t>discriminability d’</a:t>
            </a:r>
          </a:p>
        </p:txBody>
      </p:sp>
      <p:sp>
        <p:nvSpPr>
          <p:cNvPr id="106" name="TextBox 105"/>
          <p:cNvSpPr txBox="1"/>
          <p:nvPr/>
        </p:nvSpPr>
        <p:spPr>
          <a:xfrm>
            <a:off x="7858075" y="16059077"/>
            <a:ext cx="1798890" cy="461665"/>
          </a:xfrm>
          <a:prstGeom prst="rect">
            <a:avLst/>
          </a:prstGeom>
          <a:noFill/>
        </p:spPr>
        <p:txBody>
          <a:bodyPr wrap="none" rtlCol="0">
            <a:spAutoFit/>
          </a:bodyPr>
          <a:lstStyle/>
          <a:p>
            <a:r>
              <a:rPr lang="en-US" sz="2400" i="1" dirty="0">
                <a:solidFill>
                  <a:schemeClr val="accent5"/>
                </a:solidFill>
                <a:latin typeface="+mj-lt"/>
              </a:rPr>
              <a:t>boundary pts</a:t>
            </a:r>
          </a:p>
        </p:txBody>
      </p:sp>
      <p:cxnSp>
        <p:nvCxnSpPr>
          <p:cNvPr id="108" name="Straight Arrow Connector 107"/>
          <p:cNvCxnSpPr/>
          <p:nvPr/>
        </p:nvCxnSpPr>
        <p:spPr>
          <a:xfrm flipH="1">
            <a:off x="6009134" y="15699371"/>
            <a:ext cx="414438" cy="0"/>
          </a:xfrm>
          <a:prstGeom prst="straightConnector1">
            <a:avLst/>
          </a:prstGeom>
          <a:ln w="19050">
            <a:solidFill>
              <a:schemeClr val="accent5"/>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a:off x="7460073" y="16309353"/>
            <a:ext cx="414438" cy="0"/>
          </a:xfrm>
          <a:prstGeom prst="straightConnector1">
            <a:avLst/>
          </a:prstGeom>
          <a:ln w="19050">
            <a:solidFill>
              <a:schemeClr val="accent5"/>
            </a:solidFill>
            <a:tailEnd type="triangle" w="lg"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0" name="TextBox 109"/>
              <p:cNvSpPr txBox="1"/>
              <p:nvPr/>
            </p:nvSpPr>
            <p:spPr>
              <a:xfrm>
                <a:off x="1552891" y="17136658"/>
                <a:ext cx="4845622" cy="830997"/>
              </a:xfrm>
              <a:prstGeom prst="rect">
                <a:avLst/>
              </a:prstGeom>
              <a:noFill/>
            </p:spPr>
            <p:txBody>
              <a:bodyPr wrap="none" rtlCol="0">
                <a:spAutoFit/>
              </a:bodyPr>
              <a:lstStyle/>
              <a:p>
                <a:pPr algn="ctr"/>
                <a:r>
                  <a:rPr lang="en-US" sz="2400" i="1" dirty="0">
                    <a:solidFill>
                      <a:schemeClr val="accent5"/>
                    </a:solidFill>
                    <a:latin typeface="+mj-lt"/>
                  </a:rPr>
                  <a:t>coefficients of the boundary quadratic</a:t>
                </a:r>
              </a:p>
              <a:p>
                <a:pPr algn="ctr"/>
                <a14:m>
                  <m:oMathPara xmlns:m="http://schemas.openxmlformats.org/officeDocument/2006/math">
                    <m:oMathParaPr>
                      <m:jc m:val="centerGroup"/>
                    </m:oMathParaPr>
                    <m:oMath xmlns:m="http://schemas.openxmlformats.org/officeDocument/2006/math">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𝑥</m:t>
                          </m:r>
                          <m:r>
                            <a:rPr lang="en-US" sz="2400" i="1">
                              <a:solidFill>
                                <a:schemeClr val="accent5"/>
                              </a:solidFill>
                              <a:latin typeface="Cambria Math" panose="02040503050406030204" pitchFamily="18" charset="0"/>
                            </a:rPr>
                            <m:t>′</m:t>
                          </m:r>
                          <m:r>
                            <a:rPr lang="en-US" sz="2400" i="1">
                              <a:solidFill>
                                <a:schemeClr val="accent5"/>
                              </a:solidFill>
                              <a:latin typeface="Cambria Math" panose="02040503050406030204" pitchFamily="18" charset="0"/>
                            </a:rPr>
                            <m:t>𝑎</m:t>
                          </m:r>
                        </m:e>
                        <m:sub>
                          <m:r>
                            <a:rPr lang="en-US" sz="2400" i="1">
                              <a:solidFill>
                                <a:schemeClr val="accent5"/>
                              </a:solidFill>
                              <a:latin typeface="Cambria Math" panose="02040503050406030204" pitchFamily="18" charset="0"/>
                            </a:rPr>
                            <m:t>2</m:t>
                          </m:r>
                        </m:sub>
                      </m:sSub>
                      <m:r>
                        <a:rPr lang="en-US" sz="2400" i="1">
                          <a:solidFill>
                            <a:schemeClr val="accent5"/>
                          </a:solidFill>
                          <a:latin typeface="Cambria Math" panose="02040503050406030204" pitchFamily="18" charset="0"/>
                        </a:rPr>
                        <m:t>𝑥</m:t>
                      </m:r>
                      <m:r>
                        <a:rPr lang="en-US" sz="2400" i="1">
                          <a:solidFill>
                            <a:schemeClr val="accent5"/>
                          </a:solidFill>
                          <a:latin typeface="Cambria Math" panose="02040503050406030204" pitchFamily="18" charset="0"/>
                        </a:rPr>
                        <m:t>+</m:t>
                      </m:r>
                      <m:sSubSup>
                        <m:sSubSupPr>
                          <m:ctrlPr>
                            <a:rPr lang="en-US" sz="2400" i="1">
                              <a:solidFill>
                                <a:schemeClr val="accent5"/>
                              </a:solidFill>
                              <a:latin typeface="Cambria Math" panose="02040503050406030204" pitchFamily="18" charset="0"/>
                            </a:rPr>
                          </m:ctrlPr>
                        </m:sSubSupPr>
                        <m:e>
                          <m:r>
                            <a:rPr lang="en-US" sz="2400" i="1">
                              <a:solidFill>
                                <a:schemeClr val="accent5"/>
                              </a:solidFill>
                              <a:latin typeface="Cambria Math" panose="02040503050406030204" pitchFamily="18" charset="0"/>
                            </a:rPr>
                            <m:t>𝑎</m:t>
                          </m:r>
                        </m:e>
                        <m:sub>
                          <m:r>
                            <a:rPr lang="en-US" sz="2400" i="1">
                              <a:solidFill>
                                <a:schemeClr val="accent5"/>
                              </a:solidFill>
                              <a:latin typeface="Cambria Math" panose="02040503050406030204" pitchFamily="18" charset="0"/>
                            </a:rPr>
                            <m:t>1</m:t>
                          </m:r>
                        </m:sub>
                        <m:sup>
                          <m:r>
                            <a:rPr lang="en-US" sz="2400" i="1">
                              <a:solidFill>
                                <a:schemeClr val="accent5"/>
                              </a:solidFill>
                              <a:latin typeface="Cambria Math" panose="02040503050406030204" pitchFamily="18" charset="0"/>
                            </a:rPr>
                            <m:t>′</m:t>
                          </m:r>
                        </m:sup>
                      </m:sSubSup>
                      <m:r>
                        <a:rPr lang="en-US" sz="2400" i="1">
                          <a:solidFill>
                            <a:schemeClr val="accent5"/>
                          </a:solidFill>
                          <a:latin typeface="Cambria Math" panose="02040503050406030204" pitchFamily="18" charset="0"/>
                        </a:rPr>
                        <m:t>𝑥</m:t>
                      </m:r>
                      <m:r>
                        <a:rPr lang="en-US" sz="2400" i="1">
                          <a:solidFill>
                            <a:schemeClr val="accent5"/>
                          </a:solidFill>
                          <a:latin typeface="Cambria Math" panose="02040503050406030204" pitchFamily="18" charset="0"/>
                        </a:rPr>
                        <m:t>+</m:t>
                      </m:r>
                      <m:sSub>
                        <m:sSubPr>
                          <m:ctrlPr>
                            <a:rPr lang="en-US" sz="2400" i="1">
                              <a:solidFill>
                                <a:schemeClr val="accent5"/>
                              </a:solidFill>
                              <a:latin typeface="Cambria Math" panose="02040503050406030204" pitchFamily="18" charset="0"/>
                            </a:rPr>
                          </m:ctrlPr>
                        </m:sSubPr>
                        <m:e>
                          <m:r>
                            <a:rPr lang="en-US" sz="2400" i="1">
                              <a:solidFill>
                                <a:schemeClr val="accent5"/>
                              </a:solidFill>
                              <a:latin typeface="Cambria Math" panose="02040503050406030204" pitchFamily="18" charset="0"/>
                            </a:rPr>
                            <m:t>𝑎</m:t>
                          </m:r>
                        </m:e>
                        <m:sub>
                          <m:r>
                            <a:rPr lang="en-US" sz="2400" i="1">
                              <a:solidFill>
                                <a:schemeClr val="accent5"/>
                              </a:solidFill>
                              <a:latin typeface="Cambria Math" panose="02040503050406030204" pitchFamily="18" charset="0"/>
                            </a:rPr>
                            <m:t>0</m:t>
                          </m:r>
                        </m:sub>
                      </m:sSub>
                      <m:r>
                        <a:rPr lang="en-US" sz="2400" i="1">
                          <a:solidFill>
                            <a:schemeClr val="accent5"/>
                          </a:solidFill>
                          <a:latin typeface="Cambria Math" panose="02040503050406030204" pitchFamily="18" charset="0"/>
                        </a:rPr>
                        <m:t>=0</m:t>
                      </m:r>
                    </m:oMath>
                  </m:oMathPara>
                </a14:m>
                <a:endParaRPr lang="en-US" sz="2400" i="1" dirty="0">
                  <a:solidFill>
                    <a:schemeClr val="accent5"/>
                  </a:solidFill>
                  <a:latin typeface="+mj-lt"/>
                </a:endParaRPr>
              </a:p>
            </p:txBody>
          </p:sp>
        </mc:Choice>
        <mc:Fallback>
          <p:sp>
            <p:nvSpPr>
              <p:cNvPr id="110" name="TextBox 109"/>
              <p:cNvSpPr txBox="1">
                <a:spLocks noRot="1" noChangeAspect="1" noMove="1" noResize="1" noEditPoints="1" noAdjustHandles="1" noChangeArrowheads="1" noChangeShapeType="1" noTextEdit="1"/>
              </p:cNvSpPr>
              <p:nvPr/>
            </p:nvSpPr>
            <p:spPr>
              <a:xfrm>
                <a:off x="1552891" y="17136658"/>
                <a:ext cx="4845622" cy="830997"/>
              </a:xfrm>
              <a:prstGeom prst="rect">
                <a:avLst/>
              </a:prstGeom>
              <a:blipFill>
                <a:blip r:embed="rId5"/>
                <a:stretch>
                  <a:fillRect l="-1509" t="-5882" r="-1258" b="-1471"/>
                </a:stretch>
              </a:blipFill>
            </p:spPr>
            <p:txBody>
              <a:bodyPr/>
              <a:lstStyle/>
              <a:p>
                <a:r>
                  <a:rPr lang="en-US">
                    <a:noFill/>
                  </a:rPr>
                  <a:t> </a:t>
                </a:r>
              </a:p>
            </p:txBody>
          </p:sp>
        </mc:Fallback>
      </mc:AlternateContent>
      <p:cxnSp>
        <p:nvCxnSpPr>
          <p:cNvPr id="111" name="Straight Arrow Connector 110"/>
          <p:cNvCxnSpPr/>
          <p:nvPr/>
        </p:nvCxnSpPr>
        <p:spPr>
          <a:xfrm>
            <a:off x="6442622" y="17552150"/>
            <a:ext cx="494640" cy="0"/>
          </a:xfrm>
          <a:prstGeom prst="straightConnector1">
            <a:avLst/>
          </a:prstGeom>
          <a:ln w="19050">
            <a:solidFill>
              <a:schemeClr val="accent5"/>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1084974" y="18608711"/>
            <a:ext cx="11404183" cy="3932588"/>
            <a:chOff x="988715" y="18459013"/>
            <a:chExt cx="11404183" cy="3932588"/>
          </a:xfrm>
        </p:grpSpPr>
        <p:sp>
          <p:nvSpPr>
            <p:cNvPr id="145" name="Text Box 21"/>
            <p:cNvSpPr txBox="1">
              <a:spLocks noChangeArrowheads="1"/>
            </p:cNvSpPr>
            <p:nvPr/>
          </p:nvSpPr>
          <p:spPr bwMode="auto">
            <a:xfrm>
              <a:off x="988715" y="18459013"/>
              <a:ext cx="11404183" cy="3932588"/>
            </a:xfrm>
            <a:prstGeom prst="roundRect">
              <a:avLst>
                <a:gd name="adj" fmla="val 2326"/>
              </a:avLst>
            </a:prstGeom>
            <a:solidFill>
              <a:schemeClr val="bg1"/>
            </a:solidFill>
            <a:ln w="38100">
              <a:solidFill>
                <a:schemeClr val="bg1">
                  <a:lumMod val="85000"/>
                </a:schemeClr>
              </a:solidFill>
            </a:ln>
            <a:effectLst>
              <a:outerShdw blurRad="88900" dist="50800" dir="5400000" algn="t" rotWithShape="0">
                <a:prstClr val="black">
                  <a:alpha val="23000"/>
                </a:prstClr>
              </a:outerShdw>
            </a:effectLst>
            <a:extLst>
              <a:ext uri="{909E8E84-426E-40dd-AFC4-6F175D3DCCD1}">
                <a14:hiddenFill xmlns:a14="http://schemas.microsoft.com/office/drawing/2010/main" xmlns="">
                  <a:solidFill>
                    <a:srgbClr val="5B9BD5"/>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202" tIns="19202" rIns="19202" bIns="19202"/>
            <a:lstStyle>
              <a:defPPr>
                <a:defRPr lang="en-US"/>
              </a:defPPr>
              <a:lvl1pPr defTabSz="457200">
                <a:lnSpc>
                  <a:spcPct val="120000"/>
                </a:lnSpc>
                <a:spcBef>
                  <a:spcPts val="600"/>
                </a:spcBef>
                <a:spcAft>
                  <a:spcPts val="630"/>
                </a:spcAft>
                <a:defRPr sz="4000" b="1">
                  <a:ea typeface="ＭＳ Ｐゴシック" pitchFamily="-65" charset="-128"/>
                </a:defRPr>
              </a:lvl1pPr>
              <a:lvl2pPr marL="742950" indent="-285750" defTabSz="457200">
                <a:defRPr sz="4200">
                  <a:latin typeface="Calibri" panose="020F0502020204030204" pitchFamily="34" charset="0"/>
                  <a:ea typeface="ＭＳ Ｐゴシック" pitchFamily="-65" charset="-128"/>
                </a:defRPr>
              </a:lvl2pPr>
              <a:lvl3pPr marL="1143000" indent="-228600" defTabSz="457200">
                <a:defRPr sz="4200">
                  <a:latin typeface="Calibri" panose="020F0502020204030204" pitchFamily="34" charset="0"/>
                  <a:ea typeface="ＭＳ Ｐゴシック" pitchFamily="-65" charset="-128"/>
                </a:defRPr>
              </a:lvl3pPr>
              <a:lvl4pPr marL="1600200" indent="-228600" defTabSz="457200">
                <a:defRPr sz="4200">
                  <a:latin typeface="Calibri" panose="020F0502020204030204" pitchFamily="34" charset="0"/>
                  <a:ea typeface="ＭＳ Ｐゴシック" pitchFamily="-65" charset="-128"/>
                </a:defRPr>
              </a:lvl4pPr>
              <a:lvl5pPr marL="2057400" indent="-228600" defTabSz="457200">
                <a:defRPr sz="4200">
                  <a:latin typeface="Calibri" panose="020F0502020204030204" pitchFamily="34" charset="0"/>
                  <a:ea typeface="ＭＳ Ｐゴシック" pitchFamily="-65" charset="-128"/>
                </a:defRPr>
              </a:lvl5pPr>
              <a:lvl6pPr marL="25146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6pPr>
              <a:lvl7pPr marL="29718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7pPr>
              <a:lvl8pPr marL="34290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8pPr>
              <a:lvl9pPr marL="38862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9pPr>
            </a:lstStyle>
            <a:p>
              <a:pPr>
                <a:spcBef>
                  <a:spcPts val="0"/>
                </a:spcBef>
                <a:spcAft>
                  <a:spcPts val="0"/>
                </a:spcAft>
              </a:pPr>
              <a:r>
                <a:rPr lang="en-US" altLang="en-US" b="0" dirty="0">
                  <a:solidFill>
                    <a:schemeClr val="accent5"/>
                  </a:solidFill>
                  <a:latin typeface="Segoe UI Semilight" panose="020B0402040204020203" pitchFamily="34" charset="0"/>
                  <a:cs typeface="Segoe UI Semilight" panose="020B0402040204020203" pitchFamily="34" charset="0"/>
                </a:rPr>
                <a:t> </a:t>
              </a:r>
              <a:r>
                <a:rPr lang="en-US" altLang="en-US" b="0" dirty="0">
                  <a:solidFill>
                    <a:schemeClr val="accent5"/>
                  </a:solidFill>
                  <a:latin typeface="Segoe UI Semilight" panose="020B0402040204020203" pitchFamily="34" charset="0"/>
                  <a:cs typeface="Segoe UI Semilight" panose="020B0402040204020203" pitchFamily="34" charset="0"/>
                </a:rPr>
                <a:t>Discriminate observations</a:t>
              </a:r>
              <a:r>
                <a:rPr lang="en-US" sz="2000" dirty="0">
                  <a:latin typeface="Courier New" panose="02070309020205020404" pitchFamily="49" charset="0"/>
                  <a:cs typeface="Courier New" panose="02070309020205020404" pitchFamily="49" charset="0"/>
                </a:rPr>
                <a:t> </a:t>
              </a:r>
            </a:p>
            <a:p>
              <a:pPr defTabSz="480095" eaLnBrk="0" fontAlgn="base" hangingPunct="0">
                <a:lnSpc>
                  <a:spcPct val="100000"/>
                </a:lnSpc>
                <a:spcBef>
                  <a:spcPts val="0"/>
                </a:spcBef>
                <a:buSzPct val="100000"/>
              </a:pPr>
              <a:r>
                <a:rPr lang="en-US" sz="1800" b="0" dirty="0">
                  <a:solidFill>
                    <a:prstClr val="black"/>
                  </a:solidFill>
                  <a:ea typeface="+mn-ea"/>
                </a:rPr>
                <a:t> </a:t>
              </a:r>
              <a:r>
                <a:rPr lang="en-US" sz="2800" b="0" dirty="0">
                  <a:solidFill>
                    <a:prstClr val="black"/>
                  </a:solidFill>
                  <a:ea typeface="+mn-ea"/>
                </a:rPr>
                <a:t> Directly input observations instead of parameters</a:t>
              </a:r>
              <a:endParaRPr lang="en-US" sz="2000" dirty="0">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US" sz="2000" dirty="0">
                  <a:latin typeface="Courier New" panose="02070309020205020404" pitchFamily="49" charset="0"/>
                  <a:cs typeface="Courier New" panose="02070309020205020404" pitchFamily="49" charset="0"/>
                </a:rPr>
                <a:t> </a:t>
              </a:r>
              <a:r>
                <a:rPr lang="en-US" sz="2000" b="0" dirty="0">
                  <a:latin typeface="Courier New" panose="02070309020205020404" pitchFamily="49" charset="0"/>
                  <a:cs typeface="Courier New" panose="02070309020205020404" pitchFamily="49" charset="0"/>
                </a:rPr>
                <a:t>&gt;&gt; </a:t>
              </a:r>
              <a:r>
                <a:rPr lang="en-US" sz="2000" b="0" dirty="0" err="1">
                  <a:latin typeface="Courier New" panose="02070309020205020404" pitchFamily="49" charset="0"/>
                  <a:cs typeface="Courier New" panose="02070309020205020404" pitchFamily="49" charset="0"/>
                </a:rPr>
                <a:t>mu_a</a:t>
              </a:r>
              <a:r>
                <a:rPr lang="en-US" sz="2000" b="0" dirty="0">
                  <a:latin typeface="Courier New" panose="02070309020205020404" pitchFamily="49" charset="0"/>
                  <a:cs typeface="Courier New" panose="02070309020205020404" pitchFamily="49" charset="0"/>
                </a:rPr>
                <a:t>=0; </a:t>
              </a:r>
              <a:r>
                <a:rPr lang="en-US" sz="2000" b="0" dirty="0" err="1">
                  <a:latin typeface="Courier New" panose="02070309020205020404" pitchFamily="49" charset="0"/>
                  <a:cs typeface="Courier New" panose="02070309020205020404" pitchFamily="49" charset="0"/>
                </a:rPr>
                <a:t>v_a</a:t>
              </a:r>
              <a:r>
                <a:rPr lang="en-US" sz="2000" b="0" dirty="0">
                  <a:latin typeface="Courier New" panose="02070309020205020404" pitchFamily="49" charset="0"/>
                  <a:cs typeface="Courier New" panose="02070309020205020404" pitchFamily="49" charset="0"/>
                </a:rPr>
                <a:t>=1;</a:t>
              </a:r>
            </a:p>
            <a:p>
              <a:pPr>
                <a:lnSpc>
                  <a:spcPct val="100000"/>
                </a:lnSpc>
                <a:spcBef>
                  <a:spcPts val="0"/>
                </a:spcBef>
                <a:spcAft>
                  <a:spcPts val="0"/>
                </a:spcAft>
              </a:pPr>
              <a:r>
                <a:rPr lang="en-US" sz="2000" b="0" dirty="0">
                  <a:latin typeface="Courier New" panose="02070309020205020404" pitchFamily="49" charset="0"/>
                  <a:cs typeface="Courier New" panose="02070309020205020404" pitchFamily="49" charset="0"/>
                </a:rPr>
                <a:t> &gt;&gt; </a:t>
              </a:r>
              <a:r>
                <a:rPr lang="en-US" sz="2000" b="0" dirty="0" err="1">
                  <a:latin typeface="Courier New" panose="02070309020205020404" pitchFamily="49" charset="0"/>
                  <a:cs typeface="Courier New" panose="02070309020205020404" pitchFamily="49" charset="0"/>
                </a:rPr>
                <a:t>obs_a</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normrnd</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mu_a,sqrt</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v_a</a:t>
              </a:r>
              <a:r>
                <a:rPr lang="en-US" sz="2000" b="0" dirty="0">
                  <a:latin typeface="Courier New" panose="02070309020205020404" pitchFamily="49" charset="0"/>
                  <a:cs typeface="Courier New" panose="02070309020205020404" pitchFamily="49" charset="0"/>
                </a:rPr>
                <a:t>),[1000 1]);</a:t>
              </a:r>
            </a:p>
            <a:p>
              <a:pPr>
                <a:lnSpc>
                  <a:spcPct val="100000"/>
                </a:lnSpc>
                <a:spcBef>
                  <a:spcPts val="0"/>
                </a:spcBef>
                <a:spcAft>
                  <a:spcPts val="0"/>
                </a:spcAft>
              </a:pPr>
              <a:endParaRPr lang="en-US" sz="2000" b="0" dirty="0">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US" sz="2000" b="0" dirty="0">
                  <a:latin typeface="Courier New" panose="02070309020205020404" pitchFamily="49" charset="0"/>
                  <a:cs typeface="Courier New" panose="02070309020205020404" pitchFamily="49" charset="0"/>
                </a:rPr>
                <a:t> &gt;&gt; </a:t>
              </a:r>
              <a:r>
                <a:rPr lang="en-US" sz="2000" b="0" dirty="0" err="1">
                  <a:latin typeface="Courier New" panose="02070309020205020404" pitchFamily="49" charset="0"/>
                  <a:cs typeface="Courier New" panose="02070309020205020404" pitchFamily="49" charset="0"/>
                </a:rPr>
                <a:t>mu_b</a:t>
              </a:r>
              <a:r>
                <a:rPr lang="en-US" sz="2000" b="0" dirty="0">
                  <a:latin typeface="Courier New" panose="02070309020205020404" pitchFamily="49" charset="0"/>
                  <a:cs typeface="Courier New" panose="02070309020205020404" pitchFamily="49" charset="0"/>
                </a:rPr>
                <a:t>=2; </a:t>
              </a:r>
              <a:r>
                <a:rPr lang="en-US" sz="2000" b="0" dirty="0" err="1">
                  <a:latin typeface="Courier New" panose="02070309020205020404" pitchFamily="49" charset="0"/>
                  <a:cs typeface="Courier New" panose="02070309020205020404" pitchFamily="49" charset="0"/>
                </a:rPr>
                <a:t>v_b</a:t>
              </a:r>
              <a:r>
                <a:rPr lang="en-US" sz="2000" b="0" dirty="0">
                  <a:latin typeface="Courier New" panose="02070309020205020404" pitchFamily="49" charset="0"/>
                  <a:cs typeface="Courier New" panose="02070309020205020404" pitchFamily="49" charset="0"/>
                </a:rPr>
                <a:t>=1;</a:t>
              </a:r>
            </a:p>
            <a:p>
              <a:pPr>
                <a:lnSpc>
                  <a:spcPct val="100000"/>
                </a:lnSpc>
                <a:spcBef>
                  <a:spcPts val="0"/>
                </a:spcBef>
                <a:spcAft>
                  <a:spcPts val="0"/>
                </a:spcAft>
              </a:pPr>
              <a:r>
                <a:rPr lang="en-US" sz="2000" b="0" dirty="0">
                  <a:latin typeface="Courier New" panose="02070309020205020404" pitchFamily="49" charset="0"/>
                  <a:cs typeface="Courier New" panose="02070309020205020404" pitchFamily="49" charset="0"/>
                </a:rPr>
                <a:t> &gt;&gt; </a:t>
              </a:r>
              <a:r>
                <a:rPr lang="en-US" sz="2000" b="0" dirty="0" err="1">
                  <a:latin typeface="Courier New" panose="02070309020205020404" pitchFamily="49" charset="0"/>
                  <a:cs typeface="Courier New" panose="02070309020205020404" pitchFamily="49" charset="0"/>
                </a:rPr>
                <a:t>obs_b</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normrnd</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mu_b,sqrt</a:t>
              </a:r>
              <a:r>
                <a:rPr lang="en-US" sz="2000" b="0" dirty="0">
                  <a:latin typeface="Courier New" panose="02070309020205020404" pitchFamily="49" charset="0"/>
                  <a:cs typeface="Courier New" panose="02070309020205020404" pitchFamily="49" charset="0"/>
                </a:rPr>
                <a:t>(</a:t>
              </a:r>
              <a:r>
                <a:rPr lang="en-US" sz="2000" b="0" dirty="0" err="1">
                  <a:latin typeface="Courier New" panose="02070309020205020404" pitchFamily="49" charset="0"/>
                  <a:cs typeface="Courier New" panose="02070309020205020404" pitchFamily="49" charset="0"/>
                </a:rPr>
                <a:t>v_b</a:t>
              </a:r>
              <a:r>
                <a:rPr lang="en-US" sz="2000" b="0" dirty="0">
                  <a:latin typeface="Courier New" panose="02070309020205020404" pitchFamily="49" charset="0"/>
                  <a:cs typeface="Courier New" panose="02070309020205020404" pitchFamily="49" charset="0"/>
                </a:rPr>
                <a:t>),[2000 1]);</a:t>
              </a:r>
            </a:p>
            <a:p>
              <a:pPr>
                <a:lnSpc>
                  <a:spcPct val="100000"/>
                </a:lnSpc>
                <a:spcBef>
                  <a:spcPts val="0"/>
                </a:spcBef>
                <a:spcAft>
                  <a:spcPts val="0"/>
                </a:spcAft>
              </a:pPr>
              <a:endParaRPr lang="en-US" sz="2000" b="0" dirty="0">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US" sz="2000" b="0" dirty="0">
                  <a:latin typeface="Courier New" panose="02070309020205020404" pitchFamily="49" charset="0"/>
                  <a:cs typeface="Courier New" panose="02070309020205020404" pitchFamily="49" charset="0"/>
                </a:rPr>
                <a:t> &gt;&gt; results=classify(obs_a,obs_b,'type','</a:t>
              </a:r>
              <a:r>
                <a:rPr lang="en-US" sz="2000" b="0" dirty="0" err="1">
                  <a:latin typeface="Courier New" panose="02070309020205020404" pitchFamily="49" charset="0"/>
                  <a:cs typeface="Courier New" panose="02070309020205020404" pitchFamily="49" charset="0"/>
                </a:rPr>
                <a:t>obs</a:t>
              </a:r>
              <a:r>
                <a:rPr lang="en-US" sz="2000" b="0" dirty="0">
                  <a:latin typeface="Courier New" panose="02070309020205020404" pitchFamily="49" charset="0"/>
                  <a:cs typeface="Courier New" panose="02070309020205020404" pitchFamily="49" charset="0"/>
                </a:rPr>
                <a:t>');</a:t>
              </a:r>
              <a:endParaRPr lang="en-US" altLang="en-US" sz="2000" b="0" dirty="0">
                <a:latin typeface="Courier New" panose="02070309020205020404" pitchFamily="49" charset="0"/>
                <a:cs typeface="Courier New" panose="02070309020205020404" pitchFamily="49" charset="0"/>
              </a:endParaRPr>
            </a:p>
          </p:txBody>
        </p:sp>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l="35335" r="31758"/>
            <a:stretch/>
          </p:blipFill>
          <p:spPr>
            <a:xfrm>
              <a:off x="8738557" y="18768188"/>
              <a:ext cx="3062014" cy="3492195"/>
            </a:xfrm>
            <a:prstGeom prst="rect">
              <a:avLst/>
            </a:prstGeom>
          </p:spPr>
        </p:pic>
      </p:grpSp>
      <p:grpSp>
        <p:nvGrpSpPr>
          <p:cNvPr id="30" name="Group 29"/>
          <p:cNvGrpSpPr/>
          <p:nvPr/>
        </p:nvGrpSpPr>
        <p:grpSpPr>
          <a:xfrm>
            <a:off x="12990538" y="11406083"/>
            <a:ext cx="11379743" cy="6196780"/>
            <a:chOff x="1013155" y="23135662"/>
            <a:chExt cx="11379743" cy="6196780"/>
          </a:xfrm>
        </p:grpSpPr>
        <p:sp>
          <p:nvSpPr>
            <p:cNvPr id="158" name="Text Box 21"/>
            <p:cNvSpPr txBox="1">
              <a:spLocks noChangeArrowheads="1"/>
            </p:cNvSpPr>
            <p:nvPr/>
          </p:nvSpPr>
          <p:spPr bwMode="auto">
            <a:xfrm>
              <a:off x="1013155" y="23135662"/>
              <a:ext cx="11379743" cy="6196780"/>
            </a:xfrm>
            <a:prstGeom prst="roundRect">
              <a:avLst>
                <a:gd name="adj" fmla="val 2326"/>
              </a:avLst>
            </a:prstGeom>
            <a:solidFill>
              <a:schemeClr val="bg1"/>
            </a:solidFill>
            <a:ln w="38100">
              <a:solidFill>
                <a:schemeClr val="bg1">
                  <a:lumMod val="85000"/>
                </a:schemeClr>
              </a:solidFill>
            </a:ln>
            <a:effectLst>
              <a:outerShdw blurRad="88900" dist="50800" dir="5400000" algn="t" rotWithShape="0">
                <a:prstClr val="black">
                  <a:alpha val="23000"/>
                </a:prstClr>
              </a:outerShdw>
            </a:effectLst>
            <a:extLst>
              <a:ext uri="{909E8E84-426E-40dd-AFC4-6F175D3DCCD1}">
                <a14:hiddenFill xmlns:a14="http://schemas.microsoft.com/office/drawing/2010/main" xmlns="">
                  <a:solidFill>
                    <a:srgbClr val="5B9BD5"/>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202" tIns="19202" rIns="19202" bIns="19202"/>
            <a:lstStyle>
              <a:defPPr>
                <a:defRPr lang="en-US"/>
              </a:defPPr>
              <a:lvl1pPr defTabSz="457200">
                <a:lnSpc>
                  <a:spcPct val="120000"/>
                </a:lnSpc>
                <a:spcBef>
                  <a:spcPts val="600"/>
                </a:spcBef>
                <a:spcAft>
                  <a:spcPts val="630"/>
                </a:spcAft>
                <a:defRPr sz="4000" b="0">
                  <a:solidFill>
                    <a:schemeClr val="accent5"/>
                  </a:solidFill>
                  <a:latin typeface="Segoe UI Semilight" panose="020B0402040204020203" pitchFamily="34" charset="0"/>
                  <a:ea typeface="ＭＳ Ｐゴシック" pitchFamily="-65" charset="-128"/>
                  <a:cs typeface="Segoe UI Semilight" panose="020B0402040204020203" pitchFamily="34" charset="0"/>
                </a:defRPr>
              </a:lvl1pPr>
              <a:lvl2pPr marL="742950" indent="-285750" defTabSz="457200">
                <a:defRPr sz="4200">
                  <a:latin typeface="Calibri" panose="020F0502020204030204" pitchFamily="34" charset="0"/>
                  <a:ea typeface="ＭＳ Ｐゴシック" pitchFamily="-65" charset="-128"/>
                </a:defRPr>
              </a:lvl2pPr>
              <a:lvl3pPr marL="1143000" indent="-228600" defTabSz="457200">
                <a:defRPr sz="4200">
                  <a:latin typeface="Calibri" panose="020F0502020204030204" pitchFamily="34" charset="0"/>
                  <a:ea typeface="ＭＳ Ｐゴシック" pitchFamily="-65" charset="-128"/>
                </a:defRPr>
              </a:lvl3pPr>
              <a:lvl4pPr marL="1600200" indent="-228600" defTabSz="457200">
                <a:defRPr sz="4200">
                  <a:latin typeface="Calibri" panose="020F0502020204030204" pitchFamily="34" charset="0"/>
                  <a:ea typeface="ＭＳ Ｐゴシック" pitchFamily="-65" charset="-128"/>
                </a:defRPr>
              </a:lvl4pPr>
              <a:lvl5pPr marL="2057400" indent="-228600" defTabSz="457200">
                <a:defRPr sz="4200">
                  <a:latin typeface="Calibri" panose="020F0502020204030204" pitchFamily="34" charset="0"/>
                  <a:ea typeface="ＭＳ Ｐゴシック" pitchFamily="-65" charset="-128"/>
                </a:defRPr>
              </a:lvl5pPr>
              <a:lvl6pPr marL="25146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6pPr>
              <a:lvl7pPr marL="29718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7pPr>
              <a:lvl8pPr marL="34290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8pPr>
              <a:lvl9pPr marL="38862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9pPr>
            </a:lstStyle>
            <a:p>
              <a:pPr>
                <a:spcAft>
                  <a:spcPts val="0"/>
                </a:spcAft>
              </a:pPr>
              <a:r>
                <a:rPr lang="en-US" altLang="en-US" dirty="0"/>
                <a:t> Modify decision boundary</a:t>
              </a:r>
              <a:endParaRPr lang="en-US" altLang="en-US" dirty="0"/>
            </a:p>
            <a:p>
              <a:pPr>
                <a:lnSpc>
                  <a:spcPct val="100000"/>
                </a:lnSpc>
                <a:spcBef>
                  <a:spcPts val="0"/>
                </a:spcBef>
                <a:spcAft>
                  <a:spcPts val="0"/>
                </a:spcAft>
              </a:pPr>
              <a:r>
                <a:rPr lang="en-US" dirty="0"/>
                <a:t> </a:t>
              </a:r>
              <a:r>
                <a:rPr lang="en-US" sz="2000" dirty="0">
                  <a:solidFill>
                    <a:schemeClr val="tx1"/>
                  </a:solidFill>
                  <a:latin typeface="Courier New" panose="02070309020205020404" pitchFamily="49" charset="0"/>
                  <a:cs typeface="Courier New" panose="02070309020205020404" pitchFamily="49" charset="0"/>
                </a:rPr>
                <a:t>&gt;&gt; </a:t>
              </a:r>
              <a:r>
                <a:rPr lang="en-US" sz="2000" dirty="0" err="1">
                  <a:solidFill>
                    <a:schemeClr val="tx1"/>
                  </a:solidFill>
                  <a:latin typeface="Courier New" panose="02070309020205020404" pitchFamily="49" charset="0"/>
                  <a:cs typeface="Courier New" panose="02070309020205020404" pitchFamily="49" charset="0"/>
                </a:rPr>
                <a:t>mu_a</a:t>
              </a:r>
              <a:r>
                <a:rPr lang="en-US" sz="2000" dirty="0">
                  <a:solidFill>
                    <a:schemeClr val="tx1"/>
                  </a:solidFill>
                  <a:latin typeface="Courier New" panose="02070309020205020404" pitchFamily="49" charset="0"/>
                  <a:cs typeface="Courier New" panose="02070309020205020404" pitchFamily="49" charset="0"/>
                </a:rPr>
                <a:t>=[2 4]; </a:t>
              </a:r>
              <a:r>
                <a:rPr lang="en-US" sz="2000" dirty="0" err="1">
                  <a:solidFill>
                    <a:schemeClr val="tx1"/>
                  </a:solidFill>
                  <a:latin typeface="Courier New" panose="02070309020205020404" pitchFamily="49" charset="0"/>
                  <a:cs typeface="Courier New" panose="02070309020205020404" pitchFamily="49" charset="0"/>
                </a:rPr>
                <a:t>v_a</a:t>
              </a:r>
              <a:r>
                <a:rPr lang="en-US" sz="2000" dirty="0">
                  <a:solidFill>
                    <a:schemeClr val="tx1"/>
                  </a:solidFill>
                  <a:latin typeface="Courier New" panose="02070309020205020404" pitchFamily="49" charset="0"/>
                  <a:cs typeface="Courier New" panose="02070309020205020404" pitchFamily="49" charset="0"/>
                </a:rPr>
                <a:t>=[1 1.5; 1.5 3];</a:t>
              </a:r>
            </a:p>
            <a:p>
              <a:pPr>
                <a:lnSpc>
                  <a:spcPct val="100000"/>
                </a:lnSpc>
                <a:spcBef>
                  <a:spcPts val="0"/>
                </a:spcBef>
                <a:spcAft>
                  <a:spcPts val="0"/>
                </a:spcAft>
              </a:pPr>
              <a:r>
                <a:rPr lang="en-US" sz="2000" dirty="0">
                  <a:solidFill>
                    <a:schemeClr val="tx1"/>
                  </a:solidFill>
                  <a:latin typeface="Courier New" panose="02070309020205020404" pitchFamily="49" charset="0"/>
                  <a:cs typeface="Courier New" panose="02070309020205020404" pitchFamily="49" charset="0"/>
                </a:rPr>
                <a:t> &gt;&gt; </a:t>
              </a:r>
              <a:r>
                <a:rPr lang="en-US" sz="2000" dirty="0" err="1">
                  <a:solidFill>
                    <a:schemeClr val="tx1"/>
                  </a:solidFill>
                  <a:latin typeface="Courier New" panose="02070309020205020404" pitchFamily="49" charset="0"/>
                  <a:cs typeface="Courier New" panose="02070309020205020404" pitchFamily="49" charset="0"/>
                </a:rPr>
                <a:t>obs_a</a:t>
              </a:r>
              <a:r>
                <a:rPr lang="en-US" sz="2000" dirty="0">
                  <a:solidFill>
                    <a:schemeClr val="tx1"/>
                  </a:solidFill>
                  <a:latin typeface="Courier New" panose="02070309020205020404" pitchFamily="49" charset="0"/>
                  <a:cs typeface="Courier New" panose="02070309020205020404" pitchFamily="49" charset="0"/>
                </a:rPr>
                <a:t> = </a:t>
              </a:r>
              <a:r>
                <a:rPr lang="en-US" sz="2000" dirty="0" err="1">
                  <a:solidFill>
                    <a:schemeClr val="tx1"/>
                  </a:solidFill>
                  <a:latin typeface="Courier New" panose="02070309020205020404" pitchFamily="49" charset="0"/>
                  <a:cs typeface="Courier New" panose="02070309020205020404" pitchFamily="49" charset="0"/>
                </a:rPr>
                <a:t>mvnrnd</a:t>
              </a:r>
              <a:r>
                <a:rPr lang="en-US" sz="2000" dirty="0">
                  <a:solidFill>
                    <a:schemeClr val="tx1"/>
                  </a:solidFill>
                  <a:latin typeface="Courier New" panose="02070309020205020404" pitchFamily="49" charset="0"/>
                  <a:cs typeface="Courier New" panose="02070309020205020404" pitchFamily="49" charset="0"/>
                </a:rPr>
                <a:t>(mu_a,v_a,100);</a:t>
              </a:r>
            </a:p>
            <a:p>
              <a:pPr>
                <a:lnSpc>
                  <a:spcPct val="100000"/>
                </a:lnSpc>
                <a:spcBef>
                  <a:spcPts val="0"/>
                </a:spcBef>
                <a:spcAft>
                  <a:spcPts val="0"/>
                </a:spcAft>
              </a:pPr>
              <a:endParaRPr lang="en-US" sz="2000" dirty="0">
                <a:solidFill>
                  <a:schemeClr val="tx1"/>
                </a:solidFill>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US" sz="2000" dirty="0">
                  <a:solidFill>
                    <a:schemeClr val="tx1"/>
                  </a:solidFill>
                  <a:latin typeface="Courier New" panose="02070309020205020404" pitchFamily="49" charset="0"/>
                  <a:cs typeface="Courier New" panose="02070309020205020404" pitchFamily="49" charset="0"/>
                </a:rPr>
                <a:t> &gt;&gt; </a:t>
              </a:r>
              <a:r>
                <a:rPr lang="en-US" sz="2000" dirty="0" err="1">
                  <a:solidFill>
                    <a:schemeClr val="tx1"/>
                  </a:solidFill>
                  <a:latin typeface="Courier New" panose="02070309020205020404" pitchFamily="49" charset="0"/>
                  <a:cs typeface="Courier New" panose="02070309020205020404" pitchFamily="49" charset="0"/>
                </a:rPr>
                <a:t>mu_b</a:t>
              </a:r>
              <a:r>
                <a:rPr lang="en-US" sz="2000" dirty="0">
                  <a:solidFill>
                    <a:schemeClr val="tx1"/>
                  </a:solidFill>
                  <a:latin typeface="Courier New" panose="02070309020205020404" pitchFamily="49" charset="0"/>
                  <a:cs typeface="Courier New" panose="02070309020205020404" pitchFamily="49" charset="0"/>
                </a:rPr>
                <a:t>=[5 0]; </a:t>
              </a:r>
              <a:r>
                <a:rPr lang="en-US" sz="2000" dirty="0" err="1">
                  <a:solidFill>
                    <a:schemeClr val="tx1"/>
                  </a:solidFill>
                  <a:latin typeface="Courier New" panose="02070309020205020404" pitchFamily="49" charset="0"/>
                  <a:cs typeface="Courier New" panose="02070309020205020404" pitchFamily="49" charset="0"/>
                </a:rPr>
                <a:t>v_b</a:t>
              </a:r>
              <a:r>
                <a:rPr lang="en-US" sz="2000" dirty="0">
                  <a:solidFill>
                    <a:schemeClr val="tx1"/>
                  </a:solidFill>
                  <a:latin typeface="Courier New" panose="02070309020205020404" pitchFamily="49" charset="0"/>
                  <a:cs typeface="Courier New" panose="02070309020205020404" pitchFamily="49" charset="0"/>
                </a:rPr>
                <a:t>=[3 0; 0 1];</a:t>
              </a:r>
            </a:p>
            <a:p>
              <a:pPr>
                <a:lnSpc>
                  <a:spcPct val="100000"/>
                </a:lnSpc>
                <a:spcBef>
                  <a:spcPts val="0"/>
                </a:spcBef>
                <a:spcAft>
                  <a:spcPts val="0"/>
                </a:spcAft>
              </a:pPr>
              <a:r>
                <a:rPr lang="en-US" sz="2000" dirty="0">
                  <a:solidFill>
                    <a:schemeClr val="tx1"/>
                  </a:solidFill>
                  <a:latin typeface="Courier New" panose="02070309020205020404" pitchFamily="49" charset="0"/>
                  <a:cs typeface="Courier New" panose="02070309020205020404" pitchFamily="49" charset="0"/>
                </a:rPr>
                <a:t> &gt;&gt; </a:t>
              </a:r>
              <a:r>
                <a:rPr lang="en-US" sz="2000" dirty="0" err="1">
                  <a:solidFill>
                    <a:schemeClr val="tx1"/>
                  </a:solidFill>
                  <a:latin typeface="Courier New" panose="02070309020205020404" pitchFamily="49" charset="0"/>
                  <a:cs typeface="Courier New" panose="02070309020205020404" pitchFamily="49" charset="0"/>
                </a:rPr>
                <a:t>obs_b</a:t>
              </a:r>
              <a:r>
                <a:rPr lang="en-US" sz="2000" dirty="0">
                  <a:solidFill>
                    <a:schemeClr val="tx1"/>
                  </a:solidFill>
                  <a:latin typeface="Courier New" panose="02070309020205020404" pitchFamily="49" charset="0"/>
                  <a:cs typeface="Courier New" panose="02070309020205020404" pitchFamily="49" charset="0"/>
                </a:rPr>
                <a:t> = </a:t>
              </a:r>
              <a:r>
                <a:rPr lang="en-US" sz="2000" dirty="0" err="1">
                  <a:solidFill>
                    <a:schemeClr val="tx1"/>
                  </a:solidFill>
                  <a:latin typeface="Courier New" panose="02070309020205020404" pitchFamily="49" charset="0"/>
                  <a:cs typeface="Courier New" panose="02070309020205020404" pitchFamily="49" charset="0"/>
                </a:rPr>
                <a:t>mvnrnd</a:t>
              </a:r>
              <a:r>
                <a:rPr lang="en-US" sz="2000" dirty="0">
                  <a:solidFill>
                    <a:schemeClr val="tx1"/>
                  </a:solidFill>
                  <a:latin typeface="Courier New" panose="02070309020205020404" pitchFamily="49" charset="0"/>
                  <a:cs typeface="Courier New" panose="02070309020205020404" pitchFamily="49" charset="0"/>
                </a:rPr>
                <a:t>(mu_b,v_b,100);</a:t>
              </a:r>
            </a:p>
            <a:p>
              <a:pPr>
                <a:lnSpc>
                  <a:spcPct val="100000"/>
                </a:lnSpc>
                <a:spcBef>
                  <a:spcPts val="0"/>
                </a:spcBef>
                <a:spcAft>
                  <a:spcPts val="0"/>
                </a:spcAft>
              </a:pPr>
              <a:endParaRPr lang="en-US" sz="2000" dirty="0">
                <a:solidFill>
                  <a:schemeClr val="tx1"/>
                </a:solidFill>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US" sz="2000" dirty="0">
                  <a:solidFill>
                    <a:schemeClr val="tx1"/>
                  </a:solidFill>
                  <a:latin typeface="Courier New" panose="02070309020205020404" pitchFamily="49" charset="0"/>
                  <a:cs typeface="Courier New" panose="02070309020205020404" pitchFamily="49" charset="0"/>
                </a:rPr>
                <a:t> &gt;&gt; results=classify(obs_a,obs_b,'type','</a:t>
              </a:r>
              <a:r>
                <a:rPr lang="en-US" sz="2000" dirty="0" err="1">
                  <a:solidFill>
                    <a:schemeClr val="tx1"/>
                  </a:solidFill>
                  <a:latin typeface="Courier New" panose="02070309020205020404" pitchFamily="49" charset="0"/>
                  <a:cs typeface="Courier New" panose="02070309020205020404" pitchFamily="49" charset="0"/>
                </a:rPr>
                <a:t>obs</a:t>
              </a:r>
              <a:r>
                <a:rPr lang="en-US" sz="2000" dirty="0">
                  <a:solidFill>
                    <a:schemeClr val="tx1"/>
                  </a:solidFill>
                  <a:latin typeface="Courier New" panose="02070309020205020404" pitchFamily="49" charset="0"/>
                  <a:cs typeface="Courier New" panose="02070309020205020404" pitchFamily="49" charset="0"/>
                </a:rPr>
                <a:t>');</a:t>
              </a:r>
            </a:p>
            <a:p>
              <a:pPr>
                <a:lnSpc>
                  <a:spcPct val="100000"/>
                </a:lnSpc>
                <a:spcBef>
                  <a:spcPts val="0"/>
                </a:spcBef>
                <a:spcAft>
                  <a:spcPts val="0"/>
                </a:spcAft>
              </a:pPr>
              <a:endParaRPr lang="en-US" sz="2000" dirty="0">
                <a:solidFill>
                  <a:schemeClr val="tx1"/>
                </a:solidFill>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US" sz="2000" dirty="0">
                  <a:solidFill>
                    <a:schemeClr val="tx1"/>
                  </a:solidFill>
                  <a:latin typeface="Courier New" panose="02070309020205020404" pitchFamily="49" charset="0"/>
                  <a:cs typeface="Courier New" panose="02070309020205020404" pitchFamily="49" charset="0"/>
                </a:rPr>
                <a:t> &gt;&gt; </a:t>
              </a:r>
              <a:r>
                <a:rPr lang="en-US" sz="2000" dirty="0">
                  <a:solidFill>
                    <a:schemeClr val="accent6"/>
                  </a:solidFill>
                  <a:latin typeface="Courier New" panose="02070309020205020404" pitchFamily="49" charset="0"/>
                  <a:cs typeface="Courier New" panose="02070309020205020404" pitchFamily="49" charset="0"/>
                </a:rPr>
                <a:t>% modify boundary</a:t>
              </a:r>
            </a:p>
            <a:p>
              <a:pPr>
                <a:lnSpc>
                  <a:spcPct val="100000"/>
                </a:lnSpc>
                <a:spcBef>
                  <a:spcPts val="0"/>
                </a:spcBef>
                <a:spcAft>
                  <a:spcPts val="0"/>
                </a:spcAft>
              </a:pPr>
              <a:r>
                <a:rPr lang="en-US" sz="2000" dirty="0">
                  <a:solidFill>
                    <a:schemeClr val="tx1"/>
                  </a:solidFill>
                  <a:latin typeface="Courier New" panose="02070309020205020404" pitchFamily="49" charset="0"/>
                  <a:cs typeface="Courier New" panose="02070309020205020404" pitchFamily="49" charset="0"/>
                </a:rPr>
                <a:t> &gt;&gt; </a:t>
              </a:r>
              <a:r>
                <a:rPr lang="en-US" sz="2000" dirty="0" err="1">
                  <a:solidFill>
                    <a:schemeClr val="tx1"/>
                  </a:solidFill>
                  <a:latin typeface="Courier New" panose="02070309020205020404" pitchFamily="49" charset="0"/>
                  <a:cs typeface="Courier New" panose="02070309020205020404" pitchFamily="49" charset="0"/>
                </a:rPr>
                <a:t>custom_bd_coeffs</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results.bd_coeffs_obs_opt</a:t>
              </a:r>
              <a:r>
                <a:rPr lang="en-US" sz="2000" dirty="0">
                  <a:solidFill>
                    <a:schemeClr val="tx1"/>
                  </a:solidFill>
                  <a:latin typeface="Courier New" panose="02070309020205020404" pitchFamily="49" charset="0"/>
                  <a:cs typeface="Courier New" panose="02070309020205020404" pitchFamily="49" charset="0"/>
                </a:rPr>
                <a:t>;</a:t>
              </a:r>
            </a:p>
            <a:p>
              <a:pPr>
                <a:lnSpc>
                  <a:spcPct val="100000"/>
                </a:lnSpc>
                <a:spcBef>
                  <a:spcPts val="0"/>
                </a:spcBef>
                <a:spcAft>
                  <a:spcPts val="0"/>
                </a:spcAft>
              </a:pPr>
              <a:r>
                <a:rPr lang="en-US" sz="2000" dirty="0">
                  <a:solidFill>
                    <a:schemeClr val="tx1"/>
                  </a:solidFill>
                  <a:latin typeface="Courier New" panose="02070309020205020404" pitchFamily="49" charset="0"/>
                  <a:cs typeface="Courier New" panose="02070309020205020404" pitchFamily="49" charset="0"/>
                </a:rPr>
                <a:t> &gt;&gt; custom_bd_coeffs.a2=custom_bd_coeffs.a2+.2;</a:t>
              </a:r>
            </a:p>
            <a:p>
              <a:pPr>
                <a:lnSpc>
                  <a:spcPct val="100000"/>
                </a:lnSpc>
                <a:spcBef>
                  <a:spcPts val="0"/>
                </a:spcBef>
                <a:spcAft>
                  <a:spcPts val="0"/>
                </a:spcAft>
              </a:pPr>
              <a:r>
                <a:rPr lang="en-US" sz="2000" dirty="0">
                  <a:solidFill>
                    <a:schemeClr val="tx1"/>
                  </a:solidFill>
                  <a:latin typeface="Courier New" panose="02070309020205020404" pitchFamily="49" charset="0"/>
                  <a:cs typeface="Courier New" panose="02070309020205020404" pitchFamily="49" charset="0"/>
                </a:rPr>
                <a:t> &gt;&gt; custom_bd_coeffs.a1=custom_bd_coeffs.a1-5;</a:t>
              </a:r>
            </a:p>
            <a:p>
              <a:pPr>
                <a:lnSpc>
                  <a:spcPct val="100000"/>
                </a:lnSpc>
                <a:spcBef>
                  <a:spcPts val="0"/>
                </a:spcBef>
                <a:spcAft>
                  <a:spcPts val="0"/>
                </a:spcAft>
              </a:pPr>
              <a:r>
                <a:rPr lang="en-US" sz="2000" dirty="0">
                  <a:solidFill>
                    <a:schemeClr val="tx1"/>
                  </a:solidFill>
                  <a:latin typeface="Courier New" panose="02070309020205020404" pitchFamily="49" charset="0"/>
                  <a:cs typeface="Courier New" panose="02070309020205020404" pitchFamily="49" charset="0"/>
                </a:rPr>
                <a:t> &gt;&gt; custom_bd_coeffs.a0=custom_bd_coeffs.a0+10;</a:t>
              </a:r>
            </a:p>
            <a:p>
              <a:pPr>
                <a:lnSpc>
                  <a:spcPct val="100000"/>
                </a:lnSpc>
                <a:spcBef>
                  <a:spcPts val="0"/>
                </a:spcBef>
                <a:spcAft>
                  <a:spcPts val="0"/>
                </a:spcAft>
              </a:pPr>
              <a:endParaRPr lang="en-US" sz="2000" dirty="0">
                <a:solidFill>
                  <a:schemeClr val="tx1"/>
                </a:solidFill>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US" sz="2000" dirty="0">
                  <a:solidFill>
                    <a:schemeClr val="tx1"/>
                  </a:solidFill>
                  <a:latin typeface="Courier New" panose="02070309020205020404" pitchFamily="49" charset="0"/>
                  <a:cs typeface="Courier New" panose="02070309020205020404" pitchFamily="49" charset="0"/>
                </a:rPr>
                <a:t> &gt;&gt; </a:t>
              </a:r>
              <a:r>
                <a:rPr lang="en-US" sz="2000" dirty="0" err="1">
                  <a:solidFill>
                    <a:schemeClr val="tx1"/>
                  </a:solidFill>
                  <a:latin typeface="Courier New" panose="02070309020205020404" pitchFamily="49" charset="0"/>
                  <a:cs typeface="Courier New" panose="02070309020205020404" pitchFamily="49" charset="0"/>
                </a:rPr>
                <a:t>results_mod</a:t>
              </a:r>
              <a:r>
                <a:rPr lang="en-US" sz="2000" dirty="0">
                  <a:solidFill>
                    <a:schemeClr val="tx1"/>
                  </a:solidFill>
                  <a:latin typeface="Courier New" panose="02070309020205020404" pitchFamily="49" charset="0"/>
                  <a:cs typeface="Courier New" panose="02070309020205020404" pitchFamily="49" charset="0"/>
                </a:rPr>
                <a:t>=classify(obs_a,obs_b,'type','</a:t>
              </a:r>
              <a:r>
                <a:rPr lang="en-US" sz="2000" dirty="0" err="1">
                  <a:solidFill>
                    <a:schemeClr val="tx1"/>
                  </a:solidFill>
                  <a:latin typeface="Courier New" panose="02070309020205020404" pitchFamily="49" charset="0"/>
                  <a:cs typeface="Courier New" panose="02070309020205020404" pitchFamily="49" charset="0"/>
                </a:rPr>
                <a:t>obs</a:t>
              </a:r>
              <a:r>
                <a:rPr lang="en-US" sz="2000" dirty="0">
                  <a:solidFill>
                    <a:schemeClr val="tx1"/>
                  </a:solidFill>
                  <a:latin typeface="Courier New" panose="02070309020205020404" pitchFamily="49" charset="0"/>
                  <a:cs typeface="Courier New" panose="02070309020205020404" pitchFamily="49" charset="0"/>
                </a:rPr>
                <a:t>',...</a:t>
              </a:r>
            </a:p>
            <a:p>
              <a:pPr>
                <a:lnSpc>
                  <a:spcPct val="100000"/>
                </a:lnSpc>
                <a:spcBef>
                  <a:spcPts val="0"/>
                </a:spcBef>
                <a:spcAft>
                  <a:spcPts val="0"/>
                </a:spcAft>
              </a:pPr>
              <a:r>
                <a:rPr lang="en-US" sz="2000" dirty="0">
                  <a:solidFill>
                    <a:schemeClr val="tx1"/>
                  </a:solidFill>
                  <a:latin typeface="Courier New" panose="02070309020205020404" pitchFamily="49" charset="0"/>
                  <a:cs typeface="Courier New" panose="02070309020205020404" pitchFamily="49" charset="0"/>
                </a:rPr>
                <a:t>    'custom_bd_</a:t>
              </a:r>
              <a:r>
                <a:rPr lang="en-US" sz="2000" dirty="0" err="1">
                  <a:solidFill>
                    <a:schemeClr val="tx1"/>
                  </a:solidFill>
                  <a:latin typeface="Courier New" panose="02070309020205020404" pitchFamily="49" charset="0"/>
                  <a:cs typeface="Courier New" panose="02070309020205020404" pitchFamily="49" charset="0"/>
                </a:rPr>
                <a:t>coeffs</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custom_bd_coeffs</a:t>
              </a:r>
              <a:r>
                <a:rPr lang="en-US" sz="2000" dirty="0">
                  <a:solidFill>
                    <a:schemeClr val="tx1"/>
                  </a:solidFill>
                  <a:latin typeface="Courier New" panose="02070309020205020404" pitchFamily="49" charset="0"/>
                  <a:cs typeface="Courier New" panose="02070309020205020404" pitchFamily="49" charset="0"/>
                </a:rPr>
                <a:t>);</a:t>
              </a:r>
            </a:p>
            <a:p>
              <a:pPr>
                <a:spcBef>
                  <a:spcPts val="0"/>
                </a:spcBef>
                <a:spcAft>
                  <a:spcPts val="0"/>
                </a:spcAft>
              </a:pPr>
              <a:endParaRPr lang="en-US" sz="2000" dirty="0">
                <a:solidFill>
                  <a:schemeClr val="tx1"/>
                </a:solidFill>
                <a:latin typeface="Courier New" panose="02070309020205020404" pitchFamily="49" charset="0"/>
                <a:cs typeface="Courier New" panose="02070309020205020404" pitchFamily="49" charset="0"/>
              </a:endParaRPr>
            </a:p>
            <a:p>
              <a:pPr>
                <a:spcBef>
                  <a:spcPts val="0"/>
                </a:spcBef>
                <a:spcAft>
                  <a:spcPts val="0"/>
                </a:spcAft>
              </a:pPr>
              <a:r>
                <a:rPr lang="en-US" sz="2000" dirty="0">
                  <a:solidFill>
                    <a:schemeClr val="tx1"/>
                  </a:solidFill>
                  <a:latin typeface="Courier New" panose="02070309020205020404" pitchFamily="49" charset="0"/>
                  <a:cs typeface="Courier New" panose="02070309020205020404" pitchFamily="49" charset="0"/>
                </a:rPr>
                <a:t>  </a:t>
              </a:r>
              <a:endParaRPr lang="en-US" altLang="en-US" sz="2000" dirty="0">
                <a:solidFill>
                  <a:schemeClr val="tx1"/>
                </a:solidFill>
                <a:latin typeface="Courier New" panose="02070309020205020404" pitchFamily="49" charset="0"/>
                <a:cs typeface="Courier New" panose="02070309020205020404" pitchFamily="49" charset="0"/>
              </a:endParaRPr>
            </a:p>
            <a:p>
              <a:pPr>
                <a:spcBef>
                  <a:spcPts val="0"/>
                </a:spcBef>
                <a:spcAft>
                  <a:spcPts val="0"/>
                </a:spcAft>
              </a:pPr>
              <a:endParaRPr lang="en-US" altLang="en-US" sz="2000" dirty="0">
                <a:solidFill>
                  <a:schemeClr val="tx1"/>
                </a:solidFill>
                <a:latin typeface="Courier New" panose="02070309020205020404" pitchFamily="49" charset="0"/>
                <a:cs typeface="Courier New" panose="02070309020205020404" pitchFamily="49" charset="0"/>
              </a:endParaRPr>
            </a:p>
          </p:txBody>
        </p:sp>
        <p:pic>
          <p:nvPicPr>
            <p:cNvPr id="13" name="Picture 12"/>
            <p:cNvPicPr>
              <a:picLocks noChangeAspect="1"/>
            </p:cNvPicPr>
            <p:nvPr/>
          </p:nvPicPr>
          <p:blipFill rotWithShape="1">
            <a:blip r:embed="rId7">
              <a:extLst>
                <a:ext uri="{28A0092B-C50C-407E-A947-70E740481C1C}">
                  <a14:useLocalDpi xmlns:a14="http://schemas.microsoft.com/office/drawing/2010/main" val="0"/>
                </a:ext>
              </a:extLst>
            </a:blip>
            <a:srcRect l="30949" r="31777"/>
            <a:stretch/>
          </p:blipFill>
          <p:spPr>
            <a:xfrm>
              <a:off x="8665006" y="23954187"/>
              <a:ext cx="3523765" cy="3547927"/>
            </a:xfrm>
            <a:prstGeom prst="rect">
              <a:avLst/>
            </a:prstGeom>
          </p:spPr>
        </p:pic>
        <p:sp>
          <p:nvSpPr>
            <p:cNvPr id="160" name="TextBox 159"/>
            <p:cNvSpPr txBox="1"/>
            <p:nvPr/>
          </p:nvSpPr>
          <p:spPr>
            <a:xfrm>
              <a:off x="10622705" y="26240882"/>
              <a:ext cx="1356333" cy="830997"/>
            </a:xfrm>
            <a:prstGeom prst="rect">
              <a:avLst/>
            </a:prstGeom>
            <a:noFill/>
          </p:spPr>
          <p:txBody>
            <a:bodyPr wrap="none" rtlCol="0">
              <a:spAutoFit/>
            </a:bodyPr>
            <a:lstStyle/>
            <a:p>
              <a:r>
                <a:rPr lang="en-US" sz="2400" i="1" dirty="0">
                  <a:solidFill>
                    <a:schemeClr val="bg1">
                      <a:lumMod val="50000"/>
                    </a:schemeClr>
                  </a:solidFill>
                  <a:latin typeface="+mj-lt"/>
                </a:rPr>
                <a:t>modified</a:t>
              </a:r>
            </a:p>
            <a:p>
              <a:r>
                <a:rPr lang="en-US" sz="2400" i="1" dirty="0">
                  <a:solidFill>
                    <a:schemeClr val="bg1">
                      <a:lumMod val="50000"/>
                    </a:schemeClr>
                  </a:solidFill>
                  <a:latin typeface="+mj-lt"/>
                </a:rPr>
                <a:t>boundary</a:t>
              </a:r>
            </a:p>
          </p:txBody>
        </p:sp>
        <p:sp>
          <p:nvSpPr>
            <p:cNvPr id="161" name="TextBox 160"/>
            <p:cNvSpPr txBox="1"/>
            <p:nvPr/>
          </p:nvSpPr>
          <p:spPr>
            <a:xfrm>
              <a:off x="9285422" y="24431358"/>
              <a:ext cx="1356333" cy="830997"/>
            </a:xfrm>
            <a:prstGeom prst="rect">
              <a:avLst/>
            </a:prstGeom>
            <a:noFill/>
          </p:spPr>
          <p:txBody>
            <a:bodyPr wrap="none" rtlCol="0">
              <a:spAutoFit/>
            </a:bodyPr>
            <a:lstStyle/>
            <a:p>
              <a:r>
                <a:rPr lang="en-US" sz="2400" i="1" dirty="0">
                  <a:latin typeface="+mj-lt"/>
                </a:rPr>
                <a:t>optimal</a:t>
              </a:r>
            </a:p>
            <a:p>
              <a:r>
                <a:rPr lang="en-US" sz="2400" i="1" dirty="0">
                  <a:latin typeface="+mj-lt"/>
                </a:rPr>
                <a:t>boundary</a:t>
              </a:r>
            </a:p>
          </p:txBody>
        </p:sp>
      </p:grpSp>
      <p:grpSp>
        <p:nvGrpSpPr>
          <p:cNvPr id="28" name="Group 27"/>
          <p:cNvGrpSpPr/>
          <p:nvPr/>
        </p:nvGrpSpPr>
        <p:grpSpPr>
          <a:xfrm>
            <a:off x="12990539" y="18167993"/>
            <a:ext cx="11379743" cy="8446798"/>
            <a:chOff x="13014586" y="11165536"/>
            <a:chExt cx="11379743" cy="8446798"/>
          </a:xfrm>
        </p:grpSpPr>
        <p:sp>
          <p:nvSpPr>
            <p:cNvPr id="162" name="Text Box 21"/>
            <p:cNvSpPr txBox="1">
              <a:spLocks noChangeArrowheads="1"/>
            </p:cNvSpPr>
            <p:nvPr/>
          </p:nvSpPr>
          <p:spPr bwMode="auto">
            <a:xfrm>
              <a:off x="13014586" y="11165536"/>
              <a:ext cx="11379743" cy="8446798"/>
            </a:xfrm>
            <a:prstGeom prst="roundRect">
              <a:avLst>
                <a:gd name="adj" fmla="val 2326"/>
              </a:avLst>
            </a:prstGeom>
            <a:solidFill>
              <a:schemeClr val="bg1"/>
            </a:solidFill>
            <a:ln w="38100">
              <a:solidFill>
                <a:schemeClr val="bg1">
                  <a:lumMod val="85000"/>
                </a:schemeClr>
              </a:solidFill>
            </a:ln>
            <a:effectLst>
              <a:outerShdw blurRad="88900" dist="50800" dir="5400000" algn="t" rotWithShape="0">
                <a:prstClr val="black">
                  <a:alpha val="23000"/>
                </a:prstClr>
              </a:outerShdw>
            </a:effectLst>
            <a:extLst>
              <a:ext uri="{909E8E84-426E-40dd-AFC4-6F175D3DCCD1}">
                <a14:hiddenFill xmlns:a14="http://schemas.microsoft.com/office/drawing/2010/main" xmlns="">
                  <a:solidFill>
                    <a:srgbClr val="5B9BD5"/>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202" tIns="19202" rIns="19202" bIns="19202"/>
            <a:lstStyle>
              <a:defPPr>
                <a:defRPr lang="en-US"/>
              </a:defPPr>
              <a:lvl1pPr defTabSz="457200">
                <a:lnSpc>
                  <a:spcPct val="120000"/>
                </a:lnSpc>
                <a:spcBef>
                  <a:spcPts val="600"/>
                </a:spcBef>
                <a:spcAft>
                  <a:spcPts val="0"/>
                </a:spcAft>
                <a:defRPr sz="4000" b="0">
                  <a:solidFill>
                    <a:schemeClr val="accent5"/>
                  </a:solidFill>
                  <a:latin typeface="Segoe UI Semilight" panose="020B0402040204020203" pitchFamily="34" charset="0"/>
                  <a:ea typeface="ＭＳ Ｐゴシック" pitchFamily="-65" charset="-128"/>
                  <a:cs typeface="Segoe UI Semilight" panose="020B0402040204020203" pitchFamily="34" charset="0"/>
                </a:defRPr>
              </a:lvl1pPr>
              <a:lvl2pPr marL="742950" indent="-285750" defTabSz="457200">
                <a:defRPr sz="4200">
                  <a:latin typeface="Calibri" panose="020F0502020204030204" pitchFamily="34" charset="0"/>
                  <a:ea typeface="ＭＳ Ｐゴシック" pitchFamily="-65" charset="-128"/>
                </a:defRPr>
              </a:lvl2pPr>
              <a:lvl3pPr marL="1143000" indent="-228600" defTabSz="457200">
                <a:defRPr sz="4200">
                  <a:latin typeface="Calibri" panose="020F0502020204030204" pitchFamily="34" charset="0"/>
                  <a:ea typeface="ＭＳ Ｐゴシック" pitchFamily="-65" charset="-128"/>
                </a:defRPr>
              </a:lvl3pPr>
              <a:lvl4pPr marL="1600200" indent="-228600" defTabSz="457200">
                <a:defRPr sz="4200">
                  <a:latin typeface="Calibri" panose="020F0502020204030204" pitchFamily="34" charset="0"/>
                  <a:ea typeface="ＭＳ Ｐゴシック" pitchFamily="-65" charset="-128"/>
                </a:defRPr>
              </a:lvl4pPr>
              <a:lvl5pPr marL="2057400" indent="-228600" defTabSz="457200">
                <a:defRPr sz="4200">
                  <a:latin typeface="Calibri" panose="020F0502020204030204" pitchFamily="34" charset="0"/>
                  <a:ea typeface="ＭＳ Ｐゴシック" pitchFamily="-65" charset="-128"/>
                </a:defRPr>
              </a:lvl5pPr>
              <a:lvl6pPr marL="25146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6pPr>
              <a:lvl7pPr marL="29718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7pPr>
              <a:lvl8pPr marL="34290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8pPr>
              <a:lvl9pPr marL="38862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9pPr>
            </a:lstStyle>
            <a:p>
              <a:pPr>
                <a:lnSpc>
                  <a:spcPct val="100000"/>
                </a:lnSpc>
                <a:spcBef>
                  <a:spcPts val="0"/>
                </a:spcBef>
              </a:pPr>
              <a:r>
                <a:rPr lang="en-US" altLang="en-US" dirty="0"/>
                <a:t> </a:t>
              </a:r>
              <a:r>
                <a:rPr lang="en-US" altLang="en-US" dirty="0"/>
                <a:t>Discriminate </a:t>
              </a:r>
              <a:r>
                <a:rPr lang="en-US" altLang="en-US" dirty="0"/>
                <a:t>3D Gaussians</a:t>
              </a:r>
            </a:p>
            <a:p>
              <a:pPr>
                <a:lnSpc>
                  <a:spcPct val="100000"/>
                </a:lnSpc>
                <a:spcBef>
                  <a:spcPts val="0"/>
                </a:spcBef>
              </a:pPr>
              <a:r>
                <a:rPr lang="en-US" dirty="0"/>
                <a:t> </a:t>
              </a:r>
              <a:r>
                <a:rPr lang="en-US" sz="2000" dirty="0">
                  <a:solidFill>
                    <a:schemeClr val="tx1"/>
                  </a:solidFill>
                  <a:latin typeface="Courier New" panose="02070309020205020404" pitchFamily="49" charset="0"/>
                  <a:cs typeface="Courier New" panose="02070309020205020404" pitchFamily="49" charset="0"/>
                </a:rPr>
                <a:t>&gt;&gt; </a:t>
              </a:r>
              <a:r>
                <a:rPr lang="pl-PL" sz="2000" dirty="0">
                  <a:solidFill>
                    <a:schemeClr val="tx1"/>
                  </a:solidFill>
                  <a:latin typeface="Courier New" panose="02070309020205020404" pitchFamily="49" charset="0"/>
                  <a:cs typeface="Courier New" panose="02070309020205020404" pitchFamily="49" charset="0"/>
                </a:rPr>
                <a:t>mu_a=[0;0;0];</a:t>
              </a:r>
              <a:endParaRPr lang="en-US" sz="2000" dirty="0">
                <a:solidFill>
                  <a:schemeClr val="tx1"/>
                </a:solidFill>
                <a:latin typeface="Courier New" panose="02070309020205020404" pitchFamily="49" charset="0"/>
                <a:cs typeface="Courier New" panose="02070309020205020404" pitchFamily="49" charset="0"/>
              </a:endParaRPr>
            </a:p>
            <a:p>
              <a:pPr>
                <a:lnSpc>
                  <a:spcPct val="100000"/>
                </a:lnSpc>
                <a:spcBef>
                  <a:spcPts val="0"/>
                </a:spcBef>
              </a:pPr>
              <a:r>
                <a:rPr lang="en-US" sz="2000" dirty="0">
                  <a:solidFill>
                    <a:schemeClr val="tx1"/>
                  </a:solidFill>
                  <a:latin typeface="Courier New" panose="02070309020205020404" pitchFamily="49" charset="0"/>
                  <a:cs typeface="Courier New" panose="02070309020205020404" pitchFamily="49" charset="0"/>
                </a:rPr>
                <a:t> &gt;&gt; </a:t>
              </a:r>
              <a:r>
                <a:rPr lang="pl-PL" sz="2000" dirty="0">
                  <a:solidFill>
                    <a:schemeClr val="tx1"/>
                  </a:solidFill>
                  <a:latin typeface="Courier New" panose="02070309020205020404" pitchFamily="49" charset="0"/>
                  <a:cs typeface="Courier New" panose="02070309020205020404" pitchFamily="49" charset="0"/>
                </a:rPr>
                <a:t>v_a=eye(3);</a:t>
              </a:r>
              <a:endParaRPr lang="en-US" sz="2000" dirty="0">
                <a:solidFill>
                  <a:schemeClr val="tx1"/>
                </a:solidFill>
                <a:latin typeface="Courier New" panose="02070309020205020404" pitchFamily="49" charset="0"/>
                <a:cs typeface="Courier New" panose="02070309020205020404" pitchFamily="49" charset="0"/>
              </a:endParaRPr>
            </a:p>
            <a:p>
              <a:pPr>
                <a:lnSpc>
                  <a:spcPct val="100000"/>
                </a:lnSpc>
                <a:spcBef>
                  <a:spcPts val="0"/>
                </a:spcBef>
              </a:pPr>
              <a:endParaRPr lang="en-US" sz="2000" dirty="0">
                <a:solidFill>
                  <a:schemeClr val="tx1"/>
                </a:solidFill>
                <a:latin typeface="Courier New" panose="02070309020205020404" pitchFamily="49" charset="0"/>
                <a:cs typeface="Courier New" panose="02070309020205020404" pitchFamily="49" charset="0"/>
              </a:endParaRPr>
            </a:p>
            <a:p>
              <a:pPr>
                <a:lnSpc>
                  <a:spcPct val="100000"/>
                </a:lnSpc>
                <a:spcBef>
                  <a:spcPts val="0"/>
                </a:spcBef>
              </a:pPr>
              <a:r>
                <a:rPr lang="en-US" sz="2000" dirty="0">
                  <a:solidFill>
                    <a:schemeClr val="tx1"/>
                  </a:solidFill>
                  <a:latin typeface="Courier New" panose="02070309020205020404" pitchFamily="49" charset="0"/>
                  <a:cs typeface="Courier New" panose="02070309020205020404" pitchFamily="49" charset="0"/>
                </a:rPr>
                <a:t> &gt;&gt; </a:t>
              </a:r>
              <a:r>
                <a:rPr lang="pl-PL" sz="2000" dirty="0">
                  <a:solidFill>
                    <a:schemeClr val="tx1"/>
                  </a:solidFill>
                  <a:latin typeface="Courier New" panose="02070309020205020404" pitchFamily="49" charset="0"/>
                  <a:cs typeface="Courier New" panose="02070309020205020404" pitchFamily="49" charset="0"/>
                </a:rPr>
                <a:t>mu_b=[2;1;1];</a:t>
              </a:r>
              <a:endParaRPr lang="en-US" sz="2000" dirty="0">
                <a:solidFill>
                  <a:schemeClr val="tx1"/>
                </a:solidFill>
                <a:latin typeface="Courier New" panose="02070309020205020404" pitchFamily="49" charset="0"/>
                <a:cs typeface="Courier New" panose="02070309020205020404" pitchFamily="49" charset="0"/>
              </a:endParaRPr>
            </a:p>
            <a:p>
              <a:pPr>
                <a:lnSpc>
                  <a:spcPct val="100000"/>
                </a:lnSpc>
                <a:spcBef>
                  <a:spcPts val="0"/>
                </a:spcBef>
              </a:pPr>
              <a:r>
                <a:rPr lang="en-US" sz="2000" dirty="0">
                  <a:solidFill>
                    <a:schemeClr val="tx1"/>
                  </a:solidFill>
                  <a:latin typeface="Courier New" panose="02070309020205020404" pitchFamily="49" charset="0"/>
                  <a:cs typeface="Courier New" panose="02070309020205020404" pitchFamily="49" charset="0"/>
                </a:rPr>
                <a:t> &gt;&gt; </a:t>
              </a:r>
              <a:r>
                <a:rPr lang="pl-PL" sz="2000" dirty="0">
                  <a:solidFill>
                    <a:schemeClr val="tx1"/>
                  </a:solidFill>
                  <a:latin typeface="Courier New" panose="02070309020205020404" pitchFamily="49" charset="0"/>
                  <a:cs typeface="Courier New" panose="02070309020205020404" pitchFamily="49" charset="0"/>
                </a:rPr>
                <a:t>v_b=2*eye(3);</a:t>
              </a:r>
              <a:endParaRPr lang="en-US" sz="2000" dirty="0">
                <a:solidFill>
                  <a:schemeClr val="tx1"/>
                </a:solidFill>
                <a:latin typeface="Courier New" panose="02070309020205020404" pitchFamily="49" charset="0"/>
                <a:cs typeface="Courier New" panose="02070309020205020404" pitchFamily="49" charset="0"/>
              </a:endParaRPr>
            </a:p>
            <a:p>
              <a:pPr>
                <a:lnSpc>
                  <a:spcPct val="100000"/>
                </a:lnSpc>
                <a:spcBef>
                  <a:spcPts val="0"/>
                </a:spcBef>
              </a:pPr>
              <a:endParaRPr lang="en-US" sz="2000" dirty="0">
                <a:solidFill>
                  <a:schemeClr val="tx1"/>
                </a:solidFill>
                <a:latin typeface="Courier New" panose="02070309020205020404" pitchFamily="49" charset="0"/>
                <a:cs typeface="Courier New" panose="02070309020205020404" pitchFamily="49" charset="0"/>
              </a:endParaRPr>
            </a:p>
            <a:p>
              <a:pPr>
                <a:lnSpc>
                  <a:spcPct val="100000"/>
                </a:lnSpc>
                <a:spcBef>
                  <a:spcPts val="0"/>
                </a:spcBef>
              </a:pPr>
              <a:r>
                <a:rPr lang="en-US" sz="2000" dirty="0">
                  <a:solidFill>
                    <a:schemeClr val="tx1"/>
                  </a:solidFill>
                  <a:latin typeface="Courier New" panose="02070309020205020404" pitchFamily="49" charset="0"/>
                  <a:cs typeface="Courier New" panose="02070309020205020404" pitchFamily="49" charset="0"/>
                </a:rPr>
                <a:t> &gt;&gt; </a:t>
              </a:r>
              <a:r>
                <a:rPr lang="pl-PL" sz="2000" dirty="0">
                  <a:solidFill>
                    <a:schemeClr val="tx1"/>
                  </a:solidFill>
                  <a:latin typeface="Courier New" panose="02070309020205020404" pitchFamily="49" charset="0"/>
                  <a:cs typeface="Courier New" panose="02070309020205020404" pitchFamily="49" charset="0"/>
                </a:rPr>
                <a:t>results=classify([mu_a,v_a],[mu_b,v_b]);</a:t>
              </a:r>
              <a:endParaRPr lang="en-US" sz="2000" dirty="0">
                <a:solidFill>
                  <a:schemeClr val="tx1"/>
                </a:solidFill>
                <a:latin typeface="Courier New" panose="02070309020205020404" pitchFamily="49" charset="0"/>
                <a:cs typeface="Courier New" panose="02070309020205020404" pitchFamily="49" charset="0"/>
              </a:endParaRPr>
            </a:p>
            <a:p>
              <a:pPr>
                <a:lnSpc>
                  <a:spcPct val="100000"/>
                </a:lnSpc>
                <a:spcBef>
                  <a:spcPts val="0"/>
                </a:spcBef>
              </a:pPr>
              <a:r>
                <a:rPr lang="en-US" sz="2000" dirty="0">
                  <a:solidFill>
                    <a:schemeClr val="tx1"/>
                  </a:solidFill>
                  <a:latin typeface="Courier New" panose="02070309020205020404" pitchFamily="49" charset="0"/>
                  <a:cs typeface="Courier New" panose="02070309020205020404" pitchFamily="49" charset="0"/>
                </a:rPr>
                <a:t> </a:t>
              </a:r>
            </a:p>
            <a:p>
              <a:pPr>
                <a:lnSpc>
                  <a:spcPct val="100000"/>
                </a:lnSpc>
                <a:spcBef>
                  <a:spcPts val="0"/>
                </a:spcBef>
              </a:pPr>
              <a:endParaRPr lang="en-US" sz="2000" dirty="0">
                <a:solidFill>
                  <a:schemeClr val="tx1"/>
                </a:solidFill>
                <a:latin typeface="Courier New" panose="02070309020205020404" pitchFamily="49" charset="0"/>
                <a:cs typeface="Courier New" panose="02070309020205020404" pitchFamily="49" charset="0"/>
              </a:endParaRPr>
            </a:p>
            <a:p>
              <a:pPr>
                <a:lnSpc>
                  <a:spcPct val="100000"/>
                </a:lnSpc>
                <a:spcBef>
                  <a:spcPts val="0"/>
                </a:spcBef>
              </a:pPr>
              <a:endParaRPr lang="en-US" sz="2000" dirty="0">
                <a:solidFill>
                  <a:schemeClr val="tx1"/>
                </a:solidFill>
                <a:latin typeface="Courier New" panose="02070309020205020404" pitchFamily="49" charset="0"/>
                <a:cs typeface="Courier New" panose="02070309020205020404" pitchFamily="49" charset="0"/>
              </a:endParaRPr>
            </a:p>
            <a:p>
              <a:pPr>
                <a:lnSpc>
                  <a:spcPct val="100000"/>
                </a:lnSpc>
                <a:spcBef>
                  <a:spcPts val="0"/>
                </a:spcBef>
              </a:pPr>
              <a:endParaRPr lang="en-US" sz="2000" dirty="0">
                <a:solidFill>
                  <a:schemeClr val="tx1"/>
                </a:solidFill>
                <a:latin typeface="Courier New" panose="02070309020205020404" pitchFamily="49" charset="0"/>
                <a:cs typeface="Courier New" panose="02070309020205020404" pitchFamily="49" charset="0"/>
              </a:endParaRPr>
            </a:p>
            <a:p>
              <a:pPr>
                <a:lnSpc>
                  <a:spcPct val="100000"/>
                </a:lnSpc>
                <a:spcBef>
                  <a:spcPts val="0"/>
                </a:spcBef>
              </a:pPr>
              <a:endParaRPr lang="en-US" sz="2000" dirty="0">
                <a:solidFill>
                  <a:schemeClr val="tx1"/>
                </a:solidFill>
                <a:latin typeface="Courier New" panose="02070309020205020404" pitchFamily="49" charset="0"/>
                <a:cs typeface="Courier New" panose="02070309020205020404" pitchFamily="49" charset="0"/>
              </a:endParaRPr>
            </a:p>
            <a:p>
              <a:pPr>
                <a:lnSpc>
                  <a:spcPct val="100000"/>
                </a:lnSpc>
                <a:spcBef>
                  <a:spcPts val="0"/>
                </a:spcBef>
              </a:pPr>
              <a:r>
                <a:rPr lang="en-US" sz="2000" dirty="0">
                  <a:solidFill>
                    <a:schemeClr val="tx1"/>
                  </a:solidFill>
                  <a:latin typeface="Courier New" panose="02070309020205020404" pitchFamily="49" charset="0"/>
                  <a:cs typeface="Courier New" panose="02070309020205020404" pitchFamily="49" charset="0"/>
                </a:rPr>
                <a:t> &gt;&gt; </a:t>
              </a:r>
              <a:r>
                <a:rPr lang="en-US" sz="2000" dirty="0" err="1">
                  <a:solidFill>
                    <a:schemeClr val="tx1"/>
                  </a:solidFill>
                  <a:latin typeface="Courier New" panose="02070309020205020404" pitchFamily="49" charset="0"/>
                  <a:cs typeface="Courier New" panose="02070309020205020404" pitchFamily="49" charset="0"/>
                </a:rPr>
                <a:t>mu_a</a:t>
              </a:r>
              <a:r>
                <a:rPr lang="en-US" sz="2000" dirty="0">
                  <a:solidFill>
                    <a:schemeClr val="tx1"/>
                  </a:solidFill>
                  <a:latin typeface="Courier New" panose="02070309020205020404" pitchFamily="49" charset="0"/>
                  <a:cs typeface="Courier New" panose="02070309020205020404" pitchFamily="49" charset="0"/>
                </a:rPr>
                <a:t>=[0;0;0];</a:t>
              </a:r>
            </a:p>
            <a:p>
              <a:pPr>
                <a:lnSpc>
                  <a:spcPct val="100000"/>
                </a:lnSpc>
                <a:spcBef>
                  <a:spcPts val="0"/>
                </a:spcBef>
              </a:pPr>
              <a:r>
                <a:rPr lang="en-US" sz="2000" dirty="0">
                  <a:solidFill>
                    <a:schemeClr val="tx1"/>
                  </a:solidFill>
                  <a:latin typeface="Courier New" panose="02070309020205020404" pitchFamily="49" charset="0"/>
                  <a:cs typeface="Courier New" panose="02070309020205020404" pitchFamily="49" charset="0"/>
                </a:rPr>
                <a:t> &gt;&gt; </a:t>
              </a:r>
              <a:r>
                <a:rPr lang="en-US" sz="2000" dirty="0" err="1">
                  <a:solidFill>
                    <a:schemeClr val="tx1"/>
                  </a:solidFill>
                  <a:latin typeface="Courier New" panose="02070309020205020404" pitchFamily="49" charset="0"/>
                  <a:cs typeface="Courier New" panose="02070309020205020404" pitchFamily="49" charset="0"/>
                </a:rPr>
                <a:t>v_a</a:t>
              </a:r>
              <a:r>
                <a:rPr lang="en-US" sz="2000" dirty="0">
                  <a:solidFill>
                    <a:schemeClr val="tx1"/>
                  </a:solidFill>
                  <a:latin typeface="Courier New" panose="02070309020205020404" pitchFamily="49" charset="0"/>
                  <a:cs typeface="Courier New" panose="02070309020205020404" pitchFamily="49" charset="0"/>
                </a:rPr>
                <a:t>=[1 .5 0;</a:t>
              </a:r>
            </a:p>
            <a:p>
              <a:pPr>
                <a:lnSpc>
                  <a:spcPct val="100000"/>
                </a:lnSpc>
                <a:spcBef>
                  <a:spcPts val="0"/>
                </a:spcBef>
              </a:pPr>
              <a:r>
                <a:rPr lang="en-US" sz="2000" dirty="0">
                  <a:solidFill>
                    <a:schemeClr val="tx1"/>
                  </a:solidFill>
                  <a:latin typeface="Courier New" panose="02070309020205020404" pitchFamily="49" charset="0"/>
                  <a:cs typeface="Courier New" panose="02070309020205020404" pitchFamily="49" charset="0"/>
                </a:rPr>
                <a:t>        .5 2 1;</a:t>
              </a:r>
            </a:p>
            <a:p>
              <a:pPr>
                <a:lnSpc>
                  <a:spcPct val="100000"/>
                </a:lnSpc>
                <a:spcBef>
                  <a:spcPts val="0"/>
                </a:spcBef>
              </a:pPr>
              <a:r>
                <a:rPr lang="en-US" sz="2000" dirty="0">
                  <a:solidFill>
                    <a:schemeClr val="tx1"/>
                  </a:solidFill>
                  <a:latin typeface="Courier New" panose="02070309020205020404" pitchFamily="49" charset="0"/>
                  <a:cs typeface="Courier New" panose="02070309020205020404" pitchFamily="49" charset="0"/>
                </a:rPr>
                <a:t>         0 1 4];</a:t>
              </a:r>
            </a:p>
            <a:p>
              <a:pPr>
                <a:lnSpc>
                  <a:spcPct val="100000"/>
                </a:lnSpc>
                <a:spcBef>
                  <a:spcPts val="0"/>
                </a:spcBef>
              </a:pPr>
              <a:endParaRPr lang="en-US" sz="2000" dirty="0">
                <a:solidFill>
                  <a:schemeClr val="tx1"/>
                </a:solidFill>
                <a:latin typeface="Courier New" panose="02070309020205020404" pitchFamily="49" charset="0"/>
                <a:cs typeface="Courier New" panose="02070309020205020404" pitchFamily="49" charset="0"/>
              </a:endParaRPr>
            </a:p>
            <a:p>
              <a:pPr>
                <a:lnSpc>
                  <a:spcPct val="100000"/>
                </a:lnSpc>
                <a:spcBef>
                  <a:spcPts val="0"/>
                </a:spcBef>
              </a:pPr>
              <a:r>
                <a:rPr lang="en-US" sz="2000" dirty="0">
                  <a:solidFill>
                    <a:schemeClr val="tx1"/>
                  </a:solidFill>
                  <a:latin typeface="Courier New" panose="02070309020205020404" pitchFamily="49" charset="0"/>
                  <a:cs typeface="Courier New" panose="02070309020205020404" pitchFamily="49" charset="0"/>
                </a:rPr>
                <a:t> &gt;&gt; </a:t>
              </a:r>
              <a:r>
                <a:rPr lang="en-US" sz="2000" dirty="0" err="1">
                  <a:solidFill>
                    <a:schemeClr val="tx1"/>
                  </a:solidFill>
                  <a:latin typeface="Courier New" panose="02070309020205020404" pitchFamily="49" charset="0"/>
                  <a:cs typeface="Courier New" panose="02070309020205020404" pitchFamily="49" charset="0"/>
                </a:rPr>
                <a:t>mu_b</a:t>
              </a:r>
              <a:r>
                <a:rPr lang="en-US" sz="2000" dirty="0">
                  <a:solidFill>
                    <a:schemeClr val="tx1"/>
                  </a:solidFill>
                  <a:latin typeface="Courier New" panose="02070309020205020404" pitchFamily="49" charset="0"/>
                  <a:cs typeface="Courier New" panose="02070309020205020404" pitchFamily="49" charset="0"/>
                </a:rPr>
                <a:t>=[2;1;2];</a:t>
              </a:r>
            </a:p>
            <a:p>
              <a:pPr>
                <a:lnSpc>
                  <a:spcPct val="100000"/>
                </a:lnSpc>
                <a:spcBef>
                  <a:spcPts val="0"/>
                </a:spcBef>
              </a:pPr>
              <a:r>
                <a:rPr lang="en-US" sz="2000" dirty="0">
                  <a:solidFill>
                    <a:schemeClr val="tx1"/>
                  </a:solidFill>
                  <a:latin typeface="Courier New" panose="02070309020205020404" pitchFamily="49" charset="0"/>
                  <a:cs typeface="Courier New" panose="02070309020205020404" pitchFamily="49" charset="0"/>
                </a:rPr>
                <a:t> &gt;&gt; </a:t>
              </a:r>
              <a:r>
                <a:rPr lang="en-US" sz="2000" dirty="0" err="1">
                  <a:solidFill>
                    <a:schemeClr val="tx1"/>
                  </a:solidFill>
                  <a:latin typeface="Courier New" panose="02070309020205020404" pitchFamily="49" charset="0"/>
                  <a:cs typeface="Courier New" panose="02070309020205020404" pitchFamily="49" charset="0"/>
                </a:rPr>
                <a:t>v_b</a:t>
              </a:r>
              <a:r>
                <a:rPr lang="en-US" sz="2000" dirty="0">
                  <a:solidFill>
                    <a:schemeClr val="tx1"/>
                  </a:solidFill>
                  <a:latin typeface="Courier New" panose="02070309020205020404" pitchFamily="49" charset="0"/>
                  <a:cs typeface="Courier New" panose="02070309020205020404" pitchFamily="49" charset="0"/>
                </a:rPr>
                <a:t>=[2    1 -1.5;</a:t>
              </a:r>
            </a:p>
            <a:p>
              <a:pPr>
                <a:lnSpc>
                  <a:spcPct val="100000"/>
                </a:lnSpc>
                <a:spcBef>
                  <a:spcPts val="0"/>
                </a:spcBef>
              </a:pPr>
              <a:r>
                <a:rPr lang="en-US" sz="2000" dirty="0">
                  <a:solidFill>
                    <a:schemeClr val="tx1"/>
                  </a:solidFill>
                  <a:latin typeface="Courier New" panose="02070309020205020404" pitchFamily="49" charset="0"/>
                  <a:cs typeface="Courier New" panose="02070309020205020404" pitchFamily="49" charset="0"/>
                </a:rPr>
                <a:t>         1    3 -2;</a:t>
              </a:r>
            </a:p>
            <a:p>
              <a:pPr>
                <a:lnSpc>
                  <a:spcPct val="100000"/>
                </a:lnSpc>
                <a:spcBef>
                  <a:spcPts val="0"/>
                </a:spcBef>
              </a:pPr>
              <a:r>
                <a:rPr lang="en-US" sz="2000" dirty="0">
                  <a:solidFill>
                    <a:schemeClr val="tx1"/>
                  </a:solidFill>
                  <a:latin typeface="Courier New" panose="02070309020205020404" pitchFamily="49" charset="0"/>
                  <a:cs typeface="Courier New" panose="02070309020205020404" pitchFamily="49" charset="0"/>
                </a:rPr>
                <a:t>        -1.5 -2  4];</a:t>
              </a:r>
            </a:p>
            <a:p>
              <a:pPr>
                <a:lnSpc>
                  <a:spcPct val="100000"/>
                </a:lnSpc>
                <a:spcBef>
                  <a:spcPts val="0"/>
                </a:spcBef>
              </a:pPr>
              <a:endParaRPr lang="en-US" sz="2000" dirty="0">
                <a:solidFill>
                  <a:schemeClr val="tx1"/>
                </a:solidFill>
                <a:latin typeface="Courier New" panose="02070309020205020404" pitchFamily="49" charset="0"/>
                <a:cs typeface="Courier New" panose="02070309020205020404" pitchFamily="49" charset="0"/>
              </a:endParaRPr>
            </a:p>
            <a:p>
              <a:pPr>
                <a:lnSpc>
                  <a:spcPct val="100000"/>
                </a:lnSpc>
                <a:spcBef>
                  <a:spcPts val="0"/>
                </a:spcBef>
              </a:pPr>
              <a:r>
                <a:rPr lang="en-US" sz="2000" dirty="0">
                  <a:solidFill>
                    <a:schemeClr val="tx1"/>
                  </a:solidFill>
                  <a:latin typeface="Courier New" panose="02070309020205020404" pitchFamily="49" charset="0"/>
                  <a:cs typeface="Courier New" panose="02070309020205020404" pitchFamily="49" charset="0"/>
                </a:rPr>
                <a:t> &gt;&gt; results=classify([mu_a,v_a],[</a:t>
              </a:r>
              <a:r>
                <a:rPr lang="en-US" sz="2000" dirty="0" err="1">
                  <a:solidFill>
                    <a:schemeClr val="tx1"/>
                  </a:solidFill>
                  <a:latin typeface="Courier New" panose="02070309020205020404" pitchFamily="49" charset="0"/>
                  <a:cs typeface="Courier New" panose="02070309020205020404" pitchFamily="49" charset="0"/>
                </a:rPr>
                <a:t>mu_b,v_b</a:t>
              </a:r>
              <a:r>
                <a:rPr lang="en-US" sz="2000" dirty="0">
                  <a:solidFill>
                    <a:schemeClr val="tx1"/>
                  </a:solidFill>
                  <a:latin typeface="Courier New" panose="02070309020205020404" pitchFamily="49" charset="0"/>
                  <a:cs typeface="Courier New" panose="02070309020205020404" pitchFamily="49" charset="0"/>
                </a:rPr>
                <a:t>]);</a:t>
              </a:r>
            </a:p>
            <a:p>
              <a:pPr>
                <a:lnSpc>
                  <a:spcPct val="100000"/>
                </a:lnSpc>
                <a:spcBef>
                  <a:spcPts val="0"/>
                </a:spcBef>
              </a:pPr>
              <a:r>
                <a:rPr lang="en-US" sz="2000" dirty="0">
                  <a:solidFill>
                    <a:schemeClr val="tx1"/>
                  </a:solidFill>
                  <a:latin typeface="Courier New" panose="02070309020205020404" pitchFamily="49" charset="0"/>
                  <a:cs typeface="Courier New" panose="02070309020205020404" pitchFamily="49" charset="0"/>
                </a:rPr>
                <a:t>  </a:t>
              </a:r>
              <a:endParaRPr lang="en-US" altLang="en-US" sz="2000" dirty="0">
                <a:solidFill>
                  <a:schemeClr val="tx1"/>
                </a:solidFill>
                <a:latin typeface="Courier New" panose="02070309020205020404" pitchFamily="49" charset="0"/>
                <a:cs typeface="Courier New" panose="02070309020205020404" pitchFamily="49" charset="0"/>
              </a:endParaRPr>
            </a:p>
            <a:p>
              <a:pPr>
                <a:lnSpc>
                  <a:spcPct val="100000"/>
                </a:lnSpc>
                <a:spcBef>
                  <a:spcPts val="0"/>
                </a:spcBef>
              </a:pPr>
              <a:endParaRPr lang="en-US" altLang="en-US" sz="2000" dirty="0">
                <a:solidFill>
                  <a:schemeClr val="tx1"/>
                </a:solidFill>
                <a:latin typeface="Courier New" panose="02070309020205020404" pitchFamily="49" charset="0"/>
                <a:cs typeface="Courier New" panose="02070309020205020404" pitchFamily="49" charset="0"/>
              </a:endParaRPr>
            </a:p>
          </p:txBody>
        </p:sp>
        <p:pic>
          <p:nvPicPr>
            <p:cNvPr id="21" name="Picture 20"/>
            <p:cNvPicPr>
              <a:picLocks noChangeAspect="1"/>
            </p:cNvPicPr>
            <p:nvPr/>
          </p:nvPicPr>
          <p:blipFill rotWithShape="1">
            <a:blip r:embed="rId8" cstate="print">
              <a:extLst>
                <a:ext uri="{28A0092B-C50C-407E-A947-70E740481C1C}">
                  <a14:useLocalDpi xmlns:a14="http://schemas.microsoft.com/office/drawing/2010/main" val="0"/>
                </a:ext>
              </a:extLst>
            </a:blip>
            <a:srcRect l="16850" r="11485"/>
            <a:stretch/>
          </p:blipFill>
          <p:spPr>
            <a:xfrm>
              <a:off x="19855398" y="15743932"/>
              <a:ext cx="4481732" cy="3672943"/>
            </a:xfrm>
            <a:prstGeom prst="rect">
              <a:avLst/>
            </a:prstGeom>
          </p:spPr>
        </p:pic>
        <p:pic>
          <p:nvPicPr>
            <p:cNvPr id="23" name="Picture 22"/>
            <p:cNvPicPr>
              <a:picLocks noChangeAspect="1"/>
            </p:cNvPicPr>
            <p:nvPr/>
          </p:nvPicPr>
          <p:blipFill rotWithShape="1">
            <a:blip r:embed="rId9" cstate="print">
              <a:extLst>
                <a:ext uri="{28A0092B-C50C-407E-A947-70E740481C1C}">
                  <a14:useLocalDpi xmlns:a14="http://schemas.microsoft.com/office/drawing/2010/main" val="0"/>
                </a:ext>
              </a:extLst>
            </a:blip>
            <a:srcRect l="32190" r="30476"/>
            <a:stretch/>
          </p:blipFill>
          <p:spPr>
            <a:xfrm>
              <a:off x="20389384" y="11294375"/>
              <a:ext cx="3413760" cy="3730760"/>
            </a:xfrm>
            <a:prstGeom prst="rect">
              <a:avLst/>
            </a:prstGeom>
          </p:spPr>
        </p:pic>
      </p:grpSp>
      <p:grpSp>
        <p:nvGrpSpPr>
          <p:cNvPr id="183" name="Group 182"/>
          <p:cNvGrpSpPr/>
          <p:nvPr/>
        </p:nvGrpSpPr>
        <p:grpSpPr>
          <a:xfrm>
            <a:off x="12519668" y="2776433"/>
            <a:ext cx="12217273" cy="6782829"/>
            <a:chOff x="588614" y="2819571"/>
            <a:chExt cx="11379743" cy="6782829"/>
          </a:xfrm>
        </p:grpSpPr>
        <p:sp>
          <p:nvSpPr>
            <p:cNvPr id="184" name="Text Box 21"/>
            <p:cNvSpPr txBox="1">
              <a:spLocks noChangeArrowheads="1"/>
            </p:cNvSpPr>
            <p:nvPr/>
          </p:nvSpPr>
          <p:spPr bwMode="auto">
            <a:xfrm>
              <a:off x="588614" y="2819571"/>
              <a:ext cx="11379743" cy="6782829"/>
            </a:xfrm>
            <a:prstGeom prst="roundRect">
              <a:avLst>
                <a:gd name="adj" fmla="val 2326"/>
              </a:avLst>
            </a:prstGeom>
            <a:solidFill>
              <a:schemeClr val="bg1"/>
            </a:solidFill>
            <a:ln w="38100">
              <a:solidFill>
                <a:schemeClr val="accent5">
                  <a:lumMod val="60000"/>
                  <a:lumOff val="40000"/>
                </a:schemeClr>
              </a:solidFill>
            </a:ln>
            <a:effectLst>
              <a:outerShdw blurRad="431800" sx="101000" sy="101000" algn="ctr" rotWithShape="0">
                <a:prstClr val="black">
                  <a:alpha val="13000"/>
                </a:prstClr>
              </a:outerShdw>
            </a:effectLst>
            <a:extLst>
              <a:ext uri="{909E8E84-426E-40dd-AFC4-6F175D3DCCD1}">
                <a14:hiddenFill xmlns:a14="http://schemas.microsoft.com/office/drawing/2010/main" xmlns="">
                  <a:solidFill>
                    <a:srgbClr val="5B9BD5"/>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202" tIns="19202" rIns="19202" bIns="19202"/>
            <a:lstStyle>
              <a:lvl1pPr defTabSz="457200">
                <a:defRPr sz="4200">
                  <a:solidFill>
                    <a:schemeClr val="tx1"/>
                  </a:solidFill>
                  <a:latin typeface="Calibri" panose="020F0502020204030204" pitchFamily="34" charset="0"/>
                  <a:ea typeface="ＭＳ Ｐゴシック" pitchFamily="-65" charset="-128"/>
                </a:defRPr>
              </a:lvl1pPr>
              <a:lvl2pPr marL="742950" indent="-285750" defTabSz="457200">
                <a:defRPr sz="4200">
                  <a:solidFill>
                    <a:schemeClr val="tx1"/>
                  </a:solidFill>
                  <a:latin typeface="Calibri" panose="020F0502020204030204" pitchFamily="34" charset="0"/>
                  <a:ea typeface="ＭＳ Ｐゴシック" pitchFamily="-65" charset="-128"/>
                </a:defRPr>
              </a:lvl2pPr>
              <a:lvl3pPr marL="1143000" indent="-228600" defTabSz="457200">
                <a:defRPr sz="4200">
                  <a:solidFill>
                    <a:schemeClr val="tx1"/>
                  </a:solidFill>
                  <a:latin typeface="Calibri" panose="020F0502020204030204" pitchFamily="34" charset="0"/>
                  <a:ea typeface="ＭＳ Ｐゴシック" pitchFamily="-65" charset="-128"/>
                </a:defRPr>
              </a:lvl3pPr>
              <a:lvl4pPr marL="1600200" indent="-228600" defTabSz="457200">
                <a:defRPr sz="4200">
                  <a:solidFill>
                    <a:schemeClr val="tx1"/>
                  </a:solidFill>
                  <a:latin typeface="Calibri" panose="020F0502020204030204" pitchFamily="34" charset="0"/>
                  <a:ea typeface="ＭＳ Ｐゴシック" pitchFamily="-65" charset="-128"/>
                </a:defRPr>
              </a:lvl4pPr>
              <a:lvl5pPr marL="2057400" indent="-228600" defTabSz="457200">
                <a:defRPr sz="4200">
                  <a:solidFill>
                    <a:schemeClr val="tx1"/>
                  </a:solidFill>
                  <a:latin typeface="Calibri" panose="020F0502020204030204" pitchFamily="34" charset="0"/>
                  <a:ea typeface="ＭＳ Ｐゴシック" pitchFamily="-65" charset="-128"/>
                </a:defRPr>
              </a:lvl5pPr>
              <a:lvl6pPr marL="25146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6pPr>
              <a:lvl7pPr marL="29718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7pPr>
              <a:lvl8pPr marL="34290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8pPr>
              <a:lvl9pPr marL="38862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9pPr>
            </a:lstStyle>
            <a:p>
              <a:pPr marL="360073" indent="-360073" algn="just" defTabSz="480095" eaLnBrk="0" fontAlgn="base" hangingPunct="0">
                <a:spcAft>
                  <a:spcPts val="630"/>
                </a:spcAft>
                <a:buSzPct val="100000"/>
                <a:buFont typeface="Calibri" panose="020F0502020204030204" pitchFamily="34" charset="0"/>
                <a:buChar char="•"/>
              </a:pPr>
              <a:endParaRPr lang="en-US" altLang="en-US" sz="2800" dirty="0">
                <a:solidFill>
                  <a:schemeClr val="accent5"/>
                </a:solidFill>
              </a:endParaRPr>
            </a:p>
          </p:txBody>
        </p:sp>
        <p:sp>
          <p:nvSpPr>
            <p:cNvPr id="185" name="Text Box 21"/>
            <p:cNvSpPr txBox="1">
              <a:spLocks noChangeArrowheads="1"/>
            </p:cNvSpPr>
            <p:nvPr/>
          </p:nvSpPr>
          <p:spPr bwMode="auto">
            <a:xfrm>
              <a:off x="818148" y="2918863"/>
              <a:ext cx="2343282" cy="957711"/>
            </a:xfrm>
            <a:prstGeom prst="rect">
              <a:avLst/>
            </a:prstGeom>
            <a:noFill/>
            <a:ln>
              <a:noFill/>
            </a:ln>
            <a:effectLst/>
            <a:extLst>
              <a:ext uri="{909E8E84-426E-40dd-AFC4-6F175D3DCCD1}">
                <a14:hiddenFill xmlns:a14="http://schemas.microsoft.com/office/drawing/2010/main" xmlns="">
                  <a:solidFill>
                    <a:srgbClr val="5B9BD5"/>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202" tIns="19202" rIns="19202" bIns="19202"/>
            <a:lstStyle>
              <a:lvl1pPr defTabSz="457200">
                <a:defRPr sz="4200">
                  <a:solidFill>
                    <a:schemeClr val="tx1"/>
                  </a:solidFill>
                  <a:latin typeface="Calibri" panose="020F0502020204030204" pitchFamily="34" charset="0"/>
                  <a:ea typeface="ＭＳ Ｐゴシック" pitchFamily="-65" charset="-128"/>
                </a:defRPr>
              </a:lvl1pPr>
              <a:lvl2pPr marL="742950" indent="-285750" defTabSz="457200">
                <a:defRPr sz="4200">
                  <a:solidFill>
                    <a:schemeClr val="tx1"/>
                  </a:solidFill>
                  <a:latin typeface="Calibri" panose="020F0502020204030204" pitchFamily="34" charset="0"/>
                  <a:ea typeface="ＭＳ Ｐゴシック" pitchFamily="-65" charset="-128"/>
                </a:defRPr>
              </a:lvl2pPr>
              <a:lvl3pPr marL="1143000" indent="-228600" defTabSz="457200">
                <a:defRPr sz="4200">
                  <a:solidFill>
                    <a:schemeClr val="tx1"/>
                  </a:solidFill>
                  <a:latin typeface="Calibri" panose="020F0502020204030204" pitchFamily="34" charset="0"/>
                  <a:ea typeface="ＭＳ Ｐゴシック" pitchFamily="-65" charset="-128"/>
                </a:defRPr>
              </a:lvl3pPr>
              <a:lvl4pPr marL="1600200" indent="-228600" defTabSz="457200">
                <a:defRPr sz="4200">
                  <a:solidFill>
                    <a:schemeClr val="tx1"/>
                  </a:solidFill>
                  <a:latin typeface="Calibri" panose="020F0502020204030204" pitchFamily="34" charset="0"/>
                  <a:ea typeface="ＭＳ Ｐゴシック" pitchFamily="-65" charset="-128"/>
                </a:defRPr>
              </a:lvl4pPr>
              <a:lvl5pPr marL="2057400" indent="-228600" defTabSz="457200">
                <a:defRPr sz="4200">
                  <a:solidFill>
                    <a:schemeClr val="tx1"/>
                  </a:solidFill>
                  <a:latin typeface="Calibri" panose="020F0502020204030204" pitchFamily="34" charset="0"/>
                  <a:ea typeface="ＭＳ Ｐゴシック" pitchFamily="-65" charset="-128"/>
                </a:defRPr>
              </a:lvl5pPr>
              <a:lvl6pPr marL="25146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6pPr>
              <a:lvl7pPr marL="29718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7pPr>
              <a:lvl8pPr marL="34290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8pPr>
              <a:lvl9pPr marL="38862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9pPr>
            </a:lstStyle>
            <a:p>
              <a:pPr>
                <a:lnSpc>
                  <a:spcPct val="120000"/>
                </a:lnSpc>
                <a:spcBef>
                  <a:spcPts val="600"/>
                </a:spcBef>
                <a:spcAft>
                  <a:spcPts val="630"/>
                </a:spcAft>
                <a:defRPr/>
              </a:pPr>
              <a:r>
                <a:rPr lang="en-US" altLang="en-US" sz="4800" dirty="0">
                  <a:solidFill>
                    <a:schemeClr val="accent5"/>
                  </a:solidFill>
                  <a:latin typeface="Segoe UI Semibold" panose="020B0702040204020203" pitchFamily="34" charset="0"/>
                  <a:cs typeface="Segoe UI Semibold" panose="020B0702040204020203" pitchFamily="34" charset="0"/>
                </a:rPr>
                <a:t>Method</a:t>
              </a:r>
            </a:p>
            <a:p>
              <a:pPr marL="360073" indent="-360073" algn="just" defTabSz="480095" eaLnBrk="0" fontAlgn="base" hangingPunct="0">
                <a:spcAft>
                  <a:spcPts val="630"/>
                </a:spcAft>
                <a:buSzPct val="100000"/>
                <a:buFont typeface="Calibri" panose="020F0502020204030204" pitchFamily="34" charset="0"/>
                <a:buChar char="•"/>
              </a:pPr>
              <a:endParaRPr lang="en-US" altLang="en-US" sz="2800" dirty="0">
                <a:solidFill>
                  <a:schemeClr val="accent5"/>
                </a:solidFill>
              </a:endParaRPr>
            </a:p>
            <a:p>
              <a:pPr marL="360073" indent="-360073" algn="just" defTabSz="480095" eaLnBrk="0" fontAlgn="base" hangingPunct="0">
                <a:spcAft>
                  <a:spcPts val="630"/>
                </a:spcAft>
                <a:buSzPct val="100000"/>
                <a:buFont typeface="Calibri" panose="020F0502020204030204" pitchFamily="34" charset="0"/>
                <a:buChar char="•"/>
              </a:pPr>
              <a:endParaRPr lang="en-US" altLang="en-US" sz="2800" dirty="0">
                <a:solidFill>
                  <a:schemeClr val="accent5"/>
                </a:solidFill>
              </a:endParaRPr>
            </a:p>
            <a:p>
              <a:pPr marL="360073" indent="-360073" algn="just" defTabSz="480095" eaLnBrk="0" fontAlgn="base" hangingPunct="0">
                <a:spcAft>
                  <a:spcPts val="630"/>
                </a:spcAft>
                <a:buSzPct val="100000"/>
                <a:buFont typeface="Calibri" panose="020F0502020204030204" pitchFamily="34" charset="0"/>
                <a:buChar char="•"/>
              </a:pPr>
              <a:endParaRPr lang="en-US" altLang="en-US" sz="2800" dirty="0">
                <a:solidFill>
                  <a:schemeClr val="accent5"/>
                </a:solidFill>
              </a:endParaRPr>
            </a:p>
          </p:txBody>
        </p:sp>
      </p:grpSp>
      <p:sp>
        <p:nvSpPr>
          <p:cNvPr id="188" name="Oval 187"/>
          <p:cNvSpPr/>
          <p:nvPr/>
        </p:nvSpPr>
        <p:spPr>
          <a:xfrm>
            <a:off x="8582973" y="3418670"/>
            <a:ext cx="2447360" cy="1474460"/>
          </a:xfrm>
          <a:prstGeom prst="ellipse">
            <a:avLst/>
          </a:prstGeom>
          <a:solidFill>
            <a:srgbClr val="C00000">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000" i="1" dirty="0">
                <a:solidFill>
                  <a:srgbClr val="8A0000"/>
                </a:solidFill>
              </a:rPr>
              <a:t>b</a:t>
            </a:r>
          </a:p>
        </p:txBody>
      </p:sp>
      <p:sp>
        <p:nvSpPr>
          <p:cNvPr id="41" name="Freeform 40"/>
          <p:cNvSpPr/>
          <p:nvPr/>
        </p:nvSpPr>
        <p:spPr>
          <a:xfrm rot="21178666">
            <a:off x="7205422" y="4532705"/>
            <a:ext cx="3656780" cy="1390467"/>
          </a:xfrm>
          <a:custGeom>
            <a:avLst/>
            <a:gdLst>
              <a:gd name="connsiteX0" fmla="*/ 0 w 3152274"/>
              <a:gd name="connsiteY0" fmla="*/ 139183 h 1390467"/>
              <a:gd name="connsiteX1" fmla="*/ 1876927 w 3152274"/>
              <a:gd name="connsiteY1" fmla="*/ 115119 h 1390467"/>
              <a:gd name="connsiteX2" fmla="*/ 3152274 w 3152274"/>
              <a:gd name="connsiteY2" fmla="*/ 1390467 h 1390467"/>
            </a:gdLst>
            <a:ahLst/>
            <a:cxnLst>
              <a:cxn ang="0">
                <a:pos x="connsiteX0" y="connsiteY0"/>
              </a:cxn>
              <a:cxn ang="0">
                <a:pos x="connsiteX1" y="connsiteY1"/>
              </a:cxn>
              <a:cxn ang="0">
                <a:pos x="connsiteX2" y="connsiteY2"/>
              </a:cxn>
            </a:cxnLst>
            <a:rect l="l" t="t" r="r" b="b"/>
            <a:pathLst>
              <a:path w="3152274" h="1390467">
                <a:moveTo>
                  <a:pt x="0" y="139183"/>
                </a:moveTo>
                <a:cubicBezTo>
                  <a:pt x="675774" y="22877"/>
                  <a:pt x="1351548" y="-93428"/>
                  <a:pt x="1876927" y="115119"/>
                </a:cubicBezTo>
                <a:cubicBezTo>
                  <a:pt x="2402306" y="323666"/>
                  <a:pt x="2867527" y="1057593"/>
                  <a:pt x="3152274" y="1390467"/>
                </a:cubicBezTo>
              </a:path>
            </a:pathLst>
          </a:cu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3" name="TextBox 192"/>
          <p:cNvSpPr txBox="1"/>
          <p:nvPr/>
        </p:nvSpPr>
        <p:spPr>
          <a:xfrm>
            <a:off x="7215336" y="3621516"/>
            <a:ext cx="1191352" cy="830997"/>
          </a:xfrm>
          <a:prstGeom prst="rect">
            <a:avLst/>
          </a:prstGeom>
          <a:noFill/>
        </p:spPr>
        <p:txBody>
          <a:bodyPr wrap="none" rtlCol="0">
            <a:spAutoFit/>
          </a:bodyPr>
          <a:lstStyle/>
          <a:p>
            <a:r>
              <a:rPr lang="en-US" sz="2400" i="1" dirty="0">
                <a:solidFill>
                  <a:srgbClr val="D44F4F"/>
                </a:solidFill>
                <a:latin typeface="+mj-lt"/>
              </a:rPr>
              <a:t>decision</a:t>
            </a:r>
          </a:p>
          <a:p>
            <a:r>
              <a:rPr lang="en-US" sz="2400" i="1" dirty="0">
                <a:solidFill>
                  <a:srgbClr val="D44F4F"/>
                </a:solidFill>
                <a:latin typeface="+mj-lt"/>
              </a:rPr>
              <a:t>region b</a:t>
            </a:r>
          </a:p>
        </p:txBody>
      </p:sp>
      <p:sp>
        <p:nvSpPr>
          <p:cNvPr id="194" name="TextBox 193"/>
          <p:cNvSpPr txBox="1"/>
          <p:nvPr/>
        </p:nvSpPr>
        <p:spPr>
          <a:xfrm>
            <a:off x="9402013" y="5632059"/>
            <a:ext cx="1191352" cy="830997"/>
          </a:xfrm>
          <a:prstGeom prst="rect">
            <a:avLst/>
          </a:prstGeom>
          <a:noFill/>
        </p:spPr>
        <p:txBody>
          <a:bodyPr wrap="none" rtlCol="0">
            <a:spAutoFit/>
          </a:bodyPr>
          <a:lstStyle/>
          <a:p>
            <a:r>
              <a:rPr lang="en-US" sz="2400" i="1" dirty="0">
                <a:solidFill>
                  <a:schemeClr val="accent5"/>
                </a:solidFill>
                <a:latin typeface="+mj-lt"/>
              </a:rPr>
              <a:t>decision</a:t>
            </a:r>
          </a:p>
          <a:p>
            <a:r>
              <a:rPr lang="en-US" sz="2400" i="1" dirty="0">
                <a:solidFill>
                  <a:schemeClr val="accent5"/>
                </a:solidFill>
                <a:latin typeface="+mj-lt"/>
              </a:rPr>
              <a:t>region a</a:t>
            </a:r>
          </a:p>
        </p:txBody>
      </p:sp>
      <p:sp>
        <p:nvSpPr>
          <p:cNvPr id="195" name="TextBox 194"/>
          <p:cNvSpPr txBox="1"/>
          <p:nvPr/>
        </p:nvSpPr>
        <p:spPr>
          <a:xfrm>
            <a:off x="10563145" y="5064698"/>
            <a:ext cx="1356333" cy="461665"/>
          </a:xfrm>
          <a:prstGeom prst="rect">
            <a:avLst/>
          </a:prstGeom>
          <a:noFill/>
        </p:spPr>
        <p:txBody>
          <a:bodyPr wrap="none" rtlCol="0">
            <a:spAutoFit/>
          </a:bodyPr>
          <a:lstStyle/>
          <a:p>
            <a:r>
              <a:rPr lang="en-US" sz="2400" i="1" dirty="0">
                <a:latin typeface="+mj-lt"/>
              </a:rPr>
              <a:t>boundary</a:t>
            </a:r>
          </a:p>
        </p:txBody>
      </p:sp>
      <p:sp>
        <p:nvSpPr>
          <p:cNvPr id="196" name="Text Box 21"/>
          <p:cNvSpPr txBox="1">
            <a:spLocks noChangeArrowheads="1"/>
          </p:cNvSpPr>
          <p:nvPr/>
        </p:nvSpPr>
        <p:spPr bwMode="auto">
          <a:xfrm>
            <a:off x="914405" y="6561050"/>
            <a:ext cx="10982425" cy="3049230"/>
          </a:xfrm>
          <a:prstGeom prst="rect">
            <a:avLst/>
          </a:prstGeom>
          <a:noFill/>
          <a:ln>
            <a:noFill/>
          </a:ln>
          <a:effectLst/>
          <a:extLst>
            <a:ext uri="{909E8E84-426E-40dd-AFC4-6F175D3DCCD1}">
              <a14:hiddenFill xmlns:a14="http://schemas.microsoft.com/office/drawing/2010/main" xmlns="">
                <a:solidFill>
                  <a:srgbClr val="5B9BD5"/>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202" tIns="19202" rIns="19202" bIns="19202"/>
          <a:lstStyle>
            <a:lvl1pPr defTabSz="457200">
              <a:defRPr sz="4200">
                <a:solidFill>
                  <a:schemeClr val="tx1"/>
                </a:solidFill>
                <a:latin typeface="Calibri" panose="020F0502020204030204" pitchFamily="34" charset="0"/>
                <a:ea typeface="ＭＳ Ｐゴシック" pitchFamily="-65" charset="-128"/>
              </a:defRPr>
            </a:lvl1pPr>
            <a:lvl2pPr marL="742950" indent="-285750" defTabSz="457200">
              <a:defRPr sz="4200">
                <a:solidFill>
                  <a:schemeClr val="tx1"/>
                </a:solidFill>
                <a:latin typeface="Calibri" panose="020F0502020204030204" pitchFamily="34" charset="0"/>
                <a:ea typeface="ＭＳ Ｐゴシック" pitchFamily="-65" charset="-128"/>
              </a:defRPr>
            </a:lvl2pPr>
            <a:lvl3pPr marL="1143000" indent="-228600" defTabSz="457200">
              <a:defRPr sz="4200">
                <a:solidFill>
                  <a:schemeClr val="tx1"/>
                </a:solidFill>
                <a:latin typeface="Calibri" panose="020F0502020204030204" pitchFamily="34" charset="0"/>
                <a:ea typeface="ＭＳ Ｐゴシック" pitchFamily="-65" charset="-128"/>
              </a:defRPr>
            </a:lvl3pPr>
            <a:lvl4pPr marL="1600200" indent="-228600" defTabSz="457200">
              <a:defRPr sz="4200">
                <a:solidFill>
                  <a:schemeClr val="tx1"/>
                </a:solidFill>
                <a:latin typeface="Calibri" panose="020F0502020204030204" pitchFamily="34" charset="0"/>
                <a:ea typeface="ＭＳ Ｐゴシック" pitchFamily="-65" charset="-128"/>
              </a:defRPr>
            </a:lvl4pPr>
            <a:lvl5pPr marL="2057400" indent="-228600" defTabSz="457200">
              <a:defRPr sz="4200">
                <a:solidFill>
                  <a:schemeClr val="tx1"/>
                </a:solidFill>
                <a:latin typeface="Calibri" panose="020F0502020204030204" pitchFamily="34" charset="0"/>
                <a:ea typeface="ＭＳ Ｐゴシック" pitchFamily="-65" charset="-128"/>
              </a:defRPr>
            </a:lvl5pPr>
            <a:lvl6pPr marL="25146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6pPr>
            <a:lvl7pPr marL="29718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7pPr>
            <a:lvl8pPr marL="34290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8pPr>
            <a:lvl9pPr marL="38862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9pPr>
          </a:lstStyle>
          <a:p>
            <a:pPr marL="360073" indent="-360073" algn="just" defTabSz="480095" eaLnBrk="0" fontAlgn="base" hangingPunct="0">
              <a:spcAft>
                <a:spcPts val="630"/>
              </a:spcAft>
              <a:buSzPct val="100000"/>
              <a:buFont typeface="Calibri" panose="020F0502020204030204" pitchFamily="34" charset="0"/>
              <a:buChar char="•"/>
            </a:pPr>
            <a:r>
              <a:rPr lang="en-US" altLang="en-US" sz="2800" dirty="0">
                <a:latin typeface="Calibri" panose="020F0502020204030204"/>
                <a:ea typeface="+mn-ea"/>
              </a:rPr>
              <a:t>These mass integrals have no closed form </a:t>
            </a:r>
            <a:r>
              <a:rPr lang="en-US" altLang="en-US" sz="2800" dirty="0">
                <a:latin typeface="Calibri" panose="020F0502020204030204"/>
              </a:rPr>
              <a:t>for general Gaussians</a:t>
            </a:r>
            <a:r>
              <a:rPr lang="en-US" altLang="en-US" sz="2800" dirty="0">
                <a:latin typeface="Calibri" panose="020F0502020204030204"/>
                <a:ea typeface="+mn-ea"/>
              </a:rPr>
              <a:t>. Standard numerical methods would be cumbersome, inaccurate and inefficient.</a:t>
            </a:r>
          </a:p>
          <a:p>
            <a:pPr marL="360073" indent="-360073" algn="just" defTabSz="480095" eaLnBrk="0" fontAlgn="base" hangingPunct="0">
              <a:spcAft>
                <a:spcPts val="630"/>
              </a:spcAft>
              <a:buSzPct val="100000"/>
              <a:buFont typeface="Calibri" panose="020F0502020204030204" pitchFamily="34" charset="0"/>
              <a:buChar char="•"/>
            </a:pPr>
            <a:r>
              <a:rPr lang="en-US" altLang="en-US" sz="2800" dirty="0">
                <a:latin typeface="Calibri" panose="020F0502020204030204"/>
                <a:ea typeface="+mn-ea"/>
              </a:rPr>
              <a:t>We present a solution that is fast, accurate and robust across cases.</a:t>
            </a:r>
          </a:p>
          <a:p>
            <a:pPr marL="360073" indent="-360073" algn="just" defTabSz="480095" eaLnBrk="0" fontAlgn="base" hangingPunct="0">
              <a:spcAft>
                <a:spcPts val="630"/>
              </a:spcAft>
              <a:buSzPct val="100000"/>
              <a:buFont typeface="Calibri" panose="020F0502020204030204" pitchFamily="34" charset="0"/>
              <a:buChar char="•"/>
            </a:pPr>
            <a:r>
              <a:rPr lang="en-US" altLang="en-US" sz="2800" dirty="0">
                <a:latin typeface="Calibri" panose="020F0502020204030204"/>
                <a:ea typeface="+mn-ea"/>
              </a:rPr>
              <a:t>Our MATLAB implementation is a complete suite of tools for such classification.</a:t>
            </a:r>
          </a:p>
          <a:p>
            <a:pPr marL="360073" indent="-360073" algn="just" defTabSz="480095" eaLnBrk="0" fontAlgn="base" hangingPunct="0">
              <a:spcAft>
                <a:spcPts val="630"/>
              </a:spcAft>
              <a:buSzPct val="100000"/>
              <a:buFont typeface="Calibri" panose="020F0502020204030204" pitchFamily="34" charset="0"/>
              <a:buChar char="•"/>
            </a:pPr>
            <a:endParaRPr lang="en-US" altLang="en-US" sz="2800" dirty="0">
              <a:solidFill>
                <a:schemeClr val="accent5"/>
              </a:solidFill>
            </a:endParaRPr>
          </a:p>
          <a:p>
            <a:pPr marL="360073" indent="-360073" algn="just" defTabSz="480095" eaLnBrk="0" fontAlgn="base" hangingPunct="0">
              <a:spcAft>
                <a:spcPts val="630"/>
              </a:spcAft>
              <a:buSzPct val="100000"/>
              <a:buFont typeface="Calibri" panose="020F0502020204030204" pitchFamily="34" charset="0"/>
              <a:buChar char="•"/>
            </a:pPr>
            <a:endParaRPr lang="en-US" altLang="en-US" sz="2800" dirty="0">
              <a:solidFill>
                <a:schemeClr val="accent5"/>
              </a:solidFill>
            </a:endParaRPr>
          </a:p>
          <a:p>
            <a:pPr marL="360073" indent="-360073" algn="just" defTabSz="480095" eaLnBrk="0" fontAlgn="base" hangingPunct="0">
              <a:spcAft>
                <a:spcPts val="630"/>
              </a:spcAft>
              <a:buSzPct val="100000"/>
              <a:buFont typeface="Calibri" panose="020F0502020204030204" pitchFamily="34" charset="0"/>
              <a:buChar char="•"/>
            </a:pPr>
            <a:endParaRPr lang="en-US" altLang="en-US" sz="2800" dirty="0">
              <a:solidFill>
                <a:schemeClr val="accent5"/>
              </a:solidFill>
            </a:endParaRPr>
          </a:p>
        </p:txBody>
      </p:sp>
      <p:sp>
        <p:nvSpPr>
          <p:cNvPr id="197" name="Text Box 21"/>
          <p:cNvSpPr txBox="1">
            <a:spLocks noChangeArrowheads="1"/>
          </p:cNvSpPr>
          <p:nvPr/>
        </p:nvSpPr>
        <p:spPr bwMode="auto">
          <a:xfrm>
            <a:off x="12766095" y="3770289"/>
            <a:ext cx="3452489" cy="896233"/>
          </a:xfrm>
          <a:prstGeom prst="rect">
            <a:avLst/>
          </a:prstGeom>
          <a:noFill/>
          <a:ln>
            <a:noFill/>
          </a:ln>
          <a:effectLst/>
          <a:extLst>
            <a:ext uri="{909E8E84-426E-40dd-AFC4-6F175D3DCCD1}">
              <a14:hiddenFill xmlns:a14="http://schemas.microsoft.com/office/drawing/2010/main" xmlns="">
                <a:solidFill>
                  <a:srgbClr val="5B9BD5"/>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202" tIns="19202" rIns="19202" bIns="19202"/>
          <a:lstStyle>
            <a:lvl1pPr defTabSz="457200">
              <a:defRPr sz="4200">
                <a:solidFill>
                  <a:schemeClr val="tx1"/>
                </a:solidFill>
                <a:latin typeface="Calibri" panose="020F0502020204030204" pitchFamily="34" charset="0"/>
                <a:ea typeface="ＭＳ Ｐゴシック" pitchFamily="-65" charset="-128"/>
              </a:defRPr>
            </a:lvl1pPr>
            <a:lvl2pPr marL="742950" indent="-285750" defTabSz="457200">
              <a:defRPr sz="4200">
                <a:solidFill>
                  <a:schemeClr val="tx1"/>
                </a:solidFill>
                <a:latin typeface="Calibri" panose="020F0502020204030204" pitchFamily="34" charset="0"/>
                <a:ea typeface="ＭＳ Ｐゴシック" pitchFamily="-65" charset="-128"/>
              </a:defRPr>
            </a:lvl2pPr>
            <a:lvl3pPr marL="1143000" indent="-228600" defTabSz="457200">
              <a:defRPr sz="4200">
                <a:solidFill>
                  <a:schemeClr val="tx1"/>
                </a:solidFill>
                <a:latin typeface="Calibri" panose="020F0502020204030204" pitchFamily="34" charset="0"/>
                <a:ea typeface="ＭＳ Ｐゴシック" pitchFamily="-65" charset="-128"/>
              </a:defRPr>
            </a:lvl3pPr>
            <a:lvl4pPr marL="1600200" indent="-228600" defTabSz="457200">
              <a:defRPr sz="4200">
                <a:solidFill>
                  <a:schemeClr val="tx1"/>
                </a:solidFill>
                <a:latin typeface="Calibri" panose="020F0502020204030204" pitchFamily="34" charset="0"/>
                <a:ea typeface="ＭＳ Ｐゴシック" pitchFamily="-65" charset="-128"/>
              </a:defRPr>
            </a:lvl4pPr>
            <a:lvl5pPr marL="2057400" indent="-228600" defTabSz="457200">
              <a:defRPr sz="4200">
                <a:solidFill>
                  <a:schemeClr val="tx1"/>
                </a:solidFill>
                <a:latin typeface="Calibri" panose="020F0502020204030204" pitchFamily="34" charset="0"/>
                <a:ea typeface="ＭＳ Ｐゴシック" pitchFamily="-65" charset="-128"/>
              </a:defRPr>
            </a:lvl5pPr>
            <a:lvl6pPr marL="25146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6pPr>
            <a:lvl7pPr marL="29718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7pPr>
            <a:lvl8pPr marL="34290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8pPr>
            <a:lvl9pPr marL="38862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9pPr>
          </a:lstStyle>
          <a:p>
            <a:pPr>
              <a:lnSpc>
                <a:spcPct val="120000"/>
              </a:lnSpc>
              <a:spcBef>
                <a:spcPts val="600"/>
              </a:spcBef>
              <a:spcAft>
                <a:spcPts val="630"/>
              </a:spcAft>
              <a:defRPr/>
            </a:pPr>
            <a:r>
              <a:rPr lang="en-US" altLang="en-US" sz="3200" dirty="0">
                <a:solidFill>
                  <a:schemeClr val="accent5"/>
                </a:solidFill>
                <a:latin typeface="Segoe UI Semibold" panose="020B0702040204020203" pitchFamily="34" charset="0"/>
                <a:cs typeface="Segoe UI Semibold" panose="020B0702040204020203" pitchFamily="34" charset="0"/>
              </a:rPr>
              <a:t>1. </a:t>
            </a:r>
            <a:r>
              <a:rPr lang="en-US" altLang="en-US" sz="3200" dirty="0">
                <a:solidFill>
                  <a:schemeClr val="accent5"/>
                </a:solidFill>
                <a:latin typeface="Segoe UI Semilight" panose="020B0402040204020203" pitchFamily="34" charset="0"/>
                <a:cs typeface="Segoe UI Semilight" panose="020B0402040204020203" pitchFamily="34" charset="0"/>
              </a:rPr>
              <a:t>Whiten Gaussian</a:t>
            </a:r>
            <a:endParaRPr lang="en-US" altLang="en-US" sz="1600" dirty="0">
              <a:solidFill>
                <a:schemeClr val="accent5"/>
              </a:solidFill>
              <a:latin typeface="Segoe UI Semilight" panose="020B0402040204020203" pitchFamily="34" charset="0"/>
              <a:cs typeface="Segoe UI Semilight" panose="020B0402040204020203" pitchFamily="34" charset="0"/>
            </a:endParaRPr>
          </a:p>
        </p:txBody>
      </p:sp>
      <p:grpSp>
        <p:nvGrpSpPr>
          <p:cNvPr id="42" name="Group 41"/>
          <p:cNvGrpSpPr/>
          <p:nvPr/>
        </p:nvGrpSpPr>
        <p:grpSpPr>
          <a:xfrm>
            <a:off x="12804418" y="4619570"/>
            <a:ext cx="1992261" cy="1382257"/>
            <a:chOff x="12830644" y="4568342"/>
            <a:chExt cx="3874911" cy="2688464"/>
          </a:xfrm>
        </p:grpSpPr>
        <p:sp>
          <p:nvSpPr>
            <p:cNvPr id="200" name="Oval 199"/>
            <p:cNvSpPr/>
            <p:nvPr/>
          </p:nvSpPr>
          <p:spPr>
            <a:xfrm>
              <a:off x="14258195" y="4568342"/>
              <a:ext cx="2447360" cy="1474460"/>
            </a:xfrm>
            <a:prstGeom prst="ellipse">
              <a:avLst/>
            </a:prstGeom>
            <a:solidFill>
              <a:srgbClr val="C00000">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8A0000"/>
                </a:solidFill>
              </a:endParaRPr>
            </a:p>
          </p:txBody>
        </p:sp>
        <p:sp>
          <p:nvSpPr>
            <p:cNvPr id="199" name="Oval 198"/>
            <p:cNvSpPr/>
            <p:nvPr/>
          </p:nvSpPr>
          <p:spPr>
            <a:xfrm rot="19825371">
              <a:off x="12830644" y="5838075"/>
              <a:ext cx="2905745" cy="1418731"/>
            </a:xfrm>
            <a:prstGeom prst="ellipse">
              <a:avLst/>
            </a:prstGeom>
            <a:solidFill>
              <a:srgbClr val="4472C4">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i="1" dirty="0">
                <a:solidFill>
                  <a:schemeClr val="accent5">
                    <a:lumMod val="50000"/>
                  </a:schemeClr>
                </a:solidFill>
              </a:endParaRPr>
            </a:p>
          </p:txBody>
        </p:sp>
        <p:sp>
          <p:nvSpPr>
            <p:cNvPr id="201" name="Freeform 200"/>
            <p:cNvSpPr/>
            <p:nvPr/>
          </p:nvSpPr>
          <p:spPr>
            <a:xfrm rot="21178666">
              <a:off x="12880645" y="5682364"/>
              <a:ext cx="3656780" cy="1390467"/>
            </a:xfrm>
            <a:custGeom>
              <a:avLst/>
              <a:gdLst>
                <a:gd name="connsiteX0" fmla="*/ 0 w 3152274"/>
                <a:gd name="connsiteY0" fmla="*/ 139183 h 1390467"/>
                <a:gd name="connsiteX1" fmla="*/ 1876927 w 3152274"/>
                <a:gd name="connsiteY1" fmla="*/ 115119 h 1390467"/>
                <a:gd name="connsiteX2" fmla="*/ 3152274 w 3152274"/>
                <a:gd name="connsiteY2" fmla="*/ 1390467 h 1390467"/>
              </a:gdLst>
              <a:ahLst/>
              <a:cxnLst>
                <a:cxn ang="0">
                  <a:pos x="connsiteX0" y="connsiteY0"/>
                </a:cxn>
                <a:cxn ang="0">
                  <a:pos x="connsiteX1" y="connsiteY1"/>
                </a:cxn>
                <a:cxn ang="0">
                  <a:pos x="connsiteX2" y="connsiteY2"/>
                </a:cxn>
              </a:cxnLst>
              <a:rect l="l" t="t" r="r" b="b"/>
              <a:pathLst>
                <a:path w="3152274" h="1390467">
                  <a:moveTo>
                    <a:pt x="0" y="139183"/>
                  </a:moveTo>
                  <a:cubicBezTo>
                    <a:pt x="675774" y="22877"/>
                    <a:pt x="1351548" y="-93428"/>
                    <a:pt x="1876927" y="115119"/>
                  </a:cubicBezTo>
                  <a:cubicBezTo>
                    <a:pt x="2402306" y="323666"/>
                    <a:pt x="2867527" y="1057593"/>
                    <a:pt x="3152274" y="1390467"/>
                  </a:cubicBezTo>
                </a:path>
              </a:pathLst>
            </a:cu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44" name="Straight Connector 43"/>
          <p:cNvCxnSpPr/>
          <p:nvPr/>
        </p:nvCxnSpPr>
        <p:spPr>
          <a:xfrm>
            <a:off x="13300629" y="4431955"/>
            <a:ext cx="0" cy="2010544"/>
          </a:xfrm>
          <a:prstGeom prst="line">
            <a:avLst/>
          </a:prstGeom>
          <a:ln w="19050">
            <a:solidFill>
              <a:schemeClr val="tx1"/>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2721719" y="5532601"/>
            <a:ext cx="2014636" cy="0"/>
          </a:xfrm>
          <a:prstGeom prst="line">
            <a:avLst/>
          </a:prstGeom>
          <a:ln w="19050">
            <a:solidFill>
              <a:schemeClr val="tx1"/>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rot="19825371">
            <a:off x="7155437" y="4688417"/>
            <a:ext cx="2905745" cy="1418731"/>
          </a:xfrm>
          <a:prstGeom prst="ellipse">
            <a:avLst/>
          </a:prstGeom>
          <a:solidFill>
            <a:srgbClr val="4472C4">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000" i="1" dirty="0">
                <a:solidFill>
                  <a:schemeClr val="accent5">
                    <a:lumMod val="50000"/>
                  </a:schemeClr>
                </a:solidFill>
              </a:rPr>
              <a:t>a</a:t>
            </a:r>
          </a:p>
        </p:txBody>
      </p:sp>
      <p:sp>
        <p:nvSpPr>
          <p:cNvPr id="53" name="Oval 52"/>
          <p:cNvSpPr/>
          <p:nvPr/>
        </p:nvSpPr>
        <p:spPr>
          <a:xfrm>
            <a:off x="12954010" y="7723503"/>
            <a:ext cx="1411705" cy="1411705"/>
          </a:xfrm>
          <a:prstGeom prst="ellipse">
            <a:avLst/>
          </a:prstGeom>
          <a:solidFill>
            <a:srgbClr val="4472C4">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i="1">
              <a:solidFill>
                <a:schemeClr val="accent5">
                  <a:lumMod val="50000"/>
                </a:schemeClr>
              </a:solidFill>
            </a:endParaRPr>
          </a:p>
        </p:txBody>
      </p:sp>
      <p:cxnSp>
        <p:nvCxnSpPr>
          <p:cNvPr id="60" name="Straight Arrow Connector 59"/>
          <p:cNvCxnSpPr/>
          <p:nvPr/>
        </p:nvCxnSpPr>
        <p:spPr>
          <a:xfrm>
            <a:off x="13798251" y="6442500"/>
            <a:ext cx="0" cy="488108"/>
          </a:xfrm>
          <a:prstGeom prst="straightConnector1">
            <a:avLst/>
          </a:prstGeom>
          <a:ln w="7620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8" name="Text Box 21"/>
          <p:cNvSpPr txBox="1">
            <a:spLocks noChangeArrowheads="1"/>
          </p:cNvSpPr>
          <p:nvPr/>
        </p:nvSpPr>
        <p:spPr bwMode="auto">
          <a:xfrm>
            <a:off x="16514031" y="2936906"/>
            <a:ext cx="3495344" cy="896233"/>
          </a:xfrm>
          <a:prstGeom prst="rect">
            <a:avLst/>
          </a:prstGeom>
          <a:noFill/>
          <a:ln>
            <a:noFill/>
          </a:ln>
          <a:effectLst/>
          <a:extLst>
            <a:ext uri="{909E8E84-426E-40dd-AFC4-6F175D3DCCD1}">
              <a14:hiddenFill xmlns:a14="http://schemas.microsoft.com/office/drawing/2010/main" xmlns="">
                <a:solidFill>
                  <a:srgbClr val="5B9BD5"/>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202" tIns="19202" rIns="19202" bIns="19202"/>
          <a:lstStyle>
            <a:lvl1pPr defTabSz="457200">
              <a:defRPr sz="4200">
                <a:solidFill>
                  <a:schemeClr val="tx1"/>
                </a:solidFill>
                <a:latin typeface="Calibri" panose="020F0502020204030204" pitchFamily="34" charset="0"/>
                <a:ea typeface="ＭＳ Ｐゴシック" pitchFamily="-65" charset="-128"/>
              </a:defRPr>
            </a:lvl1pPr>
            <a:lvl2pPr marL="742950" indent="-285750" defTabSz="457200">
              <a:defRPr sz="4200">
                <a:solidFill>
                  <a:schemeClr val="tx1"/>
                </a:solidFill>
                <a:latin typeface="Calibri" panose="020F0502020204030204" pitchFamily="34" charset="0"/>
                <a:ea typeface="ＭＳ Ｐゴシック" pitchFamily="-65" charset="-128"/>
              </a:defRPr>
            </a:lvl2pPr>
            <a:lvl3pPr marL="1143000" indent="-228600" defTabSz="457200">
              <a:defRPr sz="4200">
                <a:solidFill>
                  <a:schemeClr val="tx1"/>
                </a:solidFill>
                <a:latin typeface="Calibri" panose="020F0502020204030204" pitchFamily="34" charset="0"/>
                <a:ea typeface="ＭＳ Ｐゴシック" pitchFamily="-65" charset="-128"/>
              </a:defRPr>
            </a:lvl3pPr>
            <a:lvl4pPr marL="1600200" indent="-228600" defTabSz="457200">
              <a:defRPr sz="4200">
                <a:solidFill>
                  <a:schemeClr val="tx1"/>
                </a:solidFill>
                <a:latin typeface="Calibri" panose="020F0502020204030204" pitchFamily="34" charset="0"/>
                <a:ea typeface="ＭＳ Ｐゴシック" pitchFamily="-65" charset="-128"/>
              </a:defRPr>
            </a:lvl4pPr>
            <a:lvl5pPr marL="2057400" indent="-228600" defTabSz="457200">
              <a:defRPr sz="4200">
                <a:solidFill>
                  <a:schemeClr val="tx1"/>
                </a:solidFill>
                <a:latin typeface="Calibri" panose="020F0502020204030204" pitchFamily="34" charset="0"/>
                <a:ea typeface="ＭＳ Ｐゴシック" pitchFamily="-65" charset="-128"/>
              </a:defRPr>
            </a:lvl5pPr>
            <a:lvl6pPr marL="25146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6pPr>
            <a:lvl7pPr marL="29718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7pPr>
            <a:lvl8pPr marL="34290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8pPr>
            <a:lvl9pPr marL="38862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9pPr>
          </a:lstStyle>
          <a:p>
            <a:pPr>
              <a:defRPr/>
            </a:pPr>
            <a:r>
              <a:rPr lang="en-US" altLang="en-US" sz="3200" dirty="0">
                <a:solidFill>
                  <a:schemeClr val="accent5"/>
                </a:solidFill>
                <a:latin typeface="Segoe UI Semibold" panose="020B0702040204020203" pitchFamily="34" charset="0"/>
                <a:cs typeface="Segoe UI Semibold" panose="020B0702040204020203" pitchFamily="34" charset="0"/>
              </a:rPr>
              <a:t>2. </a:t>
            </a:r>
            <a:r>
              <a:rPr lang="en-US" altLang="en-US" sz="3200" dirty="0">
                <a:solidFill>
                  <a:schemeClr val="accent5"/>
                </a:solidFill>
                <a:latin typeface="Segoe UI Semilight" panose="020B0402040204020203" pitchFamily="34" charset="0"/>
                <a:cs typeface="Segoe UI Semilight" panose="020B0402040204020203" pitchFamily="34" charset="0"/>
              </a:rPr>
              <a:t>Use closed-form           </a:t>
            </a:r>
          </a:p>
          <a:p>
            <a:pPr>
              <a:defRPr/>
            </a:pPr>
            <a:r>
              <a:rPr lang="en-US" altLang="en-US" sz="3200" dirty="0">
                <a:solidFill>
                  <a:schemeClr val="accent5"/>
                </a:solidFill>
                <a:latin typeface="Segoe UI Semilight" panose="020B0402040204020203" pitchFamily="34" charset="0"/>
                <a:cs typeface="Segoe UI Semilight" panose="020B0402040204020203" pitchFamily="34" charset="0"/>
              </a:rPr>
              <a:t>    radial integral</a:t>
            </a:r>
            <a:endParaRPr lang="en-US" altLang="en-US" sz="1600" dirty="0">
              <a:solidFill>
                <a:schemeClr val="accent5"/>
              </a:solidFill>
              <a:latin typeface="Segoe UI Semilight" panose="020B0402040204020203" pitchFamily="34" charset="0"/>
              <a:cs typeface="Segoe UI Semilight" panose="020B0402040204020203" pitchFamily="34" charset="0"/>
            </a:endParaRPr>
          </a:p>
        </p:txBody>
      </p:sp>
      <p:sp>
        <p:nvSpPr>
          <p:cNvPr id="248" name="Oval 247"/>
          <p:cNvSpPr/>
          <p:nvPr/>
        </p:nvSpPr>
        <p:spPr>
          <a:xfrm>
            <a:off x="17006685" y="4431970"/>
            <a:ext cx="1411705" cy="1411705"/>
          </a:xfrm>
          <a:prstGeom prst="ellipse">
            <a:avLst/>
          </a:prstGeom>
          <a:solidFill>
            <a:srgbClr val="4472C4">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i="1">
              <a:solidFill>
                <a:schemeClr val="accent5">
                  <a:lumMod val="50000"/>
                </a:schemeClr>
              </a:solidFill>
            </a:endParaRPr>
          </a:p>
        </p:txBody>
      </p:sp>
      <p:sp>
        <p:nvSpPr>
          <p:cNvPr id="253" name="Text Box 21"/>
          <p:cNvSpPr txBox="1">
            <a:spLocks noChangeArrowheads="1"/>
          </p:cNvSpPr>
          <p:nvPr/>
        </p:nvSpPr>
        <p:spPr bwMode="auto">
          <a:xfrm>
            <a:off x="16513085" y="7709121"/>
            <a:ext cx="4129305" cy="1741759"/>
          </a:xfrm>
          <a:prstGeom prst="rect">
            <a:avLst/>
          </a:prstGeom>
          <a:noFill/>
          <a:ln>
            <a:noFill/>
          </a:ln>
          <a:effectLst/>
          <a:extLst>
            <a:ext uri="{909E8E84-426E-40dd-AFC4-6F175D3DCCD1}">
              <a14:hiddenFill xmlns:a14="http://schemas.microsoft.com/office/drawing/2010/main" xmlns="">
                <a:solidFill>
                  <a:srgbClr val="5B9BD5"/>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202" tIns="19202" rIns="19202" bIns="19202"/>
          <a:lstStyle>
            <a:lvl1pPr defTabSz="457200">
              <a:defRPr sz="4200">
                <a:solidFill>
                  <a:schemeClr val="tx1"/>
                </a:solidFill>
                <a:latin typeface="Calibri" panose="020F0502020204030204" pitchFamily="34" charset="0"/>
                <a:ea typeface="ＭＳ Ｐゴシック" pitchFamily="-65" charset="-128"/>
              </a:defRPr>
            </a:lvl1pPr>
            <a:lvl2pPr marL="742950" indent="-285750" defTabSz="457200">
              <a:defRPr sz="4200">
                <a:solidFill>
                  <a:schemeClr val="tx1"/>
                </a:solidFill>
                <a:latin typeface="Calibri" panose="020F0502020204030204" pitchFamily="34" charset="0"/>
                <a:ea typeface="ＭＳ Ｐゴシック" pitchFamily="-65" charset="-128"/>
              </a:defRPr>
            </a:lvl2pPr>
            <a:lvl3pPr marL="1143000" indent="-228600" defTabSz="457200">
              <a:defRPr sz="4200">
                <a:solidFill>
                  <a:schemeClr val="tx1"/>
                </a:solidFill>
                <a:latin typeface="Calibri" panose="020F0502020204030204" pitchFamily="34" charset="0"/>
                <a:ea typeface="ＭＳ Ｐゴシック" pitchFamily="-65" charset="-128"/>
              </a:defRPr>
            </a:lvl3pPr>
            <a:lvl4pPr marL="1600200" indent="-228600" defTabSz="457200">
              <a:defRPr sz="4200">
                <a:solidFill>
                  <a:schemeClr val="tx1"/>
                </a:solidFill>
                <a:latin typeface="Calibri" panose="020F0502020204030204" pitchFamily="34" charset="0"/>
                <a:ea typeface="ＭＳ Ｐゴシック" pitchFamily="-65" charset="-128"/>
              </a:defRPr>
            </a:lvl4pPr>
            <a:lvl5pPr marL="2057400" indent="-228600" defTabSz="457200">
              <a:defRPr sz="4200">
                <a:solidFill>
                  <a:schemeClr val="tx1"/>
                </a:solidFill>
                <a:latin typeface="Calibri" panose="020F0502020204030204" pitchFamily="34" charset="0"/>
                <a:ea typeface="ＭＳ Ｐゴシック" pitchFamily="-65" charset="-128"/>
              </a:defRPr>
            </a:lvl5pPr>
            <a:lvl6pPr marL="25146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6pPr>
            <a:lvl7pPr marL="29718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7pPr>
            <a:lvl8pPr marL="34290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8pPr>
            <a:lvl9pPr marL="38862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9pPr>
          </a:lstStyle>
          <a:p>
            <a:pPr defTabSz="480095" eaLnBrk="0" fontAlgn="base" hangingPunct="0">
              <a:spcAft>
                <a:spcPts val="630"/>
              </a:spcAft>
              <a:buSzPct val="100000"/>
            </a:pPr>
            <a:r>
              <a:rPr lang="en-US" altLang="en-US" sz="2800" dirty="0">
                <a:latin typeface="Calibri" panose="020F0502020204030204"/>
                <a:ea typeface="+mn-ea"/>
              </a:rPr>
              <a:t>In polar </a:t>
            </a:r>
            <a:r>
              <a:rPr lang="en-US" altLang="en-US" sz="2800" dirty="0">
                <a:latin typeface="Calibri" panose="020F0502020204030204"/>
                <a:ea typeface="+mn-ea"/>
              </a:rPr>
              <a:t>form, </a:t>
            </a:r>
            <a:r>
              <a:rPr lang="en-US" altLang="en-US" sz="2800" dirty="0">
                <a:latin typeface="Calibri" panose="020F0502020204030204"/>
                <a:ea typeface="+mn-ea"/>
              </a:rPr>
              <a:t>the standard normal has a closed-form integral over a small angle within the boundary.</a:t>
            </a:r>
          </a:p>
          <a:p>
            <a:pPr marL="360073" indent="-360073" defTabSz="480095" eaLnBrk="0" fontAlgn="base" hangingPunct="0">
              <a:spcAft>
                <a:spcPts val="630"/>
              </a:spcAft>
              <a:buSzPct val="100000"/>
              <a:buFont typeface="Calibri" panose="020F0502020204030204" pitchFamily="34" charset="0"/>
              <a:buChar char="•"/>
            </a:pPr>
            <a:endParaRPr lang="en-US" altLang="en-US" sz="2800" dirty="0">
              <a:solidFill>
                <a:schemeClr val="accent5"/>
              </a:solidFill>
            </a:endParaRPr>
          </a:p>
          <a:p>
            <a:pPr marL="360073" indent="-360073" defTabSz="480095" eaLnBrk="0" fontAlgn="base" hangingPunct="0">
              <a:spcAft>
                <a:spcPts val="630"/>
              </a:spcAft>
              <a:buSzPct val="100000"/>
              <a:buFont typeface="Calibri" panose="020F0502020204030204" pitchFamily="34" charset="0"/>
              <a:buChar char="•"/>
            </a:pPr>
            <a:endParaRPr lang="en-US" altLang="en-US" sz="2800" dirty="0">
              <a:solidFill>
                <a:schemeClr val="accent5"/>
              </a:solidFill>
            </a:endParaRPr>
          </a:p>
          <a:p>
            <a:pPr marL="360073" indent="-360073" defTabSz="480095" eaLnBrk="0" fontAlgn="base" hangingPunct="0">
              <a:spcAft>
                <a:spcPts val="630"/>
              </a:spcAft>
              <a:buSzPct val="100000"/>
              <a:buFont typeface="Calibri" panose="020F0502020204030204" pitchFamily="34" charset="0"/>
              <a:buChar char="•"/>
            </a:pPr>
            <a:endParaRPr lang="en-US" altLang="en-US" sz="2800" dirty="0">
              <a:solidFill>
                <a:schemeClr val="accent5"/>
              </a:solidFill>
            </a:endParaRPr>
          </a:p>
        </p:txBody>
      </p:sp>
      <p:cxnSp>
        <p:nvCxnSpPr>
          <p:cNvPr id="240" name="Straight Connector 239"/>
          <p:cNvCxnSpPr/>
          <p:nvPr/>
        </p:nvCxnSpPr>
        <p:spPr>
          <a:xfrm>
            <a:off x="17687453" y="3993241"/>
            <a:ext cx="0" cy="2127248"/>
          </a:xfrm>
          <a:prstGeom prst="line">
            <a:avLst/>
          </a:prstGeom>
          <a:ln w="19050">
            <a:solidFill>
              <a:schemeClr val="tx1"/>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16721247" y="5142012"/>
            <a:ext cx="2014636" cy="0"/>
          </a:xfrm>
          <a:prstGeom prst="line">
            <a:avLst/>
          </a:prstGeom>
          <a:ln w="19050">
            <a:solidFill>
              <a:schemeClr val="tx1"/>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3634778" y="7284772"/>
            <a:ext cx="0" cy="2127248"/>
          </a:xfrm>
          <a:prstGeom prst="line">
            <a:avLst/>
          </a:prstGeom>
          <a:ln w="19050">
            <a:solidFill>
              <a:schemeClr val="tx1"/>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12668571" y="8433544"/>
            <a:ext cx="2014636" cy="0"/>
          </a:xfrm>
          <a:prstGeom prst="line">
            <a:avLst/>
          </a:prstGeom>
          <a:ln w="19050">
            <a:solidFill>
              <a:schemeClr val="tx1"/>
            </a:solidFill>
            <a:prstDash val="dash"/>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212" name="Group 211"/>
          <p:cNvGrpSpPr/>
          <p:nvPr/>
        </p:nvGrpSpPr>
        <p:grpSpPr>
          <a:xfrm>
            <a:off x="12649557" y="7440771"/>
            <a:ext cx="2563196" cy="955130"/>
            <a:chOff x="12664044" y="4506876"/>
            <a:chExt cx="4985369" cy="1857710"/>
          </a:xfrm>
        </p:grpSpPr>
        <p:sp>
          <p:nvSpPr>
            <p:cNvPr id="213" name="Oval 212"/>
            <p:cNvSpPr/>
            <p:nvPr/>
          </p:nvSpPr>
          <p:spPr>
            <a:xfrm rot="1873605">
              <a:off x="14311309" y="4506876"/>
              <a:ext cx="3338104" cy="1553761"/>
            </a:xfrm>
            <a:prstGeom prst="ellipse">
              <a:avLst/>
            </a:prstGeom>
            <a:solidFill>
              <a:srgbClr val="C00000">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8A0000"/>
                </a:solidFill>
              </a:endParaRPr>
            </a:p>
          </p:txBody>
        </p:sp>
        <p:sp>
          <p:nvSpPr>
            <p:cNvPr id="214" name="Freeform 213"/>
            <p:cNvSpPr/>
            <p:nvPr/>
          </p:nvSpPr>
          <p:spPr>
            <a:xfrm rot="1809969">
              <a:off x="12664044" y="5434445"/>
              <a:ext cx="4737059" cy="930141"/>
            </a:xfrm>
            <a:custGeom>
              <a:avLst/>
              <a:gdLst>
                <a:gd name="connsiteX0" fmla="*/ 0 w 3152274"/>
                <a:gd name="connsiteY0" fmla="*/ 139183 h 1390467"/>
                <a:gd name="connsiteX1" fmla="*/ 1876927 w 3152274"/>
                <a:gd name="connsiteY1" fmla="*/ 115119 h 1390467"/>
                <a:gd name="connsiteX2" fmla="*/ 3152274 w 3152274"/>
                <a:gd name="connsiteY2" fmla="*/ 1390467 h 1390467"/>
              </a:gdLst>
              <a:ahLst/>
              <a:cxnLst>
                <a:cxn ang="0">
                  <a:pos x="connsiteX0" y="connsiteY0"/>
                </a:cxn>
                <a:cxn ang="0">
                  <a:pos x="connsiteX1" y="connsiteY1"/>
                </a:cxn>
                <a:cxn ang="0">
                  <a:pos x="connsiteX2" y="connsiteY2"/>
                </a:cxn>
              </a:cxnLst>
              <a:rect l="l" t="t" r="r" b="b"/>
              <a:pathLst>
                <a:path w="3152274" h="1390467">
                  <a:moveTo>
                    <a:pt x="0" y="139183"/>
                  </a:moveTo>
                  <a:cubicBezTo>
                    <a:pt x="675774" y="22877"/>
                    <a:pt x="1351548" y="-93428"/>
                    <a:pt x="1876927" y="115119"/>
                  </a:cubicBezTo>
                  <a:cubicBezTo>
                    <a:pt x="2402306" y="323666"/>
                    <a:pt x="2867527" y="1057593"/>
                    <a:pt x="3152274" y="1390467"/>
                  </a:cubicBezTo>
                </a:path>
              </a:pathLst>
            </a:cu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8" name="Isosceles Triangle 67"/>
          <p:cNvSpPr/>
          <p:nvPr/>
        </p:nvSpPr>
        <p:spPr>
          <a:xfrm rot="13265654">
            <a:off x="17815779" y="4617685"/>
            <a:ext cx="166743" cy="594460"/>
          </a:xfrm>
          <a:prstGeom prst="triangle">
            <a:avLst/>
          </a:pr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63" name="Straight Connector 62"/>
          <p:cNvCxnSpPr/>
          <p:nvPr/>
        </p:nvCxnSpPr>
        <p:spPr>
          <a:xfrm flipV="1">
            <a:off x="17695613" y="4164019"/>
            <a:ext cx="647192" cy="978009"/>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17695613" y="4394789"/>
            <a:ext cx="886364" cy="747224"/>
          </a:xfrm>
          <a:prstGeom prst="line">
            <a:avLst/>
          </a:prstGeom>
          <a:ln w="952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39" name="Freeform 238"/>
          <p:cNvSpPr/>
          <p:nvPr/>
        </p:nvSpPr>
        <p:spPr>
          <a:xfrm rot="1809969">
            <a:off x="16702247" y="4626142"/>
            <a:ext cx="2435529" cy="478226"/>
          </a:xfrm>
          <a:custGeom>
            <a:avLst/>
            <a:gdLst>
              <a:gd name="connsiteX0" fmla="*/ 0 w 3152274"/>
              <a:gd name="connsiteY0" fmla="*/ 139183 h 1390467"/>
              <a:gd name="connsiteX1" fmla="*/ 1876927 w 3152274"/>
              <a:gd name="connsiteY1" fmla="*/ 115119 h 1390467"/>
              <a:gd name="connsiteX2" fmla="*/ 3152274 w 3152274"/>
              <a:gd name="connsiteY2" fmla="*/ 1390467 h 1390467"/>
            </a:gdLst>
            <a:ahLst/>
            <a:cxnLst>
              <a:cxn ang="0">
                <a:pos x="connsiteX0" y="connsiteY0"/>
              </a:cxn>
              <a:cxn ang="0">
                <a:pos x="connsiteX1" y="connsiteY1"/>
              </a:cxn>
              <a:cxn ang="0">
                <a:pos x="connsiteX2" y="connsiteY2"/>
              </a:cxn>
            </a:cxnLst>
            <a:rect l="l" t="t" r="r" b="b"/>
            <a:pathLst>
              <a:path w="3152274" h="1390467">
                <a:moveTo>
                  <a:pt x="0" y="139183"/>
                </a:moveTo>
                <a:cubicBezTo>
                  <a:pt x="675774" y="22877"/>
                  <a:pt x="1351548" y="-93428"/>
                  <a:pt x="1876927" y="115119"/>
                </a:cubicBezTo>
                <a:cubicBezTo>
                  <a:pt x="2402306" y="323666"/>
                  <a:pt x="2867527" y="1057593"/>
                  <a:pt x="3152274" y="1390467"/>
                </a:cubicBezTo>
              </a:path>
            </a:pathLst>
          </a:cu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6" name="Text Box 21"/>
          <p:cNvSpPr txBox="1">
            <a:spLocks noChangeArrowheads="1"/>
          </p:cNvSpPr>
          <p:nvPr/>
        </p:nvSpPr>
        <p:spPr bwMode="auto">
          <a:xfrm>
            <a:off x="20715289" y="2951884"/>
            <a:ext cx="3495344" cy="896233"/>
          </a:xfrm>
          <a:prstGeom prst="rect">
            <a:avLst/>
          </a:prstGeom>
          <a:noFill/>
          <a:ln>
            <a:noFill/>
          </a:ln>
          <a:effectLst/>
          <a:extLst>
            <a:ext uri="{909E8E84-426E-40dd-AFC4-6F175D3DCCD1}">
              <a14:hiddenFill xmlns:a14="http://schemas.microsoft.com/office/drawing/2010/main" xmlns="">
                <a:solidFill>
                  <a:srgbClr val="5B9BD5"/>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202" tIns="19202" rIns="19202" bIns="19202"/>
          <a:lstStyle>
            <a:lvl1pPr defTabSz="457200">
              <a:defRPr sz="4200">
                <a:solidFill>
                  <a:schemeClr val="tx1"/>
                </a:solidFill>
                <a:latin typeface="Calibri" panose="020F0502020204030204" pitchFamily="34" charset="0"/>
                <a:ea typeface="ＭＳ Ｐゴシック" pitchFamily="-65" charset="-128"/>
              </a:defRPr>
            </a:lvl1pPr>
            <a:lvl2pPr marL="742950" indent="-285750" defTabSz="457200">
              <a:defRPr sz="4200">
                <a:solidFill>
                  <a:schemeClr val="tx1"/>
                </a:solidFill>
                <a:latin typeface="Calibri" panose="020F0502020204030204" pitchFamily="34" charset="0"/>
                <a:ea typeface="ＭＳ Ｐゴシック" pitchFamily="-65" charset="-128"/>
              </a:defRPr>
            </a:lvl2pPr>
            <a:lvl3pPr marL="1143000" indent="-228600" defTabSz="457200">
              <a:defRPr sz="4200">
                <a:solidFill>
                  <a:schemeClr val="tx1"/>
                </a:solidFill>
                <a:latin typeface="Calibri" panose="020F0502020204030204" pitchFamily="34" charset="0"/>
                <a:ea typeface="ＭＳ Ｐゴシック" pitchFamily="-65" charset="-128"/>
              </a:defRPr>
            </a:lvl3pPr>
            <a:lvl4pPr marL="1600200" indent="-228600" defTabSz="457200">
              <a:defRPr sz="4200">
                <a:solidFill>
                  <a:schemeClr val="tx1"/>
                </a:solidFill>
                <a:latin typeface="Calibri" panose="020F0502020204030204" pitchFamily="34" charset="0"/>
                <a:ea typeface="ＭＳ Ｐゴシック" pitchFamily="-65" charset="-128"/>
              </a:defRPr>
            </a:lvl4pPr>
            <a:lvl5pPr marL="2057400" indent="-228600" defTabSz="457200">
              <a:defRPr sz="4200">
                <a:solidFill>
                  <a:schemeClr val="tx1"/>
                </a:solidFill>
                <a:latin typeface="Calibri" panose="020F0502020204030204" pitchFamily="34" charset="0"/>
                <a:ea typeface="ＭＳ Ｐゴシック" pitchFamily="-65" charset="-128"/>
              </a:defRPr>
            </a:lvl5pPr>
            <a:lvl6pPr marL="25146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6pPr>
            <a:lvl7pPr marL="29718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7pPr>
            <a:lvl8pPr marL="34290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8pPr>
            <a:lvl9pPr marL="38862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9pPr>
          </a:lstStyle>
          <a:p>
            <a:pPr>
              <a:defRPr/>
            </a:pPr>
            <a:r>
              <a:rPr lang="en-US" altLang="en-US" sz="3200" dirty="0">
                <a:solidFill>
                  <a:schemeClr val="accent5"/>
                </a:solidFill>
                <a:latin typeface="Segoe UI Semibold" panose="020B0702040204020203" pitchFamily="34" charset="0"/>
                <a:cs typeface="Segoe UI Semibold" panose="020B0702040204020203" pitchFamily="34" charset="0"/>
              </a:rPr>
              <a:t>3. </a:t>
            </a:r>
            <a:r>
              <a:rPr lang="en-US" altLang="en-US" sz="3200" dirty="0">
                <a:solidFill>
                  <a:schemeClr val="accent5"/>
                </a:solidFill>
                <a:latin typeface="Segoe UI Semilight" panose="020B0402040204020203" pitchFamily="34" charset="0"/>
                <a:cs typeface="Segoe UI Semilight" panose="020B0402040204020203" pitchFamily="34" charset="0"/>
              </a:rPr>
              <a:t>Sum radial integral over fixed angle grid</a:t>
            </a:r>
            <a:endParaRPr lang="en-US" altLang="en-US" sz="1600" dirty="0">
              <a:solidFill>
                <a:schemeClr val="accent5"/>
              </a:solidFill>
              <a:latin typeface="Segoe UI Semilight" panose="020B0402040204020203" pitchFamily="34" charset="0"/>
              <a:cs typeface="Segoe UI Semilight" panose="020B0402040204020203" pitchFamily="34" charset="0"/>
            </a:endParaRPr>
          </a:p>
        </p:txBody>
      </p:sp>
      <p:sp>
        <p:nvSpPr>
          <p:cNvPr id="257" name="Text Box 21"/>
          <p:cNvSpPr txBox="1">
            <a:spLocks noChangeArrowheads="1"/>
          </p:cNvSpPr>
          <p:nvPr/>
        </p:nvSpPr>
        <p:spPr bwMode="auto">
          <a:xfrm>
            <a:off x="20785999" y="5873090"/>
            <a:ext cx="3764179" cy="2144124"/>
          </a:xfrm>
          <a:prstGeom prst="rect">
            <a:avLst/>
          </a:prstGeom>
          <a:noFill/>
          <a:ln>
            <a:noFill/>
          </a:ln>
          <a:effectLst/>
          <a:extLst>
            <a:ext uri="{909E8E84-426E-40dd-AFC4-6F175D3DCCD1}">
              <a14:hiddenFill xmlns:a14="http://schemas.microsoft.com/office/drawing/2010/main" xmlns="">
                <a:solidFill>
                  <a:srgbClr val="5B9BD5"/>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202" tIns="19202" rIns="19202" bIns="19202"/>
          <a:lstStyle>
            <a:lvl1pPr defTabSz="457200">
              <a:defRPr sz="4200">
                <a:solidFill>
                  <a:schemeClr val="tx1"/>
                </a:solidFill>
                <a:latin typeface="Calibri" panose="020F0502020204030204" pitchFamily="34" charset="0"/>
                <a:ea typeface="ＭＳ Ｐゴシック" pitchFamily="-65" charset="-128"/>
              </a:defRPr>
            </a:lvl1pPr>
            <a:lvl2pPr marL="742950" indent="-285750" defTabSz="457200">
              <a:defRPr sz="4200">
                <a:solidFill>
                  <a:schemeClr val="tx1"/>
                </a:solidFill>
                <a:latin typeface="Calibri" panose="020F0502020204030204" pitchFamily="34" charset="0"/>
                <a:ea typeface="ＭＳ Ｐゴシック" pitchFamily="-65" charset="-128"/>
              </a:defRPr>
            </a:lvl2pPr>
            <a:lvl3pPr marL="1143000" indent="-228600" defTabSz="457200">
              <a:defRPr sz="4200">
                <a:solidFill>
                  <a:schemeClr val="tx1"/>
                </a:solidFill>
                <a:latin typeface="Calibri" panose="020F0502020204030204" pitchFamily="34" charset="0"/>
                <a:ea typeface="ＭＳ Ｐゴシック" pitchFamily="-65" charset="-128"/>
              </a:defRPr>
            </a:lvl3pPr>
            <a:lvl4pPr marL="1600200" indent="-228600" defTabSz="457200">
              <a:defRPr sz="4200">
                <a:solidFill>
                  <a:schemeClr val="tx1"/>
                </a:solidFill>
                <a:latin typeface="Calibri" panose="020F0502020204030204" pitchFamily="34" charset="0"/>
                <a:ea typeface="ＭＳ Ｐゴシック" pitchFamily="-65" charset="-128"/>
              </a:defRPr>
            </a:lvl4pPr>
            <a:lvl5pPr marL="2057400" indent="-228600" defTabSz="457200">
              <a:defRPr sz="4200">
                <a:solidFill>
                  <a:schemeClr val="tx1"/>
                </a:solidFill>
                <a:latin typeface="Calibri" panose="020F0502020204030204" pitchFamily="34" charset="0"/>
                <a:ea typeface="ＭＳ Ｐゴシック" pitchFamily="-65" charset="-128"/>
              </a:defRPr>
            </a:lvl5pPr>
            <a:lvl6pPr marL="25146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6pPr>
            <a:lvl7pPr marL="29718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7pPr>
            <a:lvl8pPr marL="34290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8pPr>
            <a:lvl9pPr marL="3886200" indent="-228600" defTabSz="457200" eaLnBrk="0" fontAlgn="base" hangingPunct="0">
              <a:spcBef>
                <a:spcPct val="0"/>
              </a:spcBef>
              <a:spcAft>
                <a:spcPct val="0"/>
              </a:spcAft>
              <a:defRPr sz="4200">
                <a:solidFill>
                  <a:schemeClr val="tx1"/>
                </a:solidFill>
                <a:latin typeface="Calibri" panose="020F0502020204030204" pitchFamily="34" charset="0"/>
                <a:ea typeface="ＭＳ Ｐゴシック" pitchFamily="-65" charset="-128"/>
              </a:defRPr>
            </a:lvl9pPr>
          </a:lstStyle>
          <a:p>
            <a:pPr defTabSz="480095" eaLnBrk="0" fontAlgn="base" hangingPunct="0">
              <a:spcAft>
                <a:spcPts val="630"/>
              </a:spcAft>
              <a:buSzPct val="100000"/>
            </a:pPr>
            <a:r>
              <a:rPr lang="en-US" altLang="en-US" sz="2800" dirty="0">
                <a:latin typeface="Calibri" panose="020F0502020204030204"/>
                <a:ea typeface="+mn-ea"/>
              </a:rPr>
              <a:t>The closed-form integral</a:t>
            </a:r>
            <a:r>
              <a:rPr lang="en-US" altLang="en-US" sz="2800" dirty="0"/>
              <a:t> can be summed over a finite grid of angles that is the same in all cases.</a:t>
            </a:r>
            <a:endParaRPr lang="en-US" altLang="en-US" sz="2800" dirty="0">
              <a:latin typeface="Calibri" panose="020F0502020204030204"/>
              <a:ea typeface="+mn-ea"/>
            </a:endParaRPr>
          </a:p>
        </p:txBody>
      </p:sp>
      <mc:AlternateContent xmlns:mc="http://schemas.openxmlformats.org/markup-compatibility/2006">
        <mc:Choice xmlns:a14="http://schemas.microsoft.com/office/drawing/2010/main" Requires="a14">
          <p:sp>
            <p:nvSpPr>
              <p:cNvPr id="258" name="TextBox 257"/>
              <p:cNvSpPr txBox="1"/>
              <p:nvPr/>
            </p:nvSpPr>
            <p:spPr>
              <a:xfrm>
                <a:off x="16373996" y="6396234"/>
                <a:ext cx="3937616" cy="1153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𝑑𝑚</m:t>
                      </m:r>
                      <m:d>
                        <m:dPr>
                          <m:ctrlPr>
                            <a:rPr lang="en-US" i="1">
                              <a:latin typeface="Cambria Math" panose="02040503050406030204" pitchFamily="18" charset="0"/>
                            </a:rPr>
                          </m:ctrlPr>
                        </m:dPr>
                        <m:e>
                          <m:r>
                            <a:rPr lang="en-US" i="1">
                              <a:latin typeface="Cambria Math" panose="02040503050406030204" pitchFamily="18" charset="0"/>
                            </a:rPr>
                            <m:t>𝜃</m:t>
                          </m:r>
                        </m:e>
                      </m:d>
                      <m:r>
                        <a:rPr lang="en-US" i="1">
                          <a:latin typeface="Cambria Math" panose="02040503050406030204" pitchFamily="18" charset="0"/>
                        </a:rPr>
                        <m:t>=</m:t>
                      </m:r>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𝑏</m:t>
                              </m:r>
                            </m:sub>
                          </m:sSub>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sup>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num>
                                    <m:den>
                                      <m:r>
                                        <a:rPr lang="en-US" i="1">
                                          <a:latin typeface="Cambria Math" panose="02040503050406030204" pitchFamily="18" charset="0"/>
                                        </a:rPr>
                                        <m:t>2</m:t>
                                      </m:r>
                                    </m:den>
                                  </m:f>
                                </m:sup>
                              </m:sSup>
                            </m:num>
                            <m:den>
                              <m:r>
                                <a:rPr lang="en-US" i="1">
                                  <a:latin typeface="Cambria Math" panose="02040503050406030204" pitchFamily="18" charset="0"/>
                                </a:rPr>
                                <m:t>2</m:t>
                              </m:r>
                              <m:r>
                                <a:rPr lang="en-US" i="1">
                                  <a:latin typeface="Cambria Math" panose="02040503050406030204" pitchFamily="18" charset="0"/>
                                </a:rPr>
                                <m:t>𝜋</m:t>
                              </m:r>
                            </m:den>
                          </m:f>
                          <m:r>
                            <a:rPr lang="en-US" i="1">
                              <a:latin typeface="Cambria Math" panose="02040503050406030204" pitchFamily="18" charset="0"/>
                            </a:rPr>
                            <m:t> </m:t>
                          </m:r>
                          <m:r>
                            <a:rPr lang="en-US" i="1">
                              <a:latin typeface="Cambria Math" panose="02040503050406030204" pitchFamily="18" charset="0"/>
                            </a:rPr>
                            <m:t>𝑑𝑟</m:t>
                          </m:r>
                        </m:e>
                      </m:nary>
                      <m:r>
                        <m:rPr>
                          <m:sty m:val="p"/>
                        </m:rPr>
                        <a:rPr lang="en-US">
                          <a:latin typeface="Cambria Math" panose="02040503050406030204" pitchFamily="18" charset="0"/>
                        </a:rPr>
                        <m:t>Δ</m:t>
                      </m:r>
                      <m:r>
                        <a:rPr lang="en-US" i="1">
                          <a:latin typeface="Cambria Math" panose="02040503050406030204" pitchFamily="18" charset="0"/>
                        </a:rPr>
                        <m:t>𝜃</m:t>
                      </m:r>
                      <m:r>
                        <a:rPr lang="en-US" i="1">
                          <a:latin typeface="Cambria Math" panose="02040503050406030204" pitchFamily="18" charset="0"/>
                        </a:rPr>
                        <m:t>=</m:t>
                      </m:r>
                      <m:f>
                        <m:fPr>
                          <m:ctrlPr>
                            <a:rPr lang="en-US" i="1">
                              <a:latin typeface="Cambria Math" panose="02040503050406030204" pitchFamily="18" charset="0"/>
                            </a:rPr>
                          </m:ctrlPr>
                        </m:fPr>
                        <m:num>
                          <m:r>
                            <m:rPr>
                              <m:sty m:val="p"/>
                            </m:rPr>
                            <a:rPr lang="en-US">
                              <a:latin typeface="Cambria Math" panose="02040503050406030204" pitchFamily="18" charset="0"/>
                            </a:rPr>
                            <m:t>Δ</m:t>
                          </m:r>
                          <m:r>
                            <a:rPr lang="en-US" i="1">
                              <a:latin typeface="Cambria Math" panose="02040503050406030204" pitchFamily="18" charset="0"/>
                            </a:rPr>
                            <m:t>𝜃</m:t>
                          </m:r>
                        </m:num>
                        <m:den>
                          <m:r>
                            <a:rPr lang="en-US" i="1">
                              <a:latin typeface="Cambria Math" panose="02040503050406030204" pitchFamily="18" charset="0"/>
                            </a:rPr>
                            <m:t>2</m:t>
                          </m:r>
                          <m:r>
                            <a:rPr lang="en-US" i="1">
                              <a:latin typeface="Cambria Math" panose="02040503050406030204" pitchFamily="18" charset="0"/>
                            </a:rPr>
                            <m:t>𝜋</m:t>
                          </m:r>
                        </m:den>
                      </m:f>
                      <m:d>
                        <m:dPr>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𝑏</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num>
                                <m:den>
                                  <m:r>
                                    <a:rPr lang="en-US" i="1">
                                      <a:latin typeface="Cambria Math" panose="02040503050406030204" pitchFamily="18" charset="0"/>
                                    </a:rPr>
                                    <m:t>2</m:t>
                                  </m:r>
                                </m:den>
                              </m:f>
                            </m:sup>
                          </m:sSup>
                        </m:e>
                      </m:d>
                    </m:oMath>
                  </m:oMathPara>
                </a14:m>
                <a:endParaRPr lang="en-US" dirty="0"/>
              </a:p>
            </p:txBody>
          </p:sp>
        </mc:Choice>
        <mc:Fallback>
          <p:sp>
            <p:nvSpPr>
              <p:cNvPr id="258" name="TextBox 257"/>
              <p:cNvSpPr txBox="1">
                <a:spLocks noRot="1" noChangeAspect="1" noMove="1" noResize="1" noEditPoints="1" noAdjustHandles="1" noChangeArrowheads="1" noChangeShapeType="1" noTextEdit="1"/>
              </p:cNvSpPr>
              <p:nvPr/>
            </p:nvSpPr>
            <p:spPr>
              <a:xfrm>
                <a:off x="16373996" y="6396234"/>
                <a:ext cx="3937616" cy="115313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9" name="TextBox 258"/>
              <p:cNvSpPr txBox="1"/>
              <p:nvPr/>
            </p:nvSpPr>
            <p:spPr>
              <a:xfrm>
                <a:off x="21321893" y="4864072"/>
                <a:ext cx="1741246" cy="7645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𝜃</m:t>
                          </m:r>
                        </m:sub>
                        <m:sup/>
                        <m:e>
                          <m:r>
                            <a:rPr lang="en-US" i="1">
                              <a:latin typeface="Cambria Math" panose="02040503050406030204" pitchFamily="18" charset="0"/>
                            </a:rPr>
                            <m:t>𝑑𝑚</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e>
                      </m:nary>
                    </m:oMath>
                  </m:oMathPara>
                </a14:m>
                <a:endParaRPr lang="en-US" dirty="0"/>
              </a:p>
            </p:txBody>
          </p:sp>
        </mc:Choice>
        <mc:Fallback>
          <p:sp>
            <p:nvSpPr>
              <p:cNvPr id="259" name="TextBox 258"/>
              <p:cNvSpPr txBox="1">
                <a:spLocks noRot="1" noChangeAspect="1" noMove="1" noResize="1" noEditPoints="1" noAdjustHandles="1" noChangeArrowheads="1" noChangeShapeType="1" noTextEdit="1"/>
              </p:cNvSpPr>
              <p:nvPr/>
            </p:nvSpPr>
            <p:spPr>
              <a:xfrm>
                <a:off x="21321893" y="4864072"/>
                <a:ext cx="1741246" cy="764568"/>
              </a:xfrm>
              <a:prstGeom prst="rect">
                <a:avLst/>
              </a:prstGeom>
              <a:blipFill>
                <a:blip r:embed="rId11"/>
                <a:stretch>
                  <a:fillRect/>
                </a:stretch>
              </a:blipFill>
            </p:spPr>
            <p:txBody>
              <a:bodyPr/>
              <a:lstStyle/>
              <a:p>
                <a:r>
                  <a:rPr lang="en-US">
                    <a:noFill/>
                  </a:rPr>
                  <a:t> </a:t>
                </a:r>
              </a:p>
            </p:txBody>
          </p:sp>
        </mc:Fallback>
      </mc:AlternateContent>
      <p:grpSp>
        <p:nvGrpSpPr>
          <p:cNvPr id="10" name="Group 9"/>
          <p:cNvGrpSpPr/>
          <p:nvPr/>
        </p:nvGrpSpPr>
        <p:grpSpPr>
          <a:xfrm>
            <a:off x="1058206" y="22986870"/>
            <a:ext cx="11404183" cy="3724179"/>
            <a:chOff x="1058201" y="22727328"/>
            <a:chExt cx="11404183" cy="3724179"/>
          </a:xfrm>
        </p:grpSpPr>
        <p:sp>
          <p:nvSpPr>
            <p:cNvPr id="269" name="Text Box 21"/>
            <p:cNvSpPr txBox="1">
              <a:spLocks noChangeArrowheads="1"/>
            </p:cNvSpPr>
            <p:nvPr/>
          </p:nvSpPr>
          <p:spPr bwMode="auto">
            <a:xfrm>
              <a:off x="1058201" y="22727328"/>
              <a:ext cx="11404183" cy="3724179"/>
            </a:xfrm>
            <a:prstGeom prst="roundRect">
              <a:avLst>
                <a:gd name="adj" fmla="val 2326"/>
              </a:avLst>
            </a:prstGeom>
            <a:solidFill>
              <a:schemeClr val="bg1"/>
            </a:solidFill>
            <a:ln w="38100">
              <a:solidFill>
                <a:schemeClr val="bg1">
                  <a:lumMod val="85000"/>
                </a:schemeClr>
              </a:solidFill>
            </a:ln>
            <a:effectLst>
              <a:outerShdw blurRad="88900" dist="50800" dir="5400000" algn="t" rotWithShape="0">
                <a:prstClr val="black">
                  <a:alpha val="23000"/>
                </a:prstClr>
              </a:outerShdw>
            </a:effectLst>
            <a:extLst>
              <a:ext uri="{909E8E84-426E-40dd-AFC4-6F175D3DCCD1}">
                <a14:hiddenFill xmlns:a14="http://schemas.microsoft.com/office/drawing/2010/main" xmlns="">
                  <a:solidFill>
                    <a:srgbClr val="5B9BD5"/>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202" tIns="19202" rIns="19202" bIns="19202"/>
            <a:lstStyle>
              <a:defPPr>
                <a:defRPr lang="en-US"/>
              </a:defPPr>
              <a:lvl1pPr defTabSz="457200">
                <a:lnSpc>
                  <a:spcPct val="120000"/>
                </a:lnSpc>
                <a:spcBef>
                  <a:spcPts val="600"/>
                </a:spcBef>
                <a:spcAft>
                  <a:spcPts val="630"/>
                </a:spcAft>
                <a:defRPr sz="4000" b="1">
                  <a:ea typeface="ＭＳ Ｐゴシック" pitchFamily="-65" charset="-128"/>
                </a:defRPr>
              </a:lvl1pPr>
              <a:lvl2pPr marL="742950" indent="-285750" defTabSz="457200">
                <a:defRPr sz="4200">
                  <a:latin typeface="Calibri" panose="020F0502020204030204" pitchFamily="34" charset="0"/>
                  <a:ea typeface="ＭＳ Ｐゴシック" pitchFamily="-65" charset="-128"/>
                </a:defRPr>
              </a:lvl2pPr>
              <a:lvl3pPr marL="1143000" indent="-228600" defTabSz="457200">
                <a:defRPr sz="4200">
                  <a:latin typeface="Calibri" panose="020F0502020204030204" pitchFamily="34" charset="0"/>
                  <a:ea typeface="ＭＳ Ｐゴシック" pitchFamily="-65" charset="-128"/>
                </a:defRPr>
              </a:lvl3pPr>
              <a:lvl4pPr marL="1600200" indent="-228600" defTabSz="457200">
                <a:defRPr sz="4200">
                  <a:latin typeface="Calibri" panose="020F0502020204030204" pitchFamily="34" charset="0"/>
                  <a:ea typeface="ＭＳ Ｐゴシック" pitchFamily="-65" charset="-128"/>
                </a:defRPr>
              </a:lvl4pPr>
              <a:lvl5pPr marL="2057400" indent="-228600" defTabSz="457200">
                <a:defRPr sz="4200">
                  <a:latin typeface="Calibri" panose="020F0502020204030204" pitchFamily="34" charset="0"/>
                  <a:ea typeface="ＭＳ Ｐゴシック" pitchFamily="-65" charset="-128"/>
                </a:defRPr>
              </a:lvl5pPr>
              <a:lvl6pPr marL="25146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6pPr>
              <a:lvl7pPr marL="29718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7pPr>
              <a:lvl8pPr marL="34290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8pPr>
              <a:lvl9pPr marL="38862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9pPr>
            </a:lstStyle>
            <a:p>
              <a:r>
                <a:rPr lang="en-US" altLang="en-US" b="0" dirty="0">
                  <a:solidFill>
                    <a:schemeClr val="accent5"/>
                  </a:solidFill>
                  <a:latin typeface="Segoe UI Semilight" panose="020B0402040204020203" pitchFamily="34" charset="0"/>
                  <a:cs typeface="Segoe UI Semilight" panose="020B0402040204020203" pitchFamily="34" charset="0"/>
                </a:rPr>
                <a:t> </a:t>
              </a:r>
              <a:r>
                <a:rPr lang="en-US" altLang="en-US" b="0" dirty="0">
                  <a:solidFill>
                    <a:schemeClr val="accent5"/>
                  </a:solidFill>
                  <a:latin typeface="Segoe UI Semilight" panose="020B0402040204020203" pitchFamily="34" charset="0"/>
                  <a:cs typeface="Segoe UI Semilight" panose="020B0402040204020203" pitchFamily="34" charset="0"/>
                </a:rPr>
                <a:t>Discriminate </a:t>
              </a:r>
              <a:r>
                <a:rPr lang="en-US" altLang="en-US" b="0" dirty="0">
                  <a:solidFill>
                    <a:schemeClr val="accent5"/>
                  </a:solidFill>
                  <a:latin typeface="Segoe UI Semilight" panose="020B0402040204020203" pitchFamily="34" charset="0"/>
                  <a:cs typeface="Segoe UI Semilight" panose="020B0402040204020203" pitchFamily="34" charset="0"/>
                </a:rPr>
                <a:t>2D </a:t>
              </a:r>
              <a:r>
                <a:rPr lang="en-US" altLang="en-US" b="0" dirty="0">
                  <a:solidFill>
                    <a:schemeClr val="accent5"/>
                  </a:solidFill>
                  <a:latin typeface="Segoe UI Semilight" panose="020B0402040204020203" pitchFamily="34" charset="0"/>
                  <a:cs typeface="Segoe UI Semilight" panose="020B0402040204020203" pitchFamily="34" charset="0"/>
                </a:rPr>
                <a:t>Gaussians</a:t>
              </a:r>
              <a:endParaRPr lang="en-US" sz="2000" dirty="0">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US" sz="2000" dirty="0">
                  <a:latin typeface="Courier New" panose="02070309020205020404" pitchFamily="49" charset="0"/>
                  <a:cs typeface="Courier New" panose="02070309020205020404" pitchFamily="49" charset="0"/>
                </a:rPr>
                <a:t> </a:t>
              </a:r>
              <a:r>
                <a:rPr lang="en-US" sz="2000" b="0" dirty="0">
                  <a:latin typeface="Courier New" panose="02070309020205020404" pitchFamily="49" charset="0"/>
                  <a:cs typeface="Courier New" panose="02070309020205020404" pitchFamily="49" charset="0"/>
                </a:rPr>
                <a:t>&gt;&gt; </a:t>
              </a:r>
              <a:r>
                <a:rPr lang="pl-PL" sz="2000" b="0" dirty="0">
                  <a:latin typeface="Courier New" panose="02070309020205020404" pitchFamily="49" charset="0"/>
                  <a:cs typeface="Courier New" panose="02070309020205020404" pitchFamily="49" charset="0"/>
                </a:rPr>
                <a:t>mu_a=[4; 5];</a:t>
              </a:r>
              <a:endParaRPr lang="en-US" sz="2000" b="0" dirty="0">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US" sz="2000" b="0" dirty="0">
                  <a:latin typeface="Courier New" panose="02070309020205020404" pitchFamily="49" charset="0"/>
                  <a:cs typeface="Courier New" panose="02070309020205020404" pitchFamily="49" charset="0"/>
                </a:rPr>
                <a:t> &gt;&gt; </a:t>
              </a:r>
              <a:r>
                <a:rPr lang="pl-PL" sz="2000" b="0" dirty="0">
                  <a:latin typeface="Courier New" panose="02070309020205020404" pitchFamily="49" charset="0"/>
                  <a:cs typeface="Courier New" panose="02070309020205020404" pitchFamily="49" charset="0"/>
                </a:rPr>
                <a:t>v_a=[2 1.1; 1.1 1];</a:t>
              </a:r>
              <a:endParaRPr lang="en-US" sz="2000" b="0" dirty="0">
                <a:latin typeface="Courier New" panose="02070309020205020404" pitchFamily="49" charset="0"/>
                <a:cs typeface="Courier New" panose="02070309020205020404" pitchFamily="49" charset="0"/>
              </a:endParaRPr>
            </a:p>
            <a:p>
              <a:pPr>
                <a:lnSpc>
                  <a:spcPct val="100000"/>
                </a:lnSpc>
                <a:spcBef>
                  <a:spcPts val="0"/>
                </a:spcBef>
                <a:spcAft>
                  <a:spcPts val="0"/>
                </a:spcAft>
              </a:pPr>
              <a:endParaRPr lang="en-US" sz="2000" b="0" dirty="0">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US" sz="2000" b="0" dirty="0">
                  <a:latin typeface="Courier New" panose="02070309020205020404" pitchFamily="49" charset="0"/>
                  <a:cs typeface="Courier New" panose="02070309020205020404" pitchFamily="49" charset="0"/>
                </a:rPr>
                <a:t> &gt;&gt; </a:t>
              </a:r>
              <a:r>
                <a:rPr lang="pl-PL" sz="2000" b="0" dirty="0">
                  <a:latin typeface="Courier New" panose="02070309020205020404" pitchFamily="49" charset="0"/>
                  <a:cs typeface="Courier New" panose="02070309020205020404" pitchFamily="49" charset="0"/>
                </a:rPr>
                <a:t>mu_b=[4; 5];</a:t>
              </a:r>
              <a:endParaRPr lang="en-US" sz="2000" b="0" dirty="0">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US" sz="2000" b="0" dirty="0">
                  <a:latin typeface="Courier New" panose="02070309020205020404" pitchFamily="49" charset="0"/>
                  <a:cs typeface="Courier New" panose="02070309020205020404" pitchFamily="49" charset="0"/>
                </a:rPr>
                <a:t> &gt;&gt; </a:t>
              </a:r>
              <a:r>
                <a:rPr lang="pl-PL" sz="2000" b="0" dirty="0">
                  <a:latin typeface="Courier New" panose="02070309020205020404" pitchFamily="49" charset="0"/>
                  <a:cs typeface="Courier New" panose="02070309020205020404" pitchFamily="49" charset="0"/>
                </a:rPr>
                <a:t>v_b=1.4*v_a;</a:t>
              </a:r>
              <a:endParaRPr lang="en-US" sz="2000" b="0" dirty="0">
                <a:latin typeface="Courier New" panose="02070309020205020404" pitchFamily="49" charset="0"/>
                <a:cs typeface="Courier New" panose="02070309020205020404" pitchFamily="49" charset="0"/>
              </a:endParaRPr>
            </a:p>
            <a:p>
              <a:pPr>
                <a:lnSpc>
                  <a:spcPct val="100000"/>
                </a:lnSpc>
                <a:spcBef>
                  <a:spcPts val="0"/>
                </a:spcBef>
                <a:spcAft>
                  <a:spcPts val="0"/>
                </a:spcAft>
              </a:pPr>
              <a:endParaRPr lang="en-US" sz="2000" b="0" dirty="0">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US" sz="2000" b="0" dirty="0">
                  <a:latin typeface="Courier New" panose="02070309020205020404" pitchFamily="49" charset="0"/>
                  <a:cs typeface="Courier New" panose="02070309020205020404" pitchFamily="49" charset="0"/>
                </a:rPr>
                <a:t> &gt;&gt; </a:t>
              </a:r>
              <a:r>
                <a:rPr lang="pl-PL" sz="2000" b="0" dirty="0">
                  <a:latin typeface="Courier New" panose="02070309020205020404" pitchFamily="49" charset="0"/>
                  <a:cs typeface="Courier New" panose="02070309020205020404" pitchFamily="49" charset="0"/>
                </a:rPr>
                <a:t>results=classify([mu_a,v_a],[mu_b,v_b]);</a:t>
              </a:r>
              <a:endParaRPr lang="en-US" altLang="en-US" sz="2000" b="0" dirty="0">
                <a:latin typeface="Courier New" panose="02070309020205020404" pitchFamily="49" charset="0"/>
                <a:cs typeface="Courier New" panose="02070309020205020404" pitchFamily="49" charset="0"/>
              </a:endParaRPr>
            </a:p>
          </p:txBody>
        </p:sp>
        <p:pic>
          <p:nvPicPr>
            <p:cNvPr id="79" name="Picture 78"/>
            <p:cNvPicPr>
              <a:picLocks noChangeAspect="1"/>
            </p:cNvPicPr>
            <p:nvPr/>
          </p:nvPicPr>
          <p:blipFill rotWithShape="1">
            <a:blip r:embed="rId12">
              <a:extLst>
                <a:ext uri="{28A0092B-C50C-407E-A947-70E740481C1C}">
                  <a14:useLocalDpi xmlns:a14="http://schemas.microsoft.com/office/drawing/2010/main" val="0"/>
                </a:ext>
              </a:extLst>
            </a:blip>
            <a:srcRect l="28718" r="27080"/>
            <a:stretch/>
          </p:blipFill>
          <p:spPr>
            <a:xfrm>
              <a:off x="8280440" y="22878977"/>
              <a:ext cx="3883108" cy="3081199"/>
            </a:xfrm>
            <a:prstGeom prst="rect">
              <a:avLst/>
            </a:prstGeom>
          </p:spPr>
        </p:pic>
      </p:grpSp>
      <p:grpSp>
        <p:nvGrpSpPr>
          <p:cNvPr id="8" name="Group 7"/>
          <p:cNvGrpSpPr/>
          <p:nvPr/>
        </p:nvGrpSpPr>
        <p:grpSpPr>
          <a:xfrm>
            <a:off x="13033256" y="27189603"/>
            <a:ext cx="11379743" cy="4471874"/>
            <a:chOff x="12954005" y="27487676"/>
            <a:chExt cx="11379743" cy="4471874"/>
          </a:xfrm>
        </p:grpSpPr>
        <p:sp>
          <p:nvSpPr>
            <p:cNvPr id="73" name="Text Box 21"/>
            <p:cNvSpPr txBox="1">
              <a:spLocks noChangeArrowheads="1"/>
            </p:cNvSpPr>
            <p:nvPr/>
          </p:nvSpPr>
          <p:spPr bwMode="auto">
            <a:xfrm>
              <a:off x="12954005" y="27487676"/>
              <a:ext cx="11379743" cy="4471874"/>
            </a:xfrm>
            <a:prstGeom prst="roundRect">
              <a:avLst>
                <a:gd name="adj" fmla="val 2326"/>
              </a:avLst>
            </a:prstGeom>
            <a:solidFill>
              <a:schemeClr val="bg1"/>
            </a:solidFill>
            <a:ln w="38100">
              <a:solidFill>
                <a:schemeClr val="bg1">
                  <a:lumMod val="85000"/>
                </a:schemeClr>
              </a:solidFill>
            </a:ln>
            <a:effectLst>
              <a:outerShdw blurRad="88900" dist="50800" dir="5400000" algn="t" rotWithShape="0">
                <a:prstClr val="black">
                  <a:alpha val="23000"/>
                </a:prstClr>
              </a:outerShdw>
            </a:effectLst>
            <a:extLst>
              <a:ext uri="{909E8E84-426E-40dd-AFC4-6F175D3DCCD1}">
                <a14:hiddenFill xmlns:a14="http://schemas.microsoft.com/office/drawing/2010/main" xmlns="">
                  <a:solidFill>
                    <a:srgbClr val="5B9BD5"/>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202" tIns="19202" rIns="19202" bIns="19202"/>
            <a:lstStyle>
              <a:defPPr>
                <a:defRPr lang="en-US"/>
              </a:defPPr>
              <a:lvl1pPr defTabSz="457200">
                <a:lnSpc>
                  <a:spcPct val="120000"/>
                </a:lnSpc>
                <a:spcBef>
                  <a:spcPts val="600"/>
                </a:spcBef>
                <a:spcAft>
                  <a:spcPts val="0"/>
                </a:spcAft>
                <a:defRPr sz="4000" b="0">
                  <a:solidFill>
                    <a:schemeClr val="accent5"/>
                  </a:solidFill>
                  <a:latin typeface="Segoe UI Semilight" panose="020B0402040204020203" pitchFamily="34" charset="0"/>
                  <a:ea typeface="ＭＳ Ｐゴシック" pitchFamily="-65" charset="-128"/>
                  <a:cs typeface="Segoe UI Semilight" panose="020B0402040204020203" pitchFamily="34" charset="0"/>
                </a:defRPr>
              </a:lvl1pPr>
              <a:lvl2pPr marL="742950" indent="-285750" defTabSz="457200">
                <a:defRPr sz="4200">
                  <a:latin typeface="Calibri" panose="020F0502020204030204" pitchFamily="34" charset="0"/>
                  <a:ea typeface="ＭＳ Ｐゴシック" pitchFamily="-65" charset="-128"/>
                </a:defRPr>
              </a:lvl2pPr>
              <a:lvl3pPr marL="1143000" indent="-228600" defTabSz="457200">
                <a:defRPr sz="4200">
                  <a:latin typeface="Calibri" panose="020F0502020204030204" pitchFamily="34" charset="0"/>
                  <a:ea typeface="ＭＳ Ｐゴシック" pitchFamily="-65" charset="-128"/>
                </a:defRPr>
              </a:lvl3pPr>
              <a:lvl4pPr marL="1600200" indent="-228600" defTabSz="457200">
                <a:defRPr sz="4200">
                  <a:latin typeface="Calibri" panose="020F0502020204030204" pitchFamily="34" charset="0"/>
                  <a:ea typeface="ＭＳ Ｐゴシック" pitchFamily="-65" charset="-128"/>
                </a:defRPr>
              </a:lvl4pPr>
              <a:lvl5pPr marL="2057400" indent="-228600" defTabSz="457200">
                <a:defRPr sz="4200">
                  <a:latin typeface="Calibri" panose="020F0502020204030204" pitchFamily="34" charset="0"/>
                  <a:ea typeface="ＭＳ Ｐゴシック" pitchFamily="-65" charset="-128"/>
                </a:defRPr>
              </a:lvl5pPr>
              <a:lvl6pPr marL="25146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6pPr>
              <a:lvl7pPr marL="29718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7pPr>
              <a:lvl8pPr marL="34290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8pPr>
              <a:lvl9pPr marL="38862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9pPr>
            </a:lstStyle>
            <a:p>
              <a:pPr>
                <a:lnSpc>
                  <a:spcPct val="100000"/>
                </a:lnSpc>
                <a:spcBef>
                  <a:spcPts val="0"/>
                </a:spcBef>
              </a:pPr>
              <a:r>
                <a:rPr lang="en-US" altLang="en-US" dirty="0"/>
                <a:t> Estimate d’ between far-apart distributions</a:t>
              </a:r>
              <a:endParaRPr lang="en-US" altLang="en-US" dirty="0"/>
            </a:p>
            <a:p>
              <a:pPr defTabSz="480095" eaLnBrk="0" fontAlgn="base" hangingPunct="0">
                <a:lnSpc>
                  <a:spcPct val="100000"/>
                </a:lnSpc>
                <a:spcBef>
                  <a:spcPts val="0"/>
                </a:spcBef>
                <a:spcAft>
                  <a:spcPts val="630"/>
                </a:spcAft>
                <a:buSzPct val="100000"/>
              </a:pPr>
              <a:r>
                <a:rPr lang="en-US" dirty="0"/>
                <a:t> </a:t>
              </a:r>
              <a:r>
                <a:rPr lang="en-US" sz="2800" dirty="0">
                  <a:solidFill>
                    <a:prstClr val="black"/>
                  </a:solidFill>
                  <a:latin typeface="Calibri" panose="020F0502020204030204"/>
                  <a:ea typeface="+mn-ea"/>
                  <a:cs typeface="+mn-cs"/>
                </a:rPr>
                <a:t>Get the a</a:t>
              </a:r>
              <a:r>
                <a:rPr lang="en-US" altLang="en-US" sz="2800" dirty="0">
                  <a:solidFill>
                    <a:prstClr val="black"/>
                  </a:solidFill>
                  <a:latin typeface="Calibri" panose="020F0502020204030204"/>
                  <a:ea typeface="+mn-ea"/>
                  <a:cs typeface="+mn-cs"/>
                </a:rPr>
                <a:t>pproximate d’ even when</a:t>
              </a:r>
            </a:p>
            <a:p>
              <a:pPr defTabSz="480095" eaLnBrk="0" fontAlgn="base" hangingPunct="0">
                <a:lnSpc>
                  <a:spcPct val="100000"/>
                </a:lnSpc>
                <a:spcBef>
                  <a:spcPts val="0"/>
                </a:spcBef>
                <a:spcAft>
                  <a:spcPts val="630"/>
                </a:spcAft>
                <a:buSzPct val="100000"/>
              </a:pPr>
              <a:r>
                <a:rPr lang="en-US" altLang="en-US" sz="2800" dirty="0">
                  <a:solidFill>
                    <a:prstClr val="black"/>
                  </a:solidFill>
                  <a:latin typeface="Calibri" panose="020F0502020204030204"/>
                  <a:ea typeface="+mn-ea"/>
                  <a:cs typeface="+mn-cs"/>
                </a:rPr>
                <a:t>  the overlap is too small to measure </a:t>
              </a:r>
            </a:p>
            <a:p>
              <a:pPr defTabSz="480095" eaLnBrk="0" fontAlgn="base" hangingPunct="0">
                <a:lnSpc>
                  <a:spcPct val="100000"/>
                </a:lnSpc>
                <a:spcBef>
                  <a:spcPts val="0"/>
                </a:spcBef>
                <a:spcAft>
                  <a:spcPts val="630"/>
                </a:spcAft>
                <a:buSzPct val="100000"/>
              </a:pPr>
              <a:r>
                <a:rPr lang="en-US" altLang="en-US" sz="2800" dirty="0">
                  <a:solidFill>
                    <a:prstClr val="black"/>
                  </a:solidFill>
                  <a:latin typeface="Calibri" panose="020F0502020204030204"/>
                  <a:ea typeface="+mn-ea"/>
                  <a:cs typeface="+mn-cs"/>
                </a:rPr>
                <a:t>  (e.g. for ideal observers).</a:t>
              </a:r>
            </a:p>
            <a:p>
              <a:pPr defTabSz="480095" eaLnBrk="0" fontAlgn="base" hangingPunct="0">
                <a:lnSpc>
                  <a:spcPct val="100000"/>
                </a:lnSpc>
                <a:spcBef>
                  <a:spcPts val="0"/>
                </a:spcBef>
                <a:spcAft>
                  <a:spcPts val="630"/>
                </a:spcAft>
                <a:buSzPct val="100000"/>
              </a:pPr>
              <a:endParaRPr lang="en-US" altLang="en-US" sz="2800" dirty="0">
                <a:solidFill>
                  <a:prstClr val="black"/>
                </a:solidFill>
                <a:latin typeface="Calibri" panose="020F0502020204030204"/>
                <a:ea typeface="+mn-ea"/>
                <a:cs typeface="+mn-cs"/>
              </a:endParaRPr>
            </a:p>
            <a:p>
              <a:pPr>
                <a:lnSpc>
                  <a:spcPct val="100000"/>
                </a:lnSpc>
                <a:spcBef>
                  <a:spcPts val="0"/>
                </a:spcBef>
              </a:pPr>
              <a:r>
                <a:rPr lang="en-US" sz="2000" dirty="0">
                  <a:solidFill>
                    <a:schemeClr val="tx1"/>
                  </a:solidFill>
                  <a:latin typeface="Courier New" panose="02070309020205020404" pitchFamily="49" charset="0"/>
                  <a:cs typeface="Courier New" panose="02070309020205020404" pitchFamily="49" charset="0"/>
                </a:rPr>
                <a:t> </a:t>
              </a:r>
              <a:endParaRPr lang="en-US" altLang="en-US" sz="2000" dirty="0">
                <a:solidFill>
                  <a:schemeClr val="tx1"/>
                </a:solidFill>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rotWithShape="1">
            <a:blip r:embed="rId13" cstate="print">
              <a:extLst>
                <a:ext uri="{28A0092B-C50C-407E-A947-70E740481C1C}">
                  <a14:useLocalDpi xmlns:a14="http://schemas.microsoft.com/office/drawing/2010/main" val="0"/>
                </a:ext>
              </a:extLst>
            </a:blip>
            <a:srcRect l="4806" r="7445" b="7313"/>
            <a:stretch/>
          </p:blipFill>
          <p:spPr>
            <a:xfrm>
              <a:off x="18544674" y="28201503"/>
              <a:ext cx="5662863" cy="3599298"/>
            </a:xfrm>
            <a:prstGeom prst="rect">
              <a:avLst/>
            </a:prstGeom>
          </p:spPr>
        </p:pic>
        <p:sp>
          <p:nvSpPr>
            <p:cNvPr id="7" name="TextBox 6"/>
            <p:cNvSpPr txBox="1"/>
            <p:nvPr/>
          </p:nvSpPr>
          <p:spPr>
            <a:xfrm>
              <a:off x="13112149" y="30028689"/>
              <a:ext cx="6647974" cy="1631216"/>
            </a:xfrm>
            <a:prstGeom prst="rect">
              <a:avLst/>
            </a:prstGeom>
            <a:noFill/>
          </p:spPr>
          <p:txBody>
            <a:bodyPr wrap="none" rtlCol="0">
              <a:spAutoFit/>
            </a:bodyPr>
            <a:lstStyle/>
            <a:p>
              <a:r>
                <a:rPr lang="en-US" sz="2000" dirty="0">
                  <a:latin typeface="Courier New" panose="02070309020205020404" pitchFamily="49" charset="0"/>
                  <a:cs typeface="Courier New" panose="02070309020205020404" pitchFamily="49" charset="0"/>
                </a:rPr>
                <a:t>&gt;&gt; </a:t>
              </a:r>
              <a:r>
                <a:rPr lang="pl-PL" sz="2000" dirty="0">
                  <a:latin typeface="Courier New" panose="02070309020205020404" pitchFamily="49" charset="0"/>
                  <a:cs typeface="Courier New" panose="02070309020205020404" pitchFamily="49" charset="0"/>
                </a:rPr>
                <a:t>mu_a=[0;0;0];</a:t>
              </a:r>
              <a:r>
                <a:rPr lang="en-US" sz="2000" dirty="0">
                  <a:latin typeface="Courier New" panose="02070309020205020404" pitchFamily="49" charset="0"/>
                  <a:cs typeface="Courier New" panose="02070309020205020404" pitchFamily="49" charset="0"/>
                </a:rPr>
                <a:t> </a:t>
              </a:r>
              <a:r>
                <a:rPr lang="pl-PL" sz="2000" dirty="0">
                  <a:latin typeface="Courier New" panose="02070309020205020404" pitchFamily="49" charset="0"/>
                  <a:cs typeface="Courier New" panose="02070309020205020404" pitchFamily="49" charset="0"/>
                </a:rPr>
                <a:t>v_a=eye(3);</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&gt;&gt; </a:t>
              </a:r>
              <a:r>
                <a:rPr lang="pl-PL" sz="2000" dirty="0">
                  <a:latin typeface="Courier New" panose="02070309020205020404" pitchFamily="49" charset="0"/>
                  <a:cs typeface="Courier New" panose="02070309020205020404" pitchFamily="49" charset="0"/>
                </a:rPr>
                <a:t>mu_b=[100;0;0]</a:t>
              </a:r>
              <a:r>
                <a:rPr lang="en-US" sz="2000" dirty="0">
                  <a:latin typeface="Courier New" panose="02070309020205020404" pitchFamily="49" charset="0"/>
                  <a:cs typeface="Courier New" panose="02070309020205020404" pitchFamily="49" charset="0"/>
                </a:rPr>
                <a:t> </a:t>
              </a:r>
              <a:r>
                <a:rPr lang="pl-PL" sz="2000" dirty="0">
                  <a:latin typeface="Courier New" panose="02070309020205020404" pitchFamily="49" charset="0"/>
                  <a:cs typeface="Courier New" panose="02070309020205020404" pitchFamily="49" charset="0"/>
                </a:rPr>
                <a:t>v_b=1.5*eye(3);</a:t>
              </a:r>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&gt;&gt; </a:t>
              </a:r>
              <a:r>
                <a:rPr lang="pl-PL" sz="2000" dirty="0">
                  <a:latin typeface="Courier New" panose="02070309020205020404" pitchFamily="49" charset="0"/>
                  <a:cs typeface="Courier New" panose="02070309020205020404" pitchFamily="49" charset="0"/>
                </a:rPr>
                <a:t>results=classify([mu_a,v_a],[mu_b,v_b])</a:t>
              </a:r>
              <a:endParaRPr lang="en-US" altLang="en-US" sz="2000" dirty="0">
                <a:latin typeface="Courier New" panose="02070309020205020404" pitchFamily="49" charset="0"/>
                <a:cs typeface="Courier New" panose="02070309020205020404" pitchFamily="49" charset="0"/>
              </a:endParaRPr>
            </a:p>
            <a:p>
              <a:endParaRPr lang="en-US" sz="2000" dirty="0"/>
            </a:p>
          </p:txBody>
        </p:sp>
      </p:grpSp>
      <p:sp>
        <p:nvSpPr>
          <p:cNvPr id="80" name="TextBox 79"/>
          <p:cNvSpPr txBox="1"/>
          <p:nvPr/>
        </p:nvSpPr>
        <p:spPr>
          <a:xfrm>
            <a:off x="6438635" y="15739721"/>
            <a:ext cx="1408142" cy="461665"/>
          </a:xfrm>
          <a:prstGeom prst="rect">
            <a:avLst/>
          </a:prstGeom>
          <a:noFill/>
        </p:spPr>
        <p:txBody>
          <a:bodyPr wrap="none" rtlCol="0">
            <a:spAutoFit/>
          </a:bodyPr>
          <a:lstStyle/>
          <a:p>
            <a:r>
              <a:rPr lang="en-US" sz="2400" i="1" dirty="0">
                <a:solidFill>
                  <a:schemeClr val="accent5"/>
                </a:solidFill>
                <a:latin typeface="+mj-lt"/>
              </a:rPr>
              <a:t>approx. </a:t>
            </a:r>
            <a:r>
              <a:rPr lang="en-US" sz="2400" i="1" dirty="0">
                <a:solidFill>
                  <a:schemeClr val="accent5"/>
                </a:solidFill>
                <a:latin typeface="+mj-lt"/>
              </a:rPr>
              <a:t>d’</a:t>
            </a:r>
          </a:p>
        </p:txBody>
      </p:sp>
      <p:cxnSp>
        <p:nvCxnSpPr>
          <p:cNvPr id="81" name="Straight Arrow Connector 80"/>
          <p:cNvCxnSpPr/>
          <p:nvPr/>
        </p:nvCxnSpPr>
        <p:spPr>
          <a:xfrm flipH="1">
            <a:off x="6024196" y="15985683"/>
            <a:ext cx="414438" cy="0"/>
          </a:xfrm>
          <a:prstGeom prst="straightConnector1">
            <a:avLst/>
          </a:prstGeom>
          <a:ln w="19050">
            <a:solidFill>
              <a:schemeClr val="accent5"/>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1041536" y="27191057"/>
            <a:ext cx="11404183" cy="4523645"/>
            <a:chOff x="1097188" y="27027768"/>
            <a:chExt cx="11404183" cy="4523645"/>
          </a:xfrm>
        </p:grpSpPr>
        <p:sp>
          <p:nvSpPr>
            <p:cNvPr id="85" name="Text Box 21"/>
            <p:cNvSpPr txBox="1">
              <a:spLocks noChangeArrowheads="1"/>
            </p:cNvSpPr>
            <p:nvPr/>
          </p:nvSpPr>
          <p:spPr bwMode="auto">
            <a:xfrm>
              <a:off x="1097188" y="27027768"/>
              <a:ext cx="11404183" cy="4523645"/>
            </a:xfrm>
            <a:prstGeom prst="roundRect">
              <a:avLst>
                <a:gd name="adj" fmla="val 2326"/>
              </a:avLst>
            </a:prstGeom>
            <a:solidFill>
              <a:schemeClr val="bg1"/>
            </a:solidFill>
            <a:ln w="38100">
              <a:solidFill>
                <a:schemeClr val="bg1">
                  <a:lumMod val="85000"/>
                </a:schemeClr>
              </a:solidFill>
            </a:ln>
            <a:effectLst>
              <a:outerShdw blurRad="88900" dist="50800" dir="5400000" algn="t" rotWithShape="0">
                <a:prstClr val="black">
                  <a:alpha val="23000"/>
                </a:prstClr>
              </a:outerShdw>
            </a:effectLst>
            <a:extLst>
              <a:ext uri="{909E8E84-426E-40dd-AFC4-6F175D3DCCD1}">
                <a14:hiddenFill xmlns:a14="http://schemas.microsoft.com/office/drawing/2010/main" xmlns="">
                  <a:solidFill>
                    <a:srgbClr val="5B9BD5"/>
                  </a:solid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202" tIns="19202" rIns="19202" bIns="19202"/>
            <a:lstStyle>
              <a:defPPr>
                <a:defRPr lang="en-US"/>
              </a:defPPr>
              <a:lvl1pPr defTabSz="457200">
                <a:lnSpc>
                  <a:spcPct val="120000"/>
                </a:lnSpc>
                <a:spcBef>
                  <a:spcPts val="600"/>
                </a:spcBef>
                <a:spcAft>
                  <a:spcPts val="630"/>
                </a:spcAft>
                <a:defRPr sz="4000" b="1">
                  <a:ea typeface="ＭＳ Ｐゴシック" pitchFamily="-65" charset="-128"/>
                </a:defRPr>
              </a:lvl1pPr>
              <a:lvl2pPr marL="742950" indent="-285750" defTabSz="457200">
                <a:defRPr sz="4200">
                  <a:latin typeface="Calibri" panose="020F0502020204030204" pitchFamily="34" charset="0"/>
                  <a:ea typeface="ＭＳ Ｐゴシック" pitchFamily="-65" charset="-128"/>
                </a:defRPr>
              </a:lvl2pPr>
              <a:lvl3pPr marL="1143000" indent="-228600" defTabSz="457200">
                <a:defRPr sz="4200">
                  <a:latin typeface="Calibri" panose="020F0502020204030204" pitchFamily="34" charset="0"/>
                  <a:ea typeface="ＭＳ Ｐゴシック" pitchFamily="-65" charset="-128"/>
                </a:defRPr>
              </a:lvl3pPr>
              <a:lvl4pPr marL="1600200" indent="-228600" defTabSz="457200">
                <a:defRPr sz="4200">
                  <a:latin typeface="Calibri" panose="020F0502020204030204" pitchFamily="34" charset="0"/>
                  <a:ea typeface="ＭＳ Ｐゴシック" pitchFamily="-65" charset="-128"/>
                </a:defRPr>
              </a:lvl4pPr>
              <a:lvl5pPr marL="2057400" indent="-228600" defTabSz="457200">
                <a:defRPr sz="4200">
                  <a:latin typeface="Calibri" panose="020F0502020204030204" pitchFamily="34" charset="0"/>
                  <a:ea typeface="ＭＳ Ｐゴシック" pitchFamily="-65" charset="-128"/>
                </a:defRPr>
              </a:lvl5pPr>
              <a:lvl6pPr marL="25146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6pPr>
              <a:lvl7pPr marL="29718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7pPr>
              <a:lvl8pPr marL="34290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8pPr>
              <a:lvl9pPr marL="3886200" indent="-228600" defTabSz="457200" eaLnBrk="0" fontAlgn="base" hangingPunct="0">
                <a:spcBef>
                  <a:spcPct val="0"/>
                </a:spcBef>
                <a:spcAft>
                  <a:spcPct val="0"/>
                </a:spcAft>
                <a:defRPr sz="4200">
                  <a:latin typeface="Calibri" panose="020F0502020204030204" pitchFamily="34" charset="0"/>
                  <a:ea typeface="ＭＳ Ｐゴシック" pitchFamily="-65" charset="-128"/>
                </a:defRPr>
              </a:lvl9pPr>
            </a:lstStyle>
            <a:p>
              <a:pPr>
                <a:spcAft>
                  <a:spcPts val="0"/>
                </a:spcAft>
              </a:pPr>
              <a:r>
                <a:rPr lang="en-US" altLang="en-US" b="0" dirty="0">
                  <a:solidFill>
                    <a:schemeClr val="accent5"/>
                  </a:solidFill>
                  <a:latin typeface="Segoe UI Semilight" panose="020B0402040204020203" pitchFamily="34" charset="0"/>
                  <a:cs typeface="Segoe UI Semilight" panose="020B0402040204020203" pitchFamily="34" charset="0"/>
                </a:rPr>
                <a:t> </a:t>
              </a:r>
              <a:r>
                <a:rPr lang="en-US" altLang="en-US" b="0" dirty="0">
                  <a:solidFill>
                    <a:schemeClr val="accent5"/>
                  </a:solidFill>
                  <a:latin typeface="Segoe UI Semilight" panose="020B0402040204020203" pitchFamily="34" charset="0"/>
                  <a:cs typeface="Segoe UI Semilight" panose="020B0402040204020203" pitchFamily="34" charset="0"/>
                </a:rPr>
                <a:t>Real detection task data</a:t>
              </a:r>
              <a:endParaRPr lang="en-US" sz="2000" dirty="0">
                <a:latin typeface="Courier New" panose="02070309020205020404" pitchFamily="49" charset="0"/>
                <a:cs typeface="Courier New" panose="02070309020205020404" pitchFamily="49" charset="0"/>
              </a:endParaRPr>
            </a:p>
            <a:p>
              <a:pPr defTabSz="480095" eaLnBrk="0" fontAlgn="base" hangingPunct="0">
                <a:lnSpc>
                  <a:spcPct val="100000"/>
                </a:lnSpc>
                <a:spcBef>
                  <a:spcPts val="0"/>
                </a:spcBef>
                <a:spcAft>
                  <a:spcPts val="0"/>
                </a:spcAft>
                <a:buSzPct val="100000"/>
              </a:pPr>
              <a:r>
                <a:rPr lang="en-US" sz="2000" dirty="0">
                  <a:latin typeface="Courier New" panose="02070309020205020404" pitchFamily="49" charset="0"/>
                  <a:cs typeface="Courier New" panose="02070309020205020404" pitchFamily="49" charset="0"/>
                </a:rPr>
                <a:t>            </a:t>
              </a:r>
              <a:r>
                <a:rPr lang="en-US" sz="1800" b="0" dirty="0">
                  <a:solidFill>
                    <a:prstClr val="black"/>
                  </a:solidFill>
                  <a:ea typeface="+mn-ea"/>
                </a:rPr>
                <a:t> </a:t>
              </a:r>
              <a:r>
                <a:rPr lang="en-US" sz="2800" b="0" dirty="0">
                  <a:solidFill>
                    <a:prstClr val="black"/>
                  </a:solidFill>
                  <a:ea typeface="+mn-ea"/>
                </a:rPr>
                <a:t>Decision variables from an</a:t>
              </a:r>
            </a:p>
            <a:p>
              <a:pPr defTabSz="480095" eaLnBrk="0" fontAlgn="base" hangingPunct="0">
                <a:lnSpc>
                  <a:spcPct val="100000"/>
                </a:lnSpc>
                <a:spcBef>
                  <a:spcPts val="0"/>
                </a:spcBef>
                <a:spcAft>
                  <a:spcPts val="0"/>
                </a:spcAft>
                <a:buSzPct val="100000"/>
              </a:pPr>
              <a:r>
                <a:rPr lang="en-US" sz="2800" b="0" dirty="0">
                  <a:solidFill>
                    <a:prstClr val="black"/>
                  </a:solidFill>
                  <a:ea typeface="+mn-ea"/>
                </a:rPr>
                <a:t>                       actual camouflage</a:t>
              </a:r>
            </a:p>
            <a:p>
              <a:pPr defTabSz="480095" eaLnBrk="0" fontAlgn="base" hangingPunct="0">
                <a:lnSpc>
                  <a:spcPct val="100000"/>
                </a:lnSpc>
                <a:spcBef>
                  <a:spcPts val="0"/>
                </a:spcBef>
                <a:spcAft>
                  <a:spcPts val="0"/>
                </a:spcAft>
                <a:buSzPct val="100000"/>
              </a:pPr>
              <a:r>
                <a:rPr lang="en-US" sz="2800" b="0" dirty="0">
                  <a:solidFill>
                    <a:prstClr val="black"/>
                  </a:solidFill>
                  <a:ea typeface="+mn-ea"/>
                </a:rPr>
                <a:t>                       detection task.</a:t>
              </a:r>
              <a:endParaRPr lang="en-US" sz="2000" b="0" dirty="0">
                <a:latin typeface="Courier New" panose="02070309020205020404" pitchFamily="49" charset="0"/>
                <a:cs typeface="Courier New" panose="02070309020205020404" pitchFamily="49" charset="0"/>
              </a:endParaRPr>
            </a:p>
            <a:p>
              <a:pPr>
                <a:lnSpc>
                  <a:spcPct val="100000"/>
                </a:lnSpc>
                <a:spcBef>
                  <a:spcPts val="0"/>
                </a:spcBef>
                <a:spcAft>
                  <a:spcPts val="0"/>
                </a:spcAft>
              </a:pPr>
              <a:endParaRPr lang="en-US" sz="2000" b="0" dirty="0">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US" sz="2000" b="0" dirty="0">
                  <a:latin typeface="Courier New" panose="02070309020205020404" pitchFamily="49" charset="0"/>
                  <a:cs typeface="Courier New" panose="02070309020205020404" pitchFamily="49" charset="0"/>
                </a:rPr>
                <a:t> </a:t>
              </a:r>
            </a:p>
            <a:p>
              <a:pPr>
                <a:lnSpc>
                  <a:spcPct val="100000"/>
                </a:lnSpc>
                <a:spcBef>
                  <a:spcPts val="0"/>
                </a:spcBef>
                <a:spcAft>
                  <a:spcPts val="0"/>
                </a:spcAft>
              </a:pPr>
              <a:r>
                <a:rPr lang="en-US" sz="2000" b="0" dirty="0">
                  <a:latin typeface="Courier New" panose="02070309020205020404" pitchFamily="49" charset="0"/>
                  <a:cs typeface="Courier New" panose="02070309020205020404" pitchFamily="49" charset="0"/>
                </a:rPr>
                <a:t>&gt;&gt; load(‘</a:t>
              </a:r>
              <a:r>
                <a:rPr lang="en-US" sz="2000" b="0" dirty="0" err="1">
                  <a:latin typeface="Courier New" panose="02070309020205020404" pitchFamily="49" charset="0"/>
                  <a:cs typeface="Courier New" panose="02070309020205020404" pitchFamily="49" charset="0"/>
                </a:rPr>
                <a:t>camouflage_data.mat</a:t>
              </a:r>
              <a:r>
                <a:rPr lang="en-US" sz="2000" b="0" dirty="0">
                  <a:latin typeface="Courier New" panose="02070309020205020404" pitchFamily="49" charset="0"/>
                  <a:cs typeface="Courier New" panose="02070309020205020404" pitchFamily="49" charset="0"/>
                </a:rPr>
                <a:t>’, ...</a:t>
              </a:r>
            </a:p>
            <a:p>
              <a:pPr>
                <a:lnSpc>
                  <a:spcPct val="100000"/>
                </a:lnSpc>
                <a:spcBef>
                  <a:spcPts val="0"/>
                </a:spcBef>
                <a:spcAft>
                  <a:spcPts val="0"/>
                </a:spcAft>
              </a:pPr>
              <a:r>
                <a:rPr lang="en-US" sz="2000" b="0" dirty="0">
                  <a:latin typeface="Courier New" panose="02070309020205020404" pitchFamily="49" charset="0"/>
                  <a:cs typeface="Courier New" panose="02070309020205020404" pitchFamily="49" charset="0"/>
                </a:rPr>
                <a:t>    ’data_blank’,’</a:t>
              </a:r>
              <a:r>
                <a:rPr lang="en-US" sz="2000" b="0" dirty="0" err="1">
                  <a:latin typeface="Courier New" panose="02070309020205020404" pitchFamily="49" charset="0"/>
                  <a:cs typeface="Courier New" panose="02070309020205020404" pitchFamily="49" charset="0"/>
                </a:rPr>
                <a:t>data_target</a:t>
              </a:r>
              <a:r>
                <a:rPr lang="en-US" sz="2000" b="0" dirty="0">
                  <a:latin typeface="Courier New" panose="02070309020205020404" pitchFamily="49" charset="0"/>
                  <a:cs typeface="Courier New" panose="02070309020205020404" pitchFamily="49" charset="0"/>
                </a:rPr>
                <a:t>’)</a:t>
              </a:r>
            </a:p>
            <a:p>
              <a:pPr>
                <a:lnSpc>
                  <a:spcPct val="100000"/>
                </a:lnSpc>
                <a:spcBef>
                  <a:spcPts val="0"/>
                </a:spcBef>
                <a:spcAft>
                  <a:spcPts val="0"/>
                </a:spcAft>
              </a:pPr>
              <a:endParaRPr lang="en-US" sz="2000" b="0" dirty="0">
                <a:latin typeface="Courier New" panose="02070309020205020404" pitchFamily="49" charset="0"/>
                <a:cs typeface="Courier New" panose="02070309020205020404" pitchFamily="49" charset="0"/>
              </a:endParaRPr>
            </a:p>
            <a:p>
              <a:pPr>
                <a:lnSpc>
                  <a:spcPct val="100000"/>
                </a:lnSpc>
                <a:spcBef>
                  <a:spcPts val="0"/>
                </a:spcBef>
                <a:spcAft>
                  <a:spcPts val="0"/>
                </a:spcAft>
              </a:pPr>
              <a:r>
                <a:rPr lang="en-US" sz="2000" b="0" dirty="0">
                  <a:solidFill>
                    <a:prstClr val="black"/>
                  </a:solidFill>
                  <a:latin typeface="Courier New" panose="02070309020205020404" pitchFamily="49" charset="0"/>
                  <a:ea typeface="+mn-ea"/>
                  <a:cs typeface="Courier New" panose="02070309020205020404" pitchFamily="49" charset="0"/>
                </a:rPr>
                <a:t> &gt;&gt; results=classify(</a:t>
              </a:r>
              <a:r>
                <a:rPr lang="en-US" sz="2000" b="0" dirty="0" err="1">
                  <a:solidFill>
                    <a:prstClr val="black"/>
                  </a:solidFill>
                  <a:latin typeface="Courier New" panose="02070309020205020404" pitchFamily="49" charset="0"/>
                  <a:ea typeface="+mn-ea"/>
                  <a:cs typeface="Courier New" panose="02070309020205020404" pitchFamily="49" charset="0"/>
                </a:rPr>
                <a:t>data_blank</a:t>
              </a:r>
              <a:r>
                <a:rPr lang="en-US" sz="2000" b="0" dirty="0">
                  <a:solidFill>
                    <a:prstClr val="black"/>
                  </a:solidFill>
                  <a:latin typeface="Courier New" panose="02070309020205020404" pitchFamily="49" charset="0"/>
                  <a:ea typeface="+mn-ea"/>
                  <a:cs typeface="Courier New" panose="02070309020205020404" pitchFamily="49" charset="0"/>
                </a:rPr>
                <a:t>,...</a:t>
              </a:r>
            </a:p>
            <a:p>
              <a:pPr>
                <a:lnSpc>
                  <a:spcPct val="100000"/>
                </a:lnSpc>
                <a:spcBef>
                  <a:spcPts val="0"/>
                </a:spcBef>
                <a:spcAft>
                  <a:spcPts val="0"/>
                </a:spcAft>
              </a:pPr>
              <a:r>
                <a:rPr lang="en-US" sz="2000" b="0" dirty="0">
                  <a:solidFill>
                    <a:prstClr val="black"/>
                  </a:solidFill>
                  <a:latin typeface="Courier New" panose="02070309020205020404" pitchFamily="49" charset="0"/>
                  <a:ea typeface="+mn-ea"/>
                  <a:cs typeface="Courier New" panose="02070309020205020404" pitchFamily="49" charset="0"/>
                </a:rPr>
                <a:t>    data_target,'type','</a:t>
              </a:r>
              <a:r>
                <a:rPr lang="en-US" sz="2000" b="0" dirty="0" err="1">
                  <a:solidFill>
                    <a:prstClr val="black"/>
                  </a:solidFill>
                  <a:latin typeface="Courier New" panose="02070309020205020404" pitchFamily="49" charset="0"/>
                  <a:ea typeface="+mn-ea"/>
                  <a:cs typeface="Courier New" panose="02070309020205020404" pitchFamily="49" charset="0"/>
                </a:rPr>
                <a:t>obs</a:t>
              </a:r>
              <a:r>
                <a:rPr lang="en-US" sz="2000" b="0" dirty="0">
                  <a:solidFill>
                    <a:prstClr val="black"/>
                  </a:solidFill>
                  <a:latin typeface="Courier New" panose="02070309020205020404" pitchFamily="49" charset="0"/>
                  <a:ea typeface="+mn-ea"/>
                  <a:cs typeface="Courier New" panose="02070309020205020404" pitchFamily="49" charset="0"/>
                </a:rPr>
                <a:t>');</a:t>
              </a:r>
              <a:endParaRPr lang="en-US" altLang="en-US" sz="2000" b="0" dirty="0">
                <a:latin typeface="Courier New" panose="02070309020205020404" pitchFamily="49" charset="0"/>
                <a:cs typeface="Courier New" panose="02070309020205020404" pitchFamily="49" charset="0"/>
              </a:endParaRPr>
            </a:p>
          </p:txBody>
        </p:sp>
        <p:pic>
          <p:nvPicPr>
            <p:cNvPr id="9" name="Picture 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498051" y="27997924"/>
              <a:ext cx="4882559" cy="2871758"/>
            </a:xfrm>
            <a:prstGeom prst="rect">
              <a:avLst/>
            </a:prstGeom>
          </p:spPr>
        </p:pic>
        <p:pic>
          <p:nvPicPr>
            <p:cNvPr id="87" name="Picture 86"/>
            <p:cNvPicPr>
              <a:picLocks noChangeAspect="1"/>
            </p:cNvPicPr>
            <p:nvPr/>
          </p:nvPicPr>
          <p:blipFill rotWithShape="1">
            <a:blip r:embed="rId15"/>
            <a:srcRect l="11386" t="5849" r="7119" b="10049"/>
            <a:stretch/>
          </p:blipFill>
          <p:spPr>
            <a:xfrm>
              <a:off x="1313244" y="27866141"/>
              <a:ext cx="1590724" cy="1571973"/>
            </a:xfrm>
            <a:prstGeom prst="rect">
              <a:avLst/>
            </a:prstGeom>
          </p:spPr>
        </p:pic>
        <p:sp>
          <p:nvSpPr>
            <p:cNvPr id="12" name="TextBox 11"/>
            <p:cNvSpPr txBox="1"/>
            <p:nvPr/>
          </p:nvSpPr>
          <p:spPr>
            <a:xfrm>
              <a:off x="9349847" y="27724589"/>
              <a:ext cx="1415772" cy="523220"/>
            </a:xfrm>
            <a:prstGeom prst="rect">
              <a:avLst/>
            </a:prstGeom>
            <a:solidFill>
              <a:schemeClr val="bg1"/>
            </a:solidFill>
          </p:spPr>
          <p:txBody>
            <a:bodyPr wrap="none" rtlCol="0">
              <a:spAutoFit/>
            </a:bodyPr>
            <a:lstStyle/>
            <a:p>
              <a:r>
                <a:rPr lang="en-US" sz="2800" b="1" dirty="0">
                  <a:latin typeface="Helvetica" pitchFamily="2" charset="0"/>
                </a:rPr>
                <a:t>d’=8.77</a:t>
              </a:r>
            </a:p>
          </p:txBody>
        </p:sp>
        <p:sp>
          <p:nvSpPr>
            <p:cNvPr id="89" name="TextBox 88"/>
            <p:cNvSpPr txBox="1"/>
            <p:nvPr/>
          </p:nvSpPr>
          <p:spPr>
            <a:xfrm>
              <a:off x="9235579" y="30562999"/>
              <a:ext cx="1750800" cy="400110"/>
            </a:xfrm>
            <a:prstGeom prst="rect">
              <a:avLst/>
            </a:prstGeom>
            <a:solidFill>
              <a:schemeClr val="bg1"/>
            </a:solidFill>
          </p:spPr>
          <p:txBody>
            <a:bodyPr wrap="none" rtlCol="0">
              <a:spAutoFit/>
            </a:bodyPr>
            <a:lstStyle/>
            <a:p>
              <a:r>
                <a:rPr lang="en-US" sz="2000" dirty="0">
                  <a:latin typeface="Helvetica" pitchFamily="2" charset="0"/>
                </a:rPr>
                <a:t>edge strength</a:t>
              </a:r>
            </a:p>
          </p:txBody>
        </p:sp>
        <p:sp>
          <p:nvSpPr>
            <p:cNvPr id="90" name="TextBox 89"/>
            <p:cNvSpPr txBox="1"/>
            <p:nvPr/>
          </p:nvSpPr>
          <p:spPr>
            <a:xfrm rot="16200000">
              <a:off x="6833048" y="29022231"/>
              <a:ext cx="1524776" cy="400110"/>
            </a:xfrm>
            <a:prstGeom prst="rect">
              <a:avLst/>
            </a:prstGeom>
            <a:solidFill>
              <a:schemeClr val="bg1"/>
            </a:solidFill>
          </p:spPr>
          <p:txBody>
            <a:bodyPr wrap="none" rtlCol="0">
              <a:spAutoFit/>
            </a:bodyPr>
            <a:lstStyle/>
            <a:p>
              <a:r>
                <a:rPr lang="en-US" sz="2000" dirty="0">
                  <a:latin typeface="Helvetica" pitchFamily="2" charset="0"/>
                </a:rPr>
                <a:t>edge shape</a:t>
              </a:r>
            </a:p>
          </p:txBody>
        </p:sp>
        <p:sp>
          <p:nvSpPr>
            <p:cNvPr id="91" name="TextBox 90"/>
            <p:cNvSpPr txBox="1"/>
            <p:nvPr/>
          </p:nvSpPr>
          <p:spPr>
            <a:xfrm>
              <a:off x="7782456" y="30449190"/>
              <a:ext cx="625492" cy="400110"/>
            </a:xfrm>
            <a:prstGeom prst="rect">
              <a:avLst/>
            </a:prstGeom>
            <a:solidFill>
              <a:schemeClr val="bg1"/>
            </a:solidFill>
          </p:spPr>
          <p:txBody>
            <a:bodyPr wrap="none" rtlCol="0">
              <a:spAutoFit/>
            </a:bodyPr>
            <a:lstStyle/>
            <a:p>
              <a:r>
                <a:rPr lang="en-US" sz="2000" dirty="0">
                  <a:latin typeface="Helvetica" pitchFamily="2" charset="0"/>
                </a:rPr>
                <a:t>-0.1</a:t>
              </a:r>
            </a:p>
          </p:txBody>
        </p:sp>
        <p:sp>
          <p:nvSpPr>
            <p:cNvPr id="92" name="TextBox 91"/>
            <p:cNvSpPr txBox="1"/>
            <p:nvPr/>
          </p:nvSpPr>
          <p:spPr>
            <a:xfrm>
              <a:off x="11536952" y="30469572"/>
              <a:ext cx="683200" cy="400110"/>
            </a:xfrm>
            <a:prstGeom prst="rect">
              <a:avLst/>
            </a:prstGeom>
            <a:solidFill>
              <a:schemeClr val="bg1"/>
            </a:solidFill>
          </p:spPr>
          <p:txBody>
            <a:bodyPr wrap="none" rtlCol="0">
              <a:spAutoFit/>
            </a:bodyPr>
            <a:lstStyle/>
            <a:p>
              <a:r>
                <a:rPr lang="en-US" sz="2000" dirty="0">
                  <a:latin typeface="Helvetica" pitchFamily="2" charset="0"/>
                </a:rPr>
                <a:t>0.25</a:t>
              </a:r>
            </a:p>
          </p:txBody>
        </p:sp>
        <p:sp>
          <p:nvSpPr>
            <p:cNvPr id="93" name="TextBox 92"/>
            <p:cNvSpPr txBox="1"/>
            <p:nvPr/>
          </p:nvSpPr>
          <p:spPr>
            <a:xfrm>
              <a:off x="7795491" y="27966361"/>
              <a:ext cx="327334" cy="400110"/>
            </a:xfrm>
            <a:prstGeom prst="rect">
              <a:avLst/>
            </a:prstGeom>
            <a:solidFill>
              <a:schemeClr val="bg1"/>
            </a:solidFill>
          </p:spPr>
          <p:txBody>
            <a:bodyPr wrap="none" rtlCol="0">
              <a:spAutoFit/>
            </a:bodyPr>
            <a:lstStyle/>
            <a:p>
              <a:r>
                <a:rPr lang="en-US" sz="2000" dirty="0">
                  <a:latin typeface="Helvetica" pitchFamily="2" charset="0"/>
                </a:rPr>
                <a:t>2</a:t>
              </a:r>
            </a:p>
          </p:txBody>
        </p:sp>
        <p:sp>
          <p:nvSpPr>
            <p:cNvPr id="94" name="TextBox 93"/>
            <p:cNvSpPr txBox="1"/>
            <p:nvPr/>
          </p:nvSpPr>
          <p:spPr>
            <a:xfrm>
              <a:off x="7360611" y="30162889"/>
              <a:ext cx="768159" cy="400110"/>
            </a:xfrm>
            <a:prstGeom prst="rect">
              <a:avLst/>
            </a:prstGeom>
            <a:solidFill>
              <a:schemeClr val="bg1"/>
            </a:solidFill>
          </p:spPr>
          <p:txBody>
            <a:bodyPr wrap="none" rtlCol="0">
              <a:spAutoFit/>
            </a:bodyPr>
            <a:lstStyle/>
            <a:p>
              <a:r>
                <a:rPr lang="en-US" sz="2000" dirty="0">
                  <a:latin typeface="Helvetica" pitchFamily="2" charset="0"/>
                </a:rPr>
                <a:t>-0.35</a:t>
              </a:r>
            </a:p>
          </p:txBody>
        </p:sp>
      </p:grpSp>
    </p:spTree>
    <p:extLst>
      <p:ext uri="{BB962C8B-B14F-4D97-AF65-F5344CB8AC3E}">
        <p14:creationId xmlns:p14="http://schemas.microsoft.com/office/powerpoint/2010/main" val="2258673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15435</TotalTime>
  <Words>823</Words>
  <Application>Microsoft Office PowerPoint</Application>
  <PresentationFormat>Custom</PresentationFormat>
  <Paragraphs>152</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ＭＳ Ｐゴシック</vt:lpstr>
      <vt:lpstr>Arial</vt:lpstr>
      <vt:lpstr>Calibri</vt:lpstr>
      <vt:lpstr>Calibri Light</vt:lpstr>
      <vt:lpstr>Cambria Math</vt:lpstr>
      <vt:lpstr>Courier New</vt:lpstr>
      <vt:lpstr>Helvetica</vt:lpstr>
      <vt:lpstr>Segoe UI Semibold</vt:lpstr>
      <vt:lpstr>Segoe UI Semilight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Abhranil Das</dc:creator>
  <cp:lastModifiedBy>Abhranil Das</cp:lastModifiedBy>
  <cp:revision>374</cp:revision>
  <cp:lastPrinted>2016-02-22T20:56:56Z</cp:lastPrinted>
  <dcterms:created xsi:type="dcterms:W3CDTF">2016-02-18T22:36:45Z</dcterms:created>
  <dcterms:modified xsi:type="dcterms:W3CDTF">2019-05-17T20:38:49Z</dcterms:modified>
</cp:coreProperties>
</file>