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8"/>
  </p:notesMasterIdLst>
  <p:sldIdLst>
    <p:sldId id="260" r:id="rId2"/>
    <p:sldId id="271" r:id="rId3"/>
    <p:sldId id="274" r:id="rId4"/>
    <p:sldId id="275" r:id="rId5"/>
    <p:sldId id="276" r:id="rId6"/>
    <p:sldId id="280" r:id="rId7"/>
    <p:sldId id="277" r:id="rId8"/>
    <p:sldId id="278" r:id="rId9"/>
    <p:sldId id="279" r:id="rId10"/>
    <p:sldId id="283" r:id="rId11"/>
    <p:sldId id="284" r:id="rId12"/>
    <p:sldId id="285" r:id="rId13"/>
    <p:sldId id="281" r:id="rId14"/>
    <p:sldId id="286" r:id="rId15"/>
    <p:sldId id="287" r:id="rId16"/>
    <p:sldId id="291" r:id="rId17"/>
    <p:sldId id="292" r:id="rId18"/>
    <p:sldId id="293" r:id="rId19"/>
    <p:sldId id="288" r:id="rId20"/>
    <p:sldId id="295" r:id="rId21"/>
    <p:sldId id="289" r:id="rId22"/>
    <p:sldId id="290" r:id="rId23"/>
    <p:sldId id="294" r:id="rId24"/>
    <p:sldId id="302" r:id="rId25"/>
    <p:sldId id="311" r:id="rId26"/>
    <p:sldId id="303" r:id="rId27"/>
    <p:sldId id="296" r:id="rId28"/>
    <p:sldId id="297" r:id="rId29"/>
    <p:sldId id="307" r:id="rId30"/>
    <p:sldId id="309" r:id="rId31"/>
    <p:sldId id="310" r:id="rId32"/>
    <p:sldId id="298" r:id="rId33"/>
    <p:sldId id="312" r:id="rId34"/>
    <p:sldId id="300" r:id="rId35"/>
    <p:sldId id="308" r:id="rId36"/>
    <p:sldId id="273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KIYO SHOP" id="{1E309D32-C0E6-461F-B068-696900697C4B}">
          <p14:sldIdLst>
            <p14:sldId id="260"/>
            <p14:sldId id="271"/>
            <p14:sldId id="274"/>
            <p14:sldId id="275"/>
            <p14:sldId id="276"/>
            <p14:sldId id="280"/>
            <p14:sldId id="277"/>
            <p14:sldId id="278"/>
            <p14:sldId id="279"/>
            <p14:sldId id="283"/>
            <p14:sldId id="284"/>
            <p14:sldId id="285"/>
            <p14:sldId id="281"/>
            <p14:sldId id="286"/>
            <p14:sldId id="287"/>
            <p14:sldId id="291"/>
            <p14:sldId id="292"/>
            <p14:sldId id="293"/>
            <p14:sldId id="288"/>
            <p14:sldId id="295"/>
            <p14:sldId id="289"/>
            <p14:sldId id="290"/>
            <p14:sldId id="294"/>
            <p14:sldId id="302"/>
            <p14:sldId id="311"/>
            <p14:sldId id="303"/>
            <p14:sldId id="296"/>
            <p14:sldId id="297"/>
            <p14:sldId id="307"/>
            <p14:sldId id="309"/>
            <p14:sldId id="310"/>
            <p14:sldId id="298"/>
            <p14:sldId id="312"/>
            <p14:sldId id="300"/>
            <p14:sldId id="30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982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3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4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75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2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PA%20DE%20PROCESO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Business%20Process%20Diagram2.jp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REQUERIMIENTOS%20AMATERASU%20(1).pd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ASO%20DE%20USOS%20UKIYO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CASOS%20DE%20USOS%20EXTENDIDOS%20(1).pdf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odelo%20entidad%20relacion.PN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ind%20Mapping%20Diagram1.jp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ukiyoshop%20Data%20Dictionary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GANTT%20UKIYO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PRESUPUESTO.mpp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iagrama%20clases%20ukiyo.pn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ukiyoshop.jp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esjimenez19/VersionamientoUkiyo/branch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Pruebas%20de%20stress.xls" TargetMode="External"/><Relationship Id="rId2" Type="http://schemas.openxmlformats.org/officeDocument/2006/relationships/hyperlink" Target="Pruebas%20de%20Gui.xl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Pruebas%20unitarias.xls" TargetMode="External"/><Relationship Id="rId4" Type="http://schemas.openxmlformats.org/officeDocument/2006/relationships/hyperlink" Target="Pruebas%20de%20seguridad.xl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Pruebas%20de%20Calidad.pdf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kiyoshop.000webhostapp.com/index.php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nual%20De%20Usuario.pdf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NUAL%20TECNICO.pdf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IN_%5bPROY%5d_Manual_Instalacion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ronograma%20Plan%20de%20capacitacion%20amaterasu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PMC.pdf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CONTRATO%20UKIYO.pdf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IEEE.pdf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ukiyoshop.000webhostapp.com/index.php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RESULTADO%20DE%20LA%20ENCUESTA.pdf" TargetMode="External"/><Relationship Id="rId2" Type="http://schemas.openxmlformats.org/officeDocument/2006/relationships/hyperlink" Target="ENCUESTA%20ADMINISTRADORES%20SOBRE%20TIENDAS%20ONLINES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61105" y="482941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419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TIENDA ONLINE</a:t>
            </a:r>
          </a:p>
          <a:p>
            <a:pPr lvl="0">
              <a:buSzPct val="25000"/>
            </a:pPr>
            <a:r>
              <a:rPr lang="es-419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 TRIMESTRE</a:t>
            </a:r>
            <a:endParaRPr lang="es-419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79893" y="3004220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Carlos Andrés Jiménez Torres</a:t>
            </a:r>
          </a:p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Diego Alejandro Cárdenas Valencia</a:t>
            </a:r>
          </a:p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Efman Bryan Páez Montes</a:t>
            </a:r>
          </a:p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Brandon Daniel Ortega Saavedra</a:t>
            </a:r>
          </a:p>
          <a:p>
            <a:pPr lvl="0">
              <a:buSzPct val="25000"/>
            </a:pPr>
            <a:r>
              <a:rPr lang="es-ES" sz="1800" b="1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3607" y="1936799"/>
            <a:ext cx="1784463" cy="461665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wrap="none">
            <a:spAutoFit/>
            <a:scene3d>
              <a:camera prst="isometricLeftDown"/>
              <a:lightRig rig="threePt" dir="t"/>
            </a:scene3d>
          </a:bodyPr>
          <a:lstStyle/>
          <a:p>
            <a:r>
              <a:rPr lang="es-ES" sz="2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0007" dist="310007" dir="7680000" sx="98000" sy="98000" kx="1300200" algn="ctr" rotWithShape="0">
                    <a:prstClr val="black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UKIYO SHOP</a:t>
            </a:r>
            <a:endParaRPr lang="es-ES" sz="2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60007" dist="310007" dir="7680000" sx="98000" sy="98000" kx="1300200" algn="ctr" rotWithShape="0">
                  <a:prstClr val="black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1092289" y="2625126"/>
            <a:ext cx="74622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66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MAPA DE PROCESOS</a:t>
            </a:r>
          </a:p>
        </p:txBody>
      </p:sp>
    </p:spTree>
    <p:extLst>
      <p:ext uri="{BB962C8B-B14F-4D97-AF65-F5344CB8AC3E}">
        <p14:creationId xmlns:p14="http://schemas.microsoft.com/office/powerpoint/2010/main" val="7040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1971726" y="2006376"/>
            <a:ext cx="483177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13800" b="1" dirty="0" smtClean="0">
                <a:ln w="12700">
                  <a:solidFill>
                    <a:srgbClr val="080808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BPMN</a:t>
            </a:r>
            <a:endParaRPr lang="es-CO" sz="13800" b="1" dirty="0">
              <a:ln w="12700">
                <a:solidFill>
                  <a:srgbClr val="080808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95818" y="320838"/>
            <a:ext cx="5097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Y SOFTWARE DEL CLIENTE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25025"/>
              </p:ext>
            </p:extLst>
          </p:nvPr>
        </p:nvGraphicFramePr>
        <p:xfrm>
          <a:off x="119374" y="1312996"/>
          <a:ext cx="6096000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HARDWARE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ES" dirty="0" smtClean="0"/>
                        <a:t>Computador</a:t>
                      </a:r>
                      <a:r>
                        <a:rPr lang="es-ES" baseline="0" dirty="0" smtClean="0"/>
                        <a:t> Portátil Toshiba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ES" dirty="0" smtClean="0"/>
                        <a:t>Disco Duro</a:t>
                      </a:r>
                      <a:r>
                        <a:rPr lang="es-ES" baseline="0" dirty="0" smtClean="0"/>
                        <a:t> 250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ES" dirty="0" smtClean="0"/>
                        <a:t>Memoria RAM 2,0  GB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ES" dirty="0" smtClean="0"/>
                        <a:t>Procesador Pentium Dual Core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35354"/>
              </p:ext>
            </p:extLst>
          </p:nvPr>
        </p:nvGraphicFramePr>
        <p:xfrm>
          <a:off x="2802150" y="3886311"/>
          <a:ext cx="6096000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SOFTWARE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ES" dirty="0" smtClean="0"/>
                        <a:t>Sistema</a:t>
                      </a:r>
                      <a:r>
                        <a:rPr lang="es-ES" baseline="0" dirty="0" smtClean="0"/>
                        <a:t> Operativo Windows  8 de  64 Bits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ES" dirty="0" smtClean="0"/>
                        <a:t>Navegador</a:t>
                      </a:r>
                      <a:r>
                        <a:rPr lang="es-ES" baseline="0" dirty="0" smtClean="0"/>
                        <a:t> Web Internet Explorer y Google Chrome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1395984" y="1859036"/>
            <a:ext cx="6467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288000"/>
            <a:r>
              <a:rPr lang="es-CO" sz="54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REQUERIMIENTOS FUNCIONALES Y NO FUNCIONALES </a:t>
            </a:r>
          </a:p>
        </p:txBody>
      </p:sp>
    </p:spTree>
    <p:extLst>
      <p:ext uri="{BB962C8B-B14F-4D97-AF65-F5344CB8AC3E}">
        <p14:creationId xmlns:p14="http://schemas.microsoft.com/office/powerpoint/2010/main" val="19975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3" action="ppaction://hlinkfile"/>
          </p:cNvPr>
          <p:cNvSpPr/>
          <p:nvPr/>
        </p:nvSpPr>
        <p:spPr>
          <a:xfrm>
            <a:off x="1243584" y="2100870"/>
            <a:ext cx="68153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88000"/>
            <a:r>
              <a:rPr lang="es-CO" sz="66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DIAGRAMA CASOS DE USO </a:t>
            </a:r>
          </a:p>
        </p:txBody>
      </p:sp>
    </p:spTree>
    <p:extLst>
      <p:ext uri="{BB962C8B-B14F-4D97-AF65-F5344CB8AC3E}">
        <p14:creationId xmlns:p14="http://schemas.microsoft.com/office/powerpoint/2010/main" val="24613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496508" y="2661702"/>
            <a:ext cx="8252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88000"/>
            <a:r>
              <a:rPr lang="es-CO" sz="54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CASOS DE USOS EXTENDIDO</a:t>
            </a:r>
          </a:p>
        </p:txBody>
      </p:sp>
    </p:spTree>
    <p:extLst>
      <p:ext uri="{BB962C8B-B14F-4D97-AF65-F5344CB8AC3E}">
        <p14:creationId xmlns:p14="http://schemas.microsoft.com/office/powerpoint/2010/main" val="1120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632008" y="1905906"/>
            <a:ext cx="7496432" cy="2529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7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MODELO ENTIDAD RELACION</a:t>
            </a:r>
          </a:p>
        </p:txBody>
      </p:sp>
    </p:spTree>
    <p:extLst>
      <p:ext uri="{BB962C8B-B14F-4D97-AF65-F5344CB8AC3E}">
        <p14:creationId xmlns:p14="http://schemas.microsoft.com/office/powerpoint/2010/main" val="40636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hlinkClick r:id="rId2" action="ppaction://hlinkfile"/>
          </p:cNvPr>
          <p:cNvSpPr txBox="1"/>
          <p:nvPr/>
        </p:nvSpPr>
        <p:spPr>
          <a:xfrm>
            <a:off x="1458427" y="2095707"/>
            <a:ext cx="5766487" cy="17299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26148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1709727" y="2401330"/>
            <a:ext cx="6079524" cy="12109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7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2520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1639949" y="2417862"/>
            <a:ext cx="58641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66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GANTT PROJECT</a:t>
            </a:r>
          </a:p>
        </p:txBody>
      </p:sp>
    </p:spTree>
    <p:extLst>
      <p:ext uri="{BB962C8B-B14F-4D97-AF65-F5344CB8AC3E}">
        <p14:creationId xmlns:p14="http://schemas.microsoft.com/office/powerpoint/2010/main" val="8283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33478" y="2012401"/>
            <a:ext cx="2624250" cy="511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4045974" y="19600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1600" dirty="0">
                <a:latin typeface="Calibri" panose="020F0502020204030204" pitchFamily="34" charset="0"/>
                <a:cs typeface="Calibri" panose="020F0502020204030204" pitchFamily="34" charset="0"/>
              </a:rPr>
              <a:t> Este proyecto se desarrolla con el fin de dar respuesta a la necesidad del  propietario para el registro y control de ventas identificados en un comercio en expansión, tal como en los  establecimientos otakus,  donde se encuentran artículos japoneses de colección.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1221161" y="2563904"/>
            <a:ext cx="69862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8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PRESUPUESTO</a:t>
            </a:r>
            <a:endParaRPr lang="es-ES" sz="88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1475232" y="1914144"/>
            <a:ext cx="6164043" cy="24871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7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31058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1334529" y="1330670"/>
            <a:ext cx="6949440" cy="307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DIAGRAMA DE DISTRIBUCIÓN</a:t>
            </a:r>
          </a:p>
        </p:txBody>
      </p:sp>
    </p:spTree>
    <p:extLst>
      <p:ext uri="{BB962C8B-B14F-4D97-AF65-F5344CB8AC3E}">
        <p14:creationId xmlns:p14="http://schemas.microsoft.com/office/powerpoint/2010/main" val="3009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/>
          </p:cNvPr>
          <p:cNvSpPr txBox="1"/>
          <p:nvPr/>
        </p:nvSpPr>
        <p:spPr>
          <a:xfrm>
            <a:off x="346977" y="1972609"/>
            <a:ext cx="8262552" cy="2520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VERSIONAMIENTO</a:t>
            </a:r>
          </a:p>
        </p:txBody>
      </p:sp>
    </p:spTree>
    <p:extLst>
      <p:ext uri="{BB962C8B-B14F-4D97-AF65-F5344CB8AC3E}">
        <p14:creationId xmlns:p14="http://schemas.microsoft.com/office/powerpoint/2010/main" val="20736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hlinkClick r:id="rId2" action="ppaction://hlinkfile"/>
          </p:cNvPr>
          <p:cNvSpPr txBox="1"/>
          <p:nvPr/>
        </p:nvSpPr>
        <p:spPr>
          <a:xfrm>
            <a:off x="-1828800" y="1531796"/>
            <a:ext cx="7148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PRUEBAS GUI</a:t>
            </a:r>
            <a:endParaRPr lang="es-ES" sz="3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3200" dirty="0"/>
          </a:p>
        </p:txBody>
      </p:sp>
      <p:sp>
        <p:nvSpPr>
          <p:cNvPr id="3" name="CuadroTexto 2">
            <a:hlinkClick r:id="rId3" action="ppaction://hlinkfile"/>
          </p:cNvPr>
          <p:cNvSpPr txBox="1"/>
          <p:nvPr/>
        </p:nvSpPr>
        <p:spPr>
          <a:xfrm>
            <a:off x="3222424" y="3686232"/>
            <a:ext cx="6748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PRUEBAS DE STRESS</a:t>
            </a:r>
            <a:endParaRPr lang="es-ES" sz="3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3200" dirty="0"/>
          </a:p>
        </p:txBody>
      </p:sp>
      <p:sp>
        <p:nvSpPr>
          <p:cNvPr id="4" name="CuadroTexto 3">
            <a:hlinkClick r:id="rId4" action="ppaction://hlinkfile"/>
          </p:cNvPr>
          <p:cNvSpPr txBox="1"/>
          <p:nvPr/>
        </p:nvSpPr>
        <p:spPr>
          <a:xfrm>
            <a:off x="2478657" y="1610055"/>
            <a:ext cx="7148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PRUEBAS DE SEGURIDAD</a:t>
            </a:r>
            <a:endParaRPr lang="es-ES" sz="3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3200" dirty="0"/>
          </a:p>
        </p:txBody>
      </p:sp>
      <p:sp>
        <p:nvSpPr>
          <p:cNvPr id="5" name="CuadroTexto 4">
            <a:hlinkClick r:id="rId5" action="ppaction://hlinkfile"/>
          </p:cNvPr>
          <p:cNvSpPr txBox="1"/>
          <p:nvPr/>
        </p:nvSpPr>
        <p:spPr>
          <a:xfrm>
            <a:off x="-1551578" y="3764491"/>
            <a:ext cx="7148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PRUEBAS UNITARIAS</a:t>
            </a:r>
            <a:endParaRPr lang="es-ES" sz="3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69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1035170" y="1142405"/>
            <a:ext cx="714894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PRUEBAS DE CALIDAD DE SOFTWARE</a:t>
            </a:r>
            <a:endParaRPr lang="es-ES" sz="8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546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hlinkClick r:id="rId2"/>
          </p:cNvPr>
          <p:cNvSpPr txBox="1"/>
          <p:nvPr/>
        </p:nvSpPr>
        <p:spPr>
          <a:xfrm>
            <a:off x="405244" y="1192646"/>
            <a:ext cx="83750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IMPLEMENTACION </a:t>
            </a:r>
          </a:p>
          <a:p>
            <a:pPr algn="ctr"/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DEL DIAGRAMA DE DISTRIBUCCION</a:t>
            </a:r>
          </a:p>
          <a:p>
            <a:endParaRPr lang="es-CO" sz="4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41780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420508" y="1930302"/>
            <a:ext cx="7861300" cy="2362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MANUAL DE USUARIO </a:t>
            </a:r>
          </a:p>
        </p:txBody>
      </p:sp>
    </p:spTree>
    <p:extLst>
      <p:ext uri="{BB962C8B-B14F-4D97-AF65-F5344CB8AC3E}">
        <p14:creationId xmlns:p14="http://schemas.microsoft.com/office/powerpoint/2010/main" val="29536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610507" y="2497499"/>
            <a:ext cx="8179496" cy="1465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3518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hlinkClick r:id="rId2" action="ppaction://hlinkfile"/>
          </p:cNvPr>
          <p:cNvSpPr txBox="1"/>
          <p:nvPr/>
        </p:nvSpPr>
        <p:spPr>
          <a:xfrm>
            <a:off x="1600200" y="1625600"/>
            <a:ext cx="62103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MANUAL </a:t>
            </a:r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 INSTALACIÓN</a:t>
            </a:r>
            <a:endParaRPr lang="es-CO" sz="8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51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85488" y="182048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1600" dirty="0">
                <a:latin typeface="Calibri" panose="020F0502020204030204" pitchFamily="34" charset="0"/>
                <a:cs typeface="Calibri" panose="020F0502020204030204" pitchFamily="34" charset="0"/>
              </a:rPr>
              <a:t>Diseñar y desarrollar un sistema de información que permita llevar un control optimo de registros de ventas y clientes, con el fin de  brindar una herramienta innovadora para el  crecimiento comercial de dichos establecimientos. </a:t>
            </a:r>
          </a:p>
        </p:txBody>
      </p:sp>
      <p:sp>
        <p:nvSpPr>
          <p:cNvPr id="5" name="Shape 230"/>
          <p:cNvSpPr txBox="1"/>
          <p:nvPr/>
        </p:nvSpPr>
        <p:spPr>
          <a:xfrm>
            <a:off x="533478" y="2012401"/>
            <a:ext cx="2624250" cy="511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lang="es-ES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2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9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file"/>
          </p:cNvPr>
          <p:cNvSpPr/>
          <p:nvPr/>
        </p:nvSpPr>
        <p:spPr>
          <a:xfrm>
            <a:off x="552906" y="1684752"/>
            <a:ext cx="688682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PLAN DE</a:t>
            </a:r>
          </a:p>
          <a:p>
            <a:pPr algn="ctr"/>
            <a:r>
              <a:rPr lang="es-E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CAPACITACION</a:t>
            </a:r>
            <a:endParaRPr lang="es-ES" sz="8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hlinkClick r:id="rId2" action="ppaction://hlinkfile"/>
          </p:cNvPr>
          <p:cNvSpPr/>
          <p:nvPr/>
        </p:nvSpPr>
        <p:spPr>
          <a:xfrm>
            <a:off x="1" y="987136"/>
            <a:ext cx="89673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b="1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PLAN DE</a:t>
            </a:r>
          </a:p>
          <a:p>
            <a:pPr algn="ctr"/>
            <a:r>
              <a:rPr lang="es-ES" sz="7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MIGRACION Y CARGA INICIAL</a:t>
            </a:r>
            <a:endParaRPr lang="es-ES" sz="7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658190" y="1793610"/>
            <a:ext cx="7389340" cy="16681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CONTRATO</a:t>
            </a:r>
          </a:p>
        </p:txBody>
      </p:sp>
    </p:spTree>
    <p:extLst>
      <p:ext uri="{BB962C8B-B14F-4D97-AF65-F5344CB8AC3E}">
        <p14:creationId xmlns:p14="http://schemas.microsoft.com/office/powerpoint/2010/main" val="55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658190" y="1793610"/>
            <a:ext cx="7389340" cy="16681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IEEE</a:t>
            </a:r>
            <a:endParaRPr lang="es-ES" sz="8000" b="1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99A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hlinkClick r:id="rId2" action="ppaction://hlinkfile"/>
          </p:cNvPr>
          <p:cNvSpPr txBox="1"/>
          <p:nvPr/>
        </p:nvSpPr>
        <p:spPr>
          <a:xfrm>
            <a:off x="1685462" y="1982378"/>
            <a:ext cx="5214552" cy="18452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6600" b="1" dirty="0" smtClean="0">
                <a:solidFill>
                  <a:srgbClr val="080808"/>
                </a:solidFill>
              </a:rPr>
              <a:t> </a:t>
            </a:r>
            <a:r>
              <a:rPr lang="es-CO" sz="8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29205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37285"/>
              </p:ext>
            </p:extLst>
          </p:nvPr>
        </p:nvGraphicFramePr>
        <p:xfrm>
          <a:off x="207033" y="1019692"/>
          <a:ext cx="8453888" cy="3912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3472">
                  <a:extLst>
                    <a:ext uri="{9D8B030D-6E8A-4147-A177-3AD203B41FA5}">
                      <a16:colId xmlns:a16="http://schemas.microsoft.com/office/drawing/2014/main" val="3795534060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862524924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359965788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3604196641"/>
                    </a:ext>
                  </a:extLst>
                </a:gridCol>
              </a:tblGrid>
              <a:tr h="25626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Trimestre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Instructor Técnico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Instructor Emprendimiento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mtClean="0"/>
                        <a:t>Instructor Promover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79365"/>
                  </a:ext>
                </a:extLst>
              </a:tr>
              <a:tr h="768784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I</a:t>
                      </a:r>
                      <a:endParaRPr lang="es-MX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Fabián Orlando Parra Velosa</a:t>
                      </a:r>
                    </a:p>
                    <a:p>
                      <a:endParaRPr lang="es-MX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Heydi Johana Monroy Barrios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José Leonardo Pérez Tarache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/>
                        <a:t>Marlene</a:t>
                      </a:r>
                      <a:r>
                        <a:rPr lang="es-MX" sz="1000" b="0" baseline="0" dirty="0" smtClean="0"/>
                        <a:t> Andrea Martínez Clavijo </a:t>
                      </a:r>
                      <a:endParaRPr lang="es-MX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95839"/>
                  </a:ext>
                </a:extLst>
              </a:tr>
              <a:tr h="256261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II</a:t>
                      </a:r>
                      <a:endParaRPr lang="es-MX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Fabián Orlando Parra Velos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/>
                        <a:t>Nubia Marcela Benítez López</a:t>
                      </a:r>
                      <a:endParaRPr lang="es-MX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57"/>
                  </a:ext>
                </a:extLst>
              </a:tr>
              <a:tr h="358766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III</a:t>
                      </a:r>
                      <a:endParaRPr lang="es-MX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Fabián Orlando Parra Velos</a:t>
                      </a:r>
                    </a:p>
                    <a:p>
                      <a:endParaRPr lang="es-MX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Justo Rufino Mena Rovira</a:t>
                      </a:r>
                    </a:p>
                    <a:p>
                      <a:endParaRPr lang="es-MX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/>
                        <a:t>Wilder Alfonso Meza Villadiego</a:t>
                      </a:r>
                      <a:endParaRPr lang="es-MX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22507"/>
                  </a:ext>
                </a:extLst>
              </a:tr>
              <a:tr h="358766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IV</a:t>
                      </a:r>
                      <a:endParaRPr lang="es-MX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Sandra Milena Peñaranda Salazar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79468"/>
                  </a:ext>
                </a:extLst>
              </a:tr>
              <a:tr h="973793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V</a:t>
                      </a:r>
                      <a:endParaRPr lang="es-MX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Daniel Mora Díaz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Jhony Sluguer Arana Zambrano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Robinson Andrés Cortes Galindo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54971"/>
                  </a:ext>
                </a:extLst>
              </a:tr>
              <a:tr h="700447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VI</a:t>
                      </a:r>
                      <a:endParaRPr lang="es-MX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Jhony Sluguer Arana Zambrano</a:t>
                      </a:r>
                    </a:p>
                    <a:p>
                      <a:endParaRPr lang="es-MX" sz="10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Yeison Varón Velásquez</a:t>
                      </a:r>
                    </a:p>
                    <a:p>
                      <a:endParaRPr lang="es-MX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6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k36.kn3.net/taringa/1/7/7/9/3/7/65/shinigamy0001/877.gif?862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064" y="3485388"/>
            <a:ext cx="2947752" cy="16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8136" y="138475"/>
            <a:ext cx="49320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Crear categorías para perfilar los productos.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Llevar un conteo de existencia de cada producto.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Habilitar y deshabilitar productos.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Crear un registro de ventas.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Llevar reportes de ventas (diarios, semanales o mensuales).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Poder agregar o descontar productos de la compra.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Agregar al carrito de compras los productos.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Descontar productos del carrito de compras.</a:t>
            </a:r>
          </a:p>
          <a:p>
            <a:pPr marL="342900" indent="-342900">
              <a:buFont typeface="+mj-lt"/>
              <a:buAutoNum type="arabicPeriod"/>
            </a:pP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Permitir al usuario recuperar su contraseña a través de un correo electrónico.</a:t>
            </a:r>
            <a:endParaRPr lang="es-419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230"/>
          <p:cNvSpPr txBox="1"/>
          <p:nvPr/>
        </p:nvSpPr>
        <p:spPr>
          <a:xfrm>
            <a:off x="533478" y="2012401"/>
            <a:ext cx="2624250" cy="511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lang="es-ES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2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7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68496" y="205611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través del levantamiento de información en establecimientos otakus, no se detecto registros históricos de sus transacciones comerciales</a:t>
            </a:r>
            <a:r>
              <a:rPr lang="es-CO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hape 230"/>
          <p:cNvSpPr txBox="1"/>
          <p:nvPr/>
        </p:nvSpPr>
        <p:spPr>
          <a:xfrm>
            <a:off x="533478" y="2012401"/>
            <a:ext cx="2624250" cy="511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lang="es-ES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2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3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30"/>
          <p:cNvSpPr txBox="1"/>
          <p:nvPr/>
        </p:nvSpPr>
        <p:spPr>
          <a:xfrm>
            <a:off x="533478" y="2012401"/>
            <a:ext cx="2624250" cy="511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lang="es-ES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2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4078224" y="2109576"/>
            <a:ext cx="4687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Este proyecto dará solución de una manera eficiente y eficaz al problema que se encontró previamente en el establecimientos otakus, mediante la implementación de las ventas a través del comercio electrónico.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14800" y="203433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1600" dirty="0">
                <a:latin typeface="Calibri" panose="020F0502020204030204" pitchFamily="34" charset="0"/>
                <a:cs typeface="Calibri" panose="020F0502020204030204" pitchFamily="34" charset="0"/>
              </a:rPr>
              <a:t>A través de la implementación del sistema se podrá llevar un mejor control  de los registros comerciales</a:t>
            </a:r>
            <a:r>
              <a:rPr lang="es-419" dirty="0"/>
              <a:t>. </a:t>
            </a:r>
            <a:endParaRPr lang="es-ES" dirty="0"/>
          </a:p>
        </p:txBody>
      </p:sp>
      <p:sp>
        <p:nvSpPr>
          <p:cNvPr id="5" name="Shape 230"/>
          <p:cNvSpPr txBox="1"/>
          <p:nvPr/>
        </p:nvSpPr>
        <p:spPr>
          <a:xfrm>
            <a:off x="533478" y="2012401"/>
            <a:ext cx="2624250" cy="511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" sz="2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lang="es-ES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2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7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1547" y="223302"/>
            <a:ext cx="4838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LEVANTAMIENTO DE INFORMACIÓN</a:t>
            </a:r>
          </a:p>
        </p:txBody>
      </p:sp>
      <p:sp>
        <p:nvSpPr>
          <p:cNvPr id="4" name="Rectángulo 3">
            <a:hlinkClick r:id="rId2" action="ppaction://hlinkfile"/>
          </p:cNvPr>
          <p:cNvSpPr/>
          <p:nvPr/>
        </p:nvSpPr>
        <p:spPr>
          <a:xfrm>
            <a:off x="286126" y="1187184"/>
            <a:ext cx="42194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88000"/>
            <a:r>
              <a:rPr lang="es-CO" sz="7200" b="1" i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ENCUESTA</a:t>
            </a:r>
          </a:p>
        </p:txBody>
      </p:sp>
      <p:sp>
        <p:nvSpPr>
          <p:cNvPr id="5" name="Rectángulo 4">
            <a:hlinkClick r:id="rId3" action="ppaction://hlinkfile"/>
          </p:cNvPr>
          <p:cNvSpPr/>
          <p:nvPr/>
        </p:nvSpPr>
        <p:spPr>
          <a:xfrm>
            <a:off x="3871566" y="3204508"/>
            <a:ext cx="5123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000" b="1" dirty="0">
                <a:ln w="12700">
                  <a:solidFill>
                    <a:srgbClr val="080808"/>
                  </a:solidFill>
                  <a:prstDash val="solid"/>
                </a:ln>
                <a:solidFill>
                  <a:srgbClr val="0099A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RESULTADO DE LA ENCUESTA</a:t>
            </a:r>
            <a:endParaRPr lang="es-E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40" y="3109186"/>
            <a:ext cx="1752600" cy="19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0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608832" y="742926"/>
            <a:ext cx="57180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Con base a los resultados de la encuesta podemos concluir que: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El 20% de los administradores encuestados  ya cuentan con una pagina web, mientras el 80% no cuentan con una  ya que piensan que es una manera insegura y difícil de manejar. Y prefieren manejar las redes sociales o la publicidad para dar a conocer sus establecimientos.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La mayoría de los administradores no llevan una base de datos tanto de sus productos como de sus clientes, y los que llevan un registro de sus productos y clientes lo hacen de forma escrita. Si llevan una comunicación estable con sus clientes y eso motiva a sus clientes a seguir visitando la tienda.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Realizar descuentos en  productos es la manera mas innovadora de crecer laboralmente ya que esa manera motiva mas a los clientes de comprar en sus tiendas.</a:t>
            </a:r>
          </a:p>
        </p:txBody>
      </p:sp>
      <p:sp>
        <p:nvSpPr>
          <p:cNvPr id="7" name="Shape 230"/>
          <p:cNvSpPr txBox="1"/>
          <p:nvPr/>
        </p:nvSpPr>
        <p:spPr>
          <a:xfrm>
            <a:off x="533478" y="2012401"/>
            <a:ext cx="2624250" cy="511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s-CO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 DE </a:t>
            </a:r>
            <a:r>
              <a:rPr lang="es-CO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  RECOLECTADA</a:t>
            </a:r>
            <a:endParaRPr lang="es-CO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Shape 2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602</Words>
  <Application>Microsoft Office PowerPoint</Application>
  <PresentationFormat>Presentación en pantalla (16:9)</PresentationFormat>
  <Paragraphs>116</Paragraphs>
  <Slides>36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Calibri</vt:lpstr>
      <vt:lpstr>Wingdings</vt:lpstr>
      <vt:lpstr>Arial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Usuario de Windows</cp:lastModifiedBy>
  <cp:revision>74</cp:revision>
  <dcterms:modified xsi:type="dcterms:W3CDTF">2017-12-12T22:26:10Z</dcterms:modified>
</cp:coreProperties>
</file>