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8" r:id="rId11"/>
    <p:sldId id="269" r:id="rId12"/>
    <p:sldId id="266" r:id="rId13"/>
    <p:sldId id="267" r:id="rId14"/>
    <p:sldId id="265"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smtClean="0"/>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smtClean="0"/>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smtClean="0"/>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solidFill>
              </a:rPr>
              <a:t>GLOBAL SUPERSTORE</a:t>
            </a:r>
            <a:endParaRPr lang="en-US" b="1" dirty="0">
              <a:solidFill>
                <a:schemeClr val="tx1"/>
              </a:solidFill>
            </a:endParaRPr>
          </a:p>
        </p:txBody>
      </p:sp>
      <p:sp>
        <p:nvSpPr>
          <p:cNvPr id="3" name="Subtitle 2"/>
          <p:cNvSpPr>
            <a:spLocks noGrp="1"/>
          </p:cNvSpPr>
          <p:nvPr>
            <p:ph type="subTitle" idx="1"/>
          </p:nvPr>
        </p:nvSpPr>
        <p:spPr/>
        <p:txBody>
          <a:bodyPr/>
          <a:lstStyle/>
          <a:p>
            <a:r>
              <a:rPr lang="en-US" sz="2800" b="1" dirty="0">
                <a:solidFill>
                  <a:schemeClr val="tx1"/>
                </a:solidFill>
              </a:rPr>
              <a:t>nwaigwe caleb chimdi</a:t>
            </a:r>
            <a:endParaRPr lang="en-US"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14" y="973668"/>
            <a:ext cx="10958732" cy="706964"/>
          </a:xfrm>
        </p:spPr>
        <p:txBody>
          <a:bodyPr/>
          <a:lstStyle/>
          <a:p>
            <a:r>
              <a:rPr lang="en-US" sz="1800" b="1" dirty="0">
                <a:solidFill>
                  <a:schemeClr val="tx1"/>
                </a:solidFill>
                <a:effectLst/>
                <a:latin typeface="Arial" panose="020B0604020202020204" pitchFamily="34" charset="0"/>
              </a:rPr>
              <a:t>Is there a specific country in Southeast Asia where Global Superstore should stop </a:t>
            </a:r>
            <a:br>
              <a:rPr lang="en-US" sz="1800" b="1" dirty="0">
                <a:solidFill>
                  <a:schemeClr val="tx1"/>
                </a:solidFill>
              </a:rPr>
            </a:br>
            <a:r>
              <a:rPr lang="en-US" sz="1800" b="1" dirty="0">
                <a:solidFill>
                  <a:schemeClr val="tx1"/>
                </a:solidFill>
                <a:effectLst/>
                <a:latin typeface="Arial" panose="020B0604020202020204" pitchFamily="34" charset="0"/>
              </a:rPr>
              <a:t>offering the subcategory?</a:t>
            </a:r>
            <a:endParaRPr lang="en-US" sz="1800" b="1" dirty="0">
              <a:solidFill>
                <a:schemeClr val="tx1"/>
              </a:solidFill>
            </a:endParaRPr>
          </a:p>
        </p:txBody>
      </p:sp>
      <p:sp>
        <p:nvSpPr>
          <p:cNvPr id="3" name="Content Placeholder 2"/>
          <p:cNvSpPr>
            <a:spLocks noGrp="1"/>
          </p:cNvSpPr>
          <p:nvPr>
            <p:ph idx="1"/>
          </p:nvPr>
        </p:nvSpPr>
        <p:spPr>
          <a:xfrm>
            <a:off x="1154955" y="2603500"/>
            <a:ext cx="4941046" cy="3416300"/>
          </a:xfrm>
        </p:spPr>
        <p:txBody>
          <a:bodyPr/>
          <a:lstStyle/>
          <a:p>
            <a:r>
              <a:rPr lang="en-US" dirty="0"/>
              <a:t>The country Global Superstore should stop offering the subcategory identified is Thailand</a:t>
            </a:r>
            <a:endParaRPr lang="en-US" dirty="0"/>
          </a:p>
        </p:txBody>
      </p:sp>
      <p:pic>
        <p:nvPicPr>
          <p:cNvPr id="5" name="Picture 4"/>
          <p:cNvPicPr>
            <a:picLocks noChangeAspect="1"/>
          </p:cNvPicPr>
          <p:nvPr/>
        </p:nvPicPr>
        <p:blipFill>
          <a:blip r:embed="rId1"/>
          <a:stretch>
            <a:fillRect/>
          </a:stretch>
        </p:blipFill>
        <p:spPr>
          <a:xfrm>
            <a:off x="6799385" y="2535384"/>
            <a:ext cx="5181600" cy="35525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effectLst/>
                <a:latin typeface="Arial" panose="020B0604020202020204" pitchFamily="34" charset="0"/>
              </a:rPr>
              <a:t>Which city is the least profitable (in terms of average profit) in the United States? </a:t>
            </a:r>
            <a:endParaRPr lang="en-US" b="1" dirty="0">
              <a:solidFill>
                <a:schemeClr val="tx1"/>
              </a:solidFill>
            </a:endParaRPr>
          </a:p>
        </p:txBody>
      </p:sp>
      <p:sp>
        <p:nvSpPr>
          <p:cNvPr id="3" name="Content Placeholder 2"/>
          <p:cNvSpPr>
            <a:spLocks noGrp="1"/>
          </p:cNvSpPr>
          <p:nvPr>
            <p:ph idx="1"/>
          </p:nvPr>
        </p:nvSpPr>
        <p:spPr>
          <a:xfrm>
            <a:off x="1154954" y="3429000"/>
            <a:ext cx="4458055" cy="2590800"/>
          </a:xfrm>
        </p:spPr>
        <p:txBody>
          <a:bodyPr/>
          <a:lstStyle/>
          <a:p>
            <a:pPr marL="0" indent="0">
              <a:buNone/>
            </a:pPr>
            <a:r>
              <a:rPr lang="en-US" dirty="0"/>
              <a:t>The city of Lancaster is the least profitable (in terms of average profit) in the United States with an average profit of -157.37105217391306</a:t>
            </a:r>
            <a:endParaRPr lang="en-US" dirty="0"/>
          </a:p>
        </p:txBody>
      </p:sp>
      <p:pic>
        <p:nvPicPr>
          <p:cNvPr id="5" name="Picture 4"/>
          <p:cNvPicPr>
            <a:picLocks noChangeAspect="1"/>
          </p:cNvPicPr>
          <p:nvPr/>
        </p:nvPicPr>
        <p:blipFill>
          <a:blip r:embed="rId1"/>
          <a:stretch>
            <a:fillRect/>
          </a:stretch>
        </p:blipFill>
        <p:spPr>
          <a:xfrm>
            <a:off x="6096000" y="2843945"/>
            <a:ext cx="5960012" cy="31031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effectLst/>
                <a:latin typeface="Arial" panose="020B0604020202020204" pitchFamily="34" charset="0"/>
              </a:rPr>
              <a:t>Why is this city’s average profit so low? </a:t>
            </a:r>
            <a:endParaRPr lang="en-US" b="1" dirty="0">
              <a:solidFill>
                <a:schemeClr val="tx1"/>
              </a:solidFill>
            </a:endParaRPr>
          </a:p>
        </p:txBody>
      </p:sp>
      <p:sp>
        <p:nvSpPr>
          <p:cNvPr id="3" name="Content Placeholder 2"/>
          <p:cNvSpPr>
            <a:spLocks noGrp="1"/>
          </p:cNvSpPr>
          <p:nvPr>
            <p:ph idx="1"/>
          </p:nvPr>
        </p:nvSpPr>
        <p:spPr>
          <a:xfrm>
            <a:off x="1154954" y="2433711"/>
            <a:ext cx="9663101" cy="4220307"/>
          </a:xfrm>
        </p:spPr>
        <p:txBody>
          <a:bodyPr>
            <a:normAutofit/>
          </a:bodyPr>
          <a:lstStyle/>
          <a:p>
            <a:r>
              <a:rPr lang="en-US" b="1" dirty="0"/>
              <a:t>High Shipping Costs</a:t>
            </a:r>
            <a:r>
              <a:rPr lang="en-US" dirty="0"/>
              <a:t>: The shipping costs for products sold in Lancaster seem to be relatively high, which can eat into the profit margin.</a:t>
            </a:r>
            <a:endParaRPr lang="en-US" dirty="0"/>
          </a:p>
          <a:p>
            <a:endParaRPr lang="en-US" dirty="0"/>
          </a:p>
          <a:p>
            <a:r>
              <a:rPr lang="en-US" b="1" dirty="0"/>
              <a:t>Discounts Impact</a:t>
            </a:r>
            <a:r>
              <a:rPr lang="en-US" dirty="0"/>
              <a:t>: Some products in Lancaster have significant discounts applied to them, which can reduce the overall profit earned from those sales.</a:t>
            </a:r>
            <a:endParaRPr lang="en-US" dirty="0"/>
          </a:p>
          <a:p>
            <a:endParaRPr lang="en-US" dirty="0"/>
          </a:p>
          <a:p>
            <a:r>
              <a:rPr lang="en-US" b="1" dirty="0"/>
              <a:t>Low Sales Prices</a:t>
            </a:r>
            <a:r>
              <a:rPr lang="en-US" dirty="0"/>
              <a:t>: The sales prices of some products in Lancaster appear to be relatively low, which may contribute to lower profit margins.</a:t>
            </a:r>
            <a:endParaRPr lang="en-US" dirty="0"/>
          </a:p>
          <a:p>
            <a:endParaRPr lang="en-US" dirty="0"/>
          </a:p>
          <a:p>
            <a:r>
              <a:rPr lang="en-US" b="1" dirty="0"/>
              <a:t>Product Costs</a:t>
            </a:r>
            <a:r>
              <a:rPr lang="en-US" dirty="0"/>
              <a:t>: The cost of some products may be high compared to the selling price, resulting in lower profits for the city of Lancaster.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effectLst/>
                <a:latin typeface="Arial" panose="020B0604020202020204" pitchFamily="34" charset="0"/>
              </a:rPr>
              <a:t>Which product subcategory has the highest profit in Australia?</a:t>
            </a:r>
            <a:endParaRPr lang="en-US" sz="1800" dirty="0"/>
          </a:p>
        </p:txBody>
      </p:sp>
      <p:sp>
        <p:nvSpPr>
          <p:cNvPr id="3" name="Content Placeholder 2"/>
          <p:cNvSpPr>
            <a:spLocks noGrp="1"/>
          </p:cNvSpPr>
          <p:nvPr>
            <p:ph idx="1"/>
          </p:nvPr>
        </p:nvSpPr>
        <p:spPr>
          <a:xfrm>
            <a:off x="817331" y="3208411"/>
            <a:ext cx="3788230" cy="1462063"/>
          </a:xfrm>
        </p:spPr>
        <p:txBody>
          <a:bodyPr/>
          <a:lstStyle/>
          <a:p>
            <a:r>
              <a:rPr lang="en-US" dirty="0"/>
              <a:t>Appliances has the highest average profit product subcategory in Australia with an average profit of 139.01</a:t>
            </a:r>
            <a:endParaRPr lang="en-US" dirty="0"/>
          </a:p>
        </p:txBody>
      </p:sp>
      <p:pic>
        <p:nvPicPr>
          <p:cNvPr id="5" name="Picture 4"/>
          <p:cNvPicPr>
            <a:picLocks noChangeAspect="1"/>
          </p:cNvPicPr>
          <p:nvPr/>
        </p:nvPicPr>
        <p:blipFill>
          <a:blip r:embed="rId1"/>
          <a:stretch>
            <a:fillRect/>
          </a:stretch>
        </p:blipFill>
        <p:spPr>
          <a:xfrm>
            <a:off x="6096000" y="2603499"/>
            <a:ext cx="5664591" cy="36706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b="1" dirty="0">
                <a:solidFill>
                  <a:schemeClr val="tx1"/>
                </a:solidFill>
                <a:latin typeface="Arial" panose="020B0604020202020204" pitchFamily="34" charset="0"/>
                <a:cs typeface="Arial" panose="020B0604020202020204" pitchFamily="34" charset="0"/>
              </a:rPr>
              <a:t>Customers that returned items and what segment they belong to</a:t>
            </a:r>
            <a:endParaRPr lang="en-US" sz="1800" dirty="0"/>
          </a:p>
        </p:txBody>
      </p:sp>
      <p:pic>
        <p:nvPicPr>
          <p:cNvPr id="5" name="Picture 4"/>
          <p:cNvPicPr>
            <a:picLocks noChangeAspect="1"/>
          </p:cNvPicPr>
          <p:nvPr/>
        </p:nvPicPr>
        <p:blipFill>
          <a:blip r:embed="rId1"/>
          <a:stretch>
            <a:fillRect/>
          </a:stretch>
        </p:blipFill>
        <p:spPr>
          <a:xfrm>
            <a:off x="3352066" y="2419644"/>
            <a:ext cx="4961939" cy="42906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b="1" dirty="0">
                <a:solidFill>
                  <a:schemeClr val="tx1"/>
                </a:solidFill>
                <a:latin typeface="Arial" panose="020B0604020202020204" pitchFamily="34" charset="0"/>
                <a:cs typeface="Arial" panose="020B0604020202020204" pitchFamily="34" charset="0"/>
              </a:rPr>
              <a:t>Most valuable customers</a:t>
            </a:r>
            <a:endParaRPr lang="en-US" sz="1800" b="1" dirty="0">
              <a:solidFill>
                <a:schemeClr val="tx1"/>
              </a:solidFill>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1"/>
          <a:stretch>
            <a:fillRect/>
          </a:stretch>
        </p:blipFill>
        <p:spPr>
          <a:xfrm>
            <a:off x="478300" y="2404728"/>
            <a:ext cx="10784895" cy="445327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effectLst/>
                <a:latin typeface="Arial" panose="020B0604020202020204" pitchFamily="34" charset="0"/>
              </a:rPr>
              <a:t>What are the three countries that generated the highest total profit for Global </a:t>
            </a:r>
            <a:br>
              <a:rPr lang="en-US" b="1" dirty="0">
                <a:solidFill>
                  <a:schemeClr val="tx1"/>
                </a:solidFill>
              </a:rPr>
            </a:br>
            <a:r>
              <a:rPr lang="en-US" sz="1800" b="1" dirty="0">
                <a:solidFill>
                  <a:schemeClr val="tx1"/>
                </a:solidFill>
                <a:effectLst/>
                <a:latin typeface="Arial" panose="020B0604020202020204" pitchFamily="34" charset="0"/>
              </a:rPr>
              <a:t>Superstore in 2014? </a:t>
            </a:r>
            <a:endParaRPr lang="en-US" b="1" dirty="0">
              <a:solidFill>
                <a:schemeClr val="tx1"/>
              </a:solidFill>
            </a:endParaRPr>
          </a:p>
        </p:txBody>
      </p:sp>
      <p:sp>
        <p:nvSpPr>
          <p:cNvPr id="6" name="TextBox 5"/>
          <p:cNvSpPr txBox="1"/>
          <p:nvPr/>
        </p:nvSpPr>
        <p:spPr>
          <a:xfrm>
            <a:off x="490331" y="3515563"/>
            <a:ext cx="6003236" cy="1754326"/>
          </a:xfrm>
          <a:prstGeom prst="rect">
            <a:avLst/>
          </a:prstGeom>
          <a:noFill/>
        </p:spPr>
        <p:txBody>
          <a:bodyPr wrap="square" rtlCol="0">
            <a:spAutoFit/>
          </a:bodyPr>
          <a:lstStyle/>
          <a:p>
            <a:r>
              <a:rPr lang="en-US" dirty="0"/>
              <a:t>The Top 3 Countries that generated the highest total profit for Global Superstore in 2014 are:</a:t>
            </a:r>
            <a:br>
              <a:rPr lang="en-US" dirty="0"/>
            </a:br>
            <a:br>
              <a:rPr lang="en-US" dirty="0"/>
            </a:br>
            <a:r>
              <a:rPr lang="en-US" b="1" dirty="0"/>
              <a:t>United States </a:t>
            </a:r>
            <a:r>
              <a:rPr lang="en-US" dirty="0"/>
              <a:t>with a profit of 94k</a:t>
            </a:r>
            <a:br>
              <a:rPr lang="en-US" dirty="0"/>
            </a:br>
            <a:r>
              <a:rPr lang="en-US" b="1" dirty="0"/>
              <a:t>India</a:t>
            </a:r>
            <a:r>
              <a:rPr lang="en-US" dirty="0"/>
              <a:t> with a profit of 49k</a:t>
            </a:r>
            <a:endParaRPr lang="en-US" dirty="0"/>
          </a:p>
          <a:p>
            <a:r>
              <a:rPr lang="en-US" b="1" dirty="0"/>
              <a:t>China</a:t>
            </a:r>
            <a:r>
              <a:rPr lang="en-US" dirty="0"/>
              <a:t> with a profit of 47k</a:t>
            </a:r>
            <a:endParaRPr lang="en-US" dirty="0"/>
          </a:p>
        </p:txBody>
      </p:sp>
      <p:pic>
        <p:nvPicPr>
          <p:cNvPr id="10" name="Picture 9"/>
          <p:cNvPicPr>
            <a:picLocks noChangeAspect="1"/>
          </p:cNvPicPr>
          <p:nvPr/>
        </p:nvPicPr>
        <p:blipFill>
          <a:blip r:embed="rId1"/>
          <a:stretch>
            <a:fillRect/>
          </a:stretch>
        </p:blipFill>
        <p:spPr>
          <a:xfrm>
            <a:off x="6654017" y="2625951"/>
            <a:ext cx="5047651" cy="35356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latin typeface="Arial" panose="020B0604020202020204" pitchFamily="34" charset="0"/>
                <a:cs typeface="Arial" panose="020B0604020202020204" pitchFamily="34" charset="0"/>
              </a:rPr>
              <a:t>The top 3 product names for the United states</a:t>
            </a:r>
            <a:endParaRPr lang="en-US" sz="1800" b="1" dirty="0">
              <a:solidFill>
                <a:schemeClr val="tx1"/>
              </a:solidFill>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a:blip r:embed="rId1"/>
          <a:stretch>
            <a:fillRect/>
          </a:stretch>
        </p:blipFill>
        <p:spPr>
          <a:xfrm>
            <a:off x="6935372" y="2701973"/>
            <a:ext cx="4892575" cy="3755097"/>
          </a:xfrm>
        </p:spPr>
      </p:pic>
      <p:sp>
        <p:nvSpPr>
          <p:cNvPr id="10" name="TextBox 9"/>
          <p:cNvSpPr txBox="1"/>
          <p:nvPr/>
        </p:nvSpPr>
        <p:spPr>
          <a:xfrm>
            <a:off x="364053" y="2983327"/>
            <a:ext cx="6003236" cy="3139321"/>
          </a:xfrm>
          <a:prstGeom prst="rect">
            <a:avLst/>
          </a:prstGeom>
          <a:noFill/>
        </p:spPr>
        <p:txBody>
          <a:bodyPr wrap="square" rtlCol="0">
            <a:spAutoFit/>
          </a:bodyPr>
          <a:lstStyle/>
          <a:p>
            <a:r>
              <a:rPr lang="en-US" dirty="0"/>
              <a:t>The Top 3 product names for the United States are</a:t>
            </a:r>
            <a:br>
              <a:rPr lang="en-US" dirty="0"/>
            </a:br>
            <a:br>
              <a:rPr lang="en-US" dirty="0"/>
            </a:br>
            <a:endParaRPr lang="en-US" b="1" dirty="0"/>
          </a:p>
          <a:p>
            <a:r>
              <a:rPr lang="en-US" b="1" dirty="0"/>
              <a:t>Canon imageCLASS 2200 Advanced Copier </a:t>
            </a:r>
            <a:r>
              <a:rPr lang="en-US" dirty="0"/>
              <a:t>with total profit of 15679.9552</a:t>
            </a:r>
            <a:br>
              <a:rPr lang="en-US" b="1" dirty="0"/>
            </a:br>
            <a:endParaRPr lang="en-US" b="1" dirty="0"/>
          </a:p>
          <a:p>
            <a:r>
              <a:rPr lang="en-US" b="1" dirty="0"/>
              <a:t>Hewlett Packard LaserJet 3310 Copier </a:t>
            </a:r>
            <a:r>
              <a:rPr lang="en-US" dirty="0"/>
              <a:t>with total profit of 3623.9396</a:t>
            </a:r>
            <a:endParaRPr lang="en-US" dirty="0"/>
          </a:p>
          <a:p>
            <a:endParaRPr lang="en-US" b="1" dirty="0"/>
          </a:p>
          <a:p>
            <a:r>
              <a:rPr lang="en-US" b="1" dirty="0"/>
              <a:t>GBC DocuBind TL300 Electric Binding System </a:t>
            </a:r>
            <a:r>
              <a:rPr lang="en-US" dirty="0"/>
              <a:t>with total profit 1910.5887000000002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latin typeface="Arial" panose="020B0604020202020204" pitchFamily="34" charset="0"/>
                <a:cs typeface="Arial" panose="020B0604020202020204" pitchFamily="34" charset="0"/>
              </a:rPr>
              <a:t>The top 3 product names for the India</a:t>
            </a:r>
            <a:endParaRPr lang="en-US" sz="1800" dirty="0"/>
          </a:p>
        </p:txBody>
      </p:sp>
      <p:sp>
        <p:nvSpPr>
          <p:cNvPr id="3" name="Content Placeholder 2"/>
          <p:cNvSpPr>
            <a:spLocks noGrp="1"/>
          </p:cNvSpPr>
          <p:nvPr>
            <p:ph idx="1"/>
          </p:nvPr>
        </p:nvSpPr>
        <p:spPr>
          <a:xfrm>
            <a:off x="1154955" y="2603500"/>
            <a:ext cx="6075839" cy="3416300"/>
          </a:xfrm>
        </p:spPr>
        <p:txBody>
          <a:bodyPr/>
          <a:lstStyle/>
          <a:p>
            <a:pPr marL="0" indent="0">
              <a:buNone/>
            </a:pPr>
            <a:r>
              <a:rPr lang="en-US" dirty="0"/>
              <a:t>The Top 3 product names for India are</a:t>
            </a:r>
            <a:br>
              <a:rPr lang="en-US" dirty="0"/>
            </a:br>
            <a:br>
              <a:rPr lang="en-US" dirty="0"/>
            </a:br>
            <a:endParaRPr lang="en-US" b="1" dirty="0"/>
          </a:p>
          <a:p>
            <a:r>
              <a:rPr lang="en-US" b="1" dirty="0"/>
              <a:t>Sauder Classic Bookcase, Traditional </a:t>
            </a:r>
            <a:r>
              <a:rPr lang="en-US" dirty="0"/>
              <a:t>with total profit of 2419.65</a:t>
            </a:r>
            <a:endParaRPr lang="en-US" dirty="0"/>
          </a:p>
          <a:p>
            <a:r>
              <a:rPr lang="en-US" b="1" dirty="0"/>
              <a:t>Cisco Smart Phone, with Caller ID </a:t>
            </a:r>
            <a:r>
              <a:rPr lang="en-US" dirty="0"/>
              <a:t>with total profit of 1609.38</a:t>
            </a:r>
            <a:endParaRPr lang="en-US" dirty="0"/>
          </a:p>
          <a:p>
            <a:r>
              <a:rPr lang="en-US" b="1" dirty="0"/>
              <a:t>Hamilton Beach Refrigerator, Red </a:t>
            </a:r>
            <a:r>
              <a:rPr lang="en-US" dirty="0"/>
              <a:t>with total profit 1440.24</a:t>
            </a:r>
            <a:endParaRPr lang="en-US" dirty="0"/>
          </a:p>
        </p:txBody>
      </p:sp>
      <p:pic>
        <p:nvPicPr>
          <p:cNvPr id="5" name="Picture 4"/>
          <p:cNvPicPr>
            <a:picLocks noChangeAspect="1"/>
          </p:cNvPicPr>
          <p:nvPr/>
        </p:nvPicPr>
        <p:blipFill>
          <a:blip r:embed="rId1"/>
          <a:stretch>
            <a:fillRect/>
          </a:stretch>
        </p:blipFill>
        <p:spPr>
          <a:xfrm>
            <a:off x="7230795" y="2603501"/>
            <a:ext cx="4842618" cy="30798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latin typeface="Arial" panose="020B0604020202020204" pitchFamily="34" charset="0"/>
                <a:cs typeface="Arial" panose="020B0604020202020204" pitchFamily="34" charset="0"/>
              </a:rPr>
              <a:t>The top 3 product names for the China are</a:t>
            </a:r>
            <a:endParaRPr lang="en-US" sz="18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4954" y="2603500"/>
            <a:ext cx="5302117" cy="3416300"/>
          </a:xfrm>
        </p:spPr>
        <p:txBody>
          <a:bodyPr/>
          <a:lstStyle/>
          <a:p>
            <a:pPr marL="0" indent="0">
              <a:buNone/>
            </a:pPr>
            <a:r>
              <a:rPr lang="en-US" dirty="0"/>
              <a:t>The Top 3 product names for China are</a:t>
            </a:r>
            <a:br>
              <a:rPr lang="en-US" dirty="0"/>
            </a:br>
            <a:br>
              <a:rPr lang="en-US" dirty="0"/>
            </a:br>
            <a:endParaRPr lang="en-US" b="1" dirty="0"/>
          </a:p>
          <a:p>
            <a:r>
              <a:rPr lang="en-US" b="1" dirty="0"/>
              <a:t>Sauder Classic Bookcase, Traditional </a:t>
            </a:r>
            <a:r>
              <a:rPr lang="en-US" dirty="0"/>
              <a:t>with total profit of 2419.65</a:t>
            </a:r>
            <a:endParaRPr lang="en-US" dirty="0"/>
          </a:p>
          <a:p>
            <a:r>
              <a:rPr lang="en-US" b="1" dirty="0"/>
              <a:t>Cisco Smart Phone, with Caller ID </a:t>
            </a:r>
            <a:r>
              <a:rPr lang="en-US" dirty="0"/>
              <a:t>with total profit of 1609.38</a:t>
            </a:r>
            <a:endParaRPr lang="en-US" dirty="0"/>
          </a:p>
          <a:p>
            <a:r>
              <a:rPr lang="en-US" b="1" dirty="0"/>
              <a:t>Hamilton Beach Refrigerator, Red </a:t>
            </a:r>
            <a:r>
              <a:rPr lang="en-US" dirty="0"/>
              <a:t>with total profit 1440.24</a:t>
            </a:r>
            <a:endParaRPr lang="en-US" dirty="0"/>
          </a:p>
          <a:p>
            <a:endParaRPr lang="en-US" dirty="0"/>
          </a:p>
        </p:txBody>
      </p:sp>
      <p:pic>
        <p:nvPicPr>
          <p:cNvPr id="5" name="Picture 4"/>
          <p:cNvPicPr>
            <a:picLocks noChangeAspect="1"/>
          </p:cNvPicPr>
          <p:nvPr/>
        </p:nvPicPr>
        <p:blipFill>
          <a:blip r:embed="rId1"/>
          <a:stretch>
            <a:fillRect/>
          </a:stretch>
        </p:blipFill>
        <p:spPr>
          <a:xfrm>
            <a:off x="6682154" y="2603500"/>
            <a:ext cx="4957250" cy="32808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latin typeface="Arial" panose="020B0604020202020204" pitchFamily="34" charset="0"/>
              </a:rPr>
              <a:t>T</a:t>
            </a:r>
            <a:r>
              <a:rPr lang="en-US" sz="1800" b="1" dirty="0">
                <a:solidFill>
                  <a:schemeClr val="tx1"/>
                </a:solidFill>
                <a:effectLst/>
                <a:latin typeface="Arial" panose="020B0604020202020204" pitchFamily="34" charset="0"/>
              </a:rPr>
              <a:t>he 3 subcategories with the highest average shipping cost in the United States.</a:t>
            </a:r>
            <a:endParaRPr lang="en-US" sz="1800" b="1" dirty="0">
              <a:solidFill>
                <a:schemeClr val="tx1"/>
              </a:solidFill>
            </a:endParaRPr>
          </a:p>
        </p:txBody>
      </p:sp>
      <p:sp>
        <p:nvSpPr>
          <p:cNvPr id="3" name="Content Placeholder 2"/>
          <p:cNvSpPr>
            <a:spLocks noGrp="1"/>
          </p:cNvSpPr>
          <p:nvPr>
            <p:ph idx="1"/>
          </p:nvPr>
        </p:nvSpPr>
        <p:spPr>
          <a:xfrm>
            <a:off x="1154954" y="2603500"/>
            <a:ext cx="6469735" cy="3416300"/>
          </a:xfrm>
        </p:spPr>
        <p:txBody>
          <a:bodyPr/>
          <a:lstStyle/>
          <a:p>
            <a:endParaRPr lang="en-US" dirty="0"/>
          </a:p>
          <a:p>
            <a:pPr marL="0" indent="0">
              <a:buNone/>
            </a:pPr>
            <a:r>
              <a:rPr lang="en-US" dirty="0"/>
              <a:t>The 3 Subcategores with the highest average shipping cost in the United States are</a:t>
            </a:r>
            <a:endParaRPr lang="en-US" dirty="0"/>
          </a:p>
          <a:p>
            <a:endParaRPr lang="en-US" dirty="0"/>
          </a:p>
          <a:p>
            <a:r>
              <a:rPr lang="en-US" b="1" dirty="0"/>
              <a:t>Copiers</a:t>
            </a:r>
            <a:r>
              <a:rPr lang="en-US" dirty="0"/>
              <a:t> with an average shipping cost of 165.2</a:t>
            </a:r>
            <a:endParaRPr lang="en-US" dirty="0"/>
          </a:p>
          <a:p>
            <a:r>
              <a:rPr lang="en-US" b="1" dirty="0"/>
              <a:t>Machines </a:t>
            </a:r>
            <a:r>
              <a:rPr lang="en-US" dirty="0"/>
              <a:t>with an average shipping cost of 132.2</a:t>
            </a:r>
            <a:endParaRPr lang="en-US" dirty="0"/>
          </a:p>
          <a:p>
            <a:r>
              <a:rPr lang="en-US" b="1" dirty="0"/>
              <a:t>Tables</a:t>
            </a:r>
            <a:r>
              <a:rPr lang="en-US" dirty="0"/>
              <a:t> with an average shipping cost of 69.9</a:t>
            </a:r>
            <a:endParaRPr lang="en-US" dirty="0"/>
          </a:p>
        </p:txBody>
      </p:sp>
      <p:pic>
        <p:nvPicPr>
          <p:cNvPr id="5" name="Picture 4"/>
          <p:cNvPicPr>
            <a:picLocks noChangeAspect="1"/>
          </p:cNvPicPr>
          <p:nvPr/>
        </p:nvPicPr>
        <p:blipFill>
          <a:blip r:embed="rId1"/>
          <a:stretch>
            <a:fillRect/>
          </a:stretch>
        </p:blipFill>
        <p:spPr>
          <a:xfrm>
            <a:off x="7498081" y="2813538"/>
            <a:ext cx="4422384" cy="36122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effectLst/>
                <a:latin typeface="Arial" panose="020B0604020202020204" pitchFamily="34" charset="0"/>
                <a:cs typeface="Arial" panose="020B0604020202020204" pitchFamily="34" charset="0"/>
              </a:rPr>
              <a:t>How does Nigeria profitability compare to other African countries?</a:t>
            </a:r>
            <a:endParaRPr lang="en-US" sz="18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8690" y="3291840"/>
            <a:ext cx="3585858" cy="2742028"/>
          </a:xfrm>
        </p:spPr>
        <p:txBody>
          <a:bodyPr/>
          <a:lstStyle/>
          <a:p>
            <a:pPr marL="0" indent="0">
              <a:buNone/>
            </a:pPr>
            <a:r>
              <a:rPr lang="en-US" dirty="0"/>
              <a:t>Nigeria’s profitability compared to other African countries shows that Nigeria is the least profitable of the African countries with a profit of -81k.</a:t>
            </a:r>
            <a:endParaRPr lang="en-US" dirty="0"/>
          </a:p>
        </p:txBody>
      </p:sp>
      <p:pic>
        <p:nvPicPr>
          <p:cNvPr id="5" name="Picture 4"/>
          <p:cNvPicPr>
            <a:picLocks noChangeAspect="1"/>
          </p:cNvPicPr>
          <p:nvPr/>
        </p:nvPicPr>
        <p:blipFill>
          <a:blip r:embed="rId1"/>
          <a:stretch>
            <a:fillRect/>
          </a:stretch>
        </p:blipFill>
        <p:spPr>
          <a:xfrm>
            <a:off x="4036842" y="2371726"/>
            <a:ext cx="8001000" cy="41838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effectLst/>
                <a:latin typeface="Arial" panose="020B0604020202020204" pitchFamily="34" charset="0"/>
              </a:rPr>
              <a:t>What factors might be responsible for Nigeria’s poor performance?</a:t>
            </a:r>
            <a:endParaRPr lang="en-US" sz="1800" b="1" dirty="0">
              <a:solidFill>
                <a:schemeClr val="tx1"/>
              </a:solidFill>
            </a:endParaRPr>
          </a:p>
        </p:txBody>
      </p:sp>
      <p:sp>
        <p:nvSpPr>
          <p:cNvPr id="3" name="Content Placeholder 2"/>
          <p:cNvSpPr>
            <a:spLocks noGrp="1"/>
          </p:cNvSpPr>
          <p:nvPr>
            <p:ph idx="1"/>
          </p:nvPr>
        </p:nvSpPr>
        <p:spPr>
          <a:xfrm>
            <a:off x="239152" y="2603499"/>
            <a:ext cx="11802794" cy="4008315"/>
          </a:xfrm>
        </p:spPr>
        <p:txBody>
          <a:bodyPr>
            <a:normAutofit/>
          </a:bodyPr>
          <a:lstStyle/>
          <a:p>
            <a:pPr marL="0" indent="0">
              <a:buNone/>
            </a:pPr>
            <a:r>
              <a:rPr lang="en-US" dirty="0"/>
              <a:t>I analyzed to understand Nigeria's poor performance. The focus was on the discounts offered by Nigeria. It was found that Nigeria had the highest average discount compared to other countries that year. Zimbabwe and Uganda also had the same average discount and faced a loss in profitability.</a:t>
            </a:r>
            <a:endParaRPr lang="en-US" dirty="0"/>
          </a:p>
          <a:p>
            <a:pPr marL="0" indent="0">
              <a:buNone/>
            </a:pPr>
            <a:endParaRPr lang="en-US" dirty="0"/>
          </a:p>
          <a:p>
            <a:pPr marL="0" indent="0">
              <a:buNone/>
            </a:pPr>
            <a:r>
              <a:rPr lang="en-US" dirty="0"/>
              <a:t>Discounts play a crucial role in revenue and profitability. While discounts can boost sales and profits in some cases, this wasn't the case for Nigeria in 2014. The high average discount in Nigeria likely led to reduced revenue and a decline in profitability.</a:t>
            </a:r>
            <a:endParaRPr lang="en-US" dirty="0"/>
          </a:p>
          <a:p>
            <a:pPr marL="0" indent="0">
              <a:buNone/>
            </a:pPr>
            <a:endParaRPr lang="en-US" dirty="0"/>
          </a:p>
          <a:p>
            <a:pPr marL="0" indent="0">
              <a:buNone/>
            </a:pPr>
            <a:r>
              <a:rPr lang="en-US" dirty="0"/>
              <a:t>Furthermore, Nigeria had the highest shipping costs among African countries. These high shipping expenses put significant pressure on the overall revenue. The combination of high discounts and elevated shipping costs resulted in a decrease in profit for Nigeria.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tx1"/>
                </a:solidFill>
                <a:effectLst/>
                <a:latin typeface="Arial" panose="020B0604020202020204" pitchFamily="34" charset="0"/>
              </a:rPr>
              <a:t>Which product subcategory has the highest average profit in Australia? </a:t>
            </a:r>
            <a:endParaRPr lang="en-US" b="1" dirty="0">
              <a:solidFill>
                <a:schemeClr val="tx1"/>
              </a:solidFill>
            </a:endParaRPr>
          </a:p>
        </p:txBody>
      </p:sp>
      <p:sp>
        <p:nvSpPr>
          <p:cNvPr id="6" name="Content Placeholder 2"/>
          <p:cNvSpPr txBox="1"/>
          <p:nvPr/>
        </p:nvSpPr>
        <p:spPr>
          <a:xfrm>
            <a:off x="1154954" y="3293532"/>
            <a:ext cx="3909415" cy="2590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r>
              <a:rPr lang="en-US" dirty="0"/>
              <a:t>The product subcategory that is the least profitable in Southeast </a:t>
            </a:r>
            <a:r>
              <a:rPr lang="en-US" b="1" dirty="0"/>
              <a:t>Asia</a:t>
            </a:r>
            <a:r>
              <a:rPr lang="en-US" dirty="0"/>
              <a:t> is Tables with a loss of -1294.3503</a:t>
            </a:r>
            <a:endParaRPr lang="en-US" dirty="0"/>
          </a:p>
        </p:txBody>
      </p:sp>
      <p:pic>
        <p:nvPicPr>
          <p:cNvPr id="8" name="Picture 7"/>
          <p:cNvPicPr>
            <a:picLocks noChangeAspect="1"/>
          </p:cNvPicPr>
          <p:nvPr/>
        </p:nvPicPr>
        <p:blipFill>
          <a:blip r:embed="rId1"/>
          <a:stretch>
            <a:fillRect/>
          </a:stretch>
        </p:blipFill>
        <p:spPr>
          <a:xfrm>
            <a:off x="5825929" y="2506857"/>
            <a:ext cx="5751781" cy="396840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4009</Words>
  <Application>WPS Presentation</Application>
  <PresentationFormat>Widescreen</PresentationFormat>
  <Paragraphs>82</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Wingdings 3</vt:lpstr>
      <vt:lpstr>Arial</vt:lpstr>
      <vt:lpstr>Century Gothic</vt:lpstr>
      <vt:lpstr>Microsoft YaHei</vt:lpstr>
      <vt:lpstr>Arial Unicode MS</vt:lpstr>
      <vt:lpstr>Calibri</vt:lpstr>
      <vt:lpstr>Ion Boardroom</vt:lpstr>
      <vt:lpstr>GLOBAL SUPERSTORE</vt:lpstr>
      <vt:lpstr>What are the three countries that generated the highest total profit for Global  Superstore in 2014? </vt:lpstr>
      <vt:lpstr>The top 3 product names for the United states</vt:lpstr>
      <vt:lpstr>The top 3 product names for the India</vt:lpstr>
      <vt:lpstr>The top 3 product names for the China are</vt:lpstr>
      <vt:lpstr>The 3 subcategories with the highest average shipping cost in the United States.</vt:lpstr>
      <vt:lpstr>How does Nigeria profitability compare to other African countries?</vt:lpstr>
      <vt:lpstr>What factors might be responsible for Nigeria’s poor performance?</vt:lpstr>
      <vt:lpstr>Which product subcategory has the highest average profit in Australia? </vt:lpstr>
      <vt:lpstr>Is there a specific country in Southeast Asia where Global Superstore should stop  offering the subcategory?</vt:lpstr>
      <vt:lpstr>Which city is the least profitable (in terms of average profit) in the United States? </vt:lpstr>
      <vt:lpstr>Why is this city’s average profit so low? </vt:lpstr>
      <vt:lpstr>Which product subcategory has the highest profit in Australia?</vt:lpstr>
      <vt:lpstr>Customers that returned items and what segment they belong to</vt:lpstr>
      <vt:lpstr>Most valuable customers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SUPERSTORE</dc:title>
  <dc:creator>Calfav</dc:creator>
  <cp:lastModifiedBy>Lenovo</cp:lastModifiedBy>
  <cp:revision>10</cp:revision>
  <dcterms:created xsi:type="dcterms:W3CDTF">2024-02-28T21:54:00Z</dcterms:created>
  <dcterms:modified xsi:type="dcterms:W3CDTF">2024-02-29T11:24:25Z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2EB698C98F8C4E00AC05C15A8EFE7C2D_12</vt:lpwstr>
  </property>
  <property fmtid="{D5CDD505-2E9C-101B-9397-08002B2CF9AE}" pid="3" name="KSOProductBuildVer">
    <vt:lpwstr>1033-12.2.0.13489</vt:lpwstr>
  </property>
</Properties>
</file>