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10" r:id="rId2"/>
    <p:sldId id="306" r:id="rId3"/>
    <p:sldId id="318" r:id="rId4"/>
    <p:sldId id="319" r:id="rId5"/>
    <p:sldId id="320" r:id="rId6"/>
    <p:sldId id="301" r:id="rId7"/>
    <p:sldId id="317" r:id="rId8"/>
    <p:sldId id="315" r:id="rId9"/>
    <p:sldId id="316" r:id="rId10"/>
    <p:sldId id="325" r:id="rId11"/>
    <p:sldId id="327" r:id="rId12"/>
    <p:sldId id="302" r:id="rId13"/>
    <p:sldId id="328" r:id="rId14"/>
    <p:sldId id="303" r:id="rId15"/>
    <p:sldId id="329" r:id="rId16"/>
    <p:sldId id="311" r:id="rId17"/>
    <p:sldId id="330" r:id="rId18"/>
    <p:sldId id="312" r:id="rId19"/>
    <p:sldId id="313" r:id="rId20"/>
    <p:sldId id="331" r:id="rId21"/>
    <p:sldId id="31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algieri" initials="ca" lastIdx="1" clrIdx="0">
    <p:extLst>
      <p:ext uri="{19B8F6BF-5375-455C-9EA6-DF929625EA0E}">
        <p15:presenceInfo xmlns:p15="http://schemas.microsoft.com/office/powerpoint/2012/main" userId="3b9f725483a9b3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snapToObjects="1">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a:t>
            </a:fld>
            <a:endParaRPr lang="en-US"/>
          </a:p>
        </p:txBody>
      </p:sp>
    </p:spTree>
    <p:extLst>
      <p:ext uri="{BB962C8B-B14F-4D97-AF65-F5344CB8AC3E}">
        <p14:creationId xmlns:p14="http://schemas.microsoft.com/office/powerpoint/2010/main" val="22296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16</a:t>
            </a:fld>
            <a:endParaRPr lang="en-US"/>
          </a:p>
        </p:txBody>
      </p:sp>
    </p:spTree>
    <p:extLst>
      <p:ext uri="{BB962C8B-B14F-4D97-AF65-F5344CB8AC3E}">
        <p14:creationId xmlns:p14="http://schemas.microsoft.com/office/powerpoint/2010/main" val="133521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18</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19</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21</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419379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36129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425016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2976960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12</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14</a:t>
            </a:fld>
            <a:endParaRPr lang="en-US"/>
          </a:p>
        </p:txBody>
      </p:sp>
    </p:spTree>
    <p:extLst>
      <p:ext uri="{BB962C8B-B14F-4D97-AF65-F5344CB8AC3E}">
        <p14:creationId xmlns:p14="http://schemas.microsoft.com/office/powerpoint/2010/main" val="200575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8/11/2019</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8/11/2019</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mimic.physionet.org/mimictables/admissions/"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package" Target="../embeddings/Microsoft_Excel_Worksheet1.xlsx"/><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HDSI/CommonDataModel/wiki/CONDITION_OCCURR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3C279-39E2-483E-9FE9-0EE0DA6B94AC}"/>
              </a:ext>
            </a:extLst>
          </p:cNvPr>
          <p:cNvSpPr>
            <a:spLocks noGrp="1"/>
          </p:cNvSpPr>
          <p:nvPr>
            <p:ph idx="1"/>
          </p:nvPr>
        </p:nvSpPr>
        <p:spPr>
          <a:xfrm>
            <a:off x="385894" y="293614"/>
            <a:ext cx="11417416" cy="6476301"/>
          </a:xfrm>
        </p:spPr>
        <p:txBody>
          <a:bodyPr>
            <a:normAutofit fontScale="92500" lnSpcReduction="10000"/>
          </a:bodyPr>
          <a:lstStyle/>
          <a:p>
            <a:endParaRPr lang="en-US" sz="800" dirty="0"/>
          </a:p>
          <a:p>
            <a:pPr>
              <a:buFont typeface="Wingdings" panose="05000000000000000000" pitchFamily="2" charset="2"/>
              <a:buChar char="Ø"/>
            </a:pPr>
            <a:r>
              <a:rPr lang="en-US" sz="1200" dirty="0">
                <a:solidFill>
                  <a:srgbClr val="00B050"/>
                </a:solidFill>
              </a:rPr>
              <a:t>We choose the ADMISSIONS, DIAGNOSES_ICD, and D_ICD_DIAGNOSES MIMIC tables from the previous two slides</a:t>
            </a:r>
          </a:p>
          <a:p>
            <a:pPr marL="0" indent="0">
              <a:buNone/>
            </a:pPr>
            <a:r>
              <a:rPr lang="en-US" sz="1200" dirty="0">
                <a:solidFill>
                  <a:srgbClr val="00B050"/>
                </a:solidFill>
              </a:rPr>
              <a:t>that contain data for the ETL mapping into the OMOP CONDITION_OCCURRENCE table.  Note we do not really need</a:t>
            </a:r>
          </a:p>
          <a:p>
            <a:pPr marL="0" indent="0">
              <a:buNone/>
            </a:pPr>
            <a:r>
              <a:rPr lang="en-US" sz="1200" dirty="0">
                <a:solidFill>
                  <a:srgbClr val="00B050"/>
                </a:solidFill>
              </a:rPr>
              <a:t>the D_ICD_DIAGNOSES table, but if we join this table to the DIAGNOSES_ICD table using the ICD9_code values</a:t>
            </a:r>
          </a:p>
          <a:p>
            <a:pPr marL="0" indent="0">
              <a:buNone/>
            </a:pPr>
            <a:r>
              <a:rPr lang="en-US" sz="1200" dirty="0">
                <a:solidFill>
                  <a:srgbClr val="00B050"/>
                </a:solidFill>
              </a:rPr>
              <a:t>we can obtain a text description (SHORT_TITLE) for the ICD9_code.</a:t>
            </a:r>
          </a:p>
          <a:p>
            <a:pPr marL="0" indent="0">
              <a:buNone/>
            </a:pPr>
            <a:endParaRPr lang="en-US" sz="800" dirty="0">
              <a:solidFill>
                <a:srgbClr val="00B050"/>
              </a:solidFill>
            </a:endParaRPr>
          </a:p>
          <a:p>
            <a:pPr marL="0" indent="0">
              <a:buNone/>
            </a:pPr>
            <a:endParaRPr lang="en-US" sz="800" dirty="0">
              <a:solidFill>
                <a:srgbClr val="00B050"/>
              </a:solidFill>
            </a:endParaRPr>
          </a:p>
          <a:p>
            <a:pPr marL="0" indent="0">
              <a:buNone/>
            </a:pPr>
            <a:r>
              <a:rPr lang="en-US" sz="1200" dirty="0">
                <a:solidFill>
                  <a:srgbClr val="00B050"/>
                </a:solidFill>
              </a:rPr>
              <a:t>1.)  A few sample rows with a few of the columns are shown below for the ADMISSIONS table:</a:t>
            </a:r>
          </a:p>
          <a:p>
            <a:pPr marL="0" indent="0">
              <a:buNone/>
            </a:pPr>
            <a:r>
              <a:rPr lang="en-US" sz="800" dirty="0"/>
              <a:t>ADMISSIONS TABLE</a:t>
            </a:r>
          </a:p>
          <a:p>
            <a:pPr marL="0" indent="0">
              <a:buNone/>
            </a:pPr>
            <a:r>
              <a:rPr lang="en-US" sz="800" dirty="0"/>
              <a:t>Row	</a:t>
            </a:r>
            <a:r>
              <a:rPr lang="en-US" sz="800" dirty="0" err="1"/>
              <a:t>row_id</a:t>
            </a:r>
            <a:r>
              <a:rPr lang="en-US" sz="800" dirty="0"/>
              <a:t>	</a:t>
            </a:r>
            <a:r>
              <a:rPr lang="en-US" sz="800" dirty="0" err="1"/>
              <a:t>subject_id</a:t>
            </a:r>
            <a:r>
              <a:rPr lang="en-US" sz="800" dirty="0"/>
              <a:t>	</a:t>
            </a:r>
            <a:r>
              <a:rPr lang="en-US" sz="800" dirty="0" err="1"/>
              <a:t>hadm_id</a:t>
            </a:r>
            <a:r>
              <a:rPr lang="en-US" sz="800" dirty="0"/>
              <a:t>	</a:t>
            </a:r>
            <a:r>
              <a:rPr lang="en-US" sz="800" dirty="0" err="1"/>
              <a:t>admission_type</a:t>
            </a:r>
            <a:r>
              <a:rPr lang="en-US" sz="800" dirty="0"/>
              <a:t>	diagnosis	 </a:t>
            </a:r>
          </a:p>
          <a:p>
            <a:pPr marL="0" indent="0">
              <a:buNone/>
            </a:pPr>
            <a:r>
              <a:rPr lang="en-US" sz="800" dirty="0"/>
              <a:t>1	12293	10043	168674	EMERGENCY	RESPIRATORY DISTRESS	 </a:t>
            </a:r>
          </a:p>
          <a:p>
            <a:pPr marL="0" indent="0">
              <a:buNone/>
            </a:pPr>
            <a:r>
              <a:rPr lang="en-US" sz="800" dirty="0"/>
              <a:t>2	12345	10094	168074	EMERGENCY	HYPOTENSION;TELEMETRY	 </a:t>
            </a:r>
          </a:p>
          <a:p>
            <a:pPr marL="0" indent="0">
              <a:buNone/>
            </a:pPr>
            <a:r>
              <a:rPr lang="en-US" sz="800" dirty="0"/>
              <a:t>3	12346	10094	122928	EMERGENCY	SEPSIS;TELEMETRY	 </a:t>
            </a:r>
          </a:p>
          <a:p>
            <a:pPr marL="0" indent="0">
              <a:buNone/>
            </a:pPr>
            <a:r>
              <a:rPr lang="en-US" sz="800" dirty="0"/>
              <a:t>4	12317	10067	160442	EMERGENCY	S/P MOTORCYCLE ACCIDENT	 </a:t>
            </a:r>
          </a:p>
          <a:p>
            <a:pPr marL="0" indent="0">
              <a:buNone/>
            </a:pPr>
            <a:r>
              <a:rPr lang="en-US" sz="800" dirty="0"/>
              <a:t>5	12349	10098	180685	EMERGENCY	STATUS POST MOTOR VEHICLE ACCIDENT WITH INJURIES	 </a:t>
            </a:r>
          </a:p>
          <a:p>
            <a:pPr marL="0" indent="0">
              <a:buNone/>
            </a:pPr>
            <a:r>
              <a:rPr lang="en-US" sz="800" dirty="0"/>
              <a:t>6	12265	10013	165520	EMERGENCY	SEPSIS	 </a:t>
            </a:r>
          </a:p>
          <a:p>
            <a:pPr marL="0" indent="0">
              <a:buNone/>
            </a:pPr>
            <a:endParaRPr lang="en-US" sz="800" dirty="0"/>
          </a:p>
          <a:p>
            <a:pPr marL="0" indent="0">
              <a:buNone/>
            </a:pPr>
            <a:r>
              <a:rPr lang="en-US" sz="1200" dirty="0">
                <a:solidFill>
                  <a:srgbClr val="00B050"/>
                </a:solidFill>
              </a:rPr>
              <a:t>2.)  From </a:t>
            </a:r>
            <a:r>
              <a:rPr lang="en-US" sz="1200" dirty="0">
                <a:solidFill>
                  <a:srgbClr val="00B050"/>
                </a:solidFill>
                <a:hlinkClick r:id="rId2">
                  <a:extLst>
                    <a:ext uri="{A12FA001-AC4F-418D-AE19-62706E023703}">
                      <ahyp:hlinkClr xmlns:ahyp="http://schemas.microsoft.com/office/drawing/2018/hyperlinkcolor" val="tx"/>
                    </a:ext>
                  </a:extLst>
                </a:hlinkClick>
              </a:rPr>
              <a:t>https://mimic.physionet.org/mimictables/admissions/</a:t>
            </a:r>
            <a:r>
              <a:rPr lang="en-US" sz="1200" dirty="0">
                <a:solidFill>
                  <a:srgbClr val="00B050"/>
                </a:solidFill>
              </a:rPr>
              <a:t> we obtain a description of this table:</a:t>
            </a:r>
          </a:p>
          <a:p>
            <a:pPr>
              <a:lnSpc>
                <a:spcPct val="50000"/>
              </a:lnSpc>
            </a:pPr>
            <a:r>
              <a:rPr lang="en-US" sz="1000" dirty="0"/>
              <a:t>Each row of this table contains </a:t>
            </a:r>
            <a:r>
              <a:rPr lang="en-US" sz="1000" dirty="0">
                <a:solidFill>
                  <a:schemeClr val="accent1"/>
                </a:solidFill>
              </a:rPr>
              <a:t>a unique HADM_ID, which represents a single patient’s admission to the hospital</a:t>
            </a:r>
            <a:r>
              <a:rPr lang="en-US" sz="1000" dirty="0"/>
              <a:t>.</a:t>
            </a:r>
          </a:p>
          <a:p>
            <a:pPr marL="0" indent="0">
              <a:lnSpc>
                <a:spcPct val="50000"/>
              </a:lnSpc>
              <a:buNone/>
            </a:pPr>
            <a:r>
              <a:rPr lang="en-US" sz="1000" dirty="0">
                <a:solidFill>
                  <a:schemeClr val="accent1"/>
                </a:solidFill>
              </a:rPr>
              <a:t>It is possible for this table to have duplicate SUBJECT_ID, indicating that a single patient had multiple admissions to the hospital.</a:t>
            </a:r>
            <a:endParaRPr lang="en-US" sz="1000" dirty="0"/>
          </a:p>
          <a:p>
            <a:pPr>
              <a:lnSpc>
                <a:spcPct val="50000"/>
              </a:lnSpc>
            </a:pPr>
            <a:r>
              <a:rPr lang="en-US" sz="1000" dirty="0"/>
              <a:t>The DIAGNOSIS column provides a preliminary, free text diagnosis for the patient on hospital admission.</a:t>
            </a:r>
          </a:p>
          <a:p>
            <a:pPr marL="0" indent="0">
              <a:lnSpc>
                <a:spcPct val="50000"/>
              </a:lnSpc>
              <a:buNone/>
            </a:pPr>
            <a:r>
              <a:rPr lang="en-US" sz="1000" dirty="0"/>
              <a:t>The diagnoses can be very informative (e.g. chronic kidney failure) or quite vague (e.g. weakness).</a:t>
            </a:r>
          </a:p>
          <a:p>
            <a:pPr marL="0" indent="0">
              <a:lnSpc>
                <a:spcPct val="50000"/>
              </a:lnSpc>
              <a:buNone/>
            </a:pPr>
            <a:r>
              <a:rPr lang="en-US" sz="1000" dirty="0">
                <a:solidFill>
                  <a:schemeClr val="accent1"/>
                </a:solidFill>
              </a:rPr>
              <a:t>Final diagnoses for a patient’s hospital stay are coded on discharge and can be found in the DIAGNOSES_ICD table.</a:t>
            </a:r>
          </a:p>
          <a:p>
            <a:pPr marL="0" indent="0">
              <a:lnSpc>
                <a:spcPct val="50000"/>
              </a:lnSpc>
              <a:buNone/>
            </a:pPr>
            <a:r>
              <a:rPr lang="en-US" sz="1000" dirty="0">
                <a:solidFill>
                  <a:srgbClr val="FF0000"/>
                </a:solidFill>
              </a:rPr>
              <a:t>While this field can provide information about the status of a patient on hospital admission,</a:t>
            </a:r>
          </a:p>
          <a:p>
            <a:pPr marL="0" indent="0">
              <a:lnSpc>
                <a:spcPct val="50000"/>
              </a:lnSpc>
              <a:buNone/>
            </a:pPr>
            <a:r>
              <a:rPr lang="en-US" sz="1000" dirty="0">
                <a:solidFill>
                  <a:srgbClr val="FF0000"/>
                </a:solidFill>
              </a:rPr>
              <a:t> it is not recommended to use it to stratify patients.</a:t>
            </a:r>
          </a:p>
          <a:p>
            <a:pPr marL="0" indent="0">
              <a:lnSpc>
                <a:spcPct val="50000"/>
              </a:lnSpc>
              <a:buNone/>
            </a:pPr>
            <a:endParaRPr lang="en-US" sz="1000" dirty="0">
              <a:solidFill>
                <a:srgbClr val="FF0000"/>
              </a:solidFill>
            </a:endParaRPr>
          </a:p>
          <a:p>
            <a:pPr>
              <a:lnSpc>
                <a:spcPct val="50000"/>
              </a:lnSpc>
              <a:buFont typeface="Wingdings" panose="05000000000000000000" pitchFamily="2" charset="2"/>
              <a:buChar char="Ø"/>
            </a:pPr>
            <a:r>
              <a:rPr lang="en-US" sz="1200" dirty="0">
                <a:solidFill>
                  <a:srgbClr val="00B050"/>
                </a:solidFill>
              </a:rPr>
              <a:t>From the above statements we conclude that we should ignore the diagnosis column in the ADMISSION table</a:t>
            </a:r>
          </a:p>
          <a:p>
            <a:pPr marL="0" indent="0">
              <a:lnSpc>
                <a:spcPct val="50000"/>
              </a:lnSpc>
              <a:buNone/>
            </a:pPr>
            <a:r>
              <a:rPr lang="en-US" sz="1200" dirty="0">
                <a:solidFill>
                  <a:srgbClr val="00B050"/>
                </a:solidFill>
              </a:rPr>
              <a:t> and join the ADMISSION table to the DIAGNOSES_ICD table on the </a:t>
            </a:r>
            <a:r>
              <a:rPr lang="en-US" sz="1200" dirty="0" err="1">
                <a:solidFill>
                  <a:srgbClr val="00B050"/>
                </a:solidFill>
              </a:rPr>
              <a:t>hadm_id</a:t>
            </a:r>
            <a:r>
              <a:rPr lang="en-US" sz="1200" dirty="0">
                <a:solidFill>
                  <a:srgbClr val="00B050"/>
                </a:solidFill>
              </a:rPr>
              <a:t> values to obtain the diagnoses.</a:t>
            </a:r>
          </a:p>
          <a:p>
            <a:pPr marL="0" indent="0">
              <a:lnSpc>
                <a:spcPct val="50000"/>
              </a:lnSpc>
              <a:buNone/>
            </a:pPr>
            <a:r>
              <a:rPr lang="en-US" sz="1000" dirty="0">
                <a:solidFill>
                  <a:srgbClr val="FF0000"/>
                </a:solidFill>
              </a:rPr>
              <a:t> </a:t>
            </a:r>
          </a:p>
          <a:p>
            <a:endParaRPr lang="en-US" sz="1000" dirty="0"/>
          </a:p>
          <a:p>
            <a:pPr marL="0" indent="0">
              <a:buNone/>
            </a:pPr>
            <a:endParaRPr lang="en-US" sz="800" dirty="0"/>
          </a:p>
        </p:txBody>
      </p:sp>
      <p:pic>
        <p:nvPicPr>
          <p:cNvPr id="2" name="Picture 1">
            <a:extLst>
              <a:ext uri="{FF2B5EF4-FFF2-40B4-BE49-F238E27FC236}">
                <a16:creationId xmlns:a16="http://schemas.microsoft.com/office/drawing/2014/main" id="{64F2C8EC-7C18-488C-910B-D8788F1ACBCD}"/>
              </a:ext>
            </a:extLst>
          </p:cNvPr>
          <p:cNvPicPr>
            <a:picLocks noChangeAspect="1"/>
          </p:cNvPicPr>
          <p:nvPr/>
        </p:nvPicPr>
        <p:blipFill>
          <a:blip r:embed="rId3"/>
          <a:stretch>
            <a:fillRect/>
          </a:stretch>
        </p:blipFill>
        <p:spPr>
          <a:xfrm>
            <a:off x="7543535" y="293615"/>
            <a:ext cx="1828959" cy="5383235"/>
          </a:xfrm>
          <a:prstGeom prst="rect">
            <a:avLst/>
          </a:prstGeom>
        </p:spPr>
      </p:pic>
      <p:pic>
        <p:nvPicPr>
          <p:cNvPr id="4" name="Picture 3">
            <a:extLst>
              <a:ext uri="{FF2B5EF4-FFF2-40B4-BE49-F238E27FC236}">
                <a16:creationId xmlns:a16="http://schemas.microsoft.com/office/drawing/2014/main" id="{4AFCBF6A-7A2C-4585-B13F-DAE05CE1E836}"/>
              </a:ext>
            </a:extLst>
          </p:cNvPr>
          <p:cNvPicPr>
            <a:picLocks noChangeAspect="1"/>
          </p:cNvPicPr>
          <p:nvPr/>
        </p:nvPicPr>
        <p:blipFill>
          <a:blip r:embed="rId4"/>
          <a:stretch>
            <a:fillRect/>
          </a:stretch>
        </p:blipFill>
        <p:spPr>
          <a:xfrm>
            <a:off x="9632946" y="261612"/>
            <a:ext cx="2170364" cy="1902117"/>
          </a:xfrm>
          <a:prstGeom prst="rect">
            <a:avLst/>
          </a:prstGeom>
        </p:spPr>
      </p:pic>
      <p:pic>
        <p:nvPicPr>
          <p:cNvPr id="5" name="Picture 4">
            <a:extLst>
              <a:ext uri="{FF2B5EF4-FFF2-40B4-BE49-F238E27FC236}">
                <a16:creationId xmlns:a16="http://schemas.microsoft.com/office/drawing/2014/main" id="{22DDDD8A-268B-400C-8D5C-06C47D2DDA83}"/>
              </a:ext>
            </a:extLst>
          </p:cNvPr>
          <p:cNvPicPr>
            <a:picLocks noChangeAspect="1"/>
          </p:cNvPicPr>
          <p:nvPr/>
        </p:nvPicPr>
        <p:blipFill>
          <a:blip r:embed="rId5"/>
          <a:stretch>
            <a:fillRect/>
          </a:stretch>
        </p:blipFill>
        <p:spPr>
          <a:xfrm>
            <a:off x="9632946" y="2411216"/>
            <a:ext cx="2017951" cy="1457070"/>
          </a:xfrm>
          <a:prstGeom prst="rect">
            <a:avLst/>
          </a:prstGeom>
        </p:spPr>
      </p:pic>
    </p:spTree>
    <p:extLst>
      <p:ext uri="{BB962C8B-B14F-4D97-AF65-F5344CB8AC3E}">
        <p14:creationId xmlns:p14="http://schemas.microsoft.com/office/powerpoint/2010/main" val="38708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3C279-39E2-483E-9FE9-0EE0DA6B94AC}"/>
              </a:ext>
            </a:extLst>
          </p:cNvPr>
          <p:cNvSpPr>
            <a:spLocks noGrp="1"/>
          </p:cNvSpPr>
          <p:nvPr>
            <p:ph idx="1"/>
          </p:nvPr>
        </p:nvSpPr>
        <p:spPr>
          <a:xfrm>
            <a:off x="93307" y="167951"/>
            <a:ext cx="11999166" cy="6522098"/>
          </a:xfrm>
        </p:spPr>
        <p:txBody>
          <a:bodyPr>
            <a:normAutofit lnSpcReduction="10000"/>
          </a:bodyPr>
          <a:lstStyle/>
          <a:p>
            <a:endParaRPr lang="en-US" sz="800" dirty="0"/>
          </a:p>
          <a:p>
            <a:pPr marL="0" indent="0">
              <a:buNone/>
            </a:pPr>
            <a:r>
              <a:rPr lang="en-US" sz="800" dirty="0"/>
              <a:t>Row	</a:t>
            </a:r>
            <a:r>
              <a:rPr lang="en-US" sz="800" dirty="0" err="1"/>
              <a:t>adm_subject_id</a:t>
            </a:r>
            <a:r>
              <a:rPr lang="en-US" sz="800" dirty="0"/>
              <a:t>	</a:t>
            </a:r>
            <a:r>
              <a:rPr lang="en-US" sz="800" dirty="0" err="1"/>
              <a:t>adm_hadm_id</a:t>
            </a:r>
            <a:r>
              <a:rPr lang="en-US" sz="800" dirty="0"/>
              <a:t>	</a:t>
            </a:r>
            <a:r>
              <a:rPr lang="en-US" sz="800" dirty="0" err="1"/>
              <a:t>diag_row_id</a:t>
            </a:r>
            <a:r>
              <a:rPr lang="en-US" sz="800" dirty="0"/>
              <a:t>	</a:t>
            </a:r>
            <a:r>
              <a:rPr lang="en-US" sz="800" dirty="0" err="1"/>
              <a:t>diag_seq_num</a:t>
            </a:r>
            <a:r>
              <a:rPr lang="en-US" sz="800" dirty="0"/>
              <a:t>	diag_icd9_code	</a:t>
            </a:r>
            <a:r>
              <a:rPr lang="en-US" sz="800" dirty="0" err="1"/>
              <a:t>icd_diag_short_title</a:t>
            </a:r>
            <a:r>
              <a:rPr lang="en-US" sz="800" dirty="0"/>
              <a:t>	 </a:t>
            </a:r>
          </a:p>
          <a:p>
            <a:pPr marL="0" indent="0">
              <a:buNone/>
            </a:pPr>
            <a:r>
              <a:rPr lang="en-US" sz="800" dirty="0">
                <a:solidFill>
                  <a:schemeClr val="accent2">
                    <a:lumMod val="75000"/>
                  </a:schemeClr>
                </a:solidFill>
              </a:rPr>
              <a:t>1	10006	142345	112344	1	99591	Sepsis	 </a:t>
            </a:r>
          </a:p>
          <a:p>
            <a:pPr marL="0" indent="0">
              <a:buNone/>
            </a:pPr>
            <a:r>
              <a:rPr lang="en-US" sz="800" dirty="0">
                <a:solidFill>
                  <a:schemeClr val="accent2">
                    <a:lumMod val="75000"/>
                  </a:schemeClr>
                </a:solidFill>
              </a:rPr>
              <a:t>2	10006	142345	112345	2	99662	React-</a:t>
            </a:r>
            <a:r>
              <a:rPr lang="en-US" sz="800" dirty="0" err="1">
                <a:solidFill>
                  <a:schemeClr val="accent2">
                    <a:lumMod val="75000"/>
                  </a:schemeClr>
                </a:solidFill>
              </a:rPr>
              <a:t>oth</a:t>
            </a:r>
            <a:r>
              <a:rPr lang="en-US" sz="800" dirty="0">
                <a:solidFill>
                  <a:schemeClr val="accent2">
                    <a:lumMod val="75000"/>
                  </a:schemeClr>
                </a:solidFill>
              </a:rPr>
              <a:t> </a:t>
            </a:r>
            <a:r>
              <a:rPr lang="en-US" sz="800" dirty="0" err="1">
                <a:solidFill>
                  <a:schemeClr val="accent2">
                    <a:lumMod val="75000"/>
                  </a:schemeClr>
                </a:solidFill>
              </a:rPr>
              <a:t>vasc</a:t>
            </a:r>
            <a:r>
              <a:rPr lang="en-US" sz="800" dirty="0">
                <a:solidFill>
                  <a:schemeClr val="accent2">
                    <a:lumMod val="75000"/>
                  </a:schemeClr>
                </a:solidFill>
              </a:rPr>
              <a:t> dev/graft	 </a:t>
            </a:r>
          </a:p>
          <a:p>
            <a:pPr marL="0" indent="0">
              <a:buNone/>
            </a:pPr>
            <a:r>
              <a:rPr lang="en-US" sz="800" dirty="0">
                <a:solidFill>
                  <a:schemeClr val="accent2">
                    <a:lumMod val="75000"/>
                  </a:schemeClr>
                </a:solidFill>
              </a:rPr>
              <a:t>3	10006	142345	112346	3	5672	null	 </a:t>
            </a:r>
          </a:p>
          <a:p>
            <a:pPr marL="0" indent="0">
              <a:buNone/>
            </a:pPr>
            <a:r>
              <a:rPr lang="en-US" sz="800" dirty="0">
                <a:solidFill>
                  <a:schemeClr val="accent2">
                    <a:lumMod val="75000"/>
                  </a:schemeClr>
                </a:solidFill>
              </a:rPr>
              <a:t>4	10006	142345	112347	4	40391	</a:t>
            </a:r>
            <a:r>
              <a:rPr lang="en-US" sz="800" dirty="0" err="1">
                <a:solidFill>
                  <a:schemeClr val="accent2">
                    <a:lumMod val="75000"/>
                  </a:schemeClr>
                </a:solidFill>
              </a:rPr>
              <a:t>Hyp</a:t>
            </a:r>
            <a:r>
              <a:rPr lang="en-US" sz="800" dirty="0">
                <a:solidFill>
                  <a:schemeClr val="accent2">
                    <a:lumMod val="75000"/>
                  </a:schemeClr>
                </a:solidFill>
              </a:rPr>
              <a:t> kid NOS w </a:t>
            </a:r>
            <a:r>
              <a:rPr lang="en-US" sz="800" dirty="0" err="1">
                <a:solidFill>
                  <a:schemeClr val="accent2">
                    <a:lumMod val="75000"/>
                  </a:schemeClr>
                </a:solidFill>
              </a:rPr>
              <a:t>cr</a:t>
            </a:r>
            <a:r>
              <a:rPr lang="en-US" sz="800" dirty="0">
                <a:solidFill>
                  <a:schemeClr val="accent2">
                    <a:lumMod val="75000"/>
                  </a:schemeClr>
                </a:solidFill>
              </a:rPr>
              <a:t> kid V	 </a:t>
            </a:r>
          </a:p>
          <a:p>
            <a:pPr marL="0" indent="0">
              <a:buNone/>
            </a:pPr>
            <a:r>
              <a:rPr lang="en-US" sz="800" dirty="0">
                <a:solidFill>
                  <a:schemeClr val="accent2">
                    <a:lumMod val="75000"/>
                  </a:schemeClr>
                </a:solidFill>
              </a:rPr>
              <a:t>5	10006	142345	112348	5	42731	Atrial fibrillation	 </a:t>
            </a:r>
          </a:p>
          <a:p>
            <a:pPr marL="0" indent="0">
              <a:buNone/>
            </a:pPr>
            <a:r>
              <a:rPr lang="en-US" sz="800" dirty="0">
                <a:solidFill>
                  <a:schemeClr val="accent2">
                    <a:lumMod val="75000"/>
                  </a:schemeClr>
                </a:solidFill>
              </a:rPr>
              <a:t>6	10006	142345	112349	6	4280	CHF NOS	 </a:t>
            </a:r>
          </a:p>
          <a:p>
            <a:pPr marL="0" indent="0">
              <a:buNone/>
            </a:pPr>
            <a:r>
              <a:rPr lang="en-US" sz="800" dirty="0">
                <a:solidFill>
                  <a:schemeClr val="accent2">
                    <a:lumMod val="75000"/>
                  </a:schemeClr>
                </a:solidFill>
              </a:rPr>
              <a:t>7	10006	142345	112350	7	4241	Aortic valve disorder	 </a:t>
            </a:r>
          </a:p>
          <a:p>
            <a:pPr marL="0" indent="0">
              <a:buNone/>
            </a:pPr>
            <a:r>
              <a:rPr lang="en-US" sz="800" dirty="0">
                <a:solidFill>
                  <a:schemeClr val="accent2">
                    <a:lumMod val="75000"/>
                  </a:schemeClr>
                </a:solidFill>
              </a:rPr>
              <a:t>8	10006	142345	112351	8	4240	Mitral valve disorder	 </a:t>
            </a:r>
          </a:p>
          <a:p>
            <a:pPr marL="0" indent="0">
              <a:buNone/>
            </a:pPr>
            <a:r>
              <a:rPr lang="en-US" sz="800" dirty="0">
                <a:solidFill>
                  <a:schemeClr val="accent2">
                    <a:lumMod val="75000"/>
                  </a:schemeClr>
                </a:solidFill>
              </a:rPr>
              <a:t>9	10006	142345	112352	9	2874	null	 </a:t>
            </a:r>
          </a:p>
          <a:p>
            <a:pPr marL="0" indent="0">
              <a:buNone/>
            </a:pPr>
            <a:r>
              <a:rPr lang="en-US" sz="800" dirty="0">
                <a:solidFill>
                  <a:schemeClr val="accent2">
                    <a:lumMod val="75000"/>
                  </a:schemeClr>
                </a:solidFill>
              </a:rPr>
              <a:t>10	10006	142345	112353	10	03819	</a:t>
            </a:r>
            <a:r>
              <a:rPr lang="en-US" sz="800" dirty="0" err="1">
                <a:solidFill>
                  <a:schemeClr val="accent2">
                    <a:lumMod val="75000"/>
                  </a:schemeClr>
                </a:solidFill>
              </a:rPr>
              <a:t>Staphylcocc</a:t>
            </a:r>
            <a:r>
              <a:rPr lang="en-US" sz="800" dirty="0">
                <a:solidFill>
                  <a:schemeClr val="accent2">
                    <a:lumMod val="75000"/>
                  </a:schemeClr>
                </a:solidFill>
              </a:rPr>
              <a:t> </a:t>
            </a:r>
            <a:r>
              <a:rPr lang="en-US" sz="800" dirty="0" err="1">
                <a:solidFill>
                  <a:schemeClr val="accent2">
                    <a:lumMod val="75000"/>
                  </a:schemeClr>
                </a:solidFill>
              </a:rPr>
              <a:t>septicem</a:t>
            </a:r>
            <a:r>
              <a:rPr lang="en-US" sz="800" dirty="0">
                <a:solidFill>
                  <a:schemeClr val="accent2">
                    <a:lumMod val="75000"/>
                  </a:schemeClr>
                </a:solidFill>
              </a:rPr>
              <a:t> NEC	 </a:t>
            </a:r>
          </a:p>
          <a:p>
            <a:pPr marL="0" indent="0">
              <a:buNone/>
            </a:pPr>
            <a:r>
              <a:rPr lang="en-US" sz="800" dirty="0">
                <a:solidFill>
                  <a:schemeClr val="accent2">
                    <a:lumMod val="75000"/>
                  </a:schemeClr>
                </a:solidFill>
              </a:rPr>
              <a:t>11	10006	142345	112354	11	7850	Tachycardia NOS	 </a:t>
            </a:r>
          </a:p>
          <a:p>
            <a:pPr marL="0" indent="0">
              <a:buNone/>
            </a:pPr>
            <a:r>
              <a:rPr lang="en-US" sz="800" dirty="0">
                <a:solidFill>
                  <a:schemeClr val="accent2">
                    <a:lumMod val="75000"/>
                  </a:schemeClr>
                </a:solidFill>
              </a:rPr>
              <a:t>12	10006	142345	112355	12	E8791	</a:t>
            </a:r>
            <a:r>
              <a:rPr lang="en-US" sz="800" dirty="0" err="1">
                <a:solidFill>
                  <a:schemeClr val="accent2">
                    <a:lumMod val="75000"/>
                  </a:schemeClr>
                </a:solidFill>
              </a:rPr>
              <a:t>Abn</a:t>
            </a:r>
            <a:r>
              <a:rPr lang="en-US" sz="800" dirty="0">
                <a:solidFill>
                  <a:schemeClr val="accent2">
                    <a:lumMod val="75000"/>
                  </a:schemeClr>
                </a:solidFill>
              </a:rPr>
              <a:t> react-renal dialysis	 </a:t>
            </a:r>
          </a:p>
          <a:p>
            <a:pPr marL="0" indent="0">
              <a:buNone/>
            </a:pPr>
            <a:r>
              <a:rPr lang="en-US" sz="800" dirty="0">
                <a:solidFill>
                  <a:schemeClr val="accent2">
                    <a:lumMod val="75000"/>
                  </a:schemeClr>
                </a:solidFill>
              </a:rPr>
              <a:t>13	1</a:t>
            </a:r>
            <a:fld id="{D8D9EF4E-28F9-4632-A476-E354293B7E08}" type="slidenum">
              <a:rPr lang="en-US" sz="800" smtClean="0">
                <a:solidFill>
                  <a:schemeClr val="accent2">
                    <a:lumMod val="75000"/>
                  </a:schemeClr>
                </a:solidFill>
              </a:rPr>
              <a:t>11</a:t>
            </a:fld>
            <a:r>
              <a:rPr lang="en-US" sz="800" dirty="0">
                <a:solidFill>
                  <a:schemeClr val="accent2">
                    <a:lumMod val="75000"/>
                  </a:schemeClr>
                </a:solidFill>
              </a:rPr>
              <a:t>0006	142345	112356	13	V090	Inf </a:t>
            </a:r>
            <a:r>
              <a:rPr lang="en-US" sz="800" dirty="0" err="1">
                <a:solidFill>
                  <a:schemeClr val="accent2">
                    <a:lumMod val="75000"/>
                  </a:schemeClr>
                </a:solidFill>
              </a:rPr>
              <a:t>mcrg</a:t>
            </a:r>
            <a:r>
              <a:rPr lang="en-US" sz="800" dirty="0">
                <a:solidFill>
                  <a:schemeClr val="accent2">
                    <a:lumMod val="75000"/>
                  </a:schemeClr>
                </a:solidFill>
              </a:rPr>
              <a:t> </a:t>
            </a:r>
            <a:r>
              <a:rPr lang="en-US" sz="800" dirty="0" err="1">
                <a:solidFill>
                  <a:schemeClr val="accent2">
                    <a:lumMod val="75000"/>
                  </a:schemeClr>
                </a:solidFill>
              </a:rPr>
              <a:t>rstn</a:t>
            </a:r>
            <a:r>
              <a:rPr lang="en-US" sz="800" dirty="0">
                <a:solidFill>
                  <a:schemeClr val="accent2">
                    <a:lumMod val="75000"/>
                  </a:schemeClr>
                </a:solidFill>
              </a:rPr>
              <a:t> </a:t>
            </a:r>
            <a:r>
              <a:rPr lang="en-US" sz="800" dirty="0" err="1">
                <a:solidFill>
                  <a:schemeClr val="accent2">
                    <a:lumMod val="75000"/>
                  </a:schemeClr>
                </a:solidFill>
              </a:rPr>
              <a:t>pncllins</a:t>
            </a:r>
            <a:endParaRPr lang="en-US" sz="800" dirty="0">
              <a:solidFill>
                <a:schemeClr val="accent2">
                  <a:lumMod val="75000"/>
                </a:schemeClr>
              </a:solidFill>
            </a:endParaRPr>
          </a:p>
          <a:p>
            <a:pPr marL="0" indent="0">
              <a:buNone/>
            </a:pPr>
            <a:r>
              <a:rPr lang="en-US" sz="800" dirty="0">
                <a:solidFill>
                  <a:schemeClr val="accent2">
                    <a:lumMod val="75000"/>
                  </a:schemeClr>
                </a:solidFill>
              </a:rPr>
              <a:t>14	10006	142345	112357	14	56211	</a:t>
            </a:r>
            <a:r>
              <a:rPr lang="en-US" sz="800" dirty="0" err="1">
                <a:solidFill>
                  <a:schemeClr val="accent2">
                    <a:lumMod val="75000"/>
                  </a:schemeClr>
                </a:solidFill>
              </a:rPr>
              <a:t>Dvrtcli</a:t>
            </a:r>
            <a:r>
              <a:rPr lang="en-US" sz="800" dirty="0">
                <a:solidFill>
                  <a:schemeClr val="accent2">
                    <a:lumMod val="75000"/>
                  </a:schemeClr>
                </a:solidFill>
              </a:rPr>
              <a:t> colon w/o </a:t>
            </a:r>
            <a:r>
              <a:rPr lang="en-US" sz="800" dirty="0" err="1">
                <a:solidFill>
                  <a:schemeClr val="accent2">
                    <a:lumMod val="75000"/>
                  </a:schemeClr>
                </a:solidFill>
              </a:rPr>
              <a:t>hmrhg</a:t>
            </a:r>
            <a:r>
              <a:rPr lang="en-US" sz="800" dirty="0">
                <a:solidFill>
                  <a:schemeClr val="accent2">
                    <a:lumMod val="75000"/>
                  </a:schemeClr>
                </a:solidFill>
              </a:rPr>
              <a:t>	</a:t>
            </a:r>
          </a:p>
          <a:p>
            <a:pPr marL="0" indent="0">
              <a:buNone/>
            </a:pPr>
            <a:r>
              <a:rPr lang="en-US" sz="800" dirty="0">
                <a:solidFill>
                  <a:schemeClr val="accent2">
                    <a:lumMod val="75000"/>
                  </a:schemeClr>
                </a:solidFill>
              </a:rPr>
              <a:t>15	10006	142345	112358	15	28529	Anemia-other chronic dis	 </a:t>
            </a:r>
          </a:p>
          <a:p>
            <a:pPr marL="0" indent="0">
              <a:buNone/>
            </a:pPr>
            <a:r>
              <a:rPr lang="en-US" sz="800" dirty="0">
                <a:solidFill>
                  <a:schemeClr val="accent2">
                    <a:lumMod val="75000"/>
                  </a:schemeClr>
                </a:solidFill>
              </a:rPr>
              <a:t>16	10006	142345	112359	16	25000	DMII wo </a:t>
            </a:r>
            <a:r>
              <a:rPr lang="en-US" sz="800" dirty="0" err="1">
                <a:solidFill>
                  <a:schemeClr val="accent2">
                    <a:lumMod val="75000"/>
                  </a:schemeClr>
                </a:solidFill>
              </a:rPr>
              <a:t>cmp</a:t>
            </a:r>
            <a:r>
              <a:rPr lang="en-US" sz="800" dirty="0">
                <a:solidFill>
                  <a:schemeClr val="accent2">
                    <a:lumMod val="75000"/>
                  </a:schemeClr>
                </a:solidFill>
              </a:rPr>
              <a:t> </a:t>
            </a:r>
            <a:r>
              <a:rPr lang="en-US" sz="800" dirty="0" err="1">
                <a:solidFill>
                  <a:schemeClr val="accent2">
                    <a:lumMod val="75000"/>
                  </a:schemeClr>
                </a:solidFill>
              </a:rPr>
              <a:t>nt</a:t>
            </a:r>
            <a:r>
              <a:rPr lang="en-US" sz="800" dirty="0">
                <a:solidFill>
                  <a:schemeClr val="accent2">
                    <a:lumMod val="75000"/>
                  </a:schemeClr>
                </a:solidFill>
              </a:rPr>
              <a:t> </a:t>
            </a:r>
            <a:r>
              <a:rPr lang="en-US" sz="800" dirty="0" err="1">
                <a:solidFill>
                  <a:schemeClr val="accent2">
                    <a:lumMod val="75000"/>
                  </a:schemeClr>
                </a:solidFill>
              </a:rPr>
              <a:t>st</a:t>
            </a:r>
            <a:r>
              <a:rPr lang="en-US" sz="800" dirty="0">
                <a:solidFill>
                  <a:schemeClr val="accent2">
                    <a:lumMod val="75000"/>
                  </a:schemeClr>
                </a:solidFill>
              </a:rPr>
              <a:t> </a:t>
            </a:r>
            <a:r>
              <a:rPr lang="en-US" sz="800" dirty="0" err="1">
                <a:solidFill>
                  <a:schemeClr val="accent2">
                    <a:lumMod val="75000"/>
                  </a:schemeClr>
                </a:solidFill>
              </a:rPr>
              <a:t>uncntr</a:t>
            </a:r>
            <a:r>
              <a:rPr lang="en-US" sz="800" dirty="0">
                <a:solidFill>
                  <a:schemeClr val="accent2">
                    <a:lumMod val="75000"/>
                  </a:schemeClr>
                </a:solidFill>
              </a:rPr>
              <a:t>	 </a:t>
            </a:r>
          </a:p>
          <a:p>
            <a:pPr marL="0" indent="0">
              <a:buNone/>
            </a:pPr>
            <a:r>
              <a:rPr lang="en-US" sz="800" dirty="0">
                <a:solidFill>
                  <a:schemeClr val="accent2">
                    <a:lumMod val="75000"/>
                  </a:schemeClr>
                </a:solidFill>
              </a:rPr>
              <a:t>17	10006	142345	112360	17	V5867	Long-term use of insulin	 </a:t>
            </a:r>
          </a:p>
          <a:p>
            <a:pPr marL="0" indent="0">
              <a:buNone/>
            </a:pPr>
            <a:r>
              <a:rPr lang="en-US" sz="800" dirty="0">
                <a:solidFill>
                  <a:schemeClr val="accent2">
                    <a:lumMod val="75000"/>
                  </a:schemeClr>
                </a:solidFill>
              </a:rPr>
              <a:t>18	10006	142345	112361	18	E9342	Adv eff anticoagulants	 </a:t>
            </a:r>
          </a:p>
          <a:p>
            <a:pPr marL="0" indent="0">
              <a:buNone/>
            </a:pPr>
            <a:r>
              <a:rPr lang="en-US" sz="800" dirty="0">
                <a:solidFill>
                  <a:schemeClr val="accent2">
                    <a:lumMod val="75000"/>
                  </a:schemeClr>
                </a:solidFill>
              </a:rPr>
              <a:t>19	10006	142345	112362	19	41401	</a:t>
            </a:r>
            <a:r>
              <a:rPr lang="en-US" sz="800" dirty="0" err="1">
                <a:solidFill>
                  <a:schemeClr val="accent2">
                    <a:lumMod val="75000"/>
                  </a:schemeClr>
                </a:solidFill>
              </a:rPr>
              <a:t>Crnry</a:t>
            </a:r>
            <a:r>
              <a:rPr lang="en-US" sz="800" dirty="0">
                <a:solidFill>
                  <a:schemeClr val="accent2">
                    <a:lumMod val="75000"/>
                  </a:schemeClr>
                </a:solidFill>
              </a:rPr>
              <a:t> </a:t>
            </a:r>
            <a:r>
              <a:rPr lang="en-US" sz="800" dirty="0" err="1">
                <a:solidFill>
                  <a:schemeClr val="accent2">
                    <a:lumMod val="75000"/>
                  </a:schemeClr>
                </a:solidFill>
              </a:rPr>
              <a:t>athrscl</a:t>
            </a:r>
            <a:r>
              <a:rPr lang="en-US" sz="800" dirty="0">
                <a:solidFill>
                  <a:schemeClr val="accent2">
                    <a:lumMod val="75000"/>
                  </a:schemeClr>
                </a:solidFill>
              </a:rPr>
              <a:t> </a:t>
            </a:r>
            <a:r>
              <a:rPr lang="en-US" sz="800" dirty="0" err="1">
                <a:solidFill>
                  <a:schemeClr val="accent2">
                    <a:lumMod val="75000"/>
                  </a:schemeClr>
                </a:solidFill>
              </a:rPr>
              <a:t>natve</a:t>
            </a:r>
            <a:r>
              <a:rPr lang="en-US" sz="800" dirty="0">
                <a:solidFill>
                  <a:schemeClr val="accent2">
                    <a:lumMod val="75000"/>
                  </a:schemeClr>
                </a:solidFill>
              </a:rPr>
              <a:t> </a:t>
            </a:r>
            <a:r>
              <a:rPr lang="en-US" sz="800" dirty="0" err="1">
                <a:solidFill>
                  <a:schemeClr val="accent2">
                    <a:lumMod val="75000"/>
                  </a:schemeClr>
                </a:solidFill>
              </a:rPr>
              <a:t>vssl</a:t>
            </a:r>
            <a:r>
              <a:rPr lang="en-US" sz="800" dirty="0">
                <a:solidFill>
                  <a:schemeClr val="accent2">
                    <a:lumMod val="75000"/>
                  </a:schemeClr>
                </a:solidFill>
              </a:rPr>
              <a:t>	 </a:t>
            </a:r>
          </a:p>
          <a:p>
            <a:pPr marL="0" indent="0">
              <a:buNone/>
            </a:pPr>
            <a:r>
              <a:rPr lang="en-US" sz="800" dirty="0">
                <a:solidFill>
                  <a:schemeClr val="accent2">
                    <a:lumMod val="75000"/>
                  </a:schemeClr>
                </a:solidFill>
              </a:rPr>
              <a:t>20	10006	142345	112363	20	2749	Gout NOS	 </a:t>
            </a:r>
          </a:p>
          <a:p>
            <a:pPr marL="0" indent="0">
              <a:buNone/>
            </a:pPr>
            <a:r>
              <a:rPr lang="en-US" sz="800" dirty="0">
                <a:solidFill>
                  <a:schemeClr val="accent2">
                    <a:lumMod val="75000"/>
                  </a:schemeClr>
                </a:solidFill>
              </a:rPr>
              <a:t>21	10006	142345	112364	21	3051	Tobacco use disorder	 </a:t>
            </a:r>
          </a:p>
          <a:p>
            <a:pPr marL="0" indent="0">
              <a:buNone/>
            </a:pPr>
            <a:r>
              <a:rPr lang="en-US" sz="800" dirty="0">
                <a:solidFill>
                  <a:schemeClr val="accent6">
                    <a:lumMod val="75000"/>
                  </a:schemeClr>
                </a:solidFill>
              </a:rPr>
              <a:t>22	10011	105331	112394	1	570	Acute necrosis of liver	 </a:t>
            </a:r>
          </a:p>
          <a:p>
            <a:pPr marL="0" indent="0">
              <a:buNone/>
            </a:pPr>
            <a:r>
              <a:rPr lang="en-US" sz="800" dirty="0">
                <a:solidFill>
                  <a:schemeClr val="accent6">
                    <a:lumMod val="75000"/>
                  </a:schemeClr>
                </a:solidFill>
              </a:rPr>
              <a:t>23	10011	105331	112395	2	07030	</a:t>
            </a:r>
            <a:r>
              <a:rPr lang="en-US" sz="800" dirty="0" err="1">
                <a:solidFill>
                  <a:schemeClr val="accent6">
                    <a:lumMod val="75000"/>
                  </a:schemeClr>
                </a:solidFill>
              </a:rPr>
              <a:t>Hpt</a:t>
            </a:r>
            <a:r>
              <a:rPr lang="en-US" sz="800" dirty="0">
                <a:solidFill>
                  <a:schemeClr val="accent6">
                    <a:lumMod val="75000"/>
                  </a:schemeClr>
                </a:solidFill>
              </a:rPr>
              <a:t> B </a:t>
            </a:r>
            <a:r>
              <a:rPr lang="en-US" sz="800" dirty="0" err="1">
                <a:solidFill>
                  <a:schemeClr val="accent6">
                    <a:lumMod val="75000"/>
                  </a:schemeClr>
                </a:solidFill>
              </a:rPr>
              <a:t>acte</a:t>
            </a:r>
            <a:r>
              <a:rPr lang="en-US" sz="800" dirty="0">
                <a:solidFill>
                  <a:schemeClr val="accent6">
                    <a:lumMod val="75000"/>
                  </a:schemeClr>
                </a:solidFill>
              </a:rPr>
              <a:t> wo cm wo </a:t>
            </a:r>
            <a:r>
              <a:rPr lang="en-US" sz="800" dirty="0" err="1">
                <a:solidFill>
                  <a:schemeClr val="accent6">
                    <a:lumMod val="75000"/>
                  </a:schemeClr>
                </a:solidFill>
              </a:rPr>
              <a:t>dlta</a:t>
            </a:r>
            <a:r>
              <a:rPr lang="en-US" sz="800" dirty="0">
                <a:solidFill>
                  <a:schemeClr val="accent6">
                    <a:lumMod val="75000"/>
                  </a:schemeClr>
                </a:solidFill>
              </a:rPr>
              <a:t>	 </a:t>
            </a:r>
          </a:p>
          <a:p>
            <a:pPr marL="0" indent="0">
              <a:buNone/>
            </a:pPr>
            <a:r>
              <a:rPr lang="en-US" sz="800" dirty="0">
                <a:solidFill>
                  <a:schemeClr val="accent6">
                    <a:lumMod val="75000"/>
                  </a:schemeClr>
                </a:solidFill>
              </a:rPr>
              <a:t>24	10011	105331	112396	3	07054	</a:t>
            </a:r>
            <a:r>
              <a:rPr lang="en-US" sz="800" dirty="0" err="1">
                <a:solidFill>
                  <a:schemeClr val="accent6">
                    <a:lumMod val="75000"/>
                  </a:schemeClr>
                </a:solidFill>
              </a:rPr>
              <a:t>Chrnc</a:t>
            </a:r>
            <a:r>
              <a:rPr lang="en-US" sz="800" dirty="0">
                <a:solidFill>
                  <a:schemeClr val="accent6">
                    <a:lumMod val="75000"/>
                  </a:schemeClr>
                </a:solidFill>
              </a:rPr>
              <a:t> </a:t>
            </a:r>
            <a:r>
              <a:rPr lang="en-US" sz="800" dirty="0" err="1">
                <a:solidFill>
                  <a:schemeClr val="accent6">
                    <a:lumMod val="75000"/>
                  </a:schemeClr>
                </a:solidFill>
              </a:rPr>
              <a:t>hpt</a:t>
            </a:r>
            <a:r>
              <a:rPr lang="en-US" sz="800" dirty="0">
                <a:solidFill>
                  <a:schemeClr val="accent6">
                    <a:lumMod val="75000"/>
                  </a:schemeClr>
                </a:solidFill>
              </a:rPr>
              <a:t> C wo </a:t>
            </a:r>
            <a:r>
              <a:rPr lang="en-US" sz="800" dirty="0" err="1">
                <a:solidFill>
                  <a:schemeClr val="accent6">
                    <a:lumMod val="75000"/>
                  </a:schemeClr>
                </a:solidFill>
              </a:rPr>
              <a:t>hpat</a:t>
            </a:r>
            <a:r>
              <a:rPr lang="en-US" sz="800" dirty="0">
                <a:solidFill>
                  <a:schemeClr val="accent6">
                    <a:lumMod val="75000"/>
                  </a:schemeClr>
                </a:solidFill>
              </a:rPr>
              <a:t> coma	 </a:t>
            </a:r>
          </a:p>
          <a:p>
            <a:pPr marL="0" indent="0">
              <a:buNone/>
            </a:pPr>
            <a:r>
              <a:rPr lang="en-US" sz="800" dirty="0">
                <a:solidFill>
                  <a:schemeClr val="accent6">
                    <a:lumMod val="75000"/>
                  </a:schemeClr>
                </a:solidFill>
              </a:rPr>
              <a:t>25	10011	105331	112397	4	30401	Opioid dependence-</a:t>
            </a:r>
            <a:r>
              <a:rPr lang="en-US" sz="800" dirty="0" err="1">
                <a:solidFill>
                  <a:schemeClr val="accent6">
                    <a:lumMod val="75000"/>
                  </a:schemeClr>
                </a:solidFill>
              </a:rPr>
              <a:t>contin</a:t>
            </a:r>
            <a:r>
              <a:rPr lang="en-US" sz="800" dirty="0">
                <a:solidFill>
                  <a:schemeClr val="accent6">
                    <a:lumMod val="75000"/>
                  </a:schemeClr>
                </a:solidFill>
              </a:rPr>
              <a:t>	 </a:t>
            </a:r>
          </a:p>
          <a:p>
            <a:pPr marL="0" indent="0">
              <a:buNone/>
            </a:pPr>
            <a:r>
              <a:rPr lang="en-US" sz="800" dirty="0">
                <a:solidFill>
                  <a:schemeClr val="accent6">
                    <a:lumMod val="75000"/>
                  </a:schemeClr>
                </a:solidFill>
              </a:rPr>
              <a:t>26	10011	105331	112398	5	2875	Thrombocytopenia NOS	</a:t>
            </a:r>
          </a:p>
          <a:p>
            <a:pPr marL="0" indent="0">
              <a:buNone/>
            </a:pPr>
            <a:r>
              <a:rPr lang="en-US" sz="800" dirty="0"/>
              <a:t> </a:t>
            </a:r>
          </a:p>
          <a:p>
            <a:endParaRPr lang="en-US" sz="800" dirty="0"/>
          </a:p>
        </p:txBody>
      </p:sp>
      <p:pic>
        <p:nvPicPr>
          <p:cNvPr id="2" name="Picture 1">
            <a:extLst>
              <a:ext uri="{FF2B5EF4-FFF2-40B4-BE49-F238E27FC236}">
                <a16:creationId xmlns:a16="http://schemas.microsoft.com/office/drawing/2014/main" id="{5E463ABD-AB56-4662-9991-23A23E12A222}"/>
              </a:ext>
            </a:extLst>
          </p:cNvPr>
          <p:cNvPicPr>
            <a:picLocks noChangeAspect="1"/>
          </p:cNvPicPr>
          <p:nvPr/>
        </p:nvPicPr>
        <p:blipFill>
          <a:blip r:embed="rId2"/>
          <a:stretch>
            <a:fillRect/>
          </a:stretch>
        </p:blipFill>
        <p:spPr>
          <a:xfrm>
            <a:off x="7197962" y="345233"/>
            <a:ext cx="4659411" cy="2805838"/>
          </a:xfrm>
          <a:prstGeom prst="rect">
            <a:avLst/>
          </a:prstGeom>
        </p:spPr>
      </p:pic>
      <p:sp>
        <p:nvSpPr>
          <p:cNvPr id="8" name="TextBox 7">
            <a:extLst>
              <a:ext uri="{FF2B5EF4-FFF2-40B4-BE49-F238E27FC236}">
                <a16:creationId xmlns:a16="http://schemas.microsoft.com/office/drawing/2014/main" id="{E90940BB-5E2C-4EFC-9F4F-2D429946BB08}"/>
              </a:ext>
            </a:extLst>
          </p:cNvPr>
          <p:cNvSpPr txBox="1"/>
          <p:nvPr/>
        </p:nvSpPr>
        <p:spPr>
          <a:xfrm>
            <a:off x="6962862" y="3328353"/>
            <a:ext cx="5129612" cy="2954655"/>
          </a:xfrm>
          <a:prstGeom prst="rect">
            <a:avLst/>
          </a:prstGeom>
          <a:noFill/>
        </p:spPr>
        <p:txBody>
          <a:bodyPr wrap="square" rtlCol="0">
            <a:spAutoFit/>
          </a:bodyPr>
          <a:lstStyle/>
          <a:p>
            <a:pPr algn="ctr"/>
            <a:r>
              <a:rPr lang="en-US" b="1" dirty="0">
                <a:solidFill>
                  <a:srgbClr val="00B050"/>
                </a:solidFill>
              </a:rPr>
              <a:t>DISCUSSION</a:t>
            </a:r>
          </a:p>
          <a:p>
            <a:pPr marL="285750" indent="-285750">
              <a:buFont typeface="Wingdings" panose="05000000000000000000" pitchFamily="2" charset="2"/>
              <a:buChar char="Ø"/>
            </a:pPr>
            <a:r>
              <a:rPr lang="en-US" sz="1400" dirty="0">
                <a:solidFill>
                  <a:srgbClr val="00B050"/>
                </a:solidFill>
              </a:rPr>
              <a:t>Note by using the above SQL query we have joined those 3 MIMIC tables and can map this table to the OMOP CONDITION_OCCURRENCE table.</a:t>
            </a:r>
          </a:p>
          <a:p>
            <a:pPr marL="285750" indent="-285750">
              <a:buFont typeface="Wingdings" panose="05000000000000000000" pitchFamily="2" charset="2"/>
              <a:buChar char="Ø"/>
            </a:pPr>
            <a:endParaRPr lang="en-US" sz="1400" dirty="0">
              <a:solidFill>
                <a:srgbClr val="00B050"/>
              </a:solidFill>
            </a:endParaRPr>
          </a:p>
          <a:p>
            <a:pPr marL="285750" indent="-285750">
              <a:buFont typeface="Wingdings" panose="05000000000000000000" pitchFamily="2" charset="2"/>
              <a:buChar char="Ø"/>
            </a:pPr>
            <a:r>
              <a:rPr lang="en-US" sz="1400" dirty="0">
                <a:solidFill>
                  <a:srgbClr val="00B050"/>
                </a:solidFill>
              </a:rPr>
              <a:t>We joined the ADMISSION table to the DIAGNOSES_ICD table based on the </a:t>
            </a:r>
            <a:r>
              <a:rPr lang="en-US" sz="1400" dirty="0" err="1">
                <a:solidFill>
                  <a:srgbClr val="00B050"/>
                </a:solidFill>
              </a:rPr>
              <a:t>hadm_id</a:t>
            </a:r>
            <a:r>
              <a:rPr lang="en-US" sz="1400" dirty="0">
                <a:solidFill>
                  <a:srgbClr val="00B050"/>
                </a:solidFill>
              </a:rPr>
              <a:t>.  We joined the DIAGNOSES_ICD table to the D_ICD_DIAGNOSES table based on the icd9_code.</a:t>
            </a:r>
          </a:p>
          <a:p>
            <a:pPr marL="285750" indent="-285750">
              <a:buFont typeface="Wingdings" panose="05000000000000000000" pitchFamily="2" charset="2"/>
              <a:buChar char="Ø"/>
            </a:pPr>
            <a:endParaRPr lang="en-US" sz="1400" dirty="0">
              <a:solidFill>
                <a:srgbClr val="00B050"/>
              </a:solidFill>
            </a:endParaRPr>
          </a:p>
          <a:p>
            <a:pPr marL="285750" indent="-285750">
              <a:buFont typeface="Wingdings" panose="05000000000000000000" pitchFamily="2" charset="2"/>
              <a:buChar char="Ø"/>
            </a:pPr>
            <a:r>
              <a:rPr lang="en-US" sz="1400" dirty="0">
                <a:solidFill>
                  <a:srgbClr val="00B050"/>
                </a:solidFill>
              </a:rPr>
              <a:t>For a single </a:t>
            </a:r>
            <a:r>
              <a:rPr lang="en-US" sz="1400" dirty="0" err="1">
                <a:solidFill>
                  <a:srgbClr val="00B050"/>
                </a:solidFill>
              </a:rPr>
              <a:t>subject_id</a:t>
            </a:r>
            <a:r>
              <a:rPr lang="en-US" sz="1400" dirty="0">
                <a:solidFill>
                  <a:srgbClr val="00B050"/>
                </a:solidFill>
              </a:rPr>
              <a:t> and a single </a:t>
            </a:r>
            <a:r>
              <a:rPr lang="en-US" sz="1400" dirty="0" err="1">
                <a:solidFill>
                  <a:srgbClr val="00B050"/>
                </a:solidFill>
              </a:rPr>
              <a:t>hadm_id</a:t>
            </a:r>
            <a:r>
              <a:rPr lang="en-US" sz="1400" dirty="0">
                <a:solidFill>
                  <a:srgbClr val="00B050"/>
                </a:solidFill>
              </a:rPr>
              <a:t>, we can have multiple diagnoses which can be found from the </a:t>
            </a:r>
            <a:r>
              <a:rPr lang="en-US" sz="1400" dirty="0" err="1">
                <a:solidFill>
                  <a:srgbClr val="00B050"/>
                </a:solidFill>
              </a:rPr>
              <a:t>seq_num</a:t>
            </a:r>
            <a:r>
              <a:rPr lang="en-US" sz="1400" dirty="0">
                <a:solidFill>
                  <a:srgbClr val="00B050"/>
                </a:solidFill>
              </a:rPr>
              <a:t> column in the DIAGNOSES_ICD table (also shown here in the </a:t>
            </a:r>
            <a:r>
              <a:rPr lang="en-US" sz="1400" dirty="0" err="1">
                <a:solidFill>
                  <a:srgbClr val="00B050"/>
                </a:solidFill>
              </a:rPr>
              <a:t>diag_seq_num</a:t>
            </a:r>
            <a:r>
              <a:rPr lang="en-US" sz="1400" dirty="0">
                <a:solidFill>
                  <a:srgbClr val="00B050"/>
                </a:solidFill>
              </a:rPr>
              <a:t> column).</a:t>
            </a:r>
          </a:p>
        </p:txBody>
      </p:sp>
    </p:spTree>
    <p:extLst>
      <p:ext uri="{BB962C8B-B14F-4D97-AF65-F5344CB8AC3E}">
        <p14:creationId xmlns:p14="http://schemas.microsoft.com/office/powerpoint/2010/main" val="319248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p:txBody>
          <a:bodyPr>
            <a:normAutofit/>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dirty="0"/>
          </a:p>
          <a:p>
            <a:r>
              <a:rPr lang="en-US" dirty="0"/>
              <a:t>MIMIC </a:t>
            </a:r>
            <a:r>
              <a:rPr lang="en-US" dirty="0" err="1"/>
              <a:t>TableName</a:t>
            </a:r>
            <a:endParaRPr lang="en-US" dirty="0"/>
          </a:p>
          <a:p>
            <a:pPr lvl="1"/>
            <a:r>
              <a:rPr lang="en-US" sz="2800" dirty="0"/>
              <a:t>See rubric for the types of topics to include here</a:t>
            </a:r>
          </a:p>
          <a:p>
            <a:pPr lvl="1"/>
            <a:endParaRPr lang="en-US" sz="2800" dirty="0"/>
          </a:p>
          <a:p>
            <a:pPr>
              <a:buFont typeface="Wingdings" panose="05000000000000000000" pitchFamily="2" charset="2"/>
              <a:buChar char="Ø"/>
            </a:pPr>
            <a:r>
              <a:rPr lang="en-US" sz="3200" dirty="0">
                <a:solidFill>
                  <a:srgbClr val="00B050"/>
                </a:solidFill>
              </a:rPr>
              <a:t>See the next slide for the discussion.</a:t>
            </a:r>
          </a:p>
          <a:p>
            <a:pPr marL="457200" lvl="1" indent="0">
              <a:buNone/>
            </a:pPr>
            <a:endParaRPr lang="en-US" sz="2800" dirty="0"/>
          </a:p>
        </p:txBody>
      </p:sp>
    </p:spTree>
    <p:extLst>
      <p:ext uri="{BB962C8B-B14F-4D97-AF65-F5344CB8AC3E}">
        <p14:creationId xmlns:p14="http://schemas.microsoft.com/office/powerpoint/2010/main" val="376153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3AEC6C-99CD-4431-96D1-A522AFCDA9B6}"/>
              </a:ext>
            </a:extLst>
          </p:cNvPr>
          <p:cNvSpPr>
            <a:spLocks noGrp="1"/>
          </p:cNvSpPr>
          <p:nvPr>
            <p:ph type="title"/>
          </p:nvPr>
        </p:nvSpPr>
        <p:spPr>
          <a:xfrm>
            <a:off x="838200" y="365125"/>
            <a:ext cx="10515600" cy="666721"/>
          </a:xfrm>
        </p:spPr>
        <p:txBody>
          <a:bodyPr>
            <a:normAutofit/>
          </a:bodyPr>
          <a:lstStyle/>
          <a:p>
            <a:r>
              <a:rPr lang="en-US" sz="2800" b="1" u="sng" dirty="0"/>
              <a:t>Using the White Rabbit profiling data</a:t>
            </a:r>
          </a:p>
        </p:txBody>
      </p:sp>
      <p:sp>
        <p:nvSpPr>
          <p:cNvPr id="3" name="Content Placeholder 2">
            <a:extLst>
              <a:ext uri="{FF2B5EF4-FFF2-40B4-BE49-F238E27FC236}">
                <a16:creationId xmlns:a16="http://schemas.microsoft.com/office/drawing/2014/main" id="{29E3C279-39E2-483E-9FE9-0EE0DA6B94AC}"/>
              </a:ext>
            </a:extLst>
          </p:cNvPr>
          <p:cNvSpPr>
            <a:spLocks noGrp="1"/>
          </p:cNvSpPr>
          <p:nvPr>
            <p:ph idx="1"/>
          </p:nvPr>
        </p:nvSpPr>
        <p:spPr>
          <a:xfrm>
            <a:off x="251670" y="1098958"/>
            <a:ext cx="11534862" cy="5587068"/>
          </a:xfrm>
        </p:spPr>
        <p:txBody>
          <a:bodyPr>
            <a:normAutofit/>
          </a:bodyPr>
          <a:lstStyle/>
          <a:p>
            <a:r>
              <a:rPr lang="en-US" sz="1100" dirty="0"/>
              <a:t>ADMISSIONS</a:t>
            </a:r>
          </a:p>
          <a:p>
            <a:endParaRPr lang="en-US" sz="1000" dirty="0"/>
          </a:p>
          <a:p>
            <a:pPr marL="0" indent="0">
              <a:buNone/>
            </a:pPr>
            <a:endParaRPr lang="en-US" sz="800" dirty="0"/>
          </a:p>
          <a:p>
            <a:pPr>
              <a:buFont typeface="Wingdings" panose="05000000000000000000" pitchFamily="2" charset="2"/>
              <a:buChar char="Ø"/>
            </a:pPr>
            <a:r>
              <a:rPr lang="en-US" sz="1000" dirty="0">
                <a:solidFill>
                  <a:srgbClr val="00B050"/>
                </a:solidFill>
              </a:rPr>
              <a:t>The data for the ADMISSIONS table indicates that unique individuals will appear more than once (in multiple rows) in the table.</a:t>
            </a:r>
          </a:p>
          <a:p>
            <a:pPr marL="0" indent="0">
              <a:buNone/>
            </a:pPr>
            <a:r>
              <a:rPr lang="en-US" sz="1000" dirty="0">
                <a:solidFill>
                  <a:srgbClr val="00B050"/>
                </a:solidFill>
              </a:rPr>
              <a:t>This implies that an individual will have multiple visits to the hospital.  </a:t>
            </a:r>
          </a:p>
          <a:p>
            <a:pPr>
              <a:buFont typeface="Wingdings" panose="05000000000000000000" pitchFamily="2" charset="2"/>
              <a:buChar char="Ø"/>
            </a:pPr>
            <a:r>
              <a:rPr lang="en-US" sz="1000" dirty="0">
                <a:solidFill>
                  <a:srgbClr val="FF0000"/>
                </a:solidFill>
              </a:rPr>
              <a:t>I believe the data is ordered by Frequency descending.</a:t>
            </a:r>
          </a:p>
          <a:p>
            <a:pPr marL="0" indent="0">
              <a:buNone/>
            </a:pPr>
            <a:endParaRPr lang="en-US" sz="800" dirty="0"/>
          </a:p>
          <a:p>
            <a:r>
              <a:rPr lang="en-US" sz="1100" dirty="0"/>
              <a:t>DIAGNOSES_ICD</a:t>
            </a:r>
          </a:p>
          <a:p>
            <a:endParaRPr lang="en-US" sz="1100" dirty="0"/>
          </a:p>
          <a:p>
            <a:endParaRPr lang="en-US" sz="1100" dirty="0"/>
          </a:p>
          <a:p>
            <a:endParaRPr lang="en-US" sz="1100" dirty="0"/>
          </a:p>
          <a:p>
            <a:endParaRPr lang="en-US" sz="1100" dirty="0"/>
          </a:p>
          <a:p>
            <a:endParaRPr lang="en-US" sz="1100" dirty="0"/>
          </a:p>
          <a:p>
            <a:endParaRPr lang="en-US" sz="1100" dirty="0"/>
          </a:p>
          <a:p>
            <a:pPr>
              <a:buFont typeface="Wingdings" panose="05000000000000000000" pitchFamily="2" charset="2"/>
              <a:buChar char="Ø"/>
            </a:pPr>
            <a:r>
              <a:rPr lang="en-US" sz="1100" dirty="0">
                <a:solidFill>
                  <a:srgbClr val="00B050"/>
                </a:solidFill>
              </a:rPr>
              <a:t>We see that a unique individual in the DIAGNOSES_ICD table can appear multiple times.  This means that an individual can have multiple diagnoses</a:t>
            </a:r>
          </a:p>
          <a:p>
            <a:pPr marL="0" indent="0">
              <a:buNone/>
            </a:pPr>
            <a:r>
              <a:rPr lang="en-US" sz="1100" dirty="0">
                <a:solidFill>
                  <a:srgbClr val="00B050"/>
                </a:solidFill>
              </a:rPr>
              <a:t>coming from 1 or more visits.</a:t>
            </a:r>
          </a:p>
          <a:p>
            <a:pPr>
              <a:buFont typeface="Wingdings" panose="05000000000000000000" pitchFamily="2" charset="2"/>
              <a:buChar char="Ø"/>
            </a:pPr>
            <a:r>
              <a:rPr lang="en-US" sz="1100" dirty="0">
                <a:solidFill>
                  <a:srgbClr val="00B050"/>
                </a:solidFill>
              </a:rPr>
              <a:t>The Frequency of HADM_ID 153826  is 37.  The HADM_ID refers to 1 individual for 1 visit.  Since this HADM_ID occurs 37 times in the table</a:t>
            </a:r>
          </a:p>
          <a:p>
            <a:pPr marL="0" indent="0">
              <a:buNone/>
            </a:pPr>
            <a:r>
              <a:rPr lang="en-US" sz="1100" dirty="0">
                <a:solidFill>
                  <a:srgbClr val="00B050"/>
                </a:solidFill>
              </a:rPr>
              <a:t>this implies that 1 individual for 1 visit can have multiple (in fact many) diagnoses.  You can also see this from frequency of SEQ_NUM 8 which is 111.</a:t>
            </a:r>
          </a:p>
          <a:p>
            <a:pPr marL="0" indent="0">
              <a:buNone/>
            </a:pPr>
            <a:endParaRPr lang="en-US" sz="1100" dirty="0"/>
          </a:p>
          <a:p>
            <a:pPr marL="0" indent="0">
              <a:buNone/>
            </a:pPr>
            <a:endParaRPr lang="en-US" sz="800" dirty="0"/>
          </a:p>
        </p:txBody>
      </p:sp>
      <p:graphicFrame>
        <p:nvGraphicFramePr>
          <p:cNvPr id="12" name="Object 11">
            <a:extLst>
              <a:ext uri="{FF2B5EF4-FFF2-40B4-BE49-F238E27FC236}">
                <a16:creationId xmlns:a16="http://schemas.microsoft.com/office/drawing/2014/main" id="{ED4BB850-36F2-436E-9F55-ABFDC9F2740A}"/>
              </a:ext>
            </a:extLst>
          </p:cNvPr>
          <p:cNvGraphicFramePr>
            <a:graphicFrameLocks noChangeAspect="1"/>
          </p:cNvGraphicFramePr>
          <p:nvPr>
            <p:extLst>
              <p:ext uri="{D42A27DB-BD31-4B8C-83A1-F6EECF244321}">
                <p14:modId xmlns:p14="http://schemas.microsoft.com/office/powerpoint/2010/main" val="3182729066"/>
              </p:ext>
            </p:extLst>
          </p:nvPr>
        </p:nvGraphicFramePr>
        <p:xfrm>
          <a:off x="1643544" y="2954978"/>
          <a:ext cx="6715125" cy="1724025"/>
        </p:xfrm>
        <a:graphic>
          <a:graphicData uri="http://schemas.openxmlformats.org/presentationml/2006/ole">
            <mc:AlternateContent xmlns:mc="http://schemas.openxmlformats.org/markup-compatibility/2006">
              <mc:Choice xmlns:v="urn:schemas-microsoft-com:vml" Requires="v">
                <p:oleObj spid="_x0000_s1097" name="Worksheet" r:id="rId3" imgW="6715182" imgH="1723991" progId="Excel.Sheet.12">
                  <p:embed/>
                </p:oleObj>
              </mc:Choice>
              <mc:Fallback>
                <p:oleObj name="Worksheet" r:id="rId3" imgW="6715182" imgH="1723991" progId="Excel.Sheet.12">
                  <p:embed/>
                  <p:pic>
                    <p:nvPicPr>
                      <p:cNvPr id="0" name=""/>
                      <p:cNvPicPr/>
                      <p:nvPr/>
                    </p:nvPicPr>
                    <p:blipFill>
                      <a:blip r:embed="rId4"/>
                      <a:stretch>
                        <a:fillRect/>
                      </a:stretch>
                    </p:blipFill>
                    <p:spPr>
                      <a:xfrm>
                        <a:off x="1643544" y="2954978"/>
                        <a:ext cx="6715125" cy="172402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57D40AF-3576-490C-9396-F06EF4691C2A}"/>
              </a:ext>
            </a:extLst>
          </p:cNvPr>
          <p:cNvGraphicFramePr>
            <a:graphicFrameLocks noChangeAspect="1"/>
          </p:cNvGraphicFramePr>
          <p:nvPr>
            <p:extLst>
              <p:ext uri="{D42A27DB-BD31-4B8C-83A1-F6EECF244321}">
                <p14:modId xmlns:p14="http://schemas.microsoft.com/office/powerpoint/2010/main" val="3834207447"/>
              </p:ext>
            </p:extLst>
          </p:nvPr>
        </p:nvGraphicFramePr>
        <p:xfrm>
          <a:off x="1519937" y="1098958"/>
          <a:ext cx="1685925" cy="581025"/>
        </p:xfrm>
        <a:graphic>
          <a:graphicData uri="http://schemas.openxmlformats.org/presentationml/2006/ole">
            <mc:AlternateContent xmlns:mc="http://schemas.openxmlformats.org/markup-compatibility/2006">
              <mc:Choice xmlns:v="urn:schemas-microsoft-com:vml" Requires="v">
                <p:oleObj spid="_x0000_s1098" name="Worksheet" r:id="rId5" imgW="1685982" imgH="581093" progId="Excel.Sheet.12">
                  <p:embed/>
                </p:oleObj>
              </mc:Choice>
              <mc:Fallback>
                <p:oleObj name="Worksheet" r:id="rId5" imgW="1685982" imgH="581093" progId="Excel.Sheet.12">
                  <p:embed/>
                  <p:pic>
                    <p:nvPicPr>
                      <p:cNvPr id="0" name=""/>
                      <p:cNvPicPr/>
                      <p:nvPr/>
                    </p:nvPicPr>
                    <p:blipFill>
                      <a:blip r:embed="rId6"/>
                      <a:stretch>
                        <a:fillRect/>
                      </a:stretch>
                    </p:blipFill>
                    <p:spPr>
                      <a:xfrm>
                        <a:off x="1519937" y="1098958"/>
                        <a:ext cx="1685925" cy="581025"/>
                      </a:xfrm>
                      <a:prstGeom prst="rect">
                        <a:avLst/>
                      </a:prstGeom>
                    </p:spPr>
                  </p:pic>
                </p:oleObj>
              </mc:Fallback>
            </mc:AlternateContent>
          </a:graphicData>
        </a:graphic>
      </p:graphicFrame>
    </p:spTree>
    <p:extLst>
      <p:ext uri="{BB962C8B-B14F-4D97-AF65-F5344CB8AC3E}">
        <p14:creationId xmlns:p14="http://schemas.microsoft.com/office/powerpoint/2010/main" val="108302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0BE7E4-D121-5743-AF77-7D6FEEF9E0CC}"/>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p:txBody>
          <a:bodyPr/>
          <a:lstStyle/>
          <a:p>
            <a:r>
              <a:rPr lang="en-US" dirty="0"/>
              <a:t>Step 3: Create ETL mappings</a:t>
            </a:r>
          </a:p>
        </p:txBody>
      </p:sp>
      <p:graphicFrame>
        <p:nvGraphicFramePr>
          <p:cNvPr id="6" name="Table 5">
            <a:extLst>
              <a:ext uri="{FF2B5EF4-FFF2-40B4-BE49-F238E27FC236}">
                <a16:creationId xmlns:a16="http://schemas.microsoft.com/office/drawing/2014/main" id="{A3A63F07-0626-2243-9B4B-57EE23F9913E}"/>
              </a:ext>
            </a:extLst>
          </p:cNvPr>
          <p:cNvGraphicFramePr>
            <a:graphicFrameLocks noGrp="1"/>
          </p:cNvGraphicFramePr>
          <p:nvPr>
            <p:extLst>
              <p:ext uri="{D42A27DB-BD31-4B8C-83A1-F6EECF244321}">
                <p14:modId xmlns:p14="http://schemas.microsoft.com/office/powerpoint/2010/main" val="3852455866"/>
              </p:ext>
            </p:extLst>
          </p:nvPr>
        </p:nvGraphicFramePr>
        <p:xfrm>
          <a:off x="1750370" y="1323258"/>
          <a:ext cx="1413488" cy="4411864"/>
        </p:xfrm>
        <a:graphic>
          <a:graphicData uri="http://schemas.openxmlformats.org/drawingml/2006/table">
            <a:tbl>
              <a:tblPr firstRow="1" bandRow="1">
                <a:tableStyleId>{72833802-FEF1-4C79-8D5D-14CF1EAF98D9}</a:tableStyleId>
              </a:tblPr>
              <a:tblGrid>
                <a:gridCol w="1413488">
                  <a:extLst>
                    <a:ext uri="{9D8B030D-6E8A-4147-A177-3AD203B41FA5}">
                      <a16:colId xmlns:a16="http://schemas.microsoft.com/office/drawing/2014/main" val="3905820754"/>
                    </a:ext>
                  </a:extLst>
                </a:gridCol>
              </a:tblGrid>
              <a:tr h="503756">
                <a:tc>
                  <a:txBody>
                    <a:bodyPr/>
                    <a:lstStyle/>
                    <a:p>
                      <a:r>
                        <a:rPr lang="en-US" dirty="0"/>
                        <a:t>MIMIC </a:t>
                      </a:r>
                      <a:r>
                        <a:rPr lang="en-US" dirty="0" err="1"/>
                        <a:t>TableName</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471473">
                <a:tc>
                  <a:txBody>
                    <a:bodyPr/>
                    <a:lstStyle/>
                    <a:p>
                      <a:pPr algn="ctr"/>
                      <a:r>
                        <a:rPr lang="en-US" dirty="0"/>
                        <a:t>Field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471473">
                <a:tc>
                  <a:txBody>
                    <a:bodyPr/>
                    <a:lstStyle/>
                    <a:p>
                      <a:pPr algn="ctr"/>
                      <a:r>
                        <a:rPr lang="en-US" dirty="0"/>
                        <a:t>Field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471473">
                <a:tc>
                  <a:txBody>
                    <a:bodyPr/>
                    <a:lstStyle/>
                    <a:p>
                      <a:pPr algn="ctr"/>
                      <a:r>
                        <a:rPr lang="en-US" dirty="0"/>
                        <a:t>Field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471473">
                <a:tc>
                  <a:txBody>
                    <a:bodyPr/>
                    <a:lstStyle/>
                    <a:p>
                      <a:pPr algn="ctr"/>
                      <a:r>
                        <a:rPr lang="en-US" dirty="0"/>
                        <a:t>Field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471473">
                <a:tc>
                  <a:txBody>
                    <a:bodyPr/>
                    <a:lstStyle/>
                    <a:p>
                      <a:pPr algn="ctr"/>
                      <a:r>
                        <a:rPr lang="en-US" dirty="0"/>
                        <a:t>Field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r h="471473">
                <a:tc>
                  <a:txBody>
                    <a:bodyPr/>
                    <a:lstStyle/>
                    <a:p>
                      <a:pPr algn="ctr"/>
                      <a:r>
                        <a:rPr lang="en-US" dirty="0"/>
                        <a:t>Field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126517"/>
                  </a:ext>
                </a:extLst>
              </a:tr>
              <a:tr h="471473">
                <a:tc>
                  <a:txBody>
                    <a:bodyPr/>
                    <a:lstStyle/>
                    <a:p>
                      <a:pPr algn="ctr"/>
                      <a:r>
                        <a:rPr lang="en-US" dirty="0"/>
                        <a:t>Field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95457"/>
                  </a:ext>
                </a:extLst>
              </a:tr>
              <a:tr h="471473">
                <a:tc>
                  <a:txBody>
                    <a:bodyPr/>
                    <a:lstStyle/>
                    <a:p>
                      <a:pPr algn="ctr"/>
                      <a:r>
                        <a:rPr lang="en-US" dirty="0"/>
                        <a:t>Field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16672"/>
                  </a:ext>
                </a:extLst>
              </a:tr>
            </a:tbl>
          </a:graphicData>
        </a:graphic>
      </p:graphicFrame>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3163858" y="1943100"/>
            <a:ext cx="4595842" cy="121271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3163858" y="4113951"/>
            <a:ext cx="4595842" cy="128800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1F66B5-7888-EA44-9EE9-B8187F1A6769}"/>
              </a:ext>
            </a:extLst>
          </p:cNvPr>
          <p:cNvCxnSpPr>
            <a:cxnSpLocks/>
          </p:cNvCxnSpPr>
          <p:nvPr/>
        </p:nvCxnSpPr>
        <p:spPr>
          <a:xfrm flipV="1">
            <a:off x="3163858" y="4730325"/>
            <a:ext cx="4595842" cy="7433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336886" y="6123543"/>
            <a:ext cx="5969510" cy="461665"/>
          </a:xfrm>
          <a:prstGeom prst="rect">
            <a:avLst/>
          </a:prstGeom>
          <a:noFill/>
          <a:ln w="28575">
            <a:solidFill>
              <a:schemeClr val="tx1"/>
            </a:solidFill>
          </a:ln>
        </p:spPr>
        <p:txBody>
          <a:bodyPr wrap="square" rtlCol="0">
            <a:spAutoFit/>
          </a:bodyPr>
          <a:lstStyle/>
          <a:p>
            <a:pPr marL="342900" indent="-342900">
              <a:buFont typeface="Wingdings" panose="05000000000000000000" pitchFamily="2" charset="2"/>
              <a:buChar char="Ø"/>
            </a:pPr>
            <a:r>
              <a:rPr lang="en-US" sz="2400" b="1" dirty="0">
                <a:solidFill>
                  <a:srgbClr val="00B050"/>
                </a:solidFill>
              </a:rPr>
              <a:t>The explanation is on the next slide.</a:t>
            </a:r>
          </a:p>
        </p:txBody>
      </p:sp>
    </p:spTree>
    <p:extLst>
      <p:ext uri="{BB962C8B-B14F-4D97-AF65-F5344CB8AC3E}">
        <p14:creationId xmlns:p14="http://schemas.microsoft.com/office/powerpoint/2010/main" val="397593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3AEC6C-99CD-4431-96D1-A522AFCDA9B6}"/>
              </a:ext>
            </a:extLst>
          </p:cNvPr>
          <p:cNvSpPr>
            <a:spLocks noGrp="1"/>
          </p:cNvSpPr>
          <p:nvPr>
            <p:ph type="title"/>
          </p:nvPr>
        </p:nvSpPr>
        <p:spPr>
          <a:xfrm>
            <a:off x="838200" y="92279"/>
            <a:ext cx="10515600" cy="503339"/>
          </a:xfrm>
        </p:spPr>
        <p:txBody>
          <a:bodyPr>
            <a:normAutofit/>
          </a:bodyPr>
          <a:lstStyle/>
          <a:p>
            <a:r>
              <a:rPr lang="en-US" sz="2800" b="1" u="sng" dirty="0"/>
              <a:t>ETL mappings</a:t>
            </a:r>
          </a:p>
        </p:txBody>
      </p:sp>
      <p:sp>
        <p:nvSpPr>
          <p:cNvPr id="3" name="Content Placeholder 2">
            <a:extLst>
              <a:ext uri="{FF2B5EF4-FFF2-40B4-BE49-F238E27FC236}">
                <a16:creationId xmlns:a16="http://schemas.microsoft.com/office/drawing/2014/main" id="{29E3C279-39E2-483E-9FE9-0EE0DA6B94AC}"/>
              </a:ext>
            </a:extLst>
          </p:cNvPr>
          <p:cNvSpPr>
            <a:spLocks noGrp="1"/>
          </p:cNvSpPr>
          <p:nvPr>
            <p:ph idx="1"/>
          </p:nvPr>
        </p:nvSpPr>
        <p:spPr>
          <a:xfrm>
            <a:off x="58723" y="654341"/>
            <a:ext cx="12046591" cy="6031685"/>
          </a:xfrm>
        </p:spPr>
        <p:txBody>
          <a:bodyPr>
            <a:normAutofit/>
          </a:bodyPr>
          <a:lstStyle/>
          <a:p>
            <a:pPr>
              <a:buFont typeface="Wingdings" panose="05000000000000000000" pitchFamily="2" charset="2"/>
              <a:buChar char="Ø"/>
            </a:pPr>
            <a:r>
              <a:rPr lang="en-US" sz="1200" dirty="0">
                <a:solidFill>
                  <a:srgbClr val="00B050"/>
                </a:solidFill>
              </a:rPr>
              <a:t>By using our work from slide 11, we can see how we are going to map the MIMIC data</a:t>
            </a:r>
          </a:p>
          <a:p>
            <a:pPr marL="0" indent="0">
              <a:buNone/>
            </a:pPr>
            <a:r>
              <a:rPr lang="en-US" sz="1200" dirty="0">
                <a:solidFill>
                  <a:srgbClr val="00B050"/>
                </a:solidFill>
              </a:rPr>
              <a:t> to the CONDITION_OCCURRENCE table in OMOP for the 3 fields.</a:t>
            </a:r>
          </a:p>
          <a:p>
            <a:endParaRPr lang="en-US" sz="1000" dirty="0"/>
          </a:p>
          <a:p>
            <a:pPr marL="0" indent="0">
              <a:buNone/>
            </a:pPr>
            <a:endParaRPr lang="en-US" sz="800" dirty="0"/>
          </a:p>
          <a:p>
            <a:endParaRPr lang="en-US" sz="1100" dirty="0"/>
          </a:p>
          <a:p>
            <a:endParaRPr lang="en-US" sz="1100" dirty="0"/>
          </a:p>
          <a:p>
            <a:endParaRPr lang="en-US" sz="1100" dirty="0"/>
          </a:p>
          <a:p>
            <a:endParaRPr lang="en-US" sz="1100" dirty="0"/>
          </a:p>
          <a:p>
            <a:endParaRPr lang="en-US" sz="1100" dirty="0"/>
          </a:p>
          <a:p>
            <a:pPr marL="0" indent="0">
              <a:buNone/>
            </a:pPr>
            <a:endParaRPr lang="en-US" sz="1100" dirty="0">
              <a:solidFill>
                <a:srgbClr val="00B050"/>
              </a:solidFill>
            </a:endParaRPr>
          </a:p>
          <a:p>
            <a:pPr>
              <a:buFont typeface="Wingdings" panose="05000000000000000000" pitchFamily="2" charset="2"/>
              <a:buChar char="Ø"/>
            </a:pPr>
            <a:r>
              <a:rPr lang="en-US" sz="1200" dirty="0">
                <a:solidFill>
                  <a:srgbClr val="00B050"/>
                </a:solidFill>
              </a:rPr>
              <a:t>The mapping is as follows:</a:t>
            </a:r>
          </a:p>
          <a:p>
            <a:pPr lvl="1"/>
            <a:r>
              <a:rPr lang="en-US" sz="1200" dirty="0">
                <a:solidFill>
                  <a:srgbClr val="00B050"/>
                </a:solidFill>
              </a:rPr>
              <a:t>The </a:t>
            </a:r>
            <a:r>
              <a:rPr lang="en-US" sz="1200" dirty="0" err="1">
                <a:solidFill>
                  <a:srgbClr val="00B050"/>
                </a:solidFill>
              </a:rPr>
              <a:t>subject_id</a:t>
            </a:r>
            <a:r>
              <a:rPr lang="en-US" sz="1200" dirty="0">
                <a:solidFill>
                  <a:srgbClr val="00B050"/>
                </a:solidFill>
              </a:rPr>
              <a:t> from the ADMISSIONS table in MIMIC is mapped to the person_id field in the CONDITION_OCCURRENCE table in OMOP.</a:t>
            </a:r>
          </a:p>
          <a:p>
            <a:pPr lvl="1"/>
            <a:r>
              <a:rPr lang="en-US" sz="1200" dirty="0">
                <a:solidFill>
                  <a:srgbClr val="00B050"/>
                </a:solidFill>
              </a:rPr>
              <a:t>The </a:t>
            </a:r>
            <a:r>
              <a:rPr lang="en-US" sz="1200" dirty="0" err="1">
                <a:solidFill>
                  <a:srgbClr val="00B050"/>
                </a:solidFill>
              </a:rPr>
              <a:t>hadm_id</a:t>
            </a:r>
            <a:r>
              <a:rPr lang="en-US" sz="1200" dirty="0">
                <a:solidFill>
                  <a:srgbClr val="00B050"/>
                </a:solidFill>
              </a:rPr>
              <a:t> from the ADMISSIONS table in MIMIC is mapped to the </a:t>
            </a:r>
            <a:r>
              <a:rPr lang="en-US" sz="1200" dirty="0" err="1">
                <a:solidFill>
                  <a:srgbClr val="00B050"/>
                </a:solidFill>
              </a:rPr>
              <a:t>visit_occurrence_id</a:t>
            </a:r>
            <a:r>
              <a:rPr lang="en-US" sz="1200" dirty="0">
                <a:solidFill>
                  <a:srgbClr val="00B050"/>
                </a:solidFill>
              </a:rPr>
              <a:t> field in the CONDITION_OCCURRENCE table in OMOP.</a:t>
            </a:r>
          </a:p>
          <a:p>
            <a:pPr lvl="1"/>
            <a:r>
              <a:rPr lang="en-US" sz="1200" dirty="0">
                <a:solidFill>
                  <a:srgbClr val="00B050"/>
                </a:solidFill>
              </a:rPr>
              <a:t>The icd9_code from the DIAGNOSES_ICD in MIMIC is mapped to the </a:t>
            </a:r>
            <a:r>
              <a:rPr lang="en-US" sz="1200" dirty="0" err="1">
                <a:solidFill>
                  <a:srgbClr val="00B050"/>
                </a:solidFill>
              </a:rPr>
              <a:t>condition_source_value</a:t>
            </a:r>
            <a:r>
              <a:rPr lang="en-US" sz="1200" dirty="0">
                <a:solidFill>
                  <a:srgbClr val="00B050"/>
                </a:solidFill>
              </a:rPr>
              <a:t> in the CONDITION_OCCURRENCE table in OMOP.</a:t>
            </a:r>
          </a:p>
          <a:p>
            <a:pPr marL="457200" lvl="1" indent="0">
              <a:buNone/>
            </a:pPr>
            <a:endParaRPr lang="en-US" sz="1200" dirty="0"/>
          </a:p>
          <a:p>
            <a:pPr>
              <a:buFont typeface="Wingdings" panose="05000000000000000000" pitchFamily="2" charset="2"/>
              <a:buChar char="Ø"/>
            </a:pPr>
            <a:r>
              <a:rPr lang="en-US" sz="1200" dirty="0">
                <a:solidFill>
                  <a:srgbClr val="00B050"/>
                </a:solidFill>
              </a:rPr>
              <a:t>Basically each row in the table created above (that includes only the columns </a:t>
            </a:r>
            <a:r>
              <a:rPr lang="en-US" sz="1200" dirty="0" err="1">
                <a:solidFill>
                  <a:srgbClr val="00B050"/>
                </a:solidFill>
              </a:rPr>
              <a:t>adm_subject_id</a:t>
            </a:r>
            <a:r>
              <a:rPr lang="en-US" sz="1200" dirty="0">
                <a:solidFill>
                  <a:srgbClr val="00B050"/>
                </a:solidFill>
              </a:rPr>
              <a:t>, </a:t>
            </a:r>
            <a:r>
              <a:rPr lang="en-US" sz="1200" dirty="0" err="1">
                <a:solidFill>
                  <a:srgbClr val="00B050"/>
                </a:solidFill>
              </a:rPr>
              <a:t>adm_hadm_id</a:t>
            </a:r>
            <a:r>
              <a:rPr lang="en-US" sz="1200" dirty="0">
                <a:solidFill>
                  <a:srgbClr val="00B050"/>
                </a:solidFill>
              </a:rPr>
              <a:t>, and diag_icd9_code)</a:t>
            </a:r>
          </a:p>
          <a:p>
            <a:pPr marL="0" indent="0">
              <a:buNone/>
            </a:pPr>
            <a:r>
              <a:rPr lang="en-US" sz="1200" dirty="0">
                <a:solidFill>
                  <a:srgbClr val="00B050"/>
                </a:solidFill>
              </a:rPr>
              <a:t>will map to a row in the CONDITION_OCCURRENCE table.</a:t>
            </a:r>
          </a:p>
          <a:p>
            <a:pPr marL="0" indent="0">
              <a:buNone/>
            </a:pPr>
            <a:endParaRPr lang="en-US" sz="1200" dirty="0">
              <a:solidFill>
                <a:srgbClr val="00B050"/>
              </a:solidFill>
            </a:endParaRPr>
          </a:p>
          <a:p>
            <a:pPr>
              <a:buFont typeface="Wingdings" panose="05000000000000000000" pitchFamily="2" charset="2"/>
              <a:buChar char="v"/>
            </a:pPr>
            <a:r>
              <a:rPr lang="en-US" sz="1200" dirty="0">
                <a:solidFill>
                  <a:srgbClr val="0070C0"/>
                </a:solidFill>
              </a:rPr>
              <a:t>Notes:</a:t>
            </a:r>
          </a:p>
          <a:p>
            <a:pPr lvl="1"/>
            <a:r>
              <a:rPr lang="en-US" sz="1200" dirty="0">
                <a:solidFill>
                  <a:srgbClr val="0070C0"/>
                </a:solidFill>
              </a:rPr>
              <a:t>Each row in the MIMIC ADMISSIONS table represents 1 person and 1 visit.  A single person can appear in multiple rows because that person can have multiple unique visits.</a:t>
            </a:r>
          </a:p>
          <a:p>
            <a:pPr lvl="1"/>
            <a:r>
              <a:rPr lang="en-US" sz="1200" dirty="0">
                <a:solidFill>
                  <a:srgbClr val="0070C0"/>
                </a:solidFill>
              </a:rPr>
              <a:t>Even though 1 row in the MIMIC ADMISSIONS table represents 1 person and 1 visit, that 1 visit can have multiple diagnoses. </a:t>
            </a:r>
          </a:p>
          <a:p>
            <a:pPr marL="914400" lvl="2" indent="0">
              <a:buNone/>
            </a:pPr>
            <a:r>
              <a:rPr lang="en-US" sz="1200" dirty="0">
                <a:solidFill>
                  <a:srgbClr val="0070C0"/>
                </a:solidFill>
              </a:rPr>
              <a:t>We obtain this by joining the ADMISSIONS table to the DIAGNOSES_ICD table by the </a:t>
            </a:r>
            <a:r>
              <a:rPr lang="en-US" sz="1200" dirty="0" err="1">
                <a:solidFill>
                  <a:srgbClr val="0070C0"/>
                </a:solidFill>
              </a:rPr>
              <a:t>hadm_id</a:t>
            </a:r>
            <a:r>
              <a:rPr lang="en-US" sz="1200" dirty="0">
                <a:solidFill>
                  <a:srgbClr val="0070C0"/>
                </a:solidFill>
              </a:rPr>
              <a:t>.</a:t>
            </a:r>
          </a:p>
          <a:p>
            <a:pPr marL="914400" lvl="2" indent="0">
              <a:buNone/>
            </a:pPr>
            <a:r>
              <a:rPr lang="en-US" sz="1200" dirty="0">
                <a:solidFill>
                  <a:srgbClr val="0070C0"/>
                </a:solidFill>
              </a:rPr>
              <a:t>This now gives us multiple rows with the same person and visit, but each row has a different diagnosis.</a:t>
            </a:r>
          </a:p>
          <a:p>
            <a:pPr lvl="1"/>
            <a:endParaRPr lang="en-US" sz="800" dirty="0">
              <a:solidFill>
                <a:srgbClr val="00B050"/>
              </a:solidFill>
            </a:endParaRPr>
          </a:p>
          <a:p>
            <a:pPr lvl="1"/>
            <a:endParaRPr lang="en-US" sz="700" dirty="0"/>
          </a:p>
          <a:p>
            <a:pPr marL="0" indent="0">
              <a:buNone/>
            </a:pPr>
            <a:endParaRPr lang="en-US" sz="800" dirty="0"/>
          </a:p>
        </p:txBody>
      </p:sp>
      <p:pic>
        <p:nvPicPr>
          <p:cNvPr id="2" name="Picture 1">
            <a:extLst>
              <a:ext uri="{FF2B5EF4-FFF2-40B4-BE49-F238E27FC236}">
                <a16:creationId xmlns:a16="http://schemas.microsoft.com/office/drawing/2014/main" id="{FDFB3DB5-50A5-4605-B71E-8E25E101C687}"/>
              </a:ext>
            </a:extLst>
          </p:cNvPr>
          <p:cNvPicPr>
            <a:picLocks noChangeAspect="1"/>
          </p:cNvPicPr>
          <p:nvPr/>
        </p:nvPicPr>
        <p:blipFill>
          <a:blip r:embed="rId2"/>
          <a:stretch>
            <a:fillRect/>
          </a:stretch>
        </p:blipFill>
        <p:spPr>
          <a:xfrm>
            <a:off x="225804" y="1439042"/>
            <a:ext cx="6633023" cy="1396105"/>
          </a:xfrm>
          <a:prstGeom prst="rect">
            <a:avLst/>
          </a:prstGeom>
          <a:ln>
            <a:solidFill>
              <a:schemeClr val="accent2"/>
            </a:solidFill>
          </a:ln>
        </p:spPr>
      </p:pic>
      <p:pic>
        <p:nvPicPr>
          <p:cNvPr id="4" name="Picture 3">
            <a:extLst>
              <a:ext uri="{FF2B5EF4-FFF2-40B4-BE49-F238E27FC236}">
                <a16:creationId xmlns:a16="http://schemas.microsoft.com/office/drawing/2014/main" id="{BA3425D5-D62B-4927-AD5D-0F862C7A71BD}"/>
              </a:ext>
            </a:extLst>
          </p:cNvPr>
          <p:cNvPicPr>
            <a:picLocks noChangeAspect="1"/>
          </p:cNvPicPr>
          <p:nvPr/>
        </p:nvPicPr>
        <p:blipFill>
          <a:blip r:embed="rId3"/>
          <a:stretch>
            <a:fillRect/>
          </a:stretch>
        </p:blipFill>
        <p:spPr>
          <a:xfrm>
            <a:off x="7302352" y="729842"/>
            <a:ext cx="4663844" cy="2804403"/>
          </a:xfrm>
          <a:prstGeom prst="rect">
            <a:avLst/>
          </a:prstGeom>
          <a:ln>
            <a:solidFill>
              <a:schemeClr val="accent1"/>
            </a:solidFill>
          </a:ln>
        </p:spPr>
      </p:pic>
    </p:spTree>
    <p:extLst>
      <p:ext uri="{BB962C8B-B14F-4D97-AF65-F5344CB8AC3E}">
        <p14:creationId xmlns:p14="http://schemas.microsoft.com/office/powerpoint/2010/main" val="50300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4: Write transformation code</a:t>
            </a:r>
          </a:p>
        </p:txBody>
      </p:sp>
      <p:sp>
        <p:nvSpPr>
          <p:cNvPr id="3" name="TextBox 2">
            <a:extLst>
              <a:ext uri="{FF2B5EF4-FFF2-40B4-BE49-F238E27FC236}">
                <a16:creationId xmlns:a16="http://schemas.microsoft.com/office/drawing/2014/main" id="{F0B22DAE-F1FD-8D47-AF6B-F617D96FF983}"/>
              </a:ext>
            </a:extLst>
          </p:cNvPr>
          <p:cNvSpPr txBox="1"/>
          <p:nvPr/>
        </p:nvSpPr>
        <p:spPr>
          <a:xfrm>
            <a:off x="643881" y="1281672"/>
            <a:ext cx="5819222" cy="5586145"/>
          </a:xfrm>
          <a:prstGeom prst="rect">
            <a:avLst/>
          </a:prstGeom>
          <a:noFill/>
          <a:ln w="25400">
            <a:solidFill>
              <a:schemeClr val="tx1"/>
            </a:solidFill>
          </a:ln>
        </p:spPr>
        <p:txBody>
          <a:bodyPr wrap="none" rtlCol="0">
            <a:spAutoFit/>
          </a:bodyPr>
          <a:lstStyle/>
          <a:p>
            <a:r>
              <a:rPr lang="en-US" sz="700" dirty="0"/>
              <a:t>WITH person1 as (select distinct </a:t>
            </a:r>
            <a:r>
              <a:rPr lang="en-US" sz="700" dirty="0" err="1"/>
              <a:t>mp.subject_id</a:t>
            </a:r>
            <a:r>
              <a:rPr lang="en-US" sz="700" dirty="0"/>
              <a:t> as </a:t>
            </a:r>
            <a:r>
              <a:rPr lang="en-US" sz="700" dirty="0" err="1"/>
              <a:t>person_id</a:t>
            </a:r>
            <a:r>
              <a:rPr lang="en-US" sz="700" dirty="0"/>
              <a:t>, </a:t>
            </a:r>
          </a:p>
          <a:p>
            <a:r>
              <a:rPr lang="en-US" sz="700" dirty="0"/>
              <a:t>                                 </a:t>
            </a:r>
            <a:r>
              <a:rPr lang="en-US" sz="700" dirty="0" err="1"/>
              <a:t>mp.subject_id</a:t>
            </a:r>
            <a:r>
              <a:rPr lang="en-US" sz="700" dirty="0"/>
              <a:t> as </a:t>
            </a:r>
            <a:r>
              <a:rPr lang="en-US" sz="700" dirty="0" err="1"/>
              <a:t>person_source_value</a:t>
            </a:r>
            <a:r>
              <a:rPr lang="en-US" sz="700" dirty="0"/>
              <a:t> from mimic3_demo.PATIENTS </a:t>
            </a:r>
            <a:r>
              <a:rPr lang="en-US" sz="700" dirty="0" err="1"/>
              <a:t>mp</a:t>
            </a:r>
            <a:r>
              <a:rPr lang="en-US" sz="700" dirty="0"/>
              <a:t>),</a:t>
            </a:r>
          </a:p>
          <a:p>
            <a:r>
              <a:rPr lang="en-US" sz="700" dirty="0"/>
              <a:t>     person2 as (select distinct p1.person_id, p1.person_source_value</a:t>
            </a:r>
          </a:p>
          <a:p>
            <a:r>
              <a:rPr lang="en-US" sz="700" dirty="0"/>
              <a:t>                     ,</a:t>
            </a:r>
            <a:r>
              <a:rPr lang="en-US" sz="700" dirty="0" err="1"/>
              <a:t>mp.GENDER</a:t>
            </a:r>
            <a:r>
              <a:rPr lang="en-US" sz="700" dirty="0"/>
              <a:t> as </a:t>
            </a:r>
            <a:r>
              <a:rPr lang="en-US" sz="700" dirty="0" err="1"/>
              <a:t>gender_source_value</a:t>
            </a:r>
            <a:endParaRPr lang="en-US" sz="700" dirty="0"/>
          </a:p>
          <a:p>
            <a:r>
              <a:rPr lang="en-US" sz="700" dirty="0"/>
              <a:t>                    ,CASE </a:t>
            </a:r>
            <a:r>
              <a:rPr lang="en-US" sz="700" dirty="0" err="1"/>
              <a:t>mp.GENDER</a:t>
            </a:r>
            <a:r>
              <a:rPr lang="en-US" sz="700" dirty="0"/>
              <a:t> </a:t>
            </a:r>
          </a:p>
          <a:p>
            <a:r>
              <a:rPr lang="en-US" sz="700" dirty="0"/>
              <a:t>                     WHEN 'F' then 8532 </a:t>
            </a:r>
          </a:p>
          <a:p>
            <a:r>
              <a:rPr lang="en-US" sz="700" dirty="0"/>
              <a:t>                     WHEN 'M' then 8507 </a:t>
            </a:r>
          </a:p>
          <a:p>
            <a:r>
              <a:rPr lang="en-US" sz="700" dirty="0"/>
              <a:t>                     ELSE 0 END  as </a:t>
            </a:r>
            <a:r>
              <a:rPr lang="en-US" sz="700" dirty="0" err="1"/>
              <a:t>gender_concept_id</a:t>
            </a:r>
            <a:endParaRPr lang="en-US" sz="700" dirty="0"/>
          </a:p>
          <a:p>
            <a:r>
              <a:rPr lang="en-US" sz="700" dirty="0"/>
              <a:t>                 from person1 p1 join mimic3_demo.PATIENTS </a:t>
            </a:r>
            <a:r>
              <a:rPr lang="en-US" sz="700" dirty="0" err="1"/>
              <a:t>mp</a:t>
            </a:r>
            <a:r>
              <a:rPr lang="en-US" sz="700" dirty="0"/>
              <a:t> on p1.person_id = </a:t>
            </a:r>
            <a:r>
              <a:rPr lang="en-US" sz="700" dirty="0" err="1"/>
              <a:t>mp.subject_id</a:t>
            </a:r>
            <a:r>
              <a:rPr lang="en-US" sz="700" dirty="0"/>
              <a:t>),</a:t>
            </a:r>
          </a:p>
          <a:p>
            <a:r>
              <a:rPr lang="en-US" sz="700" dirty="0"/>
              <a:t>     person3 as (select distinct p2.person_id, p2.person_source_value</a:t>
            </a:r>
          </a:p>
          <a:p>
            <a:r>
              <a:rPr lang="en-US" sz="700" dirty="0"/>
              <a:t>                                ,p2.gender_source_value, p2.gender_concept_id</a:t>
            </a:r>
          </a:p>
          <a:p>
            <a:r>
              <a:rPr lang="en-US" sz="700" dirty="0"/>
              <a:t>                                ,extract(year from </a:t>
            </a:r>
            <a:r>
              <a:rPr lang="en-US" sz="700" dirty="0" err="1"/>
              <a:t>mp.dob</a:t>
            </a:r>
            <a:r>
              <a:rPr lang="en-US" sz="700" dirty="0"/>
              <a:t>) as </a:t>
            </a:r>
            <a:r>
              <a:rPr lang="en-US" sz="700" dirty="0" err="1"/>
              <a:t>year_of_birth</a:t>
            </a:r>
            <a:endParaRPr lang="en-US" sz="700" dirty="0"/>
          </a:p>
          <a:p>
            <a:r>
              <a:rPr lang="en-US" sz="700" dirty="0"/>
              <a:t>                                ,extract(month from </a:t>
            </a:r>
            <a:r>
              <a:rPr lang="en-US" sz="700" dirty="0" err="1"/>
              <a:t>mp.dob</a:t>
            </a:r>
            <a:r>
              <a:rPr lang="en-US" sz="700" dirty="0"/>
              <a:t>) as </a:t>
            </a:r>
            <a:r>
              <a:rPr lang="en-US" sz="700" dirty="0" err="1"/>
              <a:t>month_of_birth</a:t>
            </a:r>
            <a:endParaRPr lang="en-US" sz="700" dirty="0"/>
          </a:p>
          <a:p>
            <a:r>
              <a:rPr lang="en-US" sz="700" dirty="0"/>
              <a:t>                                ,extract(day from </a:t>
            </a:r>
            <a:r>
              <a:rPr lang="en-US" sz="700" dirty="0" err="1"/>
              <a:t>mp.dob</a:t>
            </a:r>
            <a:r>
              <a:rPr lang="en-US" sz="700" dirty="0"/>
              <a:t>) as </a:t>
            </a:r>
            <a:r>
              <a:rPr lang="en-US" sz="700" dirty="0" err="1"/>
              <a:t>day_of_birth</a:t>
            </a:r>
            <a:endParaRPr lang="en-US" sz="700" dirty="0"/>
          </a:p>
          <a:p>
            <a:r>
              <a:rPr lang="en-US" sz="700" dirty="0"/>
              <a:t>                                ,</a:t>
            </a:r>
            <a:r>
              <a:rPr lang="en-US" sz="700" dirty="0" err="1"/>
              <a:t>dob</a:t>
            </a:r>
            <a:r>
              <a:rPr lang="en-US" sz="700" dirty="0"/>
              <a:t> as </a:t>
            </a:r>
            <a:r>
              <a:rPr lang="en-US" sz="700" dirty="0" err="1"/>
              <a:t>birth_datetime</a:t>
            </a:r>
            <a:endParaRPr lang="en-US" sz="700" dirty="0"/>
          </a:p>
          <a:p>
            <a:r>
              <a:rPr lang="en-US" sz="700" dirty="0"/>
              <a:t>                  from person2 p2 join mimic3_demo.PATIENTS </a:t>
            </a:r>
            <a:r>
              <a:rPr lang="en-US" sz="700" dirty="0" err="1"/>
              <a:t>mp</a:t>
            </a:r>
            <a:r>
              <a:rPr lang="en-US" sz="700" dirty="0"/>
              <a:t> on p2.person_id = </a:t>
            </a:r>
            <a:r>
              <a:rPr lang="en-US" sz="700" dirty="0" err="1"/>
              <a:t>mp.subject_id</a:t>
            </a:r>
            <a:r>
              <a:rPr lang="en-US" sz="700" dirty="0"/>
              <a:t>),</a:t>
            </a:r>
          </a:p>
          <a:p>
            <a:r>
              <a:rPr lang="en-US" sz="700" dirty="0"/>
              <a:t>     person4 as (select distinct p3.person_id, p3.person_source_value</a:t>
            </a:r>
          </a:p>
          <a:p>
            <a:r>
              <a:rPr lang="en-US" sz="700" dirty="0"/>
              <a:t>                                ,p3.gender_source_value,p3.gender_concept_id </a:t>
            </a:r>
          </a:p>
          <a:p>
            <a:r>
              <a:rPr lang="en-US" sz="700" dirty="0"/>
              <a:t>                         ,p3.year_of_birth, p3.month_of_birth, p3.day_of_birth, p3.birth_datetime</a:t>
            </a:r>
          </a:p>
          <a:p>
            <a:r>
              <a:rPr lang="en-US" sz="700" dirty="0"/>
              <a:t>                         ,</a:t>
            </a:r>
            <a:r>
              <a:rPr lang="en-US" sz="700" dirty="0" err="1"/>
              <a:t>ma.ethnicity</a:t>
            </a:r>
            <a:r>
              <a:rPr lang="en-US" sz="700" dirty="0"/>
              <a:t> as </a:t>
            </a:r>
            <a:r>
              <a:rPr lang="en-US" sz="700" dirty="0" err="1"/>
              <a:t>race_source_value</a:t>
            </a:r>
            <a:endParaRPr lang="en-US" sz="700" dirty="0"/>
          </a:p>
          <a:p>
            <a:r>
              <a:rPr lang="en-US" sz="700" dirty="0"/>
              <a:t>                         ,case </a:t>
            </a:r>
            <a:r>
              <a:rPr lang="en-US" sz="700" dirty="0" err="1"/>
              <a:t>ma.ethnicity</a:t>
            </a:r>
            <a:endParaRPr lang="en-US" sz="700" dirty="0"/>
          </a:p>
          <a:p>
            <a:r>
              <a:rPr lang="en-US" sz="700" dirty="0"/>
              <a:t>		                         when 'WHITE' then 8527</a:t>
            </a:r>
          </a:p>
          <a:p>
            <a:r>
              <a:rPr lang="en-US" sz="700" dirty="0"/>
              <a:t>		                         when 'BLACK/AFRICAN AMERICAN' then 8516</a:t>
            </a:r>
          </a:p>
          <a:p>
            <a:r>
              <a:rPr lang="en-US" sz="700" dirty="0"/>
              <a:t>		                         when 'ASIAN' then 8515</a:t>
            </a:r>
          </a:p>
          <a:p>
            <a:r>
              <a:rPr lang="en-US" sz="700" dirty="0"/>
              <a:t>		                         when 'HISPANIC/LATINO-PUERTO RICAN' then 44814653</a:t>
            </a:r>
          </a:p>
          <a:p>
            <a:r>
              <a:rPr lang="en-US" sz="700" dirty="0"/>
              <a:t>		                         when 'HISPANIC OR LATINO' then 44814653</a:t>
            </a:r>
          </a:p>
          <a:p>
            <a:r>
              <a:rPr lang="en-US" sz="700" dirty="0"/>
              <a:t>		                         when 'UNKNOWN/NOT SPECIFIED' then 44814653</a:t>
            </a:r>
          </a:p>
          <a:p>
            <a:r>
              <a:rPr lang="en-US" sz="700" dirty="0"/>
              <a:t>		                         when 'OTHER' then 44814653</a:t>
            </a:r>
          </a:p>
          <a:p>
            <a:r>
              <a:rPr lang="en-US" sz="700" dirty="0"/>
              <a:t>		                         when 'AMERICAN INDIAN/ALASKA NATIVE FEDERALLY RECOGNIZED TRIBE' then 8657</a:t>
            </a:r>
          </a:p>
          <a:p>
            <a:r>
              <a:rPr lang="en-US" sz="700" dirty="0"/>
              <a:t>		                         when 'UNABLE TO OBTAIN' then 44814650</a:t>
            </a:r>
          </a:p>
          <a:p>
            <a:r>
              <a:rPr lang="en-US" sz="700" dirty="0"/>
              <a:t>		                         else 0 end as </a:t>
            </a:r>
            <a:r>
              <a:rPr lang="en-US" sz="700" dirty="0" err="1"/>
              <a:t>race_concept_id</a:t>
            </a:r>
            <a:endParaRPr lang="en-US" sz="700" dirty="0"/>
          </a:p>
          <a:p>
            <a:r>
              <a:rPr lang="en-US" sz="700" dirty="0"/>
              <a:t>                      from person3 p3 join mimic3_demo.ADMISSIONS ma on p3.person_id = </a:t>
            </a:r>
            <a:r>
              <a:rPr lang="en-US" sz="700" dirty="0" err="1"/>
              <a:t>ma.subject_id</a:t>
            </a:r>
            <a:r>
              <a:rPr lang="en-US" sz="700" dirty="0"/>
              <a:t>),</a:t>
            </a:r>
          </a:p>
          <a:p>
            <a:r>
              <a:rPr lang="en-US" sz="700" dirty="0"/>
              <a:t>     person as (select distinct p4.person_id, p4.person_source_value</a:t>
            </a:r>
          </a:p>
          <a:p>
            <a:r>
              <a:rPr lang="en-US" sz="700" dirty="0"/>
              <a:t>                        ,p4.gender_source_value,p4.gender_concept_id</a:t>
            </a:r>
          </a:p>
          <a:p>
            <a:r>
              <a:rPr lang="en-US" sz="700" dirty="0"/>
              <a:t>                        ,p4.year_of_birth, p4.month_of_birth, p4.day_of_birth, p4.birth_datetime</a:t>
            </a:r>
          </a:p>
          <a:p>
            <a:r>
              <a:rPr lang="en-US" sz="700" dirty="0"/>
              <a:t>                        ,p4.race_source_value, p4.race_concept_id</a:t>
            </a:r>
          </a:p>
          <a:p>
            <a:r>
              <a:rPr lang="en-US" sz="700" dirty="0"/>
              <a:t>                        ,ethnicity as </a:t>
            </a:r>
            <a:r>
              <a:rPr lang="en-US" sz="700" dirty="0" err="1"/>
              <a:t>ethnicity_source_value</a:t>
            </a:r>
            <a:endParaRPr lang="en-US" sz="700" dirty="0"/>
          </a:p>
          <a:p>
            <a:r>
              <a:rPr lang="en-US" sz="700" dirty="0"/>
              <a:t>                        ,case </a:t>
            </a:r>
            <a:r>
              <a:rPr lang="en-US" sz="700" dirty="0" err="1"/>
              <a:t>ma.ethnicity</a:t>
            </a:r>
            <a:endParaRPr lang="en-US" sz="700" dirty="0"/>
          </a:p>
          <a:p>
            <a:r>
              <a:rPr lang="en-US" sz="700" dirty="0"/>
              <a:t>		                         when 'WHITE' then 38003564</a:t>
            </a:r>
          </a:p>
          <a:p>
            <a:r>
              <a:rPr lang="en-US" sz="700" dirty="0"/>
              <a:t>		                         when 'BLACK/AFRICAN AMERICAN' then 38003564</a:t>
            </a:r>
          </a:p>
          <a:p>
            <a:r>
              <a:rPr lang="en-US" sz="700" dirty="0"/>
              <a:t>		                         when 'ASIAN' then 38003564</a:t>
            </a:r>
          </a:p>
          <a:p>
            <a:r>
              <a:rPr lang="en-US" sz="700" dirty="0"/>
              <a:t>		                         when 'HISPANIC/LATINO-PUERTO RICAN' then 38003563</a:t>
            </a:r>
          </a:p>
          <a:p>
            <a:r>
              <a:rPr lang="en-US" sz="700" dirty="0"/>
              <a:t>		                         when 'HISPANIC OR LATINO' then 38003563</a:t>
            </a:r>
          </a:p>
          <a:p>
            <a:r>
              <a:rPr lang="en-US" sz="700" dirty="0"/>
              <a:t>		                         when 'UNKNOWN/NOT SPECIFIED' then 44814653</a:t>
            </a:r>
          </a:p>
          <a:p>
            <a:r>
              <a:rPr lang="en-US" sz="700" dirty="0"/>
              <a:t>		                         when 'OTHER' then 38003564</a:t>
            </a:r>
          </a:p>
          <a:p>
            <a:r>
              <a:rPr lang="en-US" sz="700" dirty="0"/>
              <a:t>		                         when 'AMERICAN INDIAN/ALASKA NATIVE FEDERALLY RECOGNIZED TRIBE' then 38003564</a:t>
            </a:r>
          </a:p>
          <a:p>
            <a:r>
              <a:rPr lang="en-US" sz="700" dirty="0"/>
              <a:t>		                         when 'UNABLE TO OBTAIN' then 44814650</a:t>
            </a:r>
          </a:p>
          <a:p>
            <a:r>
              <a:rPr lang="en-US" sz="700" dirty="0"/>
              <a:t>		                         else 0 end as </a:t>
            </a:r>
            <a:r>
              <a:rPr lang="en-US" sz="700" dirty="0" err="1"/>
              <a:t>ethnicity_concept_id</a:t>
            </a:r>
            <a:endParaRPr lang="en-US" sz="700" dirty="0"/>
          </a:p>
          <a:p>
            <a:r>
              <a:rPr lang="en-US" sz="700" dirty="0"/>
              <a:t>                      from person4 p4 join mimic3_demo.ADMISSIONS ma on p4.person_id = </a:t>
            </a:r>
            <a:r>
              <a:rPr lang="en-US" sz="700" dirty="0" err="1"/>
              <a:t>ma.subject_id</a:t>
            </a:r>
            <a:r>
              <a:rPr lang="en-US" sz="700" dirty="0"/>
              <a:t>)</a:t>
            </a:r>
          </a:p>
          <a:p>
            <a:r>
              <a:rPr lang="en-US" sz="700" dirty="0"/>
              <a:t>select * from person</a:t>
            </a:r>
          </a:p>
          <a:p>
            <a:r>
              <a:rPr lang="en-US" sz="700" dirty="0"/>
              <a:t> </a:t>
            </a:r>
          </a:p>
        </p:txBody>
      </p:sp>
      <p:sp>
        <p:nvSpPr>
          <p:cNvPr id="4" name="TextBox 3">
            <a:extLst>
              <a:ext uri="{FF2B5EF4-FFF2-40B4-BE49-F238E27FC236}">
                <a16:creationId xmlns:a16="http://schemas.microsoft.com/office/drawing/2014/main" id="{5EEAFD0A-6DF5-F64D-A913-D8040DD9BDF1}"/>
              </a:ext>
            </a:extLst>
          </p:cNvPr>
          <p:cNvSpPr txBox="1"/>
          <p:nvPr/>
        </p:nvSpPr>
        <p:spPr>
          <a:xfrm>
            <a:off x="6657422" y="1416931"/>
            <a:ext cx="5408056" cy="4985980"/>
          </a:xfrm>
          <a:prstGeom prst="rect">
            <a:avLst/>
          </a:prstGeom>
          <a:noFill/>
        </p:spPr>
        <p:txBody>
          <a:bodyPr wrap="square" rtlCol="0">
            <a:spAutoFit/>
          </a:bodyPr>
          <a:lstStyle/>
          <a:p>
            <a:r>
              <a:rPr lang="en-US" sz="2800" b="1" dirty="0">
                <a:solidFill>
                  <a:srgbClr val="FF0000"/>
                </a:solidFill>
              </a:rPr>
              <a:t>Paste the SQL statements that transform data from one or more MIMIC tables into the three OMOP CONDITION_OCCURRENCE fields (patient-id, </a:t>
            </a:r>
            <a:r>
              <a:rPr lang="en-US" sz="2800" b="1" dirty="0" err="1">
                <a:solidFill>
                  <a:srgbClr val="FF0000"/>
                </a:solidFill>
              </a:rPr>
              <a:t>visit_occurrence_id</a:t>
            </a:r>
            <a:r>
              <a:rPr lang="en-US" sz="2800" b="1" dirty="0">
                <a:solidFill>
                  <a:srgbClr val="FF0000"/>
                </a:solidFill>
              </a:rPr>
              <a:t>, </a:t>
            </a:r>
            <a:r>
              <a:rPr lang="en-US" sz="2800" b="1" dirty="0" err="1">
                <a:solidFill>
                  <a:srgbClr val="FF0000"/>
                </a:solidFill>
              </a:rPr>
              <a:t>condition_source_value</a:t>
            </a:r>
            <a:r>
              <a:rPr lang="en-US" sz="2800" b="1" dirty="0">
                <a:solidFill>
                  <a:srgbClr val="FF0000"/>
                </a:solidFill>
              </a:rPr>
              <a:t>) into the Coursera Submission Site</a:t>
            </a:r>
          </a:p>
          <a:p>
            <a:endParaRPr lang="en-US" sz="2400" dirty="0"/>
          </a:p>
          <a:p>
            <a:r>
              <a:rPr lang="en-US" sz="2000" dirty="0"/>
              <a:t>Transformation code shown here is from the Course 2 videos showing transformation of MIMIC PATIENTS to OMOP PERSON</a:t>
            </a:r>
          </a:p>
          <a:p>
            <a:endParaRPr lang="en-US" sz="2000" dirty="0"/>
          </a:p>
          <a:p>
            <a:endParaRPr lang="en-US" dirty="0"/>
          </a:p>
        </p:txBody>
      </p:sp>
    </p:spTree>
    <p:extLst>
      <p:ext uri="{BB962C8B-B14F-4D97-AF65-F5344CB8AC3E}">
        <p14:creationId xmlns:p14="http://schemas.microsoft.com/office/powerpoint/2010/main" val="306978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3AEC6C-99CD-4431-96D1-A522AFCDA9B6}"/>
              </a:ext>
            </a:extLst>
          </p:cNvPr>
          <p:cNvSpPr>
            <a:spLocks noGrp="1"/>
          </p:cNvSpPr>
          <p:nvPr>
            <p:ph type="title"/>
          </p:nvPr>
        </p:nvSpPr>
        <p:spPr>
          <a:xfrm>
            <a:off x="838200" y="92279"/>
            <a:ext cx="10515600" cy="503339"/>
          </a:xfrm>
        </p:spPr>
        <p:txBody>
          <a:bodyPr>
            <a:normAutofit/>
          </a:bodyPr>
          <a:lstStyle/>
          <a:p>
            <a:r>
              <a:rPr lang="en-US" sz="2800" b="1" u="sng" dirty="0"/>
              <a:t>Transformation code</a:t>
            </a:r>
          </a:p>
        </p:txBody>
      </p:sp>
      <p:sp>
        <p:nvSpPr>
          <p:cNvPr id="3" name="Content Placeholder 2">
            <a:extLst>
              <a:ext uri="{FF2B5EF4-FFF2-40B4-BE49-F238E27FC236}">
                <a16:creationId xmlns:a16="http://schemas.microsoft.com/office/drawing/2014/main" id="{29E3C279-39E2-483E-9FE9-0EE0DA6B94AC}"/>
              </a:ext>
            </a:extLst>
          </p:cNvPr>
          <p:cNvSpPr>
            <a:spLocks noGrp="1"/>
          </p:cNvSpPr>
          <p:nvPr>
            <p:ph idx="1"/>
          </p:nvPr>
        </p:nvSpPr>
        <p:spPr>
          <a:xfrm>
            <a:off x="58723" y="654341"/>
            <a:ext cx="12046591" cy="6031685"/>
          </a:xfrm>
        </p:spPr>
        <p:txBody>
          <a:bodyPr>
            <a:normAutofit/>
          </a:bodyPr>
          <a:lstStyle/>
          <a:p>
            <a:pPr marL="457200" lvl="1" indent="0">
              <a:buNone/>
            </a:pPr>
            <a:endParaRPr lang="en-US" sz="700" dirty="0"/>
          </a:p>
          <a:p>
            <a:pPr marL="0" indent="0">
              <a:buNone/>
            </a:pPr>
            <a:r>
              <a:rPr lang="en-US" sz="1000" dirty="0">
                <a:solidFill>
                  <a:schemeClr val="accent5">
                    <a:lumMod val="75000"/>
                  </a:schemeClr>
                </a:solidFill>
              </a:rPr>
              <a:t>#</a:t>
            </a:r>
            <a:r>
              <a:rPr lang="en-US" sz="1000" dirty="0" err="1">
                <a:solidFill>
                  <a:schemeClr val="accent5">
                    <a:lumMod val="75000"/>
                  </a:schemeClr>
                </a:solidFill>
              </a:rPr>
              <a:t>standardSQL</a:t>
            </a:r>
            <a:endParaRPr lang="en-US" sz="1000" dirty="0">
              <a:solidFill>
                <a:schemeClr val="accent5">
                  <a:lumMod val="75000"/>
                </a:schemeClr>
              </a:solidFill>
            </a:endParaRPr>
          </a:p>
          <a:p>
            <a:pPr marL="0" indent="0">
              <a:buNone/>
            </a:pPr>
            <a:r>
              <a:rPr lang="en-US" sz="1000" dirty="0">
                <a:solidFill>
                  <a:schemeClr val="accent5">
                    <a:lumMod val="75000"/>
                  </a:schemeClr>
                </a:solidFill>
              </a:rPr>
              <a:t>WITH CONDITION_OCCURRENCE1 as (select </a:t>
            </a:r>
            <a:r>
              <a:rPr lang="en-US" sz="1000" dirty="0" err="1">
                <a:solidFill>
                  <a:schemeClr val="accent5">
                    <a:lumMod val="75000"/>
                  </a:schemeClr>
                </a:solidFill>
              </a:rPr>
              <a:t>adm.subject_id</a:t>
            </a:r>
            <a:r>
              <a:rPr lang="en-US" sz="1000" dirty="0">
                <a:solidFill>
                  <a:schemeClr val="accent5">
                    <a:lumMod val="75000"/>
                  </a:schemeClr>
                </a:solidFill>
              </a:rPr>
              <a:t> as person_id, </a:t>
            </a:r>
            <a:r>
              <a:rPr lang="en-US" sz="1000" dirty="0" err="1">
                <a:solidFill>
                  <a:schemeClr val="accent5">
                    <a:lumMod val="75000"/>
                  </a:schemeClr>
                </a:solidFill>
              </a:rPr>
              <a:t>adm.hadm_id</a:t>
            </a:r>
            <a:r>
              <a:rPr lang="en-US" sz="1000" dirty="0">
                <a:solidFill>
                  <a:schemeClr val="accent5">
                    <a:lumMod val="75000"/>
                  </a:schemeClr>
                </a:solidFill>
              </a:rPr>
              <a:t> as </a:t>
            </a:r>
            <a:r>
              <a:rPr lang="en-US" sz="1000" dirty="0" err="1">
                <a:solidFill>
                  <a:schemeClr val="accent5">
                    <a:lumMod val="75000"/>
                  </a:schemeClr>
                </a:solidFill>
              </a:rPr>
              <a:t>visit_occurrence_id</a:t>
            </a:r>
            <a:endParaRPr lang="en-US" sz="1000" dirty="0">
              <a:solidFill>
                <a:schemeClr val="accent5">
                  <a:lumMod val="75000"/>
                </a:schemeClr>
              </a:solidFill>
            </a:endParaRPr>
          </a:p>
          <a:p>
            <a:pPr marL="0" indent="0">
              <a:buNone/>
            </a:pPr>
            <a:r>
              <a:rPr lang="en-US" sz="1000" dirty="0">
                <a:solidFill>
                  <a:schemeClr val="accent5">
                    <a:lumMod val="75000"/>
                  </a:schemeClr>
                </a:solidFill>
              </a:rPr>
              <a:t>                               from mimic3_demo.ADMISSIONS </a:t>
            </a:r>
            <a:r>
              <a:rPr lang="en-US" sz="1000" dirty="0" err="1">
                <a:solidFill>
                  <a:schemeClr val="accent5">
                    <a:lumMod val="75000"/>
                  </a:schemeClr>
                </a:solidFill>
              </a:rPr>
              <a:t>adm</a:t>
            </a:r>
            <a:r>
              <a:rPr lang="en-US" sz="1000" dirty="0">
                <a:solidFill>
                  <a:schemeClr val="accent5">
                    <a:lumMod val="75000"/>
                  </a:schemeClr>
                </a:solidFill>
              </a:rPr>
              <a:t>),</a:t>
            </a:r>
          </a:p>
          <a:p>
            <a:pPr marL="0" indent="0">
              <a:buNone/>
            </a:pPr>
            <a:r>
              <a:rPr lang="en-US" sz="1000" dirty="0">
                <a:solidFill>
                  <a:schemeClr val="accent5">
                    <a:lumMod val="75000"/>
                  </a:schemeClr>
                </a:solidFill>
              </a:rPr>
              <a:t>           CONDITION_OCCURRENCE as (select oc1.person_id, oc1.visit_occurrence_id, diag.icd9_code as </a:t>
            </a:r>
            <a:r>
              <a:rPr lang="en-US" sz="1000" dirty="0" err="1">
                <a:solidFill>
                  <a:schemeClr val="accent5">
                    <a:lumMod val="75000"/>
                  </a:schemeClr>
                </a:solidFill>
              </a:rPr>
              <a:t>condition_source_value</a:t>
            </a:r>
            <a:endParaRPr lang="en-US" sz="1000" dirty="0">
              <a:solidFill>
                <a:schemeClr val="accent5">
                  <a:lumMod val="75000"/>
                </a:schemeClr>
              </a:solidFill>
            </a:endParaRPr>
          </a:p>
          <a:p>
            <a:pPr marL="0" indent="0">
              <a:buNone/>
            </a:pPr>
            <a:r>
              <a:rPr lang="en-US" sz="1000" dirty="0">
                <a:solidFill>
                  <a:schemeClr val="accent5">
                    <a:lumMod val="75000"/>
                  </a:schemeClr>
                </a:solidFill>
              </a:rPr>
              <a:t>                               from CONDITION_OCCURRENCE1 as oc1</a:t>
            </a:r>
          </a:p>
          <a:p>
            <a:pPr marL="0" indent="0">
              <a:buNone/>
            </a:pPr>
            <a:r>
              <a:rPr lang="en-US" sz="1000" dirty="0">
                <a:solidFill>
                  <a:schemeClr val="accent5">
                    <a:lumMod val="75000"/>
                  </a:schemeClr>
                </a:solidFill>
              </a:rPr>
              <a:t>                                   join mimic3_demo.DIAGNOSES_ICD as </a:t>
            </a:r>
            <a:r>
              <a:rPr lang="en-US" sz="1000" dirty="0" err="1">
                <a:solidFill>
                  <a:schemeClr val="accent5">
                    <a:lumMod val="75000"/>
                  </a:schemeClr>
                </a:solidFill>
              </a:rPr>
              <a:t>diag</a:t>
            </a:r>
            <a:endParaRPr lang="en-US" sz="1000" dirty="0">
              <a:solidFill>
                <a:schemeClr val="accent5">
                  <a:lumMod val="75000"/>
                </a:schemeClr>
              </a:solidFill>
            </a:endParaRPr>
          </a:p>
          <a:p>
            <a:pPr marL="0" indent="0">
              <a:buNone/>
            </a:pPr>
            <a:r>
              <a:rPr lang="en-US" sz="1000" dirty="0">
                <a:solidFill>
                  <a:schemeClr val="accent5">
                    <a:lumMod val="75000"/>
                  </a:schemeClr>
                </a:solidFill>
              </a:rPr>
              <a:t>                                   on oc1.visit_occurrence_id = </a:t>
            </a:r>
            <a:r>
              <a:rPr lang="en-US" sz="1000" dirty="0" err="1">
                <a:solidFill>
                  <a:schemeClr val="accent5">
                    <a:lumMod val="75000"/>
                  </a:schemeClr>
                </a:solidFill>
              </a:rPr>
              <a:t>diag.hadm_id</a:t>
            </a:r>
            <a:r>
              <a:rPr lang="en-US" sz="1000" dirty="0">
                <a:solidFill>
                  <a:schemeClr val="accent5">
                    <a:lumMod val="75000"/>
                  </a:schemeClr>
                </a:solidFill>
              </a:rPr>
              <a:t>)</a:t>
            </a:r>
          </a:p>
          <a:p>
            <a:pPr marL="0" indent="0">
              <a:buNone/>
            </a:pPr>
            <a:r>
              <a:rPr lang="en-US" sz="1000" dirty="0">
                <a:solidFill>
                  <a:schemeClr val="accent5">
                    <a:lumMod val="75000"/>
                  </a:schemeClr>
                </a:solidFill>
              </a:rPr>
              <a:t>select * from CONDITION_OCCURRENCE as </a:t>
            </a:r>
            <a:r>
              <a:rPr lang="en-US" sz="1000" dirty="0" err="1">
                <a:solidFill>
                  <a:schemeClr val="accent5">
                    <a:lumMod val="75000"/>
                  </a:schemeClr>
                </a:solidFill>
              </a:rPr>
              <a:t>oc</a:t>
            </a:r>
            <a:endParaRPr lang="en-US" sz="1000" dirty="0">
              <a:solidFill>
                <a:schemeClr val="accent5">
                  <a:lumMod val="75000"/>
                </a:schemeClr>
              </a:solidFill>
            </a:endParaRPr>
          </a:p>
          <a:p>
            <a:pPr marL="0" indent="0">
              <a:buNone/>
            </a:pPr>
            <a:r>
              <a:rPr lang="en-US" sz="1000" dirty="0">
                <a:solidFill>
                  <a:schemeClr val="accent5">
                    <a:lumMod val="75000"/>
                  </a:schemeClr>
                </a:solidFill>
              </a:rPr>
              <a:t>order by </a:t>
            </a:r>
            <a:r>
              <a:rPr lang="en-US" sz="1000" dirty="0" err="1">
                <a:solidFill>
                  <a:schemeClr val="accent5">
                    <a:lumMod val="75000"/>
                  </a:schemeClr>
                </a:solidFill>
              </a:rPr>
              <a:t>oc.person_id</a:t>
            </a:r>
            <a:r>
              <a:rPr lang="en-US" sz="1000" dirty="0">
                <a:solidFill>
                  <a:schemeClr val="accent5">
                    <a:lumMod val="75000"/>
                  </a:schemeClr>
                </a:solidFill>
              </a:rPr>
              <a:t>, </a:t>
            </a:r>
            <a:r>
              <a:rPr lang="en-US" sz="1000" dirty="0" err="1">
                <a:solidFill>
                  <a:schemeClr val="accent5">
                    <a:lumMod val="75000"/>
                  </a:schemeClr>
                </a:solidFill>
              </a:rPr>
              <a:t>oc.visit_occurrence_id</a:t>
            </a:r>
            <a:r>
              <a:rPr lang="en-US" sz="1000" dirty="0">
                <a:solidFill>
                  <a:schemeClr val="accent5">
                    <a:lumMod val="75000"/>
                  </a:schemeClr>
                </a:solidFill>
              </a:rPr>
              <a:t>;</a:t>
            </a:r>
          </a:p>
          <a:p>
            <a:pPr marL="0" indent="0">
              <a:buNone/>
            </a:pPr>
            <a:endParaRPr lang="en-US" sz="1000" dirty="0">
              <a:solidFill>
                <a:schemeClr val="accent5">
                  <a:lumMod val="75000"/>
                </a:schemeClr>
              </a:solidFill>
            </a:endParaRPr>
          </a:p>
          <a:p>
            <a:pPr marL="0" indent="0">
              <a:buNone/>
            </a:pPr>
            <a:r>
              <a:rPr lang="en-US" sz="1000" dirty="0"/>
              <a:t>Example output:</a:t>
            </a:r>
          </a:p>
          <a:p>
            <a:pPr marL="0" indent="0">
              <a:buNone/>
            </a:pPr>
            <a:r>
              <a:rPr lang="en-US" sz="1000" dirty="0"/>
              <a:t>Row	person_id	</a:t>
            </a:r>
            <a:r>
              <a:rPr lang="en-US" sz="1000" dirty="0" err="1"/>
              <a:t>visit_occurrence_id</a:t>
            </a:r>
            <a:r>
              <a:rPr lang="en-US" sz="1000" dirty="0"/>
              <a:t> 	</a:t>
            </a:r>
            <a:r>
              <a:rPr lang="en-US" sz="1000" dirty="0" err="1"/>
              <a:t>condition_source_value</a:t>
            </a:r>
            <a:r>
              <a:rPr lang="en-US" sz="1000" dirty="0"/>
              <a:t>	 </a:t>
            </a:r>
          </a:p>
          <a:p>
            <a:pPr marL="0" indent="0">
              <a:buNone/>
            </a:pPr>
            <a:r>
              <a:rPr lang="en-US" sz="1000" dirty="0"/>
              <a:t>1	10006	142345	        	 40391	 </a:t>
            </a:r>
          </a:p>
          <a:p>
            <a:pPr marL="0" indent="0">
              <a:buNone/>
            </a:pPr>
            <a:r>
              <a:rPr lang="en-US" sz="1000" dirty="0"/>
              <a:t>2	10006	142345		7850	 </a:t>
            </a:r>
          </a:p>
          <a:p>
            <a:pPr marL="0" indent="0">
              <a:buNone/>
            </a:pPr>
            <a:r>
              <a:rPr lang="en-US" sz="1000" dirty="0"/>
              <a:t>3	10006	142345		25000	 </a:t>
            </a:r>
          </a:p>
          <a:p>
            <a:pPr marL="0" indent="0">
              <a:buNone/>
            </a:pPr>
            <a:r>
              <a:rPr lang="en-US" sz="1000" dirty="0"/>
              <a:t>4	10006	142345		56211	 </a:t>
            </a:r>
          </a:p>
          <a:p>
            <a:pPr marL="0" indent="0">
              <a:buNone/>
            </a:pPr>
            <a:r>
              <a:rPr lang="en-US" sz="1000" dirty="0"/>
              <a:t>5	10006	142345		4240	 </a:t>
            </a:r>
          </a:p>
          <a:p>
            <a:pPr marL="0" indent="0">
              <a:buNone/>
            </a:pPr>
            <a:r>
              <a:rPr lang="en-US" sz="1000" dirty="0"/>
              <a:t>6	10006	142345		E8791	 </a:t>
            </a:r>
          </a:p>
          <a:p>
            <a:pPr marL="0" indent="0">
              <a:buNone/>
            </a:pPr>
            <a:r>
              <a:rPr lang="en-US" sz="1000" dirty="0"/>
              <a:t>7	10006	142345		5672	 </a:t>
            </a:r>
          </a:p>
          <a:p>
            <a:pPr marL="0" indent="0">
              <a:buNone/>
            </a:pPr>
            <a:r>
              <a:rPr lang="en-US" sz="1000" dirty="0"/>
              <a:t>8	10006	142345		4241	 </a:t>
            </a:r>
          </a:p>
          <a:p>
            <a:pPr marL="0" indent="0">
              <a:buNone/>
            </a:pPr>
            <a:r>
              <a:rPr lang="en-US" sz="1000" dirty="0"/>
              <a:t>9	10006	142345		03819	 </a:t>
            </a:r>
          </a:p>
          <a:p>
            <a:pPr marL="0" indent="0">
              <a:buNone/>
            </a:pPr>
            <a:r>
              <a:rPr lang="en-US" sz="1000" dirty="0"/>
              <a:t>10	10006	142345		V5867	 </a:t>
            </a:r>
          </a:p>
        </p:txBody>
      </p:sp>
    </p:spTree>
    <p:extLst>
      <p:ext uri="{BB962C8B-B14F-4D97-AF65-F5344CB8AC3E}">
        <p14:creationId xmlns:p14="http://schemas.microsoft.com/office/powerpoint/2010/main" val="198029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Perform data quality assessment</a:t>
            </a:r>
          </a:p>
        </p:txBody>
      </p:sp>
      <p:sp>
        <p:nvSpPr>
          <p:cNvPr id="4" name="TextBox 3">
            <a:extLst>
              <a:ext uri="{FF2B5EF4-FFF2-40B4-BE49-F238E27FC236}">
                <a16:creationId xmlns:a16="http://schemas.microsoft.com/office/drawing/2014/main" id="{5EEAFD0A-6DF5-F64D-A913-D8040DD9BDF1}"/>
              </a:ext>
            </a:extLst>
          </p:cNvPr>
          <p:cNvSpPr txBox="1"/>
          <p:nvPr/>
        </p:nvSpPr>
        <p:spPr>
          <a:xfrm>
            <a:off x="1191795" y="5011341"/>
            <a:ext cx="9496926" cy="1846659"/>
          </a:xfrm>
          <a:prstGeom prst="rect">
            <a:avLst/>
          </a:prstGeom>
          <a:noFill/>
        </p:spPr>
        <p:txBody>
          <a:bodyPr wrap="square" rtlCol="0">
            <a:spAutoFit/>
          </a:bodyPr>
          <a:lstStyle/>
          <a:p>
            <a:r>
              <a:rPr lang="en-US" sz="2400" dirty="0"/>
              <a:t>Example output table from the Course 2 videos showing transformation of MIMIC PATIENTS to OMOP PERSON</a:t>
            </a:r>
          </a:p>
          <a:p>
            <a:endParaRPr lang="en-US" sz="2400" dirty="0"/>
          </a:p>
          <a:p>
            <a:r>
              <a:rPr lang="en-US" sz="2400" dirty="0"/>
              <a:t>OK to paste link to a </a:t>
            </a:r>
            <a:r>
              <a:rPr lang="en-US" sz="2400" dirty="0" err="1"/>
              <a:t>GoogleDoc</a:t>
            </a:r>
            <a:r>
              <a:rPr lang="en-US" sz="2400" dirty="0"/>
              <a:t> instead.</a:t>
            </a:r>
          </a:p>
          <a:p>
            <a:endParaRPr lang="en-US" dirty="0"/>
          </a:p>
        </p:txBody>
      </p:sp>
      <p:pic>
        <p:nvPicPr>
          <p:cNvPr id="6" name="Picture 5">
            <a:extLst>
              <a:ext uri="{FF2B5EF4-FFF2-40B4-BE49-F238E27FC236}">
                <a16:creationId xmlns:a16="http://schemas.microsoft.com/office/drawing/2014/main" id="{644FD9B8-CED6-6940-8A80-BCE91FBB2D09}"/>
              </a:ext>
            </a:extLst>
          </p:cNvPr>
          <p:cNvPicPr>
            <a:picLocks noChangeAspect="1"/>
          </p:cNvPicPr>
          <p:nvPr/>
        </p:nvPicPr>
        <p:blipFill rotWithShape="1">
          <a:blip r:embed="rId3"/>
          <a:srcRect t="81450" r="57750"/>
          <a:stretch/>
        </p:blipFill>
        <p:spPr>
          <a:xfrm>
            <a:off x="2112462" y="3917686"/>
            <a:ext cx="6561638" cy="1093655"/>
          </a:xfrm>
          <a:prstGeom prst="rect">
            <a:avLst/>
          </a:prstGeom>
          <a:ln w="25400">
            <a:solidFill>
              <a:schemeClr val="tx1"/>
            </a:solidFill>
          </a:ln>
        </p:spPr>
      </p:pic>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spTree>
    <p:extLst>
      <p:ext uri="{BB962C8B-B14F-4D97-AF65-F5344CB8AC3E}">
        <p14:creationId xmlns:p14="http://schemas.microsoft.com/office/powerpoint/2010/main" val="4046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3AEC6C-99CD-4431-96D1-A522AFCDA9B6}"/>
              </a:ext>
            </a:extLst>
          </p:cNvPr>
          <p:cNvSpPr>
            <a:spLocks noGrp="1"/>
          </p:cNvSpPr>
          <p:nvPr>
            <p:ph type="title"/>
          </p:nvPr>
        </p:nvSpPr>
        <p:spPr>
          <a:xfrm>
            <a:off x="838200" y="92280"/>
            <a:ext cx="10515600" cy="302003"/>
          </a:xfrm>
        </p:spPr>
        <p:txBody>
          <a:bodyPr>
            <a:normAutofit fontScale="90000"/>
          </a:bodyPr>
          <a:lstStyle/>
          <a:p>
            <a:pPr algn="ctr"/>
            <a:r>
              <a:rPr lang="en-US" sz="2000" b="1" u="sng" dirty="0"/>
              <a:t>Data Quality Assessment</a:t>
            </a:r>
          </a:p>
        </p:txBody>
      </p:sp>
      <p:sp>
        <p:nvSpPr>
          <p:cNvPr id="3" name="Content Placeholder 2">
            <a:extLst>
              <a:ext uri="{FF2B5EF4-FFF2-40B4-BE49-F238E27FC236}">
                <a16:creationId xmlns:a16="http://schemas.microsoft.com/office/drawing/2014/main" id="{29E3C279-39E2-483E-9FE9-0EE0DA6B94AC}"/>
              </a:ext>
            </a:extLst>
          </p:cNvPr>
          <p:cNvSpPr>
            <a:spLocks noGrp="1"/>
          </p:cNvSpPr>
          <p:nvPr>
            <p:ph idx="1"/>
          </p:nvPr>
        </p:nvSpPr>
        <p:spPr>
          <a:xfrm>
            <a:off x="268448" y="394284"/>
            <a:ext cx="11551640" cy="6274964"/>
          </a:xfrm>
        </p:spPr>
        <p:txBody>
          <a:bodyPr>
            <a:normAutofit/>
          </a:bodyPr>
          <a:lstStyle/>
          <a:p>
            <a:pPr>
              <a:lnSpc>
                <a:spcPct val="50000"/>
              </a:lnSpc>
              <a:buFont typeface="Wingdings" panose="05000000000000000000" pitchFamily="2" charset="2"/>
              <a:buChar char="Ø"/>
            </a:pPr>
            <a:endParaRPr lang="en-US" sz="1200" dirty="0">
              <a:solidFill>
                <a:srgbClr val="00B050"/>
              </a:solidFill>
            </a:endParaRPr>
          </a:p>
          <a:p>
            <a:pPr>
              <a:lnSpc>
                <a:spcPct val="50000"/>
              </a:lnSpc>
              <a:buFont typeface="Wingdings" panose="05000000000000000000" pitchFamily="2" charset="2"/>
              <a:buChar char="Ø"/>
            </a:pPr>
            <a:r>
              <a:rPr lang="en-US" sz="1200" dirty="0">
                <a:solidFill>
                  <a:srgbClr val="00B050"/>
                </a:solidFill>
              </a:rPr>
              <a:t>The number of rows in the MIMIC ADMISSIONS table (where each row represents a unique visit which is represented by a unique </a:t>
            </a:r>
            <a:r>
              <a:rPr lang="en-US" sz="1200" dirty="0" err="1">
                <a:solidFill>
                  <a:srgbClr val="00B050"/>
                </a:solidFill>
              </a:rPr>
              <a:t>hadm_id</a:t>
            </a:r>
            <a:r>
              <a:rPr lang="en-US" sz="1200" u="sng" dirty="0">
                <a:solidFill>
                  <a:srgbClr val="00B050"/>
                </a:solidFill>
              </a:rPr>
              <a:t>) should equal </a:t>
            </a:r>
            <a:r>
              <a:rPr lang="en-US" sz="1200" dirty="0">
                <a:solidFill>
                  <a:srgbClr val="00B050"/>
                </a:solidFill>
              </a:rPr>
              <a:t>the</a:t>
            </a:r>
          </a:p>
          <a:p>
            <a:pPr marL="0" indent="0">
              <a:lnSpc>
                <a:spcPct val="50000"/>
              </a:lnSpc>
              <a:buNone/>
            </a:pPr>
            <a:r>
              <a:rPr lang="en-US" sz="1200" dirty="0">
                <a:solidFill>
                  <a:srgbClr val="00B050"/>
                </a:solidFill>
              </a:rPr>
              <a:t> number of unique values for </a:t>
            </a:r>
            <a:r>
              <a:rPr lang="en-US" sz="1200" dirty="0" err="1">
                <a:solidFill>
                  <a:srgbClr val="00B050"/>
                </a:solidFill>
              </a:rPr>
              <a:t>visit_occurrence_id</a:t>
            </a:r>
            <a:r>
              <a:rPr lang="en-US" sz="1200" dirty="0">
                <a:solidFill>
                  <a:srgbClr val="00B050"/>
                </a:solidFill>
              </a:rPr>
              <a:t> in our new OMOP CONDITION_OCCURRENCE table (We are assuming there was no other data present in the table before our work.). </a:t>
            </a:r>
          </a:p>
          <a:p>
            <a:pPr marL="0" indent="0">
              <a:buNone/>
            </a:pPr>
            <a:r>
              <a:rPr lang="en-US" sz="1000" dirty="0">
                <a:solidFill>
                  <a:schemeClr val="accent5"/>
                </a:solidFill>
              </a:rPr>
              <a:t>select count(distinct </a:t>
            </a:r>
            <a:r>
              <a:rPr lang="en-US" sz="1000" dirty="0" err="1">
                <a:solidFill>
                  <a:schemeClr val="accent5"/>
                </a:solidFill>
              </a:rPr>
              <a:t>oc.visit_occurrence_id</a:t>
            </a:r>
            <a:r>
              <a:rPr lang="en-US" sz="1000" dirty="0">
                <a:solidFill>
                  <a:schemeClr val="accent5"/>
                </a:solidFill>
              </a:rPr>
              <a:t>) as </a:t>
            </a:r>
            <a:r>
              <a:rPr lang="en-US" sz="1000" dirty="0" err="1">
                <a:solidFill>
                  <a:schemeClr val="accent5"/>
                </a:solidFill>
              </a:rPr>
              <a:t>number_unique_visits</a:t>
            </a:r>
            <a:r>
              <a:rPr lang="en-US" sz="1000" dirty="0">
                <a:solidFill>
                  <a:schemeClr val="accent5"/>
                </a:solidFill>
              </a:rPr>
              <a:t> from CONDITION_OCCURRENCE as </a:t>
            </a:r>
            <a:r>
              <a:rPr lang="en-US" sz="1000" dirty="0" err="1">
                <a:solidFill>
                  <a:schemeClr val="accent5"/>
                </a:solidFill>
              </a:rPr>
              <a:t>oc</a:t>
            </a:r>
            <a:r>
              <a:rPr lang="en-US" sz="1000" dirty="0">
                <a:solidFill>
                  <a:schemeClr val="accent5"/>
                </a:solidFill>
              </a:rPr>
              <a:t>;</a:t>
            </a:r>
          </a:p>
          <a:p>
            <a:pPr marL="0" indent="0">
              <a:lnSpc>
                <a:spcPct val="50000"/>
              </a:lnSpc>
              <a:buNone/>
            </a:pPr>
            <a:r>
              <a:rPr lang="en-US" sz="800" dirty="0">
                <a:solidFill>
                  <a:schemeClr val="accent5"/>
                </a:solidFill>
              </a:rPr>
              <a:t>Row	</a:t>
            </a:r>
            <a:r>
              <a:rPr lang="en-US" sz="800" dirty="0" err="1">
                <a:solidFill>
                  <a:schemeClr val="accent5"/>
                </a:solidFill>
              </a:rPr>
              <a:t>number_unique_visits</a:t>
            </a:r>
            <a:r>
              <a:rPr lang="en-US" sz="800" dirty="0">
                <a:solidFill>
                  <a:schemeClr val="accent5"/>
                </a:solidFill>
              </a:rPr>
              <a:t>	 </a:t>
            </a:r>
          </a:p>
          <a:p>
            <a:pPr marL="0" indent="0">
              <a:lnSpc>
                <a:spcPct val="50000"/>
              </a:lnSpc>
              <a:buNone/>
            </a:pPr>
            <a:r>
              <a:rPr lang="en-US" sz="800" dirty="0">
                <a:solidFill>
                  <a:schemeClr val="accent5"/>
                </a:solidFill>
              </a:rPr>
              <a:t>1	129</a:t>
            </a:r>
            <a:r>
              <a:rPr lang="en-US" sz="1000" dirty="0">
                <a:solidFill>
                  <a:srgbClr val="00B050"/>
                </a:solidFill>
              </a:rPr>
              <a:t>	</a:t>
            </a:r>
          </a:p>
          <a:p>
            <a:pPr marL="0" indent="0">
              <a:buNone/>
            </a:pPr>
            <a:r>
              <a:rPr lang="en-US" sz="1200" dirty="0">
                <a:solidFill>
                  <a:srgbClr val="002060"/>
                </a:solidFill>
              </a:rPr>
              <a:t>select count(*) as </a:t>
            </a:r>
            <a:r>
              <a:rPr lang="en-US" sz="1200" dirty="0" err="1">
                <a:solidFill>
                  <a:srgbClr val="002060"/>
                </a:solidFill>
              </a:rPr>
              <a:t>row_admissions</a:t>
            </a:r>
            <a:r>
              <a:rPr lang="en-US" sz="1200" dirty="0">
                <a:solidFill>
                  <a:srgbClr val="002060"/>
                </a:solidFill>
              </a:rPr>
              <a:t> from mimic3_demo.ADMISSIONS </a:t>
            </a:r>
            <a:r>
              <a:rPr lang="en-US" sz="1200" dirty="0" err="1">
                <a:solidFill>
                  <a:srgbClr val="002060"/>
                </a:solidFill>
              </a:rPr>
              <a:t>adm</a:t>
            </a:r>
            <a:r>
              <a:rPr lang="en-US" sz="1200" dirty="0">
                <a:solidFill>
                  <a:srgbClr val="002060"/>
                </a:solidFill>
              </a:rPr>
              <a:t>;</a:t>
            </a:r>
          </a:p>
          <a:p>
            <a:pPr marL="0" indent="0">
              <a:lnSpc>
                <a:spcPct val="70000"/>
              </a:lnSpc>
              <a:buNone/>
            </a:pPr>
            <a:r>
              <a:rPr lang="en-US" sz="800" dirty="0">
                <a:solidFill>
                  <a:srgbClr val="002060"/>
                </a:solidFill>
              </a:rPr>
              <a:t>Row	</a:t>
            </a:r>
            <a:r>
              <a:rPr lang="en-US" sz="800" dirty="0" err="1">
                <a:solidFill>
                  <a:srgbClr val="002060"/>
                </a:solidFill>
              </a:rPr>
              <a:t>row_admissions</a:t>
            </a:r>
            <a:r>
              <a:rPr lang="en-US" sz="800" dirty="0">
                <a:solidFill>
                  <a:srgbClr val="002060"/>
                </a:solidFill>
              </a:rPr>
              <a:t>	 </a:t>
            </a:r>
          </a:p>
          <a:p>
            <a:pPr marL="0" indent="0">
              <a:lnSpc>
                <a:spcPct val="70000"/>
              </a:lnSpc>
              <a:buNone/>
            </a:pPr>
            <a:r>
              <a:rPr lang="en-US" sz="800" dirty="0">
                <a:solidFill>
                  <a:srgbClr val="002060"/>
                </a:solidFill>
              </a:rPr>
              <a:t>1	129</a:t>
            </a:r>
          </a:p>
          <a:p>
            <a:pPr marL="0" indent="0">
              <a:buNone/>
            </a:pPr>
            <a:endParaRPr lang="en-US" sz="1000" dirty="0">
              <a:solidFill>
                <a:srgbClr val="00B050"/>
              </a:solidFill>
            </a:endParaRPr>
          </a:p>
          <a:p>
            <a:pPr>
              <a:lnSpc>
                <a:spcPct val="50000"/>
              </a:lnSpc>
              <a:buFont typeface="Wingdings" panose="05000000000000000000" pitchFamily="2" charset="2"/>
              <a:buChar char="Ø"/>
            </a:pPr>
            <a:r>
              <a:rPr lang="en-US" sz="1200" dirty="0">
                <a:solidFill>
                  <a:srgbClr val="00B050"/>
                </a:solidFill>
              </a:rPr>
              <a:t>The number of distinct </a:t>
            </a:r>
            <a:r>
              <a:rPr lang="en-US" sz="1200" dirty="0" err="1">
                <a:solidFill>
                  <a:srgbClr val="00B050"/>
                </a:solidFill>
              </a:rPr>
              <a:t>subject_ids</a:t>
            </a:r>
            <a:r>
              <a:rPr lang="en-US" sz="1200" dirty="0">
                <a:solidFill>
                  <a:srgbClr val="00B050"/>
                </a:solidFill>
              </a:rPr>
              <a:t> in the MIMIC ADMISSIONS table </a:t>
            </a:r>
            <a:r>
              <a:rPr lang="en-US" sz="1200" u="sng" dirty="0">
                <a:solidFill>
                  <a:srgbClr val="00B050"/>
                </a:solidFill>
              </a:rPr>
              <a:t>should equal </a:t>
            </a:r>
            <a:r>
              <a:rPr lang="en-US" sz="1200" dirty="0">
                <a:solidFill>
                  <a:srgbClr val="00B050"/>
                </a:solidFill>
              </a:rPr>
              <a:t>the number of distinct </a:t>
            </a:r>
            <a:r>
              <a:rPr lang="en-US" sz="1200" dirty="0" err="1">
                <a:solidFill>
                  <a:srgbClr val="00B050"/>
                </a:solidFill>
              </a:rPr>
              <a:t>person_ids</a:t>
            </a:r>
            <a:r>
              <a:rPr lang="en-US" sz="1200" dirty="0">
                <a:solidFill>
                  <a:srgbClr val="00B050"/>
                </a:solidFill>
              </a:rPr>
              <a:t> in our new OMOP CONDITION_OCCURRENCE table</a:t>
            </a:r>
          </a:p>
          <a:p>
            <a:pPr marL="0" indent="0">
              <a:lnSpc>
                <a:spcPct val="50000"/>
              </a:lnSpc>
              <a:buNone/>
            </a:pPr>
            <a:r>
              <a:rPr lang="en-US" sz="1200" dirty="0">
                <a:solidFill>
                  <a:srgbClr val="00B050"/>
                </a:solidFill>
              </a:rPr>
              <a:t>(We are assuming there was no other data present in the table before our work.). </a:t>
            </a:r>
            <a:endParaRPr lang="en-US" sz="1200" dirty="0"/>
          </a:p>
          <a:p>
            <a:pPr marL="0" indent="0">
              <a:buNone/>
            </a:pPr>
            <a:r>
              <a:rPr lang="en-US" sz="1000" dirty="0">
                <a:solidFill>
                  <a:schemeClr val="accent5"/>
                </a:solidFill>
              </a:rPr>
              <a:t>select count(distinct </a:t>
            </a:r>
            <a:r>
              <a:rPr lang="en-US" sz="1000" dirty="0" err="1">
                <a:solidFill>
                  <a:schemeClr val="accent5"/>
                </a:solidFill>
              </a:rPr>
              <a:t>oc.person_id</a:t>
            </a:r>
            <a:r>
              <a:rPr lang="en-US" sz="1000" dirty="0">
                <a:solidFill>
                  <a:schemeClr val="accent5"/>
                </a:solidFill>
              </a:rPr>
              <a:t>) as </a:t>
            </a:r>
            <a:r>
              <a:rPr lang="en-US" sz="1000" dirty="0" err="1">
                <a:solidFill>
                  <a:schemeClr val="accent5"/>
                </a:solidFill>
              </a:rPr>
              <a:t>number_unique_persons</a:t>
            </a:r>
            <a:r>
              <a:rPr lang="en-US" sz="1000" dirty="0">
                <a:solidFill>
                  <a:schemeClr val="accent5"/>
                </a:solidFill>
              </a:rPr>
              <a:t> from CONDITION_OCCURRENCE as </a:t>
            </a:r>
            <a:r>
              <a:rPr lang="en-US" sz="1000" dirty="0" err="1">
                <a:solidFill>
                  <a:schemeClr val="accent5"/>
                </a:solidFill>
              </a:rPr>
              <a:t>oc</a:t>
            </a:r>
            <a:r>
              <a:rPr lang="en-US" sz="1000" dirty="0">
                <a:solidFill>
                  <a:schemeClr val="accent5"/>
                </a:solidFill>
              </a:rPr>
              <a:t>;</a:t>
            </a:r>
          </a:p>
          <a:p>
            <a:pPr marL="0" indent="0">
              <a:lnSpc>
                <a:spcPct val="70000"/>
              </a:lnSpc>
              <a:buNone/>
            </a:pPr>
            <a:r>
              <a:rPr lang="en-US" sz="800" dirty="0">
                <a:solidFill>
                  <a:schemeClr val="accent5"/>
                </a:solidFill>
              </a:rPr>
              <a:t>Row	</a:t>
            </a:r>
            <a:r>
              <a:rPr lang="en-US" sz="800" dirty="0" err="1">
                <a:solidFill>
                  <a:schemeClr val="accent5"/>
                </a:solidFill>
              </a:rPr>
              <a:t>number_unique_persons</a:t>
            </a:r>
            <a:r>
              <a:rPr lang="en-US" sz="800" dirty="0">
                <a:solidFill>
                  <a:schemeClr val="accent5"/>
                </a:solidFill>
              </a:rPr>
              <a:t>	 </a:t>
            </a:r>
          </a:p>
          <a:p>
            <a:pPr marL="0" indent="0">
              <a:lnSpc>
                <a:spcPct val="70000"/>
              </a:lnSpc>
              <a:buNone/>
            </a:pPr>
            <a:r>
              <a:rPr lang="en-US" sz="800" dirty="0">
                <a:solidFill>
                  <a:schemeClr val="accent5"/>
                </a:solidFill>
              </a:rPr>
              <a:t>1	100</a:t>
            </a:r>
          </a:p>
          <a:p>
            <a:pPr marL="0" indent="0">
              <a:buNone/>
            </a:pPr>
            <a:r>
              <a:rPr lang="en-US" sz="1000" dirty="0">
                <a:solidFill>
                  <a:srgbClr val="002060"/>
                </a:solidFill>
              </a:rPr>
              <a:t>select count(distinct </a:t>
            </a:r>
            <a:r>
              <a:rPr lang="en-US" sz="1000" dirty="0" err="1">
                <a:solidFill>
                  <a:srgbClr val="002060"/>
                </a:solidFill>
              </a:rPr>
              <a:t>adm.subject_id</a:t>
            </a:r>
            <a:r>
              <a:rPr lang="en-US" sz="1000" dirty="0">
                <a:solidFill>
                  <a:srgbClr val="002060"/>
                </a:solidFill>
              </a:rPr>
              <a:t>) as </a:t>
            </a:r>
            <a:r>
              <a:rPr lang="en-US" sz="1000" dirty="0" err="1">
                <a:solidFill>
                  <a:srgbClr val="002060"/>
                </a:solidFill>
              </a:rPr>
              <a:t>num_unique_subjects</a:t>
            </a:r>
            <a:r>
              <a:rPr lang="en-US" sz="1000" dirty="0">
                <a:solidFill>
                  <a:srgbClr val="002060"/>
                </a:solidFill>
              </a:rPr>
              <a:t> from mimic3_demo.ADMISSIONS </a:t>
            </a:r>
            <a:r>
              <a:rPr lang="en-US" sz="1000" dirty="0" err="1">
                <a:solidFill>
                  <a:srgbClr val="002060"/>
                </a:solidFill>
              </a:rPr>
              <a:t>adm</a:t>
            </a:r>
            <a:r>
              <a:rPr lang="en-US" sz="1000" dirty="0">
                <a:solidFill>
                  <a:srgbClr val="002060"/>
                </a:solidFill>
              </a:rPr>
              <a:t>;</a:t>
            </a:r>
          </a:p>
          <a:p>
            <a:pPr marL="0" indent="0">
              <a:lnSpc>
                <a:spcPct val="60000"/>
              </a:lnSpc>
              <a:buNone/>
            </a:pPr>
            <a:r>
              <a:rPr lang="en-US" sz="800" dirty="0">
                <a:solidFill>
                  <a:srgbClr val="002060"/>
                </a:solidFill>
              </a:rPr>
              <a:t>Row	</a:t>
            </a:r>
            <a:r>
              <a:rPr lang="en-US" sz="800" dirty="0" err="1">
                <a:solidFill>
                  <a:srgbClr val="002060"/>
                </a:solidFill>
              </a:rPr>
              <a:t>num_unique_subjects</a:t>
            </a:r>
            <a:r>
              <a:rPr lang="en-US" sz="800" dirty="0">
                <a:solidFill>
                  <a:srgbClr val="002060"/>
                </a:solidFill>
              </a:rPr>
              <a:t>	 </a:t>
            </a:r>
          </a:p>
          <a:p>
            <a:pPr marL="0" indent="0">
              <a:lnSpc>
                <a:spcPct val="60000"/>
              </a:lnSpc>
              <a:buNone/>
            </a:pPr>
            <a:r>
              <a:rPr lang="en-US" sz="800" dirty="0">
                <a:solidFill>
                  <a:srgbClr val="002060"/>
                </a:solidFill>
              </a:rPr>
              <a:t>1	100	 </a:t>
            </a:r>
          </a:p>
          <a:p>
            <a:pPr marL="0" indent="0">
              <a:buNone/>
            </a:pPr>
            <a:endParaRPr lang="en-US" sz="800" dirty="0">
              <a:solidFill>
                <a:srgbClr val="00B050"/>
              </a:solidFill>
            </a:endParaRPr>
          </a:p>
          <a:p>
            <a:pPr>
              <a:lnSpc>
                <a:spcPct val="50000"/>
              </a:lnSpc>
              <a:buFont typeface="Wingdings" panose="05000000000000000000" pitchFamily="2" charset="2"/>
              <a:buChar char="Ø"/>
            </a:pPr>
            <a:r>
              <a:rPr lang="en-US" sz="1200" dirty="0">
                <a:solidFill>
                  <a:srgbClr val="00B050"/>
                </a:solidFill>
              </a:rPr>
              <a:t>The number of distinct </a:t>
            </a:r>
            <a:r>
              <a:rPr lang="en-US" sz="1200" dirty="0" err="1">
                <a:solidFill>
                  <a:srgbClr val="00B050"/>
                </a:solidFill>
              </a:rPr>
              <a:t>condition_source_values</a:t>
            </a:r>
            <a:r>
              <a:rPr lang="en-US" sz="1200" dirty="0">
                <a:solidFill>
                  <a:srgbClr val="00B050"/>
                </a:solidFill>
              </a:rPr>
              <a:t> in our new OMOP CONDITION_OCCURRENCE table </a:t>
            </a:r>
            <a:r>
              <a:rPr lang="en-US" sz="1200" u="sng" dirty="0">
                <a:solidFill>
                  <a:srgbClr val="00B050"/>
                </a:solidFill>
              </a:rPr>
              <a:t>should &lt;=  </a:t>
            </a:r>
            <a:r>
              <a:rPr lang="en-US" sz="1200" dirty="0">
                <a:solidFill>
                  <a:srgbClr val="00B050"/>
                </a:solidFill>
              </a:rPr>
              <a:t>the number of distinct icd9_code values in the</a:t>
            </a:r>
          </a:p>
          <a:p>
            <a:pPr marL="0" lvl="0" indent="0">
              <a:lnSpc>
                <a:spcPct val="50000"/>
              </a:lnSpc>
              <a:buNone/>
            </a:pPr>
            <a:r>
              <a:rPr lang="en-US" sz="1200" dirty="0">
                <a:solidFill>
                  <a:srgbClr val="00B050"/>
                </a:solidFill>
              </a:rPr>
              <a:t> MIMIC DIAGNOSES_ICD table (We are assuming there was no other data present in the table before our work.). </a:t>
            </a:r>
          </a:p>
          <a:p>
            <a:pPr marL="0" indent="0">
              <a:buNone/>
            </a:pPr>
            <a:r>
              <a:rPr lang="en-US" sz="1000" dirty="0">
                <a:solidFill>
                  <a:schemeClr val="accent5"/>
                </a:solidFill>
              </a:rPr>
              <a:t>select count(distinct </a:t>
            </a:r>
            <a:r>
              <a:rPr lang="en-US" sz="1000" dirty="0" err="1">
                <a:solidFill>
                  <a:schemeClr val="accent5"/>
                </a:solidFill>
              </a:rPr>
              <a:t>oc.condition_source_value</a:t>
            </a:r>
            <a:r>
              <a:rPr lang="en-US" sz="1000" dirty="0">
                <a:solidFill>
                  <a:schemeClr val="accent5"/>
                </a:solidFill>
              </a:rPr>
              <a:t>) as </a:t>
            </a:r>
            <a:r>
              <a:rPr lang="en-US" sz="1000" dirty="0" err="1">
                <a:solidFill>
                  <a:schemeClr val="accent5"/>
                </a:solidFill>
              </a:rPr>
              <a:t>number_unique_conditions</a:t>
            </a:r>
            <a:r>
              <a:rPr lang="en-US" sz="1000" dirty="0">
                <a:solidFill>
                  <a:schemeClr val="accent5"/>
                </a:solidFill>
              </a:rPr>
              <a:t> from CONDITION_OCCURRENCE as </a:t>
            </a:r>
            <a:r>
              <a:rPr lang="en-US" sz="1000" dirty="0" err="1">
                <a:solidFill>
                  <a:schemeClr val="accent5"/>
                </a:solidFill>
              </a:rPr>
              <a:t>oc</a:t>
            </a:r>
            <a:r>
              <a:rPr lang="en-US" sz="1000" dirty="0">
                <a:solidFill>
                  <a:schemeClr val="accent5"/>
                </a:solidFill>
              </a:rPr>
              <a:t>;</a:t>
            </a:r>
          </a:p>
          <a:p>
            <a:pPr marL="0" indent="0">
              <a:lnSpc>
                <a:spcPct val="60000"/>
              </a:lnSpc>
              <a:buNone/>
            </a:pPr>
            <a:r>
              <a:rPr lang="en-US" sz="800" dirty="0">
                <a:solidFill>
                  <a:schemeClr val="accent5"/>
                </a:solidFill>
              </a:rPr>
              <a:t>Row	</a:t>
            </a:r>
            <a:r>
              <a:rPr lang="en-US" sz="800" dirty="0" err="1">
                <a:solidFill>
                  <a:schemeClr val="accent5"/>
                </a:solidFill>
              </a:rPr>
              <a:t>number_unique_conditions</a:t>
            </a:r>
            <a:r>
              <a:rPr lang="en-US" sz="800" dirty="0">
                <a:solidFill>
                  <a:schemeClr val="accent5"/>
                </a:solidFill>
              </a:rPr>
              <a:t>	 </a:t>
            </a:r>
          </a:p>
          <a:p>
            <a:pPr marL="0" indent="0">
              <a:lnSpc>
                <a:spcPct val="60000"/>
              </a:lnSpc>
              <a:buNone/>
            </a:pPr>
            <a:r>
              <a:rPr lang="en-US" sz="800" dirty="0">
                <a:solidFill>
                  <a:schemeClr val="accent5"/>
                </a:solidFill>
              </a:rPr>
              <a:t>1	581</a:t>
            </a:r>
          </a:p>
          <a:p>
            <a:pPr marL="0" indent="0">
              <a:buNone/>
            </a:pPr>
            <a:r>
              <a:rPr lang="en-US" sz="1000" dirty="0">
                <a:solidFill>
                  <a:srgbClr val="002060"/>
                </a:solidFill>
              </a:rPr>
              <a:t>select count(distinct diag.icd9_code) as num_unique_icd9codes from mimic3_demo.DIAGNOSES_ICD </a:t>
            </a:r>
            <a:r>
              <a:rPr lang="en-US" sz="1000" dirty="0" err="1">
                <a:solidFill>
                  <a:srgbClr val="002060"/>
                </a:solidFill>
              </a:rPr>
              <a:t>diag</a:t>
            </a:r>
            <a:r>
              <a:rPr lang="en-US" sz="1000" dirty="0">
                <a:solidFill>
                  <a:srgbClr val="002060"/>
                </a:solidFill>
              </a:rPr>
              <a:t>;</a:t>
            </a:r>
          </a:p>
          <a:p>
            <a:pPr marL="0" indent="0">
              <a:lnSpc>
                <a:spcPct val="60000"/>
              </a:lnSpc>
              <a:buNone/>
            </a:pPr>
            <a:r>
              <a:rPr lang="en-US" sz="800" dirty="0">
                <a:solidFill>
                  <a:srgbClr val="002060"/>
                </a:solidFill>
              </a:rPr>
              <a:t>Row	num_unique_icd9codes	 </a:t>
            </a:r>
          </a:p>
          <a:p>
            <a:pPr marL="0" indent="0">
              <a:lnSpc>
                <a:spcPct val="60000"/>
              </a:lnSpc>
              <a:buNone/>
            </a:pPr>
            <a:r>
              <a:rPr lang="en-US" sz="800" dirty="0">
                <a:solidFill>
                  <a:srgbClr val="002060"/>
                </a:solidFill>
              </a:rPr>
              <a:t>1	581	</a:t>
            </a:r>
          </a:p>
          <a:p>
            <a:pPr marL="0" indent="0">
              <a:buNone/>
            </a:pPr>
            <a:endParaRPr lang="en-US" sz="1000" dirty="0"/>
          </a:p>
        </p:txBody>
      </p:sp>
    </p:spTree>
    <p:extLst>
      <p:ext uri="{BB962C8B-B14F-4D97-AF65-F5344CB8AC3E}">
        <p14:creationId xmlns:p14="http://schemas.microsoft.com/office/powerpoint/2010/main" val="424348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4955203"/>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endParaRPr lang="en-US" sz="2800" b="1" dirty="0">
              <a:solidFill>
                <a:srgbClr val="FF0000"/>
              </a:solidFill>
            </a:endParaRPr>
          </a:p>
          <a:p>
            <a:pPr marL="742950" lvl="1" indent="-285750">
              <a:buFont typeface="Arial" panose="020B0604020202020204" pitchFamily="34" charset="0"/>
              <a:buChar char="•"/>
            </a:pPr>
            <a:endParaRPr lang="en-US" sz="2800" b="1" dirty="0">
              <a:solidFill>
                <a:srgbClr val="FF0000"/>
              </a:solidFill>
            </a:endParaRPr>
          </a:p>
          <a:p>
            <a:pPr marL="800100" lvl="1" indent="-342900">
              <a:buFont typeface="Wingdings" panose="05000000000000000000" pitchFamily="2" charset="2"/>
              <a:buChar char="Ø"/>
            </a:pPr>
            <a:r>
              <a:rPr lang="en-US" sz="2400" b="1" dirty="0">
                <a:solidFill>
                  <a:srgbClr val="00B050"/>
                </a:solidFill>
              </a:rPr>
              <a:t>A description of the CONDITION_OCCURRENCE table follows on the next 2 slides.</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D8C4-E549-4770-A15D-EB41F3069DEC}"/>
              </a:ext>
            </a:extLst>
          </p:cNvPr>
          <p:cNvSpPr>
            <a:spLocks noGrp="1"/>
          </p:cNvSpPr>
          <p:nvPr>
            <p:ph type="title"/>
          </p:nvPr>
        </p:nvSpPr>
        <p:spPr>
          <a:xfrm>
            <a:off x="720057" y="102867"/>
            <a:ext cx="10515600" cy="524108"/>
          </a:xfrm>
        </p:spPr>
        <p:txBody>
          <a:bodyPr>
            <a:normAutofit/>
          </a:bodyPr>
          <a:lstStyle/>
          <a:p>
            <a:r>
              <a:rPr lang="en-US" sz="2000" u="sng" dirty="0"/>
              <a:t>3 fields in the CONDITION_OCCURRENCE  table in OMOP</a:t>
            </a:r>
          </a:p>
        </p:txBody>
      </p:sp>
      <p:sp>
        <p:nvSpPr>
          <p:cNvPr id="3" name="Content Placeholder 2">
            <a:extLst>
              <a:ext uri="{FF2B5EF4-FFF2-40B4-BE49-F238E27FC236}">
                <a16:creationId xmlns:a16="http://schemas.microsoft.com/office/drawing/2014/main" id="{F8595AAA-8B2D-4171-8C00-9279032C96A3}"/>
              </a:ext>
            </a:extLst>
          </p:cNvPr>
          <p:cNvSpPr>
            <a:spLocks noGrp="1"/>
          </p:cNvSpPr>
          <p:nvPr>
            <p:ph idx="1"/>
          </p:nvPr>
        </p:nvSpPr>
        <p:spPr>
          <a:xfrm>
            <a:off x="838200" y="626975"/>
            <a:ext cx="10515600" cy="6128157"/>
          </a:xfrm>
        </p:spPr>
        <p:txBody>
          <a:bodyPr>
            <a:normAutofit fontScale="70000" lnSpcReduction="20000"/>
          </a:bodyPr>
          <a:lstStyle/>
          <a:p>
            <a:pPr marL="0" indent="0">
              <a:buNone/>
            </a:pPr>
            <a:r>
              <a:rPr lang="en-US" sz="1300" dirty="0"/>
              <a:t>From    </a:t>
            </a:r>
            <a:r>
              <a:rPr lang="en-US" sz="1300" dirty="0">
                <a:hlinkClick r:id="rId2"/>
              </a:rPr>
              <a:t>https://github.com/OHDSI/CommonDataModel/wiki/CONDITION_OCCURRENCE</a:t>
            </a:r>
            <a:endParaRPr lang="en-US" sz="1300" dirty="0"/>
          </a:p>
          <a:p>
            <a:pPr marL="0" indent="0">
              <a:buNone/>
            </a:pPr>
            <a:r>
              <a:rPr lang="en-US" sz="1300" dirty="0">
                <a:solidFill>
                  <a:srgbClr val="00B050"/>
                </a:solidFill>
              </a:rPr>
              <a:t>1.)  Descriptions of the table for our work:</a:t>
            </a:r>
          </a:p>
          <a:p>
            <a:r>
              <a:rPr lang="en-US" sz="1300" dirty="0"/>
              <a:t>Suggesting the presence of a disease or medical condition stated as a diagnosis, a sign, or a symptom, which is either observed by a Provider or reported by the patient.</a:t>
            </a:r>
          </a:p>
          <a:p>
            <a:r>
              <a:rPr lang="en-US" sz="1300" dirty="0"/>
              <a:t>Medical claims data include diagnoses coded in Source Vocabularies such as ICD-9-CM that are submitted as part of a reimbursement claim for health services.</a:t>
            </a:r>
          </a:p>
          <a:p>
            <a:r>
              <a:rPr lang="en-US" sz="1300" dirty="0"/>
              <a:t>Condition records are typically inferred from diagnostic codes recorded in the source data. Such code systems, like ICD-9-CM, ICD-10-CM, Read etc., provide a comprehensive coverage of conditions. </a:t>
            </a:r>
            <a:r>
              <a:rPr lang="en-US" sz="1300" dirty="0">
                <a:solidFill>
                  <a:srgbClr val="FF0000"/>
                </a:solidFill>
              </a:rPr>
              <a:t>However, if the diagnostic code in the source does not define a condition, but rather an observation or a procedure, then such information is not stored in the CONDITION_OCCURRENCE table, </a:t>
            </a:r>
            <a:r>
              <a:rPr lang="en-US" sz="1300" dirty="0"/>
              <a:t>but in the respective tables indicated by the domain.</a:t>
            </a:r>
          </a:p>
          <a:p>
            <a:r>
              <a:rPr lang="en-US" sz="1300" dirty="0">
                <a:solidFill>
                  <a:srgbClr val="FF0000"/>
                </a:solidFill>
              </a:rPr>
              <a:t>Family history and past diagnoses ('history of') are not recorded in the CONDITION_OCCURRENCE table. </a:t>
            </a:r>
            <a:r>
              <a:rPr lang="en-US" sz="1300" dirty="0"/>
              <a:t>Instead, they are listed in the OBSERVATION table.</a:t>
            </a:r>
          </a:p>
          <a:p>
            <a:r>
              <a:rPr lang="en-US" sz="1300" dirty="0">
                <a:solidFill>
                  <a:srgbClr val="FF0000"/>
                </a:solidFill>
              </a:rPr>
              <a:t>Codes written in the process of establishing the diagnosis, such as 'question of' of and 'rule out', are not represented here. </a:t>
            </a:r>
            <a:r>
              <a:rPr lang="en-US" sz="1300" dirty="0"/>
              <a:t>Instead, they are listed in the OBSERVATION table, if they are used for analyses.</a:t>
            </a:r>
          </a:p>
          <a:p>
            <a:pPr>
              <a:buFont typeface="Wingdings" panose="05000000000000000000" pitchFamily="2" charset="2"/>
              <a:buChar char="Ø"/>
            </a:pPr>
            <a:r>
              <a:rPr lang="en-US" sz="1300" dirty="0">
                <a:solidFill>
                  <a:srgbClr val="00B050"/>
                </a:solidFill>
              </a:rPr>
              <a:t>We will map the ICD9_CODEs from MIMIC to OMOP for the </a:t>
            </a:r>
            <a:r>
              <a:rPr lang="en-US" sz="1300" dirty="0" err="1">
                <a:solidFill>
                  <a:srgbClr val="00B050"/>
                </a:solidFill>
              </a:rPr>
              <a:t>condition_source_value</a:t>
            </a:r>
            <a:r>
              <a:rPr lang="en-US" sz="1300" dirty="0">
                <a:solidFill>
                  <a:srgbClr val="00B050"/>
                </a:solidFill>
              </a:rPr>
              <a:t>.</a:t>
            </a:r>
          </a:p>
          <a:p>
            <a:pPr marL="0" indent="0">
              <a:buNone/>
            </a:pPr>
            <a:endParaRPr lang="en-US" sz="1300" dirty="0"/>
          </a:p>
          <a:p>
            <a:pPr marL="0" indent="0">
              <a:buNone/>
            </a:pPr>
            <a:r>
              <a:rPr lang="en-US" sz="1300" dirty="0">
                <a:solidFill>
                  <a:srgbClr val="00B050"/>
                </a:solidFill>
              </a:rPr>
              <a:t>2.)  The 3 fields in the table that we are interested in:</a:t>
            </a:r>
          </a:p>
          <a:p>
            <a:pPr>
              <a:buFont typeface="Wingdings" panose="05000000000000000000" pitchFamily="2" charset="2"/>
              <a:buChar char="§"/>
            </a:pPr>
            <a:r>
              <a:rPr lang="en-US" sz="1300" dirty="0">
                <a:solidFill>
                  <a:srgbClr val="002060"/>
                </a:solidFill>
              </a:rPr>
              <a:t>person_id         </a:t>
            </a:r>
            <a:r>
              <a:rPr lang="en-US" sz="1300" dirty="0"/>
              <a:t>	</a:t>
            </a:r>
            <a:r>
              <a:rPr lang="en-US" sz="1300" dirty="0" err="1"/>
              <a:t>bigint</a:t>
            </a:r>
            <a:r>
              <a:rPr lang="en-US" sz="1300" dirty="0"/>
              <a:t>	A foreign key identifier to the Person who is experiencing the condition.</a:t>
            </a:r>
          </a:p>
          <a:p>
            <a:pPr>
              <a:buFont typeface="Wingdings" panose="05000000000000000000" pitchFamily="2" charset="2"/>
              <a:buChar char="§"/>
            </a:pPr>
            <a:r>
              <a:rPr lang="en-US" sz="1300" dirty="0" err="1">
                <a:solidFill>
                  <a:srgbClr val="002060"/>
                </a:solidFill>
              </a:rPr>
              <a:t>visit_occurrence_id</a:t>
            </a:r>
            <a:r>
              <a:rPr lang="en-US" sz="1300" dirty="0"/>
              <a:t>	integer	A foreign key to the visit in the VISIT_OCCURRENCE table during which the Condition was determined (diagnosed).</a:t>
            </a:r>
          </a:p>
          <a:p>
            <a:pPr>
              <a:buFont typeface="Wingdings" panose="05000000000000000000" pitchFamily="2" charset="2"/>
              <a:buChar char="§"/>
            </a:pPr>
            <a:r>
              <a:rPr lang="en-US" sz="1300" dirty="0" err="1">
                <a:solidFill>
                  <a:srgbClr val="002060"/>
                </a:solidFill>
              </a:rPr>
              <a:t>condition_source_value</a:t>
            </a:r>
            <a:r>
              <a:rPr lang="en-US" sz="1300" dirty="0"/>
              <a:t>	varchar(50)	The source code for the Condition as it appears in the source data. This code is mapped to a Standard Condition Concept in the Standardized Vocabularies and the original code is stored here for reference.</a:t>
            </a:r>
          </a:p>
          <a:p>
            <a:pPr>
              <a:buFont typeface="Wingdings" panose="05000000000000000000" pitchFamily="2" charset="2"/>
              <a:buChar char="§"/>
            </a:pPr>
            <a:endParaRPr lang="en-US" sz="1300" dirty="0"/>
          </a:p>
          <a:p>
            <a:pPr marL="0" indent="0">
              <a:buNone/>
            </a:pPr>
            <a:r>
              <a:rPr lang="en-US" sz="1300" dirty="0">
                <a:solidFill>
                  <a:srgbClr val="00B050"/>
                </a:solidFill>
              </a:rPr>
              <a:t>3.)  Some of the rows from the OMOP CONDITION_OCCURRENCE table:</a:t>
            </a:r>
          </a:p>
          <a:p>
            <a:pPr lvl="0">
              <a:buFont typeface="Wingdings" panose="05000000000000000000" pitchFamily="2" charset="2"/>
              <a:buChar char="Ø"/>
            </a:pPr>
            <a:r>
              <a:rPr lang="en-US" sz="1300" dirty="0">
                <a:solidFill>
                  <a:srgbClr val="00B050"/>
                </a:solidFill>
              </a:rPr>
              <a:t>As you can see from the example output below from the OMOP CONDITION_OCCURRENCE table, a unique person may have multiple visits.</a:t>
            </a:r>
          </a:p>
          <a:p>
            <a:pPr marL="0" indent="0">
              <a:buNone/>
            </a:pPr>
            <a:r>
              <a:rPr lang="en-US" sz="1300" dirty="0"/>
              <a:t>Row                              </a:t>
            </a:r>
            <a:r>
              <a:rPr lang="en-US" sz="1300" dirty="0">
                <a:solidFill>
                  <a:srgbClr val="002060"/>
                </a:solidFill>
              </a:rPr>
              <a:t>person_id         </a:t>
            </a:r>
            <a:r>
              <a:rPr lang="en-US" sz="1300" dirty="0" err="1">
                <a:solidFill>
                  <a:srgbClr val="002060"/>
                </a:solidFill>
              </a:rPr>
              <a:t>visit_occurrence_id</a:t>
            </a:r>
            <a:r>
              <a:rPr lang="en-US" sz="1300" dirty="0">
                <a:solidFill>
                  <a:srgbClr val="002060"/>
                </a:solidFill>
              </a:rPr>
              <a:t>     </a:t>
            </a:r>
            <a:r>
              <a:rPr lang="en-US" sz="1300" dirty="0" err="1">
                <a:solidFill>
                  <a:srgbClr val="002060"/>
                </a:solidFill>
              </a:rPr>
              <a:t>condition_source_value</a:t>
            </a:r>
            <a:r>
              <a:rPr lang="en-US" sz="1300" dirty="0">
                <a:solidFill>
                  <a:srgbClr val="002060"/>
                </a:solidFill>
              </a:rPr>
              <a:t>                  </a:t>
            </a:r>
            <a:r>
              <a:rPr lang="en-US" sz="1300" dirty="0" err="1"/>
              <a:t>condition_concept_id</a:t>
            </a:r>
            <a:r>
              <a:rPr lang="en-US" sz="1300" dirty="0"/>
              <a:t>	</a:t>
            </a:r>
            <a:r>
              <a:rPr lang="en-US" sz="1300" dirty="0" err="1"/>
              <a:t>concept_id</a:t>
            </a:r>
            <a:r>
              <a:rPr lang="en-US" sz="1300" dirty="0"/>
              <a:t>	</a:t>
            </a:r>
            <a:r>
              <a:rPr lang="en-US" sz="1300" dirty="0" err="1"/>
              <a:t>concept_name</a:t>
            </a:r>
            <a:r>
              <a:rPr lang="en-US" sz="1300" dirty="0"/>
              <a:t>	 </a:t>
            </a:r>
          </a:p>
          <a:p>
            <a:pPr marL="0" indent="0">
              <a:buNone/>
            </a:pPr>
            <a:r>
              <a:rPr lang="en-US" sz="1300" dirty="0"/>
              <a:t>1	922876	4	8028	443458	443458	Closed fracture of facial bone	 </a:t>
            </a:r>
          </a:p>
          <a:p>
            <a:pPr marL="0" indent="0">
              <a:buNone/>
            </a:pPr>
            <a:r>
              <a:rPr lang="en-US" sz="1300" dirty="0">
                <a:solidFill>
                  <a:srgbClr val="FF0000"/>
                </a:solidFill>
              </a:rPr>
              <a:t>2	922940	106	43819	40481354	40481354	Speech and language deficit as late effect of cerebrovascular accident	 </a:t>
            </a:r>
          </a:p>
          <a:p>
            <a:pPr marL="0" indent="0">
              <a:buNone/>
            </a:pPr>
            <a:r>
              <a:rPr lang="en-US" sz="1300" dirty="0">
                <a:solidFill>
                  <a:srgbClr val="FF0000"/>
                </a:solidFill>
              </a:rPr>
              <a:t>3	922940	108	43819	40481354	40481354	Speech and language deficit as late effect of cerebrovascular accident</a:t>
            </a:r>
            <a:r>
              <a:rPr lang="en-US" sz="1300" dirty="0"/>
              <a:t>	 </a:t>
            </a:r>
          </a:p>
          <a:p>
            <a:pPr marL="0" indent="0">
              <a:buNone/>
            </a:pPr>
            <a:r>
              <a:rPr lang="en-US" sz="1300" dirty="0">
                <a:solidFill>
                  <a:srgbClr val="FFC000"/>
                </a:solidFill>
              </a:rPr>
              <a:t>4	922940	110	43810	40481354	40481354	Speech and language deficit as late effect of cerebrovascular accident	 </a:t>
            </a:r>
          </a:p>
          <a:p>
            <a:pPr marL="0" indent="0">
              <a:buNone/>
            </a:pPr>
            <a:r>
              <a:rPr lang="en-US" sz="1300" dirty="0">
                <a:solidFill>
                  <a:srgbClr val="FFC000"/>
                </a:solidFill>
              </a:rPr>
              <a:t>5	922940	111	43810	40481354	40481354	Speech and language deficit as late effect of cerebrovascular accident	</a:t>
            </a:r>
            <a:r>
              <a:rPr lang="en-US" sz="1300" dirty="0"/>
              <a:t> </a:t>
            </a:r>
          </a:p>
          <a:p>
            <a:pPr marL="0" indent="0">
              <a:buNone/>
            </a:pPr>
            <a:r>
              <a:rPr lang="en-US" sz="1300" dirty="0"/>
              <a:t>6	922918	53	03811	40489907	40489907	Sepsis due to Staphylococcus aureus	 </a:t>
            </a:r>
          </a:p>
          <a:p>
            <a:pPr marL="0" indent="0">
              <a:buNone/>
            </a:pPr>
            <a:r>
              <a:rPr lang="en-US" sz="1300" dirty="0"/>
              <a:t>7	922971	69	03811	40489907	40489907	Sepsis due to Staphylococcus aureus	 </a:t>
            </a:r>
          </a:p>
          <a:p>
            <a:pPr marL="0" indent="0">
              <a:buNone/>
            </a:pPr>
            <a:endParaRPr lang="en-US" sz="1000" dirty="0"/>
          </a:p>
          <a:p>
            <a:pPr marL="0" indent="0">
              <a:buNone/>
            </a:pPr>
            <a:r>
              <a:rPr lang="en-US" sz="1000" dirty="0"/>
              <a:t> </a:t>
            </a:r>
          </a:p>
        </p:txBody>
      </p:sp>
    </p:spTree>
    <p:extLst>
      <p:ext uri="{BB962C8B-B14F-4D97-AF65-F5344CB8AC3E}">
        <p14:creationId xmlns:p14="http://schemas.microsoft.com/office/powerpoint/2010/main" val="402490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D8C4-E549-4770-A15D-EB41F3069DEC}"/>
              </a:ext>
            </a:extLst>
          </p:cNvPr>
          <p:cNvSpPr>
            <a:spLocks noGrp="1"/>
          </p:cNvSpPr>
          <p:nvPr>
            <p:ph type="title"/>
          </p:nvPr>
        </p:nvSpPr>
        <p:spPr>
          <a:xfrm>
            <a:off x="720057" y="138623"/>
            <a:ext cx="10515600" cy="540886"/>
          </a:xfrm>
        </p:spPr>
        <p:txBody>
          <a:bodyPr>
            <a:normAutofit/>
          </a:bodyPr>
          <a:lstStyle/>
          <a:p>
            <a:r>
              <a:rPr lang="en-US" sz="2000" u="sng" dirty="0">
                <a:solidFill>
                  <a:prstClr val="black"/>
                </a:solidFill>
              </a:rPr>
              <a:t>3 fields in the CONDITION_OCCURRENCE  table in OMOP</a:t>
            </a:r>
            <a:r>
              <a:rPr lang="en-US" sz="2000" dirty="0"/>
              <a:t> (continued)</a:t>
            </a:r>
          </a:p>
        </p:txBody>
      </p:sp>
      <p:sp>
        <p:nvSpPr>
          <p:cNvPr id="3" name="Content Placeholder 2">
            <a:extLst>
              <a:ext uri="{FF2B5EF4-FFF2-40B4-BE49-F238E27FC236}">
                <a16:creationId xmlns:a16="http://schemas.microsoft.com/office/drawing/2014/main" id="{F8595AAA-8B2D-4171-8C00-9279032C96A3}"/>
              </a:ext>
            </a:extLst>
          </p:cNvPr>
          <p:cNvSpPr>
            <a:spLocks noGrp="1"/>
          </p:cNvSpPr>
          <p:nvPr>
            <p:ph idx="1"/>
          </p:nvPr>
        </p:nvSpPr>
        <p:spPr>
          <a:xfrm>
            <a:off x="838200" y="679509"/>
            <a:ext cx="10515600" cy="5838737"/>
          </a:xfrm>
        </p:spPr>
        <p:txBody>
          <a:bodyPr>
            <a:normAutofit fontScale="85000" lnSpcReduction="20000"/>
          </a:bodyPr>
          <a:lstStyle/>
          <a:p>
            <a:pPr marL="0" indent="0">
              <a:buNone/>
            </a:pPr>
            <a:r>
              <a:rPr lang="en-US" sz="1400" dirty="0">
                <a:solidFill>
                  <a:srgbClr val="00B050"/>
                </a:solidFill>
              </a:rPr>
              <a:t>4.)</a:t>
            </a:r>
          </a:p>
          <a:p>
            <a:pPr>
              <a:buFont typeface="Wingdings" panose="05000000000000000000" pitchFamily="2" charset="2"/>
              <a:buChar char="Ø"/>
            </a:pPr>
            <a:r>
              <a:rPr lang="en-US" sz="2500" dirty="0">
                <a:solidFill>
                  <a:srgbClr val="00B050"/>
                </a:solidFill>
              </a:rPr>
              <a:t>As you can see from the following query on the OMOP CONDITION_OCCURRENCE table, a unique person with a unique visit may have multiple conditions assigned to them.</a:t>
            </a:r>
          </a:p>
          <a:p>
            <a:pPr marL="0" indent="0">
              <a:buNone/>
            </a:pPr>
            <a:endParaRPr lang="en-US" sz="2500" dirty="0">
              <a:solidFill>
                <a:srgbClr val="00B050"/>
              </a:solidFill>
            </a:endParaRPr>
          </a:p>
          <a:p>
            <a:pPr marL="0" indent="0">
              <a:buNone/>
            </a:pPr>
            <a:r>
              <a:rPr lang="en-US" sz="2500" dirty="0">
                <a:solidFill>
                  <a:schemeClr val="accent1"/>
                </a:solidFill>
              </a:rPr>
              <a:t>#</a:t>
            </a:r>
            <a:r>
              <a:rPr lang="en-US" sz="2500" dirty="0" err="1">
                <a:solidFill>
                  <a:schemeClr val="accent1"/>
                </a:solidFill>
              </a:rPr>
              <a:t>standardSQL</a:t>
            </a:r>
            <a:endParaRPr lang="en-US" sz="2500" dirty="0">
              <a:solidFill>
                <a:schemeClr val="accent1"/>
              </a:solidFill>
            </a:endParaRPr>
          </a:p>
          <a:p>
            <a:pPr marL="0" indent="0">
              <a:buNone/>
            </a:pPr>
            <a:r>
              <a:rPr lang="en-US" sz="2500" dirty="0">
                <a:solidFill>
                  <a:schemeClr val="accent1"/>
                </a:solidFill>
              </a:rPr>
              <a:t>SELECT </a:t>
            </a:r>
            <a:r>
              <a:rPr lang="en-US" sz="2500" dirty="0" err="1">
                <a:solidFill>
                  <a:schemeClr val="accent1"/>
                </a:solidFill>
              </a:rPr>
              <a:t>co.person_id</a:t>
            </a:r>
            <a:r>
              <a:rPr lang="en-US" sz="2500" dirty="0">
                <a:solidFill>
                  <a:schemeClr val="accent1"/>
                </a:solidFill>
              </a:rPr>
              <a:t>, </a:t>
            </a:r>
            <a:r>
              <a:rPr lang="en-US" sz="2500" dirty="0" err="1">
                <a:solidFill>
                  <a:schemeClr val="accent1"/>
                </a:solidFill>
              </a:rPr>
              <a:t>co.visit_occurrence_id</a:t>
            </a:r>
            <a:r>
              <a:rPr lang="en-US" sz="2500" dirty="0">
                <a:solidFill>
                  <a:schemeClr val="accent1"/>
                </a:solidFill>
              </a:rPr>
              <a:t>, count(</a:t>
            </a:r>
            <a:r>
              <a:rPr lang="en-US" sz="2500" dirty="0" err="1">
                <a:solidFill>
                  <a:schemeClr val="accent1"/>
                </a:solidFill>
              </a:rPr>
              <a:t>co.visit_occurrence_id</a:t>
            </a:r>
            <a:r>
              <a:rPr lang="en-US" sz="2500" dirty="0">
                <a:solidFill>
                  <a:schemeClr val="accent1"/>
                </a:solidFill>
              </a:rPr>
              <a:t>) as </a:t>
            </a:r>
            <a:r>
              <a:rPr lang="en-US" sz="2500" dirty="0" err="1">
                <a:solidFill>
                  <a:schemeClr val="accent1"/>
                </a:solidFill>
              </a:rPr>
              <a:t>count_conditions</a:t>
            </a:r>
            <a:endParaRPr lang="en-US" sz="2500" dirty="0">
              <a:solidFill>
                <a:schemeClr val="accent1"/>
              </a:solidFill>
            </a:endParaRPr>
          </a:p>
          <a:p>
            <a:pPr marL="0" indent="0">
              <a:buNone/>
            </a:pPr>
            <a:r>
              <a:rPr lang="en-US" sz="2500" dirty="0">
                <a:solidFill>
                  <a:schemeClr val="accent1"/>
                </a:solidFill>
              </a:rPr>
              <a:t>FROM mimic3_demo_omop.condition_occurrence co</a:t>
            </a:r>
          </a:p>
          <a:p>
            <a:pPr marL="0" indent="0">
              <a:buNone/>
            </a:pPr>
            <a:r>
              <a:rPr lang="en-US" sz="2500" dirty="0">
                <a:solidFill>
                  <a:schemeClr val="accent1"/>
                </a:solidFill>
              </a:rPr>
              <a:t>group by </a:t>
            </a:r>
            <a:r>
              <a:rPr lang="en-US" sz="2500" dirty="0" err="1">
                <a:solidFill>
                  <a:schemeClr val="accent1"/>
                </a:solidFill>
              </a:rPr>
              <a:t>co.visit_occurrence_id</a:t>
            </a:r>
            <a:r>
              <a:rPr lang="en-US" sz="2500" dirty="0">
                <a:solidFill>
                  <a:schemeClr val="accent1"/>
                </a:solidFill>
              </a:rPr>
              <a:t>, </a:t>
            </a:r>
            <a:r>
              <a:rPr lang="en-US" sz="2500" dirty="0" err="1">
                <a:solidFill>
                  <a:schemeClr val="accent1"/>
                </a:solidFill>
              </a:rPr>
              <a:t>co.person_id</a:t>
            </a:r>
            <a:endParaRPr lang="en-US" sz="2500" dirty="0">
              <a:solidFill>
                <a:schemeClr val="accent1"/>
              </a:solidFill>
            </a:endParaRPr>
          </a:p>
          <a:p>
            <a:pPr marL="0" indent="0">
              <a:buNone/>
            </a:pPr>
            <a:endParaRPr lang="en-US" sz="2500" dirty="0"/>
          </a:p>
          <a:p>
            <a:pPr marL="0" indent="0">
              <a:buNone/>
            </a:pPr>
            <a:r>
              <a:rPr lang="en-US" sz="2500" dirty="0"/>
              <a:t>Row	person_id    </a:t>
            </a:r>
            <a:r>
              <a:rPr lang="en-US" sz="2500" dirty="0" err="1"/>
              <a:t>visit_occurrence_id</a:t>
            </a:r>
            <a:r>
              <a:rPr lang="en-US" sz="2500" dirty="0"/>
              <a:t>		</a:t>
            </a:r>
            <a:r>
              <a:rPr lang="en-US" sz="2500" dirty="0" err="1"/>
              <a:t>count_conditions</a:t>
            </a:r>
            <a:r>
              <a:rPr lang="en-US" sz="2500" dirty="0"/>
              <a:t>	 </a:t>
            </a:r>
          </a:p>
          <a:p>
            <a:pPr marL="0" indent="0">
              <a:buNone/>
            </a:pPr>
            <a:r>
              <a:rPr lang="en-US" sz="2500" dirty="0"/>
              <a:t>1	922874	            2	                                  	          7	 </a:t>
            </a:r>
          </a:p>
          <a:p>
            <a:pPr marL="0" indent="0">
              <a:buNone/>
            </a:pPr>
            <a:r>
              <a:rPr lang="en-US" sz="2500" dirty="0"/>
              <a:t>2	922883	            11	                          	          5	 </a:t>
            </a:r>
          </a:p>
          <a:p>
            <a:pPr marL="0" indent="0">
              <a:buNone/>
            </a:pPr>
            <a:r>
              <a:rPr lang="en-US" sz="2500" dirty="0"/>
              <a:t>3	922891	            19	                                         4	 </a:t>
            </a:r>
          </a:p>
          <a:p>
            <a:pPr marL="0" indent="0">
              <a:buNone/>
            </a:pPr>
            <a:r>
              <a:rPr lang="en-US" sz="2500" dirty="0"/>
              <a:t>4	922895	            24	                                         5	 </a:t>
            </a:r>
          </a:p>
          <a:p>
            <a:pPr marL="0" indent="0">
              <a:buNone/>
            </a:pPr>
            <a:r>
              <a:rPr lang="en-US" sz="2500" dirty="0"/>
              <a:t>5	922903              34	                                         6	 </a:t>
            </a:r>
          </a:p>
          <a:p>
            <a:pPr marL="0" indent="0">
              <a:buNone/>
            </a:pPr>
            <a:r>
              <a:rPr lang="en-US" sz="2500" dirty="0"/>
              <a:t>6	922907	            39	                                         6	 </a:t>
            </a:r>
          </a:p>
          <a:p>
            <a:pPr marL="0" indent="0">
              <a:buNone/>
            </a:pPr>
            <a:endParaRPr lang="en-US" sz="2500" dirty="0"/>
          </a:p>
        </p:txBody>
      </p:sp>
    </p:spTree>
    <p:extLst>
      <p:ext uri="{BB962C8B-B14F-4D97-AF65-F5344CB8AC3E}">
        <p14:creationId xmlns:p14="http://schemas.microsoft.com/office/powerpoint/2010/main" val="4063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2923877"/>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endParaRPr lang="en-US" sz="2400" b="1" dirty="0">
              <a:solidFill>
                <a:srgbClr val="FF0000"/>
              </a:solidFill>
            </a:endParaRPr>
          </a:p>
          <a:p>
            <a:r>
              <a:rPr lang="en-US" sz="2800" b="1" dirty="0">
                <a:solidFill>
                  <a:srgbClr val="FF0000"/>
                </a:solidFill>
              </a:rPr>
              <a:t>Select one or more MIMIC tables from the table screen shots on the next slides that you feel are most related to the three fields in CONDITION_OCCURRENCE.</a:t>
            </a: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61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4C27C-F6E9-B741-A2EB-40C96088F068}"/>
              </a:ext>
            </a:extLst>
          </p:cNvPr>
          <p:cNvPicPr>
            <a:picLocks noChangeAspect="1"/>
          </p:cNvPicPr>
          <p:nvPr/>
        </p:nvPicPr>
        <p:blipFill rotWithShape="1">
          <a:blip r:embed="rId3"/>
          <a:srcRect r="17881"/>
          <a:stretch/>
        </p:blipFill>
        <p:spPr>
          <a:xfrm>
            <a:off x="6256611" y="4982465"/>
            <a:ext cx="2168064" cy="1901454"/>
          </a:xfrm>
          <a:prstGeom prst="rect">
            <a:avLst/>
          </a:prstGeom>
        </p:spPr>
      </p:pic>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AC69C6E1-7CE1-5E42-80AD-CB00572B678B}"/>
              </a:ext>
            </a:extLst>
          </p:cNvPr>
          <p:cNvPicPr>
            <a:picLocks noChangeAspect="1"/>
          </p:cNvPicPr>
          <p:nvPr/>
        </p:nvPicPr>
        <p:blipFill rotWithShape="1">
          <a:blip r:embed="rId4"/>
          <a:srcRect r="25590"/>
          <a:stretch/>
        </p:blipFill>
        <p:spPr>
          <a:xfrm>
            <a:off x="0" y="0"/>
            <a:ext cx="1831708" cy="5380417"/>
          </a:xfrm>
          <a:prstGeom prst="rect">
            <a:avLst/>
          </a:prstGeom>
        </p:spPr>
      </p:pic>
      <p:pic>
        <p:nvPicPr>
          <p:cNvPr id="7" name="Picture 6">
            <a:extLst>
              <a:ext uri="{FF2B5EF4-FFF2-40B4-BE49-F238E27FC236}">
                <a16:creationId xmlns:a16="http://schemas.microsoft.com/office/drawing/2014/main" id="{A2D370AD-74BC-D44F-80CE-1608A74DFCF9}"/>
              </a:ext>
            </a:extLst>
          </p:cNvPr>
          <p:cNvPicPr>
            <a:picLocks noChangeAspect="1"/>
          </p:cNvPicPr>
          <p:nvPr/>
        </p:nvPicPr>
        <p:blipFill>
          <a:blip r:embed="rId5"/>
          <a:stretch>
            <a:fillRect/>
          </a:stretch>
        </p:blipFill>
        <p:spPr>
          <a:xfrm>
            <a:off x="2106660" y="0"/>
            <a:ext cx="2390061" cy="2212674"/>
          </a:xfrm>
          <a:prstGeom prst="rect">
            <a:avLst/>
          </a:prstGeom>
        </p:spPr>
      </p:pic>
      <p:pic>
        <p:nvPicPr>
          <p:cNvPr id="8" name="Picture 7">
            <a:extLst>
              <a:ext uri="{FF2B5EF4-FFF2-40B4-BE49-F238E27FC236}">
                <a16:creationId xmlns:a16="http://schemas.microsoft.com/office/drawing/2014/main" id="{11C916D9-7993-3E4E-87C1-D9897A3E2D20}"/>
              </a:ext>
            </a:extLst>
          </p:cNvPr>
          <p:cNvPicPr>
            <a:picLocks noChangeAspect="1"/>
          </p:cNvPicPr>
          <p:nvPr/>
        </p:nvPicPr>
        <p:blipFill rotWithShape="1">
          <a:blip r:embed="rId6"/>
          <a:srcRect r="40045"/>
          <a:stretch/>
        </p:blipFill>
        <p:spPr>
          <a:xfrm>
            <a:off x="2200627" y="2212674"/>
            <a:ext cx="1694179" cy="3276600"/>
          </a:xfrm>
          <a:prstGeom prst="rect">
            <a:avLst/>
          </a:prstGeom>
        </p:spPr>
      </p:pic>
      <p:pic>
        <p:nvPicPr>
          <p:cNvPr id="9" name="Picture 8">
            <a:extLst>
              <a:ext uri="{FF2B5EF4-FFF2-40B4-BE49-F238E27FC236}">
                <a16:creationId xmlns:a16="http://schemas.microsoft.com/office/drawing/2014/main" id="{AF25005F-51B0-534D-A982-177C52CDC4DB}"/>
              </a:ext>
            </a:extLst>
          </p:cNvPr>
          <p:cNvPicPr>
            <a:picLocks noChangeAspect="1"/>
          </p:cNvPicPr>
          <p:nvPr/>
        </p:nvPicPr>
        <p:blipFill rotWithShape="1">
          <a:blip r:embed="rId7"/>
          <a:srcRect r="34595"/>
          <a:stretch/>
        </p:blipFill>
        <p:spPr>
          <a:xfrm>
            <a:off x="4684146" y="219873"/>
            <a:ext cx="1299855" cy="2431030"/>
          </a:xfrm>
          <a:prstGeom prst="rect">
            <a:avLst/>
          </a:prstGeom>
        </p:spPr>
      </p:pic>
      <p:pic>
        <p:nvPicPr>
          <p:cNvPr id="10" name="Picture 9">
            <a:extLst>
              <a:ext uri="{FF2B5EF4-FFF2-40B4-BE49-F238E27FC236}">
                <a16:creationId xmlns:a16="http://schemas.microsoft.com/office/drawing/2014/main" id="{B081D60D-925E-E744-90CB-984A353CFDD6}"/>
              </a:ext>
            </a:extLst>
          </p:cNvPr>
          <p:cNvPicPr>
            <a:picLocks noChangeAspect="1"/>
          </p:cNvPicPr>
          <p:nvPr/>
        </p:nvPicPr>
        <p:blipFill>
          <a:blip r:embed="rId8"/>
          <a:stretch>
            <a:fillRect/>
          </a:stretch>
        </p:blipFill>
        <p:spPr>
          <a:xfrm>
            <a:off x="4018837" y="4307009"/>
            <a:ext cx="2013774" cy="1459524"/>
          </a:xfrm>
          <a:prstGeom prst="rect">
            <a:avLst/>
          </a:prstGeom>
        </p:spPr>
      </p:pic>
      <p:pic>
        <p:nvPicPr>
          <p:cNvPr id="11" name="Picture 10">
            <a:extLst>
              <a:ext uri="{FF2B5EF4-FFF2-40B4-BE49-F238E27FC236}">
                <a16:creationId xmlns:a16="http://schemas.microsoft.com/office/drawing/2014/main" id="{E0FE456B-CDE2-A74E-981D-22F3256E318C}"/>
              </a:ext>
            </a:extLst>
          </p:cNvPr>
          <p:cNvPicPr>
            <a:picLocks noChangeAspect="1"/>
          </p:cNvPicPr>
          <p:nvPr/>
        </p:nvPicPr>
        <p:blipFill>
          <a:blip r:embed="rId9"/>
          <a:stretch>
            <a:fillRect/>
          </a:stretch>
        </p:blipFill>
        <p:spPr>
          <a:xfrm>
            <a:off x="4056751" y="2844618"/>
            <a:ext cx="2013774" cy="1387397"/>
          </a:xfrm>
          <a:prstGeom prst="rect">
            <a:avLst/>
          </a:prstGeom>
        </p:spPr>
      </p:pic>
      <p:pic>
        <p:nvPicPr>
          <p:cNvPr id="13" name="Picture 12">
            <a:extLst>
              <a:ext uri="{FF2B5EF4-FFF2-40B4-BE49-F238E27FC236}">
                <a16:creationId xmlns:a16="http://schemas.microsoft.com/office/drawing/2014/main" id="{9AA1C27F-0F23-224C-BDF9-F5858E97BFDD}"/>
              </a:ext>
            </a:extLst>
          </p:cNvPr>
          <p:cNvPicPr>
            <a:picLocks noChangeAspect="1"/>
          </p:cNvPicPr>
          <p:nvPr/>
        </p:nvPicPr>
        <p:blipFill>
          <a:blip r:embed="rId10"/>
          <a:stretch>
            <a:fillRect/>
          </a:stretch>
        </p:blipFill>
        <p:spPr>
          <a:xfrm>
            <a:off x="8648675" y="3353042"/>
            <a:ext cx="1993046" cy="2207114"/>
          </a:xfrm>
          <a:prstGeom prst="rect">
            <a:avLst/>
          </a:prstGeom>
        </p:spPr>
      </p:pic>
      <p:pic>
        <p:nvPicPr>
          <p:cNvPr id="14" name="Picture 13">
            <a:extLst>
              <a:ext uri="{FF2B5EF4-FFF2-40B4-BE49-F238E27FC236}">
                <a16:creationId xmlns:a16="http://schemas.microsoft.com/office/drawing/2014/main" id="{63924449-2ADB-E94A-96E6-6BC6A9307B55}"/>
              </a:ext>
            </a:extLst>
          </p:cNvPr>
          <p:cNvPicPr>
            <a:picLocks noChangeAspect="1"/>
          </p:cNvPicPr>
          <p:nvPr/>
        </p:nvPicPr>
        <p:blipFill>
          <a:blip r:embed="rId11"/>
          <a:stretch>
            <a:fillRect/>
          </a:stretch>
        </p:blipFill>
        <p:spPr>
          <a:xfrm>
            <a:off x="8683563" y="308773"/>
            <a:ext cx="2005697" cy="2964243"/>
          </a:xfrm>
          <a:prstGeom prst="rect">
            <a:avLst/>
          </a:prstGeom>
        </p:spPr>
      </p:pic>
      <p:pic>
        <p:nvPicPr>
          <p:cNvPr id="15" name="Picture 14">
            <a:extLst>
              <a:ext uri="{FF2B5EF4-FFF2-40B4-BE49-F238E27FC236}">
                <a16:creationId xmlns:a16="http://schemas.microsoft.com/office/drawing/2014/main" id="{6A8988AB-08E1-7044-9D09-CD3D9935430D}"/>
              </a:ext>
            </a:extLst>
          </p:cNvPr>
          <p:cNvPicPr>
            <a:picLocks noChangeAspect="1"/>
          </p:cNvPicPr>
          <p:nvPr/>
        </p:nvPicPr>
        <p:blipFill>
          <a:blip r:embed="rId12"/>
          <a:stretch>
            <a:fillRect/>
          </a:stretch>
        </p:blipFill>
        <p:spPr>
          <a:xfrm>
            <a:off x="6208001" y="144559"/>
            <a:ext cx="2168064" cy="4837906"/>
          </a:xfrm>
          <a:prstGeom prst="rect">
            <a:avLst/>
          </a:prstGeom>
        </p:spPr>
      </p:pic>
      <p:sp>
        <p:nvSpPr>
          <p:cNvPr id="17" name="TextBox 16">
            <a:extLst>
              <a:ext uri="{FF2B5EF4-FFF2-40B4-BE49-F238E27FC236}">
                <a16:creationId xmlns:a16="http://schemas.microsoft.com/office/drawing/2014/main" id="{C6377D52-84B9-684F-88CF-2EA6415526FE}"/>
              </a:ext>
            </a:extLst>
          </p:cNvPr>
          <p:cNvSpPr txBox="1"/>
          <p:nvPr/>
        </p:nvSpPr>
        <p:spPr>
          <a:xfrm>
            <a:off x="60059" y="5831052"/>
            <a:ext cx="5875331" cy="1015663"/>
          </a:xfrm>
          <a:prstGeom prst="rect">
            <a:avLst/>
          </a:prstGeom>
          <a:noFill/>
        </p:spPr>
        <p:txBody>
          <a:bodyPr wrap="square" rtlCol="0">
            <a:spAutoFit/>
          </a:bodyPr>
          <a:lstStyle/>
          <a:p>
            <a:r>
              <a:rPr lang="en-US" sz="2000" b="1" dirty="0">
                <a:solidFill>
                  <a:srgbClr val="FF0000"/>
                </a:solidFill>
              </a:rPr>
              <a:t>Use these screen captures (and next slide) to select one or more MIMIC tables that contain data for OMOP CONDITION_OCCURRENCE table</a:t>
            </a:r>
          </a:p>
        </p:txBody>
      </p:sp>
    </p:spTree>
    <p:extLst>
      <p:ext uri="{BB962C8B-B14F-4D97-AF65-F5344CB8AC3E}">
        <p14:creationId xmlns:p14="http://schemas.microsoft.com/office/powerpoint/2010/main" val="21823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0082611D-BF7F-1340-9877-C6EA00DFBCCD}"/>
              </a:ext>
            </a:extLst>
          </p:cNvPr>
          <p:cNvPicPr>
            <a:picLocks noChangeAspect="1"/>
          </p:cNvPicPr>
          <p:nvPr/>
        </p:nvPicPr>
        <p:blipFill>
          <a:blip r:embed="rId3"/>
          <a:stretch>
            <a:fillRect/>
          </a:stretch>
        </p:blipFill>
        <p:spPr>
          <a:xfrm>
            <a:off x="127819" y="328314"/>
            <a:ext cx="2225768" cy="4966668"/>
          </a:xfrm>
          <a:prstGeom prst="rect">
            <a:avLst/>
          </a:prstGeom>
        </p:spPr>
      </p:pic>
      <p:pic>
        <p:nvPicPr>
          <p:cNvPr id="12" name="Picture 11">
            <a:extLst>
              <a:ext uri="{FF2B5EF4-FFF2-40B4-BE49-F238E27FC236}">
                <a16:creationId xmlns:a16="http://schemas.microsoft.com/office/drawing/2014/main" id="{813518DA-3199-A94F-A6DF-453D28827D3B}"/>
              </a:ext>
            </a:extLst>
          </p:cNvPr>
          <p:cNvPicPr>
            <a:picLocks noChangeAspect="1"/>
          </p:cNvPicPr>
          <p:nvPr/>
        </p:nvPicPr>
        <p:blipFill>
          <a:blip r:embed="rId4"/>
          <a:stretch>
            <a:fillRect/>
          </a:stretch>
        </p:blipFill>
        <p:spPr>
          <a:xfrm>
            <a:off x="2485706" y="285724"/>
            <a:ext cx="2225768" cy="3388858"/>
          </a:xfrm>
          <a:prstGeom prst="rect">
            <a:avLst/>
          </a:prstGeom>
        </p:spPr>
      </p:pic>
      <p:pic>
        <p:nvPicPr>
          <p:cNvPr id="16" name="Picture 15">
            <a:extLst>
              <a:ext uri="{FF2B5EF4-FFF2-40B4-BE49-F238E27FC236}">
                <a16:creationId xmlns:a16="http://schemas.microsoft.com/office/drawing/2014/main" id="{F29D4187-2DCF-1640-A448-BC6265B59EBD}"/>
              </a:ext>
            </a:extLst>
          </p:cNvPr>
          <p:cNvPicPr>
            <a:picLocks noChangeAspect="1"/>
          </p:cNvPicPr>
          <p:nvPr/>
        </p:nvPicPr>
        <p:blipFill>
          <a:blip r:embed="rId5"/>
          <a:stretch>
            <a:fillRect/>
          </a:stretch>
        </p:blipFill>
        <p:spPr>
          <a:xfrm>
            <a:off x="4936170" y="183534"/>
            <a:ext cx="2024222" cy="3491048"/>
          </a:xfrm>
          <a:prstGeom prst="rect">
            <a:avLst/>
          </a:prstGeom>
        </p:spPr>
      </p:pic>
      <p:pic>
        <p:nvPicPr>
          <p:cNvPr id="17" name="Picture 16">
            <a:extLst>
              <a:ext uri="{FF2B5EF4-FFF2-40B4-BE49-F238E27FC236}">
                <a16:creationId xmlns:a16="http://schemas.microsoft.com/office/drawing/2014/main" id="{CF807863-CEDB-6F4E-8788-8478BC6F41C9}"/>
              </a:ext>
            </a:extLst>
          </p:cNvPr>
          <p:cNvPicPr>
            <a:picLocks noChangeAspect="1"/>
          </p:cNvPicPr>
          <p:nvPr/>
        </p:nvPicPr>
        <p:blipFill>
          <a:blip r:embed="rId6"/>
          <a:stretch>
            <a:fillRect/>
          </a:stretch>
        </p:blipFill>
        <p:spPr>
          <a:xfrm>
            <a:off x="4936170" y="3829050"/>
            <a:ext cx="1985369" cy="2628114"/>
          </a:xfrm>
          <a:prstGeom prst="rect">
            <a:avLst/>
          </a:prstGeom>
        </p:spPr>
      </p:pic>
      <p:pic>
        <p:nvPicPr>
          <p:cNvPr id="18" name="Picture 17">
            <a:extLst>
              <a:ext uri="{FF2B5EF4-FFF2-40B4-BE49-F238E27FC236}">
                <a16:creationId xmlns:a16="http://schemas.microsoft.com/office/drawing/2014/main" id="{483CEA66-7AB7-BF4E-A3C9-439F59C1EDDB}"/>
              </a:ext>
            </a:extLst>
          </p:cNvPr>
          <p:cNvPicPr>
            <a:picLocks noChangeAspect="1"/>
          </p:cNvPicPr>
          <p:nvPr/>
        </p:nvPicPr>
        <p:blipFill>
          <a:blip r:embed="rId7"/>
          <a:stretch>
            <a:fillRect/>
          </a:stretch>
        </p:blipFill>
        <p:spPr>
          <a:xfrm>
            <a:off x="7092511" y="481479"/>
            <a:ext cx="2298844" cy="5167312"/>
          </a:xfrm>
          <a:prstGeom prst="rect">
            <a:avLst/>
          </a:prstGeom>
        </p:spPr>
      </p:pic>
      <p:pic>
        <p:nvPicPr>
          <p:cNvPr id="19" name="Picture 18">
            <a:extLst>
              <a:ext uri="{FF2B5EF4-FFF2-40B4-BE49-F238E27FC236}">
                <a16:creationId xmlns:a16="http://schemas.microsoft.com/office/drawing/2014/main" id="{AAF2116C-1E9A-8946-A3B7-B855A35EA206}"/>
              </a:ext>
            </a:extLst>
          </p:cNvPr>
          <p:cNvPicPr>
            <a:picLocks noChangeAspect="1"/>
          </p:cNvPicPr>
          <p:nvPr/>
        </p:nvPicPr>
        <p:blipFill>
          <a:blip r:embed="rId8"/>
          <a:stretch>
            <a:fillRect/>
          </a:stretch>
        </p:blipFill>
        <p:spPr>
          <a:xfrm>
            <a:off x="9496698" y="386734"/>
            <a:ext cx="2323506" cy="1831469"/>
          </a:xfrm>
          <a:prstGeom prst="rect">
            <a:avLst/>
          </a:prstGeom>
        </p:spPr>
      </p:pic>
      <p:pic>
        <p:nvPicPr>
          <p:cNvPr id="20" name="Picture 19">
            <a:extLst>
              <a:ext uri="{FF2B5EF4-FFF2-40B4-BE49-F238E27FC236}">
                <a16:creationId xmlns:a16="http://schemas.microsoft.com/office/drawing/2014/main" id="{F9EA3B45-D683-524A-84C0-FE998A23034F}"/>
              </a:ext>
            </a:extLst>
          </p:cNvPr>
          <p:cNvPicPr>
            <a:picLocks noChangeAspect="1"/>
          </p:cNvPicPr>
          <p:nvPr/>
        </p:nvPicPr>
        <p:blipFill>
          <a:blip r:embed="rId9"/>
          <a:stretch>
            <a:fillRect/>
          </a:stretch>
        </p:blipFill>
        <p:spPr>
          <a:xfrm>
            <a:off x="9496698" y="2358469"/>
            <a:ext cx="2428602" cy="4410472"/>
          </a:xfrm>
          <a:prstGeom prst="rect">
            <a:avLst/>
          </a:prstGeom>
        </p:spPr>
      </p:pic>
      <p:sp>
        <p:nvSpPr>
          <p:cNvPr id="13" name="TextBox 12">
            <a:extLst>
              <a:ext uri="{FF2B5EF4-FFF2-40B4-BE49-F238E27FC236}">
                <a16:creationId xmlns:a16="http://schemas.microsoft.com/office/drawing/2014/main" id="{00C97BE4-897E-1B49-A388-92F0859D9C40}"/>
              </a:ext>
            </a:extLst>
          </p:cNvPr>
          <p:cNvSpPr txBox="1"/>
          <p:nvPr/>
        </p:nvSpPr>
        <p:spPr>
          <a:xfrm>
            <a:off x="53523" y="5430093"/>
            <a:ext cx="4882647" cy="1323439"/>
          </a:xfrm>
          <a:prstGeom prst="rect">
            <a:avLst/>
          </a:prstGeom>
          <a:noFill/>
        </p:spPr>
        <p:txBody>
          <a:bodyPr wrap="square" rtlCol="0">
            <a:spAutoFit/>
          </a:bodyPr>
          <a:lstStyle/>
          <a:p>
            <a:r>
              <a:rPr lang="en-US" sz="2000" b="1" dirty="0">
                <a:solidFill>
                  <a:srgbClr val="FF0000"/>
                </a:solidFill>
              </a:rPr>
              <a:t>Use these screen captures (and previous slide) to select one or more MIMIC tables that contain data for OMOP CONDITION_OCCURRENCE table</a:t>
            </a:r>
          </a:p>
        </p:txBody>
      </p:sp>
    </p:spTree>
    <p:extLst>
      <p:ext uri="{BB962C8B-B14F-4D97-AF65-F5344CB8AC3E}">
        <p14:creationId xmlns:p14="http://schemas.microsoft.com/office/powerpoint/2010/main" val="245338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838200" y="365126"/>
            <a:ext cx="11166446" cy="828848"/>
          </a:xfrm>
        </p:spPr>
        <p:txBody>
          <a:bodyPr>
            <a:normAutofit/>
          </a:bodyPr>
          <a:lstStyle/>
          <a:p>
            <a:r>
              <a:rPr lang="en-US" dirty="0"/>
              <a:t>Step 1: Understand source/target data models</a:t>
            </a:r>
          </a:p>
        </p:txBody>
      </p:sp>
      <p:sp>
        <p:nvSpPr>
          <p:cNvPr id="6" name="Content Placeholder 5">
            <a:extLst>
              <a:ext uri="{FF2B5EF4-FFF2-40B4-BE49-F238E27FC236}">
                <a16:creationId xmlns:a16="http://schemas.microsoft.com/office/drawing/2014/main" id="{89FA2C5C-843B-4B44-9D05-4FC6B08889EF}"/>
              </a:ext>
            </a:extLst>
          </p:cNvPr>
          <p:cNvSpPr>
            <a:spLocks noGrp="1"/>
          </p:cNvSpPr>
          <p:nvPr>
            <p:ph idx="1"/>
          </p:nvPr>
        </p:nvSpPr>
        <p:spPr>
          <a:xfrm>
            <a:off x="838199" y="1098958"/>
            <a:ext cx="11258725" cy="5629013"/>
          </a:xfrm>
        </p:spPr>
        <p:txBody>
          <a:bodyPr/>
          <a:lstStyle/>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Ø"/>
            </a:pPr>
            <a:r>
              <a:rPr lang="en-US" dirty="0">
                <a:solidFill>
                  <a:srgbClr val="00B050"/>
                </a:solidFill>
              </a:rPr>
              <a:t>The MIMIC tables that we are going</a:t>
            </a:r>
          </a:p>
          <a:p>
            <a:pPr marL="0" indent="0">
              <a:buNone/>
            </a:pPr>
            <a:r>
              <a:rPr lang="en-US" dirty="0">
                <a:solidFill>
                  <a:srgbClr val="00B050"/>
                </a:solidFill>
              </a:rPr>
              <a:t>to use and their descriptions are on the</a:t>
            </a:r>
          </a:p>
          <a:p>
            <a:pPr marL="0" indent="0">
              <a:buNone/>
            </a:pPr>
            <a:r>
              <a:rPr lang="en-US" dirty="0">
                <a:solidFill>
                  <a:srgbClr val="00B050"/>
                </a:solidFill>
              </a:rPr>
              <a:t>next 2 slides.</a:t>
            </a:r>
          </a:p>
          <a:p>
            <a:pPr marL="0" indent="0">
              <a:buNone/>
            </a:pPr>
            <a:endParaRPr lang="en-US" dirty="0"/>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1102373" y="2013168"/>
            <a:ext cx="5443583" cy="1815882"/>
          </a:xfrm>
          <a:prstGeom prst="rect">
            <a:avLst/>
          </a:prstGeom>
          <a:noFill/>
        </p:spPr>
        <p:txBody>
          <a:bodyPr wrap="square" rtlCol="0">
            <a:spAutoFit/>
          </a:bodyPr>
          <a:lstStyle/>
          <a:p>
            <a:r>
              <a:rPr lang="en-US" sz="2800" b="1" dirty="0">
                <a:solidFill>
                  <a:srgbClr val="FF0000"/>
                </a:solidFill>
              </a:rPr>
              <a:t>Paste one or more MIMIC table(s) from the previous two slides that contain data for ETL into OMOP CONDITION_OCCURRENCE here!</a:t>
            </a:r>
          </a:p>
        </p:txBody>
      </p:sp>
      <p:pic>
        <p:nvPicPr>
          <p:cNvPr id="5" name="Picture 4">
            <a:extLst>
              <a:ext uri="{FF2B5EF4-FFF2-40B4-BE49-F238E27FC236}">
                <a16:creationId xmlns:a16="http://schemas.microsoft.com/office/drawing/2014/main" id="{2249BACA-F425-5B46-A30A-FD1674CD4179}"/>
              </a:ext>
            </a:extLst>
          </p:cNvPr>
          <p:cNvPicPr>
            <a:picLocks noChangeAspect="1"/>
          </p:cNvPicPr>
          <p:nvPr/>
        </p:nvPicPr>
        <p:blipFill>
          <a:blip r:embed="rId3"/>
          <a:stretch>
            <a:fillRect/>
          </a:stretch>
        </p:blipFill>
        <p:spPr>
          <a:xfrm>
            <a:off x="7281761" y="1193974"/>
            <a:ext cx="3987080" cy="5343341"/>
          </a:xfrm>
          <a:prstGeom prst="rect">
            <a:avLst/>
          </a:prstGeom>
        </p:spPr>
      </p:pic>
    </p:spTree>
    <p:extLst>
      <p:ext uri="{BB962C8B-B14F-4D97-AF65-F5344CB8AC3E}">
        <p14:creationId xmlns:p14="http://schemas.microsoft.com/office/powerpoint/2010/main" val="79492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6333</TotalTime>
  <Words>2671</Words>
  <Application>Microsoft Office PowerPoint</Application>
  <PresentationFormat>Widescreen</PresentationFormat>
  <Paragraphs>361</Paragraphs>
  <Slides>21</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Wingdings</vt:lpstr>
      <vt:lpstr>Office Theme</vt:lpstr>
      <vt:lpstr>Worksheet</vt:lpstr>
      <vt:lpstr>Course 2 Module 5 Programming Assignment  Assignment is to ETL MIMIC data into the OMOP CONDITION_OCCURRENCE table</vt:lpstr>
      <vt:lpstr>ETL Steps</vt:lpstr>
      <vt:lpstr>Step 1: Understand source/target data models</vt:lpstr>
      <vt:lpstr>3 fields in the CONDITION_OCCURRENCE  table in OMOP</vt:lpstr>
      <vt:lpstr>3 fields in the CONDITION_OCCURRENCE  table in OMOP (continued)</vt:lpstr>
      <vt:lpstr>Step 1: Understand source/target data models</vt:lpstr>
      <vt:lpstr>PowerPoint Presentation</vt:lpstr>
      <vt:lpstr>PowerPoint Presentation</vt:lpstr>
      <vt:lpstr>Step 1: Understand source/target data models</vt:lpstr>
      <vt:lpstr>PowerPoint Presentation</vt:lpstr>
      <vt:lpstr>PowerPoint Presentation</vt:lpstr>
      <vt:lpstr>Step 2: Profile source table or tables</vt:lpstr>
      <vt:lpstr>Using the White Rabbit profiling data</vt:lpstr>
      <vt:lpstr>Step 3: Create ETL mappings</vt:lpstr>
      <vt:lpstr>ETL mappings</vt:lpstr>
      <vt:lpstr>Step 4: Write transformation code</vt:lpstr>
      <vt:lpstr>Transformation code</vt:lpstr>
      <vt:lpstr>Step 5: Execute transformation code</vt:lpstr>
      <vt:lpstr>Step 6: Perform data quality assessment</vt:lpstr>
      <vt:lpstr>Data Quality Assessment</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chris algieri</cp:lastModifiedBy>
  <cp:revision>123</cp:revision>
  <dcterms:created xsi:type="dcterms:W3CDTF">2018-12-14T03:25:30Z</dcterms:created>
  <dcterms:modified xsi:type="dcterms:W3CDTF">2019-08-11T22:05:39Z</dcterms:modified>
</cp:coreProperties>
</file>