
<file path=[Content_Types].xml><?xml version="1.0" encoding="utf-8"?>
<Types xmlns="http://schemas.openxmlformats.org/package/2006/content-types">
  <Default Extension="png" ContentType="image/png"/>
  <Default Extension="png&amp;ehk=gnaKj1O" ContentType="image/png"/>
  <Default Extension="jpg&amp;ehk=slJSLC8tDEUN6O" ContentType="image/jpeg"/>
  <Default Extension="jpeg" ContentType="image/jpeg"/>
  <Default Extension="emf" ContentType="image/x-emf"/>
  <Default Extension="jpg&amp;ehk=N2p63fuTbK" ContentType="image/jpeg"/>
  <Default Extension="rels" ContentType="application/vnd.openxmlformats-package.relationships+xml"/>
  <Default Extension="xml" ContentType="application/xml"/>
  <Default Extension="jpg&amp;ehk=k9wl6PYdQFOyUvRHmne8Kw&amp;pid=OfficeInsert" ContentType="image/jpeg"/>
  <Default Extension="jpg&amp;ehk=SlUKl0m2yRc0WCoxM0Sm7A&amp;pid=OfficeInsert" ContentType="image/jpeg"/>
  <Default Extension="jpg&amp;ehk=qfa6m5ccBYJ1f74FqgPJpw&amp;pid=OfficeInsert" ContentType="image/jpe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0"/>
  </p:notesMasterIdLst>
  <p:handoutMasterIdLst>
    <p:handoutMasterId r:id="rId51"/>
  </p:handoutMasterIdLst>
  <p:sldIdLst>
    <p:sldId id="256" r:id="rId3"/>
    <p:sldId id="264" r:id="rId4"/>
    <p:sldId id="258" r:id="rId5"/>
    <p:sldId id="283" r:id="rId6"/>
    <p:sldId id="280" r:id="rId7"/>
    <p:sldId id="279" r:id="rId8"/>
    <p:sldId id="312" r:id="rId9"/>
    <p:sldId id="282" r:id="rId10"/>
    <p:sldId id="257" r:id="rId11"/>
    <p:sldId id="265" r:id="rId12"/>
    <p:sldId id="266" r:id="rId13"/>
    <p:sldId id="304" r:id="rId14"/>
    <p:sldId id="305" r:id="rId15"/>
    <p:sldId id="268" r:id="rId16"/>
    <p:sldId id="306" r:id="rId17"/>
    <p:sldId id="314" r:id="rId18"/>
    <p:sldId id="307" r:id="rId19"/>
    <p:sldId id="308" r:id="rId20"/>
    <p:sldId id="309" r:id="rId21"/>
    <p:sldId id="310" r:id="rId22"/>
    <p:sldId id="311" r:id="rId23"/>
    <p:sldId id="262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69" r:id="rId33"/>
    <p:sldId id="284" r:id="rId34"/>
    <p:sldId id="285" r:id="rId35"/>
    <p:sldId id="272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286" r:id="rId44"/>
    <p:sldId id="287" r:id="rId45"/>
    <p:sldId id="275" r:id="rId46"/>
    <p:sldId id="303" r:id="rId47"/>
    <p:sldId id="313" r:id="rId48"/>
    <p:sldId id="276" r:id="rId49"/>
  </p:sldIdLst>
  <p:sldSz cx="12188825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3" autoAdjust="0"/>
    <p:restoredTop sz="86450" autoAdjust="0"/>
  </p:normalViewPr>
  <p:slideViewPr>
    <p:cSldViewPr showGuides="1">
      <p:cViewPr varScale="1">
        <p:scale>
          <a:sx n="100" d="100"/>
          <a:sy n="100" d="100"/>
        </p:scale>
        <p:origin x="114" y="72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-1120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934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399A28-B0F9-4E4F-B553-E554B4F25E00}" type="doc">
      <dgm:prSet loTypeId="urn:microsoft.com/office/officeart/2011/layout/HexagonRadial" loCatId="officeonline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74EDF1B-C1B5-4EE6-A111-F43793184757}">
      <dgm:prSet phldrT="[Text]" custT="1"/>
      <dgm:spPr/>
      <dgm:t>
        <a:bodyPr/>
        <a:lstStyle/>
        <a:p>
          <a:r>
            <a:rPr lang="en-US" sz="3200" b="1" i="1" dirty="0"/>
            <a:t>ShipIT</a:t>
          </a:r>
        </a:p>
      </dgm:t>
    </dgm:pt>
    <dgm:pt modelId="{E1D4864E-C8A8-40F3-841F-6D406A229136}" type="parTrans" cxnId="{59B5994B-4B32-4E38-BB4E-13EBED33F449}">
      <dgm:prSet/>
      <dgm:spPr/>
      <dgm:t>
        <a:bodyPr/>
        <a:lstStyle/>
        <a:p>
          <a:endParaRPr lang="en-US"/>
        </a:p>
      </dgm:t>
    </dgm:pt>
    <dgm:pt modelId="{2403D33E-7C42-47F1-B383-E3B2C5AD7EC5}" type="sibTrans" cxnId="{59B5994B-4B32-4E38-BB4E-13EBED33F449}">
      <dgm:prSet/>
      <dgm:spPr/>
      <dgm:t>
        <a:bodyPr/>
        <a:lstStyle/>
        <a:p>
          <a:endParaRPr lang="en-US"/>
        </a:p>
      </dgm:t>
    </dgm:pt>
    <dgm:pt modelId="{3634134E-0690-41AB-AB1A-621D12C8DB10}">
      <dgm:prSet phldrT="[Text]"/>
      <dgm:spPr/>
      <dgm:t>
        <a:bodyPr/>
        <a:lstStyle/>
        <a:p>
          <a:r>
            <a:rPr lang="en-US" dirty="0"/>
            <a:t>Lightweight Interoffice Shipping Application</a:t>
          </a:r>
        </a:p>
      </dgm:t>
    </dgm:pt>
    <dgm:pt modelId="{791B6537-7C70-415C-BEBF-8825910CC344}" type="parTrans" cxnId="{51F0EA8A-EE6A-416B-B23E-61416BC862DF}">
      <dgm:prSet/>
      <dgm:spPr/>
      <dgm:t>
        <a:bodyPr/>
        <a:lstStyle/>
        <a:p>
          <a:endParaRPr lang="en-US"/>
        </a:p>
      </dgm:t>
    </dgm:pt>
    <dgm:pt modelId="{AB764630-86C7-4C91-B351-46F22F825CC1}" type="sibTrans" cxnId="{51F0EA8A-EE6A-416B-B23E-61416BC862DF}">
      <dgm:prSet/>
      <dgm:spPr/>
      <dgm:t>
        <a:bodyPr/>
        <a:lstStyle/>
        <a:p>
          <a:endParaRPr lang="en-US"/>
        </a:p>
      </dgm:t>
    </dgm:pt>
    <dgm:pt modelId="{344CBD76-F40E-4B8B-BB1E-9B6E64541281}">
      <dgm:prSet phldrT="[Text]"/>
      <dgm:spPr/>
      <dgm:t>
        <a:bodyPr/>
        <a:lstStyle/>
        <a:p>
          <a:r>
            <a:rPr lang="en-US" dirty="0"/>
            <a:t>Developed In-House for BigCorp</a:t>
          </a:r>
        </a:p>
      </dgm:t>
    </dgm:pt>
    <dgm:pt modelId="{88F8C4FF-9497-4F3C-9B17-0D3FD35A2EB8}" type="parTrans" cxnId="{FB8BE3AB-A7B4-4FE9-A653-349DB8188194}">
      <dgm:prSet/>
      <dgm:spPr/>
      <dgm:t>
        <a:bodyPr/>
        <a:lstStyle/>
        <a:p>
          <a:endParaRPr lang="en-US"/>
        </a:p>
      </dgm:t>
    </dgm:pt>
    <dgm:pt modelId="{A683287F-BDF4-4EA9-A13F-47E906780464}" type="sibTrans" cxnId="{FB8BE3AB-A7B4-4FE9-A653-349DB8188194}">
      <dgm:prSet/>
      <dgm:spPr/>
      <dgm:t>
        <a:bodyPr/>
        <a:lstStyle/>
        <a:p>
          <a:endParaRPr lang="en-US"/>
        </a:p>
      </dgm:t>
    </dgm:pt>
    <dgm:pt modelId="{60475EAD-2CB1-42B0-8A45-D30CDF63A20A}">
      <dgm:prSet phldrT="[Text]"/>
      <dgm:spPr/>
      <dgm:t>
        <a:bodyPr/>
        <a:lstStyle/>
        <a:p>
          <a:r>
            <a:rPr lang="en-US" dirty="0"/>
            <a:t>Needed to Alleviate Existing Problems</a:t>
          </a:r>
        </a:p>
      </dgm:t>
    </dgm:pt>
    <dgm:pt modelId="{9142466C-47B1-41E1-85F9-5F46A3388B74}" type="parTrans" cxnId="{6635232E-5A41-4278-B339-25D3E41C5417}">
      <dgm:prSet/>
      <dgm:spPr/>
      <dgm:t>
        <a:bodyPr/>
        <a:lstStyle/>
        <a:p>
          <a:endParaRPr lang="en-US"/>
        </a:p>
      </dgm:t>
    </dgm:pt>
    <dgm:pt modelId="{3B7122DF-D67A-42E0-AF45-0B0BE446813F}" type="sibTrans" cxnId="{6635232E-5A41-4278-B339-25D3E41C5417}">
      <dgm:prSet/>
      <dgm:spPr/>
      <dgm:t>
        <a:bodyPr/>
        <a:lstStyle/>
        <a:p>
          <a:endParaRPr lang="en-US"/>
        </a:p>
      </dgm:t>
    </dgm:pt>
    <dgm:pt modelId="{DEB93CBE-0C38-4EAF-812E-0A88369BF389}">
      <dgm:prSet phldrT="[Text]"/>
      <dgm:spPr/>
      <dgm:t>
        <a:bodyPr/>
        <a:lstStyle/>
        <a:p>
          <a:r>
            <a:rPr lang="en-US" dirty="0"/>
            <a:t>Shippers Initiate the Process</a:t>
          </a:r>
        </a:p>
      </dgm:t>
    </dgm:pt>
    <dgm:pt modelId="{BE770032-C280-43F1-8A30-AEE5BDCCAF13}" type="parTrans" cxnId="{6A7565B8-A833-4CF7-8560-371967F446E3}">
      <dgm:prSet/>
      <dgm:spPr/>
      <dgm:t>
        <a:bodyPr/>
        <a:lstStyle/>
        <a:p>
          <a:endParaRPr lang="en-US"/>
        </a:p>
      </dgm:t>
    </dgm:pt>
    <dgm:pt modelId="{195F7D15-D154-41A9-8276-A34891988BB5}" type="sibTrans" cxnId="{6A7565B8-A833-4CF7-8560-371967F446E3}">
      <dgm:prSet/>
      <dgm:spPr/>
      <dgm:t>
        <a:bodyPr/>
        <a:lstStyle/>
        <a:p>
          <a:endParaRPr lang="en-US"/>
        </a:p>
      </dgm:t>
    </dgm:pt>
    <dgm:pt modelId="{78005BAE-793A-4AA9-A475-83A873A9C719}">
      <dgm:prSet phldrT="[Text]"/>
      <dgm:spPr/>
      <dgm:t>
        <a:bodyPr/>
        <a:lstStyle/>
        <a:p>
          <a:r>
            <a:rPr lang="en-US" dirty="0"/>
            <a:t>Couriers Notified to Make Deliveries</a:t>
          </a:r>
        </a:p>
      </dgm:t>
    </dgm:pt>
    <dgm:pt modelId="{597ACFB0-C440-4212-8CC4-EB289CB9C6E7}" type="parTrans" cxnId="{12834E7F-4753-4E7C-8BF7-3837214C9C34}">
      <dgm:prSet/>
      <dgm:spPr/>
      <dgm:t>
        <a:bodyPr/>
        <a:lstStyle/>
        <a:p>
          <a:endParaRPr lang="en-US"/>
        </a:p>
      </dgm:t>
    </dgm:pt>
    <dgm:pt modelId="{480AD086-A349-4AD2-BDF8-8D52F63A941E}" type="sibTrans" cxnId="{12834E7F-4753-4E7C-8BF7-3837214C9C34}">
      <dgm:prSet/>
      <dgm:spPr/>
      <dgm:t>
        <a:bodyPr/>
        <a:lstStyle/>
        <a:p>
          <a:endParaRPr lang="en-US"/>
        </a:p>
      </dgm:t>
    </dgm:pt>
    <dgm:pt modelId="{CB83A06D-79CF-4CD7-A6CF-647342A5BDFC}">
      <dgm:prSet phldrT="[Text]"/>
      <dgm:spPr/>
      <dgm:t>
        <a:bodyPr/>
        <a:lstStyle/>
        <a:p>
          <a:r>
            <a:rPr lang="en-US" dirty="0"/>
            <a:t>Receivers Notified of Process</a:t>
          </a:r>
        </a:p>
      </dgm:t>
    </dgm:pt>
    <dgm:pt modelId="{7630FA73-81C2-40A7-B849-44CB58A21B8C}" type="parTrans" cxnId="{9C2D500F-1A09-48F6-A821-0301228F0535}">
      <dgm:prSet/>
      <dgm:spPr/>
      <dgm:t>
        <a:bodyPr/>
        <a:lstStyle/>
        <a:p>
          <a:endParaRPr lang="en-US"/>
        </a:p>
      </dgm:t>
    </dgm:pt>
    <dgm:pt modelId="{774C4C0B-1856-4A4E-B135-D35E14577E17}" type="sibTrans" cxnId="{9C2D500F-1A09-48F6-A821-0301228F0535}">
      <dgm:prSet/>
      <dgm:spPr/>
      <dgm:t>
        <a:bodyPr/>
        <a:lstStyle/>
        <a:p>
          <a:endParaRPr lang="en-US"/>
        </a:p>
      </dgm:t>
    </dgm:pt>
    <dgm:pt modelId="{3C825D95-9253-4E94-AE03-BBD47B6A3FF3}" type="pres">
      <dgm:prSet presAssocID="{12399A28-B0F9-4E4F-B553-E554B4F25E0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13807C0-2EA0-4559-B123-3A9696336CDE}" type="pres">
      <dgm:prSet presAssocID="{D74EDF1B-C1B5-4EE6-A111-F43793184757}" presName="Parent" presStyleLbl="node0" presStyleIdx="0" presStyleCnt="1">
        <dgm:presLayoutVars>
          <dgm:chMax val="6"/>
          <dgm:chPref val="6"/>
        </dgm:presLayoutVars>
      </dgm:prSet>
      <dgm:spPr/>
    </dgm:pt>
    <dgm:pt modelId="{8CD11000-6161-48BD-818E-4D797BA1E63F}" type="pres">
      <dgm:prSet presAssocID="{3634134E-0690-41AB-AB1A-621D12C8DB10}" presName="Accent1" presStyleCnt="0"/>
      <dgm:spPr/>
    </dgm:pt>
    <dgm:pt modelId="{6A5102B3-0EA8-4BAE-BE7A-F2E1282FF313}" type="pres">
      <dgm:prSet presAssocID="{3634134E-0690-41AB-AB1A-621D12C8DB10}" presName="Accent" presStyleLbl="bgShp" presStyleIdx="0" presStyleCnt="6"/>
      <dgm:spPr/>
    </dgm:pt>
    <dgm:pt modelId="{EC966A73-404D-410D-8254-BBA8D371A76D}" type="pres">
      <dgm:prSet presAssocID="{3634134E-0690-41AB-AB1A-621D12C8DB10}" presName="Child1" presStyleLbl="node1" presStyleIdx="0" presStyleCnt="6" custLinFactNeighborX="-219">
        <dgm:presLayoutVars>
          <dgm:chMax val="0"/>
          <dgm:chPref val="0"/>
          <dgm:bulletEnabled val="1"/>
        </dgm:presLayoutVars>
      </dgm:prSet>
      <dgm:spPr/>
    </dgm:pt>
    <dgm:pt modelId="{28AC12AF-4AD8-489B-8C61-2A9E4879ECCF}" type="pres">
      <dgm:prSet presAssocID="{344CBD76-F40E-4B8B-BB1E-9B6E64541281}" presName="Accent2" presStyleCnt="0"/>
      <dgm:spPr/>
    </dgm:pt>
    <dgm:pt modelId="{EA67B062-7F8D-48A2-8EAD-D96356AF779F}" type="pres">
      <dgm:prSet presAssocID="{344CBD76-F40E-4B8B-BB1E-9B6E64541281}" presName="Accent" presStyleLbl="bgShp" presStyleIdx="1" presStyleCnt="6"/>
      <dgm:spPr/>
    </dgm:pt>
    <dgm:pt modelId="{B74E87EB-D6BE-449C-B4F1-E8CCB9092172}" type="pres">
      <dgm:prSet presAssocID="{344CBD76-F40E-4B8B-BB1E-9B6E6454128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208B25E-181E-4FEA-90C8-639CF5004694}" type="pres">
      <dgm:prSet presAssocID="{60475EAD-2CB1-42B0-8A45-D30CDF63A20A}" presName="Accent3" presStyleCnt="0"/>
      <dgm:spPr/>
    </dgm:pt>
    <dgm:pt modelId="{4F254E62-9DD3-47F2-B304-4366AC917FF9}" type="pres">
      <dgm:prSet presAssocID="{60475EAD-2CB1-42B0-8A45-D30CDF63A20A}" presName="Accent" presStyleLbl="bgShp" presStyleIdx="2" presStyleCnt="6"/>
      <dgm:spPr/>
    </dgm:pt>
    <dgm:pt modelId="{27B3F692-C99E-4F74-86DF-9482CF93D4B6}" type="pres">
      <dgm:prSet presAssocID="{60475EAD-2CB1-42B0-8A45-D30CDF63A20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7E3DA33-7CAA-4474-BBEF-FE9DAF9D9066}" type="pres">
      <dgm:prSet presAssocID="{DEB93CBE-0C38-4EAF-812E-0A88369BF389}" presName="Accent4" presStyleCnt="0"/>
      <dgm:spPr/>
    </dgm:pt>
    <dgm:pt modelId="{3BF37B6C-C0C6-4E40-81C5-80DE26EE04B1}" type="pres">
      <dgm:prSet presAssocID="{DEB93CBE-0C38-4EAF-812E-0A88369BF389}" presName="Accent" presStyleLbl="bgShp" presStyleIdx="3" presStyleCnt="6"/>
      <dgm:spPr/>
    </dgm:pt>
    <dgm:pt modelId="{9FB4FCC4-032C-4F17-819F-5B9AEA154B5E}" type="pres">
      <dgm:prSet presAssocID="{DEB93CBE-0C38-4EAF-812E-0A88369BF38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FEB9320A-3B3F-452E-81CB-12B2EA271E21}" type="pres">
      <dgm:prSet presAssocID="{78005BAE-793A-4AA9-A475-83A873A9C719}" presName="Accent5" presStyleCnt="0"/>
      <dgm:spPr/>
    </dgm:pt>
    <dgm:pt modelId="{BC2E3B08-2444-40A9-BCF0-D9056EFDAEDD}" type="pres">
      <dgm:prSet presAssocID="{78005BAE-793A-4AA9-A475-83A873A9C719}" presName="Accent" presStyleLbl="bgShp" presStyleIdx="4" presStyleCnt="6"/>
      <dgm:spPr/>
    </dgm:pt>
    <dgm:pt modelId="{51A5EEA1-B187-4D8D-AFDE-BCA2A0839910}" type="pres">
      <dgm:prSet presAssocID="{78005BAE-793A-4AA9-A475-83A873A9C71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BD1AD21-C55E-49A6-A2C5-1F977245F54F}" type="pres">
      <dgm:prSet presAssocID="{CB83A06D-79CF-4CD7-A6CF-647342A5BDFC}" presName="Accent6" presStyleCnt="0"/>
      <dgm:spPr/>
    </dgm:pt>
    <dgm:pt modelId="{D70E7E8B-5113-4DA8-A026-AEF39313A8E4}" type="pres">
      <dgm:prSet presAssocID="{CB83A06D-79CF-4CD7-A6CF-647342A5BDFC}" presName="Accent" presStyleLbl="bgShp" presStyleIdx="5" presStyleCnt="6"/>
      <dgm:spPr/>
    </dgm:pt>
    <dgm:pt modelId="{E8FA9BA0-39A6-4192-BECB-E6281094C01E}" type="pres">
      <dgm:prSet presAssocID="{CB83A06D-79CF-4CD7-A6CF-647342A5BDFC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2A9625C-8C74-4F68-9867-A4413DA3BBAC}" type="presOf" srcId="{D74EDF1B-C1B5-4EE6-A111-F43793184757}" destId="{113807C0-2EA0-4559-B123-3A9696336CDE}" srcOrd="0" destOrd="0" presId="urn:microsoft.com/office/officeart/2011/layout/HexagonRadial"/>
    <dgm:cxn modelId="{12834E7F-4753-4E7C-8BF7-3837214C9C34}" srcId="{D74EDF1B-C1B5-4EE6-A111-F43793184757}" destId="{78005BAE-793A-4AA9-A475-83A873A9C719}" srcOrd="4" destOrd="0" parTransId="{597ACFB0-C440-4212-8CC4-EB289CB9C6E7}" sibTransId="{480AD086-A349-4AD2-BDF8-8D52F63A941E}"/>
    <dgm:cxn modelId="{D80292D6-A5B4-498B-975A-C841700BD6CE}" type="presOf" srcId="{344CBD76-F40E-4B8B-BB1E-9B6E64541281}" destId="{B74E87EB-D6BE-449C-B4F1-E8CCB9092172}" srcOrd="0" destOrd="0" presId="urn:microsoft.com/office/officeart/2011/layout/HexagonRadial"/>
    <dgm:cxn modelId="{FB4DA89E-621B-4CEA-B93B-A86492AA4F82}" type="presOf" srcId="{12399A28-B0F9-4E4F-B553-E554B4F25E00}" destId="{3C825D95-9253-4E94-AE03-BBD47B6A3FF3}" srcOrd="0" destOrd="0" presId="urn:microsoft.com/office/officeart/2011/layout/HexagonRadial"/>
    <dgm:cxn modelId="{6635232E-5A41-4278-B339-25D3E41C5417}" srcId="{D74EDF1B-C1B5-4EE6-A111-F43793184757}" destId="{60475EAD-2CB1-42B0-8A45-D30CDF63A20A}" srcOrd="2" destOrd="0" parTransId="{9142466C-47B1-41E1-85F9-5F46A3388B74}" sibTransId="{3B7122DF-D67A-42E0-AF45-0B0BE446813F}"/>
    <dgm:cxn modelId="{1528299B-0E12-40B1-8745-F425A7126EA4}" type="presOf" srcId="{78005BAE-793A-4AA9-A475-83A873A9C719}" destId="{51A5EEA1-B187-4D8D-AFDE-BCA2A0839910}" srcOrd="0" destOrd="0" presId="urn:microsoft.com/office/officeart/2011/layout/HexagonRadial"/>
    <dgm:cxn modelId="{76D7077A-D869-4E68-B291-CE9BF7F03584}" type="presOf" srcId="{60475EAD-2CB1-42B0-8A45-D30CDF63A20A}" destId="{27B3F692-C99E-4F74-86DF-9482CF93D4B6}" srcOrd="0" destOrd="0" presId="urn:microsoft.com/office/officeart/2011/layout/HexagonRadial"/>
    <dgm:cxn modelId="{51F0EA8A-EE6A-416B-B23E-61416BC862DF}" srcId="{D74EDF1B-C1B5-4EE6-A111-F43793184757}" destId="{3634134E-0690-41AB-AB1A-621D12C8DB10}" srcOrd="0" destOrd="0" parTransId="{791B6537-7C70-415C-BEBF-8825910CC344}" sibTransId="{AB764630-86C7-4C91-B351-46F22F825CC1}"/>
    <dgm:cxn modelId="{BD022EF6-33F2-4EEC-BAB6-A10AE79B224C}" type="presOf" srcId="{CB83A06D-79CF-4CD7-A6CF-647342A5BDFC}" destId="{E8FA9BA0-39A6-4192-BECB-E6281094C01E}" srcOrd="0" destOrd="0" presId="urn:microsoft.com/office/officeart/2011/layout/HexagonRadial"/>
    <dgm:cxn modelId="{FB8BE3AB-A7B4-4FE9-A653-349DB8188194}" srcId="{D74EDF1B-C1B5-4EE6-A111-F43793184757}" destId="{344CBD76-F40E-4B8B-BB1E-9B6E64541281}" srcOrd="1" destOrd="0" parTransId="{88F8C4FF-9497-4F3C-9B17-0D3FD35A2EB8}" sibTransId="{A683287F-BDF4-4EA9-A13F-47E906780464}"/>
    <dgm:cxn modelId="{C1B84473-916C-4EB0-816F-E04BE5361A70}" type="presOf" srcId="{DEB93CBE-0C38-4EAF-812E-0A88369BF389}" destId="{9FB4FCC4-032C-4F17-819F-5B9AEA154B5E}" srcOrd="0" destOrd="0" presId="urn:microsoft.com/office/officeart/2011/layout/HexagonRadial"/>
    <dgm:cxn modelId="{6A7565B8-A833-4CF7-8560-371967F446E3}" srcId="{D74EDF1B-C1B5-4EE6-A111-F43793184757}" destId="{DEB93CBE-0C38-4EAF-812E-0A88369BF389}" srcOrd="3" destOrd="0" parTransId="{BE770032-C280-43F1-8A30-AEE5BDCCAF13}" sibTransId="{195F7D15-D154-41A9-8276-A34891988BB5}"/>
    <dgm:cxn modelId="{9C2D500F-1A09-48F6-A821-0301228F0535}" srcId="{D74EDF1B-C1B5-4EE6-A111-F43793184757}" destId="{CB83A06D-79CF-4CD7-A6CF-647342A5BDFC}" srcOrd="5" destOrd="0" parTransId="{7630FA73-81C2-40A7-B849-44CB58A21B8C}" sibTransId="{774C4C0B-1856-4A4E-B135-D35E14577E17}"/>
    <dgm:cxn modelId="{59B5994B-4B32-4E38-BB4E-13EBED33F449}" srcId="{12399A28-B0F9-4E4F-B553-E554B4F25E00}" destId="{D74EDF1B-C1B5-4EE6-A111-F43793184757}" srcOrd="0" destOrd="0" parTransId="{E1D4864E-C8A8-40F3-841F-6D406A229136}" sibTransId="{2403D33E-7C42-47F1-B383-E3B2C5AD7EC5}"/>
    <dgm:cxn modelId="{D63CF670-7D05-4EEF-ADD6-4C01163A2F2B}" type="presOf" srcId="{3634134E-0690-41AB-AB1A-621D12C8DB10}" destId="{EC966A73-404D-410D-8254-BBA8D371A76D}" srcOrd="0" destOrd="0" presId="urn:microsoft.com/office/officeart/2011/layout/HexagonRadial"/>
    <dgm:cxn modelId="{88352DB5-94B8-48D8-884A-8B16BFCF7A4C}" type="presParOf" srcId="{3C825D95-9253-4E94-AE03-BBD47B6A3FF3}" destId="{113807C0-2EA0-4559-B123-3A9696336CDE}" srcOrd="0" destOrd="0" presId="urn:microsoft.com/office/officeart/2011/layout/HexagonRadial"/>
    <dgm:cxn modelId="{571DA522-4CA8-4E73-9E71-BA10E872A8FB}" type="presParOf" srcId="{3C825D95-9253-4E94-AE03-BBD47B6A3FF3}" destId="{8CD11000-6161-48BD-818E-4D797BA1E63F}" srcOrd="1" destOrd="0" presId="urn:microsoft.com/office/officeart/2011/layout/HexagonRadial"/>
    <dgm:cxn modelId="{2492C46E-F532-403D-A1AE-DA42EEFB9310}" type="presParOf" srcId="{8CD11000-6161-48BD-818E-4D797BA1E63F}" destId="{6A5102B3-0EA8-4BAE-BE7A-F2E1282FF313}" srcOrd="0" destOrd="0" presId="urn:microsoft.com/office/officeart/2011/layout/HexagonRadial"/>
    <dgm:cxn modelId="{24E536FD-405D-4F88-9C06-CB1350D32B0D}" type="presParOf" srcId="{3C825D95-9253-4E94-AE03-BBD47B6A3FF3}" destId="{EC966A73-404D-410D-8254-BBA8D371A76D}" srcOrd="2" destOrd="0" presId="urn:microsoft.com/office/officeart/2011/layout/HexagonRadial"/>
    <dgm:cxn modelId="{A2E69A92-6BD5-46C5-AB1C-7D463FA32DFF}" type="presParOf" srcId="{3C825D95-9253-4E94-AE03-BBD47B6A3FF3}" destId="{28AC12AF-4AD8-489B-8C61-2A9E4879ECCF}" srcOrd="3" destOrd="0" presId="urn:microsoft.com/office/officeart/2011/layout/HexagonRadial"/>
    <dgm:cxn modelId="{BCFBB928-B519-4F11-A311-3175A3EDDA01}" type="presParOf" srcId="{28AC12AF-4AD8-489B-8C61-2A9E4879ECCF}" destId="{EA67B062-7F8D-48A2-8EAD-D96356AF779F}" srcOrd="0" destOrd="0" presId="urn:microsoft.com/office/officeart/2011/layout/HexagonRadial"/>
    <dgm:cxn modelId="{1B190851-C5BA-4AD7-98CC-86488EA8B9B3}" type="presParOf" srcId="{3C825D95-9253-4E94-AE03-BBD47B6A3FF3}" destId="{B74E87EB-D6BE-449C-B4F1-E8CCB9092172}" srcOrd="4" destOrd="0" presId="urn:microsoft.com/office/officeart/2011/layout/HexagonRadial"/>
    <dgm:cxn modelId="{97070650-A642-4F8F-B9FA-7D2B9DE6CA0A}" type="presParOf" srcId="{3C825D95-9253-4E94-AE03-BBD47B6A3FF3}" destId="{E208B25E-181E-4FEA-90C8-639CF5004694}" srcOrd="5" destOrd="0" presId="urn:microsoft.com/office/officeart/2011/layout/HexagonRadial"/>
    <dgm:cxn modelId="{FFF006DD-EA02-4792-82BD-898E60D83DC1}" type="presParOf" srcId="{E208B25E-181E-4FEA-90C8-639CF5004694}" destId="{4F254E62-9DD3-47F2-B304-4366AC917FF9}" srcOrd="0" destOrd="0" presId="urn:microsoft.com/office/officeart/2011/layout/HexagonRadial"/>
    <dgm:cxn modelId="{61592692-1814-4A66-B5F5-A2DD7A44EE0F}" type="presParOf" srcId="{3C825D95-9253-4E94-AE03-BBD47B6A3FF3}" destId="{27B3F692-C99E-4F74-86DF-9482CF93D4B6}" srcOrd="6" destOrd="0" presId="urn:microsoft.com/office/officeart/2011/layout/HexagonRadial"/>
    <dgm:cxn modelId="{1936F6D6-2849-44FD-888C-53389FF69E50}" type="presParOf" srcId="{3C825D95-9253-4E94-AE03-BBD47B6A3FF3}" destId="{D7E3DA33-7CAA-4474-BBEF-FE9DAF9D9066}" srcOrd="7" destOrd="0" presId="urn:microsoft.com/office/officeart/2011/layout/HexagonRadial"/>
    <dgm:cxn modelId="{D5D06A01-11CA-4D5A-B656-CF0722B86099}" type="presParOf" srcId="{D7E3DA33-7CAA-4474-BBEF-FE9DAF9D9066}" destId="{3BF37B6C-C0C6-4E40-81C5-80DE26EE04B1}" srcOrd="0" destOrd="0" presId="urn:microsoft.com/office/officeart/2011/layout/HexagonRadial"/>
    <dgm:cxn modelId="{BB7EC802-4A5D-412F-AC7C-14161DFF64B7}" type="presParOf" srcId="{3C825D95-9253-4E94-AE03-BBD47B6A3FF3}" destId="{9FB4FCC4-032C-4F17-819F-5B9AEA154B5E}" srcOrd="8" destOrd="0" presId="urn:microsoft.com/office/officeart/2011/layout/HexagonRadial"/>
    <dgm:cxn modelId="{1B0FD1FD-9DE8-4F35-BFB8-2D7D64DFF1D5}" type="presParOf" srcId="{3C825D95-9253-4E94-AE03-BBD47B6A3FF3}" destId="{FEB9320A-3B3F-452E-81CB-12B2EA271E21}" srcOrd="9" destOrd="0" presId="urn:microsoft.com/office/officeart/2011/layout/HexagonRadial"/>
    <dgm:cxn modelId="{2A2D394D-37DB-41F2-9E35-2AFA641FC616}" type="presParOf" srcId="{FEB9320A-3B3F-452E-81CB-12B2EA271E21}" destId="{BC2E3B08-2444-40A9-BCF0-D9056EFDAEDD}" srcOrd="0" destOrd="0" presId="urn:microsoft.com/office/officeart/2011/layout/HexagonRadial"/>
    <dgm:cxn modelId="{E24C28CD-1519-4693-B201-582EB6AE4DBB}" type="presParOf" srcId="{3C825D95-9253-4E94-AE03-BBD47B6A3FF3}" destId="{51A5EEA1-B187-4D8D-AFDE-BCA2A0839910}" srcOrd="10" destOrd="0" presId="urn:microsoft.com/office/officeart/2011/layout/HexagonRadial"/>
    <dgm:cxn modelId="{B5381A27-BABE-428E-BB17-2FC527B94F63}" type="presParOf" srcId="{3C825D95-9253-4E94-AE03-BBD47B6A3FF3}" destId="{DBD1AD21-C55E-49A6-A2C5-1F977245F54F}" srcOrd="11" destOrd="0" presId="urn:microsoft.com/office/officeart/2011/layout/HexagonRadial"/>
    <dgm:cxn modelId="{59BF754B-E5D8-4815-B4A9-7C74F0E1997A}" type="presParOf" srcId="{DBD1AD21-C55E-49A6-A2C5-1F977245F54F}" destId="{D70E7E8B-5113-4DA8-A026-AEF39313A8E4}" srcOrd="0" destOrd="0" presId="urn:microsoft.com/office/officeart/2011/layout/HexagonRadial"/>
    <dgm:cxn modelId="{3D6392A2-7402-403C-9042-9DF9AF07FBF9}" type="presParOf" srcId="{3C825D95-9253-4E94-AE03-BBD47B6A3FF3}" destId="{E8FA9BA0-39A6-4192-BECB-E6281094C01E}" srcOrd="12" destOrd="0" presId="urn:microsoft.com/office/officeart/2011/layout/HexagonRadial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63CAB6-54EB-49FC-B832-02A3B370D50F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19776-9BC0-444C-847A-03B0D50009F1}">
      <dgm:prSet phldrT="[Text]"/>
      <dgm:spPr/>
      <dgm:t>
        <a:bodyPr/>
        <a:lstStyle/>
        <a:p>
          <a:r>
            <a:rPr lang="en-US" dirty="0"/>
            <a:t>Brian Calhoun</a:t>
          </a:r>
        </a:p>
      </dgm:t>
    </dgm:pt>
    <dgm:pt modelId="{5C4E5BB5-21BD-41CC-9BAF-AD213313E476}" type="parTrans" cxnId="{7A02EDBC-3E7F-498C-8CE9-643A284B81D0}">
      <dgm:prSet/>
      <dgm:spPr/>
      <dgm:t>
        <a:bodyPr/>
        <a:lstStyle/>
        <a:p>
          <a:endParaRPr lang="en-US"/>
        </a:p>
      </dgm:t>
    </dgm:pt>
    <dgm:pt modelId="{34177756-2D70-47A6-91A9-BF21F4159593}" type="sibTrans" cxnId="{7A02EDBC-3E7F-498C-8CE9-643A284B81D0}">
      <dgm:prSet/>
      <dgm:spPr/>
      <dgm:t>
        <a:bodyPr/>
        <a:lstStyle/>
        <a:p>
          <a:endParaRPr lang="en-US"/>
        </a:p>
      </dgm:t>
    </dgm:pt>
    <dgm:pt modelId="{043C51EB-4948-428B-BD32-27FCB3C210FB}" type="pres">
      <dgm:prSet presAssocID="{6863CAB6-54EB-49FC-B832-02A3B370D50F}" presName="Name0" presStyleCnt="0">
        <dgm:presLayoutVars>
          <dgm:chMax/>
          <dgm:chPref/>
          <dgm:dir/>
        </dgm:presLayoutVars>
      </dgm:prSet>
      <dgm:spPr/>
    </dgm:pt>
    <dgm:pt modelId="{D932B750-E011-41E1-ADAC-818775B5B264}" type="pres">
      <dgm:prSet presAssocID="{A9B19776-9BC0-444C-847A-03B0D50009F1}" presName="composite" presStyleCnt="0">
        <dgm:presLayoutVars>
          <dgm:chMax val="1"/>
          <dgm:chPref val="1"/>
        </dgm:presLayoutVars>
      </dgm:prSet>
      <dgm:spPr/>
    </dgm:pt>
    <dgm:pt modelId="{D53DDE02-D263-4B63-B5C1-0366795F3920}" type="pres">
      <dgm:prSet presAssocID="{A9B19776-9BC0-444C-847A-03B0D50009F1}" presName="Accent" presStyleLbl="trAlignAcc1" presStyleIdx="0" presStyleCnt="1">
        <dgm:presLayoutVars>
          <dgm:chMax val="0"/>
          <dgm:chPref val="0"/>
        </dgm:presLayoutVars>
      </dgm:prSet>
      <dgm:spPr/>
    </dgm:pt>
    <dgm:pt modelId="{9D17F7DB-7AE5-4EF6-A8E6-00CFBC5BFE51}" type="pres">
      <dgm:prSet presAssocID="{A9B19776-9BC0-444C-847A-03B0D50009F1}" presName="Image" presStyleLbl="alignImgPlace1" presStyleIdx="0" presStyleCnt="1">
        <dgm:presLayoutVars>
          <dgm:chMax val="0"/>
          <dgm:chPref val="0"/>
        </dgm:presLayoutVars>
      </dgm:prSet>
      <dgm:spPr/>
    </dgm:pt>
    <dgm:pt modelId="{1D4D5430-3219-4EC1-B2E5-CDA41D65A47D}" type="pres">
      <dgm:prSet presAssocID="{A9B19776-9BC0-444C-847A-03B0D50009F1}" presName="ChildComposite" presStyleCnt="0"/>
      <dgm:spPr/>
    </dgm:pt>
    <dgm:pt modelId="{FA1D03E8-9061-4D50-9C05-AC05B1EED6C5}" type="pres">
      <dgm:prSet presAssocID="{A9B19776-9BC0-444C-847A-03B0D50009F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63D2BE5-7B6B-4EE1-B8EC-DC68716F13BF}" type="pres">
      <dgm:prSet presAssocID="{A9B19776-9BC0-444C-847A-03B0D50009F1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2023FE6C-36D1-4EF1-A270-0688EA190035}" type="presOf" srcId="{6863CAB6-54EB-49FC-B832-02A3B370D50F}" destId="{043C51EB-4948-428B-BD32-27FCB3C210FB}" srcOrd="0" destOrd="0" presId="urn:microsoft.com/office/officeart/2008/layout/CaptionedPictures"/>
    <dgm:cxn modelId="{7A02EDBC-3E7F-498C-8CE9-643A284B81D0}" srcId="{6863CAB6-54EB-49FC-B832-02A3B370D50F}" destId="{A9B19776-9BC0-444C-847A-03B0D50009F1}" srcOrd="0" destOrd="0" parTransId="{5C4E5BB5-21BD-41CC-9BAF-AD213313E476}" sibTransId="{34177756-2D70-47A6-91A9-BF21F4159593}"/>
    <dgm:cxn modelId="{2855546C-DB4D-441A-AAEB-1705E64EC258}" type="presOf" srcId="{A9B19776-9BC0-444C-847A-03B0D50009F1}" destId="{263D2BE5-7B6B-4EE1-B8EC-DC68716F13BF}" srcOrd="0" destOrd="0" presId="urn:microsoft.com/office/officeart/2008/layout/CaptionedPictures"/>
    <dgm:cxn modelId="{939CC11F-7C32-42E4-A286-1EA3DEA68AD6}" type="presParOf" srcId="{043C51EB-4948-428B-BD32-27FCB3C210FB}" destId="{D932B750-E011-41E1-ADAC-818775B5B264}" srcOrd="0" destOrd="0" presId="urn:microsoft.com/office/officeart/2008/layout/CaptionedPictures"/>
    <dgm:cxn modelId="{EED40FD4-816F-4FED-83A7-FBCA12399280}" type="presParOf" srcId="{D932B750-E011-41E1-ADAC-818775B5B264}" destId="{D53DDE02-D263-4B63-B5C1-0366795F3920}" srcOrd="0" destOrd="0" presId="urn:microsoft.com/office/officeart/2008/layout/CaptionedPictures"/>
    <dgm:cxn modelId="{84B40EEB-CE32-485E-94F2-2DD95CD3425E}" type="presParOf" srcId="{D932B750-E011-41E1-ADAC-818775B5B264}" destId="{9D17F7DB-7AE5-4EF6-A8E6-00CFBC5BFE51}" srcOrd="1" destOrd="0" presId="urn:microsoft.com/office/officeart/2008/layout/CaptionedPictures"/>
    <dgm:cxn modelId="{E1A1C1AE-E764-44C1-B6FD-BBDE7A7BDBFC}" type="presParOf" srcId="{D932B750-E011-41E1-ADAC-818775B5B264}" destId="{1D4D5430-3219-4EC1-B2E5-CDA41D65A47D}" srcOrd="2" destOrd="0" presId="urn:microsoft.com/office/officeart/2008/layout/CaptionedPictures"/>
    <dgm:cxn modelId="{6DEB5669-63C1-4258-B432-6D451F75D9CF}" type="presParOf" srcId="{1D4D5430-3219-4EC1-B2E5-CDA41D65A47D}" destId="{FA1D03E8-9061-4D50-9C05-AC05B1EED6C5}" srcOrd="0" destOrd="0" presId="urn:microsoft.com/office/officeart/2008/layout/CaptionedPictures"/>
    <dgm:cxn modelId="{1F95D308-D81B-4E31-A186-103B321E81F7}" type="presParOf" srcId="{1D4D5430-3219-4EC1-B2E5-CDA41D65A47D}" destId="{263D2BE5-7B6B-4EE1-B8EC-DC68716F13BF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63CAB6-54EB-49FC-B832-02A3B370D50F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19776-9BC0-444C-847A-03B0D50009F1}">
      <dgm:prSet phldrT="[Text]"/>
      <dgm:spPr/>
      <dgm:t>
        <a:bodyPr/>
        <a:lstStyle/>
        <a:p>
          <a:r>
            <a:rPr lang="en-US" dirty="0"/>
            <a:t>Alicia Gallagher</a:t>
          </a:r>
        </a:p>
      </dgm:t>
    </dgm:pt>
    <dgm:pt modelId="{5C4E5BB5-21BD-41CC-9BAF-AD213313E476}" type="parTrans" cxnId="{7A02EDBC-3E7F-498C-8CE9-643A284B81D0}">
      <dgm:prSet/>
      <dgm:spPr/>
      <dgm:t>
        <a:bodyPr/>
        <a:lstStyle/>
        <a:p>
          <a:endParaRPr lang="en-US"/>
        </a:p>
      </dgm:t>
    </dgm:pt>
    <dgm:pt modelId="{34177756-2D70-47A6-91A9-BF21F4159593}" type="sibTrans" cxnId="{7A02EDBC-3E7F-498C-8CE9-643A284B81D0}">
      <dgm:prSet/>
      <dgm:spPr/>
      <dgm:t>
        <a:bodyPr/>
        <a:lstStyle/>
        <a:p>
          <a:endParaRPr lang="en-US"/>
        </a:p>
      </dgm:t>
    </dgm:pt>
    <dgm:pt modelId="{043C51EB-4948-428B-BD32-27FCB3C210FB}" type="pres">
      <dgm:prSet presAssocID="{6863CAB6-54EB-49FC-B832-02A3B370D50F}" presName="Name0" presStyleCnt="0">
        <dgm:presLayoutVars>
          <dgm:chMax/>
          <dgm:chPref/>
          <dgm:dir/>
        </dgm:presLayoutVars>
      </dgm:prSet>
      <dgm:spPr/>
    </dgm:pt>
    <dgm:pt modelId="{D932B750-E011-41E1-ADAC-818775B5B264}" type="pres">
      <dgm:prSet presAssocID="{A9B19776-9BC0-444C-847A-03B0D50009F1}" presName="composite" presStyleCnt="0">
        <dgm:presLayoutVars>
          <dgm:chMax val="1"/>
          <dgm:chPref val="1"/>
        </dgm:presLayoutVars>
      </dgm:prSet>
      <dgm:spPr/>
    </dgm:pt>
    <dgm:pt modelId="{D53DDE02-D263-4B63-B5C1-0366795F3920}" type="pres">
      <dgm:prSet presAssocID="{A9B19776-9BC0-444C-847A-03B0D50009F1}" presName="Accent" presStyleLbl="trAlignAcc1" presStyleIdx="0" presStyleCnt="1">
        <dgm:presLayoutVars>
          <dgm:chMax val="0"/>
          <dgm:chPref val="0"/>
        </dgm:presLayoutVars>
      </dgm:prSet>
      <dgm:spPr/>
    </dgm:pt>
    <dgm:pt modelId="{9D17F7DB-7AE5-4EF6-A8E6-00CFBC5BFE51}" type="pres">
      <dgm:prSet presAssocID="{A9B19776-9BC0-444C-847A-03B0D50009F1}" presName="Image" presStyleLbl="alignImgPlace1" presStyleIdx="0" presStyleCnt="1" custScaleX="68602" custScaleY="115980" custLinFactNeighborX="267" custLinFactNeighborY="4956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1D4D5430-3219-4EC1-B2E5-CDA41D65A47D}" type="pres">
      <dgm:prSet presAssocID="{A9B19776-9BC0-444C-847A-03B0D50009F1}" presName="ChildComposite" presStyleCnt="0"/>
      <dgm:spPr/>
    </dgm:pt>
    <dgm:pt modelId="{FA1D03E8-9061-4D50-9C05-AC05B1EED6C5}" type="pres">
      <dgm:prSet presAssocID="{A9B19776-9BC0-444C-847A-03B0D50009F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63D2BE5-7B6B-4EE1-B8EC-DC68716F13BF}" type="pres">
      <dgm:prSet presAssocID="{A9B19776-9BC0-444C-847A-03B0D50009F1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2023FE6C-36D1-4EF1-A270-0688EA190035}" type="presOf" srcId="{6863CAB6-54EB-49FC-B832-02A3B370D50F}" destId="{043C51EB-4948-428B-BD32-27FCB3C210FB}" srcOrd="0" destOrd="0" presId="urn:microsoft.com/office/officeart/2008/layout/CaptionedPictures"/>
    <dgm:cxn modelId="{7A02EDBC-3E7F-498C-8CE9-643A284B81D0}" srcId="{6863CAB6-54EB-49FC-B832-02A3B370D50F}" destId="{A9B19776-9BC0-444C-847A-03B0D50009F1}" srcOrd="0" destOrd="0" parTransId="{5C4E5BB5-21BD-41CC-9BAF-AD213313E476}" sibTransId="{34177756-2D70-47A6-91A9-BF21F4159593}"/>
    <dgm:cxn modelId="{2855546C-DB4D-441A-AAEB-1705E64EC258}" type="presOf" srcId="{A9B19776-9BC0-444C-847A-03B0D50009F1}" destId="{263D2BE5-7B6B-4EE1-B8EC-DC68716F13BF}" srcOrd="0" destOrd="0" presId="urn:microsoft.com/office/officeart/2008/layout/CaptionedPictures"/>
    <dgm:cxn modelId="{939CC11F-7C32-42E4-A286-1EA3DEA68AD6}" type="presParOf" srcId="{043C51EB-4948-428B-BD32-27FCB3C210FB}" destId="{D932B750-E011-41E1-ADAC-818775B5B264}" srcOrd="0" destOrd="0" presId="urn:microsoft.com/office/officeart/2008/layout/CaptionedPictures"/>
    <dgm:cxn modelId="{EED40FD4-816F-4FED-83A7-FBCA12399280}" type="presParOf" srcId="{D932B750-E011-41E1-ADAC-818775B5B264}" destId="{D53DDE02-D263-4B63-B5C1-0366795F3920}" srcOrd="0" destOrd="0" presId="urn:microsoft.com/office/officeart/2008/layout/CaptionedPictures"/>
    <dgm:cxn modelId="{84B40EEB-CE32-485E-94F2-2DD95CD3425E}" type="presParOf" srcId="{D932B750-E011-41E1-ADAC-818775B5B264}" destId="{9D17F7DB-7AE5-4EF6-A8E6-00CFBC5BFE51}" srcOrd="1" destOrd="0" presId="urn:microsoft.com/office/officeart/2008/layout/CaptionedPictures"/>
    <dgm:cxn modelId="{E1A1C1AE-E764-44C1-B6FD-BBDE7A7BDBFC}" type="presParOf" srcId="{D932B750-E011-41E1-ADAC-818775B5B264}" destId="{1D4D5430-3219-4EC1-B2E5-CDA41D65A47D}" srcOrd="2" destOrd="0" presId="urn:microsoft.com/office/officeart/2008/layout/CaptionedPictures"/>
    <dgm:cxn modelId="{6DEB5669-63C1-4258-B432-6D451F75D9CF}" type="presParOf" srcId="{1D4D5430-3219-4EC1-B2E5-CDA41D65A47D}" destId="{FA1D03E8-9061-4D50-9C05-AC05B1EED6C5}" srcOrd="0" destOrd="0" presId="urn:microsoft.com/office/officeart/2008/layout/CaptionedPictures"/>
    <dgm:cxn modelId="{1F95D308-D81B-4E31-A186-103B321E81F7}" type="presParOf" srcId="{1D4D5430-3219-4EC1-B2E5-CDA41D65A47D}" destId="{263D2BE5-7B6B-4EE1-B8EC-DC68716F13BF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63CAB6-54EB-49FC-B832-02A3B370D50F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19776-9BC0-444C-847A-03B0D50009F1}">
      <dgm:prSet phldrT="[Text]"/>
      <dgm:spPr/>
      <dgm:t>
        <a:bodyPr/>
        <a:lstStyle/>
        <a:p>
          <a:r>
            <a:rPr lang="en-US" dirty="0"/>
            <a:t>Steven Hoffman</a:t>
          </a:r>
        </a:p>
      </dgm:t>
    </dgm:pt>
    <dgm:pt modelId="{5C4E5BB5-21BD-41CC-9BAF-AD213313E476}" type="parTrans" cxnId="{7A02EDBC-3E7F-498C-8CE9-643A284B81D0}">
      <dgm:prSet/>
      <dgm:spPr/>
      <dgm:t>
        <a:bodyPr/>
        <a:lstStyle/>
        <a:p>
          <a:endParaRPr lang="en-US"/>
        </a:p>
      </dgm:t>
    </dgm:pt>
    <dgm:pt modelId="{34177756-2D70-47A6-91A9-BF21F4159593}" type="sibTrans" cxnId="{7A02EDBC-3E7F-498C-8CE9-643A284B81D0}">
      <dgm:prSet/>
      <dgm:spPr/>
      <dgm:t>
        <a:bodyPr/>
        <a:lstStyle/>
        <a:p>
          <a:endParaRPr lang="en-US"/>
        </a:p>
      </dgm:t>
    </dgm:pt>
    <dgm:pt modelId="{043C51EB-4948-428B-BD32-27FCB3C210FB}" type="pres">
      <dgm:prSet presAssocID="{6863CAB6-54EB-49FC-B832-02A3B370D50F}" presName="Name0" presStyleCnt="0">
        <dgm:presLayoutVars>
          <dgm:chMax/>
          <dgm:chPref/>
          <dgm:dir/>
        </dgm:presLayoutVars>
      </dgm:prSet>
      <dgm:spPr/>
    </dgm:pt>
    <dgm:pt modelId="{D932B750-E011-41E1-ADAC-818775B5B264}" type="pres">
      <dgm:prSet presAssocID="{A9B19776-9BC0-444C-847A-03B0D50009F1}" presName="composite" presStyleCnt="0">
        <dgm:presLayoutVars>
          <dgm:chMax val="1"/>
          <dgm:chPref val="1"/>
        </dgm:presLayoutVars>
      </dgm:prSet>
      <dgm:spPr/>
    </dgm:pt>
    <dgm:pt modelId="{D53DDE02-D263-4B63-B5C1-0366795F3920}" type="pres">
      <dgm:prSet presAssocID="{A9B19776-9BC0-444C-847A-03B0D50009F1}" presName="Accent" presStyleLbl="trAlignAcc1" presStyleIdx="0" presStyleCnt="1">
        <dgm:presLayoutVars>
          <dgm:chMax val="0"/>
          <dgm:chPref val="0"/>
        </dgm:presLayoutVars>
      </dgm:prSet>
      <dgm:spPr/>
    </dgm:pt>
    <dgm:pt modelId="{9D17F7DB-7AE5-4EF6-A8E6-00CFBC5BFE51}" type="pres">
      <dgm:prSet presAssocID="{A9B19776-9BC0-444C-847A-03B0D50009F1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1D4D5430-3219-4EC1-B2E5-CDA41D65A47D}" type="pres">
      <dgm:prSet presAssocID="{A9B19776-9BC0-444C-847A-03B0D50009F1}" presName="ChildComposite" presStyleCnt="0"/>
      <dgm:spPr/>
    </dgm:pt>
    <dgm:pt modelId="{FA1D03E8-9061-4D50-9C05-AC05B1EED6C5}" type="pres">
      <dgm:prSet presAssocID="{A9B19776-9BC0-444C-847A-03B0D50009F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63D2BE5-7B6B-4EE1-B8EC-DC68716F13BF}" type="pres">
      <dgm:prSet presAssocID="{A9B19776-9BC0-444C-847A-03B0D50009F1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2023FE6C-36D1-4EF1-A270-0688EA190035}" type="presOf" srcId="{6863CAB6-54EB-49FC-B832-02A3B370D50F}" destId="{043C51EB-4948-428B-BD32-27FCB3C210FB}" srcOrd="0" destOrd="0" presId="urn:microsoft.com/office/officeart/2008/layout/CaptionedPictures"/>
    <dgm:cxn modelId="{7A02EDBC-3E7F-498C-8CE9-643A284B81D0}" srcId="{6863CAB6-54EB-49FC-B832-02A3B370D50F}" destId="{A9B19776-9BC0-444C-847A-03B0D50009F1}" srcOrd="0" destOrd="0" parTransId="{5C4E5BB5-21BD-41CC-9BAF-AD213313E476}" sibTransId="{34177756-2D70-47A6-91A9-BF21F4159593}"/>
    <dgm:cxn modelId="{2855546C-DB4D-441A-AAEB-1705E64EC258}" type="presOf" srcId="{A9B19776-9BC0-444C-847A-03B0D50009F1}" destId="{263D2BE5-7B6B-4EE1-B8EC-DC68716F13BF}" srcOrd="0" destOrd="0" presId="urn:microsoft.com/office/officeart/2008/layout/CaptionedPictures"/>
    <dgm:cxn modelId="{939CC11F-7C32-42E4-A286-1EA3DEA68AD6}" type="presParOf" srcId="{043C51EB-4948-428B-BD32-27FCB3C210FB}" destId="{D932B750-E011-41E1-ADAC-818775B5B264}" srcOrd="0" destOrd="0" presId="urn:microsoft.com/office/officeart/2008/layout/CaptionedPictures"/>
    <dgm:cxn modelId="{EED40FD4-816F-4FED-83A7-FBCA12399280}" type="presParOf" srcId="{D932B750-E011-41E1-ADAC-818775B5B264}" destId="{D53DDE02-D263-4B63-B5C1-0366795F3920}" srcOrd="0" destOrd="0" presId="urn:microsoft.com/office/officeart/2008/layout/CaptionedPictures"/>
    <dgm:cxn modelId="{84B40EEB-CE32-485E-94F2-2DD95CD3425E}" type="presParOf" srcId="{D932B750-E011-41E1-ADAC-818775B5B264}" destId="{9D17F7DB-7AE5-4EF6-A8E6-00CFBC5BFE51}" srcOrd="1" destOrd="0" presId="urn:microsoft.com/office/officeart/2008/layout/CaptionedPictures"/>
    <dgm:cxn modelId="{E1A1C1AE-E764-44C1-B6FD-BBDE7A7BDBFC}" type="presParOf" srcId="{D932B750-E011-41E1-ADAC-818775B5B264}" destId="{1D4D5430-3219-4EC1-B2E5-CDA41D65A47D}" srcOrd="2" destOrd="0" presId="urn:microsoft.com/office/officeart/2008/layout/CaptionedPictures"/>
    <dgm:cxn modelId="{6DEB5669-63C1-4258-B432-6D451F75D9CF}" type="presParOf" srcId="{1D4D5430-3219-4EC1-B2E5-CDA41D65A47D}" destId="{FA1D03E8-9061-4D50-9C05-AC05B1EED6C5}" srcOrd="0" destOrd="0" presId="urn:microsoft.com/office/officeart/2008/layout/CaptionedPictures"/>
    <dgm:cxn modelId="{1F95D308-D81B-4E31-A186-103B321E81F7}" type="presParOf" srcId="{1D4D5430-3219-4EC1-B2E5-CDA41D65A47D}" destId="{263D2BE5-7B6B-4EE1-B8EC-DC68716F13BF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63CAB6-54EB-49FC-B832-02A3B370D50F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19776-9BC0-444C-847A-03B0D50009F1}">
      <dgm:prSet phldrT="[Text]"/>
      <dgm:spPr/>
      <dgm:t>
        <a:bodyPr/>
        <a:lstStyle/>
        <a:p>
          <a:r>
            <a:rPr lang="en-US" dirty="0" err="1"/>
            <a:t>Eunjou</a:t>
          </a:r>
          <a:r>
            <a:rPr lang="en-US" dirty="0"/>
            <a:t> (Karen) Kim</a:t>
          </a:r>
        </a:p>
      </dgm:t>
    </dgm:pt>
    <dgm:pt modelId="{5C4E5BB5-21BD-41CC-9BAF-AD213313E476}" type="parTrans" cxnId="{7A02EDBC-3E7F-498C-8CE9-643A284B81D0}">
      <dgm:prSet/>
      <dgm:spPr/>
      <dgm:t>
        <a:bodyPr/>
        <a:lstStyle/>
        <a:p>
          <a:endParaRPr lang="en-US"/>
        </a:p>
      </dgm:t>
    </dgm:pt>
    <dgm:pt modelId="{34177756-2D70-47A6-91A9-BF21F4159593}" type="sibTrans" cxnId="{7A02EDBC-3E7F-498C-8CE9-643A284B81D0}">
      <dgm:prSet/>
      <dgm:spPr/>
      <dgm:t>
        <a:bodyPr/>
        <a:lstStyle/>
        <a:p>
          <a:endParaRPr lang="en-US"/>
        </a:p>
      </dgm:t>
    </dgm:pt>
    <dgm:pt modelId="{043C51EB-4948-428B-BD32-27FCB3C210FB}" type="pres">
      <dgm:prSet presAssocID="{6863CAB6-54EB-49FC-B832-02A3B370D50F}" presName="Name0" presStyleCnt="0">
        <dgm:presLayoutVars>
          <dgm:chMax/>
          <dgm:chPref/>
          <dgm:dir/>
        </dgm:presLayoutVars>
      </dgm:prSet>
      <dgm:spPr/>
    </dgm:pt>
    <dgm:pt modelId="{D932B750-E011-41E1-ADAC-818775B5B264}" type="pres">
      <dgm:prSet presAssocID="{A9B19776-9BC0-444C-847A-03B0D50009F1}" presName="composite" presStyleCnt="0">
        <dgm:presLayoutVars>
          <dgm:chMax val="1"/>
          <dgm:chPref val="1"/>
        </dgm:presLayoutVars>
      </dgm:prSet>
      <dgm:spPr/>
    </dgm:pt>
    <dgm:pt modelId="{D53DDE02-D263-4B63-B5C1-0366795F3920}" type="pres">
      <dgm:prSet presAssocID="{A9B19776-9BC0-444C-847A-03B0D50009F1}" presName="Accent" presStyleLbl="trAlignAcc1" presStyleIdx="0" presStyleCnt="1">
        <dgm:presLayoutVars>
          <dgm:chMax val="0"/>
          <dgm:chPref val="0"/>
        </dgm:presLayoutVars>
      </dgm:prSet>
      <dgm:spPr/>
    </dgm:pt>
    <dgm:pt modelId="{9D17F7DB-7AE5-4EF6-A8E6-00CFBC5BFE51}" type="pres">
      <dgm:prSet presAssocID="{A9B19776-9BC0-444C-847A-03B0D50009F1}" presName="Image" presStyleLbl="alignImgPlace1" presStyleIdx="0" presStyleCnt="1">
        <dgm:presLayoutVars>
          <dgm:chMax val="0"/>
          <dgm:chPref val="0"/>
        </dgm:presLayoutVars>
      </dgm:prSet>
      <dgm:spPr/>
    </dgm:pt>
    <dgm:pt modelId="{1D4D5430-3219-4EC1-B2E5-CDA41D65A47D}" type="pres">
      <dgm:prSet presAssocID="{A9B19776-9BC0-444C-847A-03B0D50009F1}" presName="ChildComposite" presStyleCnt="0"/>
      <dgm:spPr/>
    </dgm:pt>
    <dgm:pt modelId="{FA1D03E8-9061-4D50-9C05-AC05B1EED6C5}" type="pres">
      <dgm:prSet presAssocID="{A9B19776-9BC0-444C-847A-03B0D50009F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63D2BE5-7B6B-4EE1-B8EC-DC68716F13BF}" type="pres">
      <dgm:prSet presAssocID="{A9B19776-9BC0-444C-847A-03B0D50009F1}" presName="Parent" presStyleLbl="revTx" presStyleIdx="0" presStyleCnt="1" custLinFactNeighborY="26762">
        <dgm:presLayoutVars>
          <dgm:chMax val="1"/>
          <dgm:chPref val="0"/>
          <dgm:bulletEnabled val="1"/>
        </dgm:presLayoutVars>
      </dgm:prSet>
      <dgm:spPr/>
    </dgm:pt>
  </dgm:ptLst>
  <dgm:cxnLst>
    <dgm:cxn modelId="{7A02EDBC-3E7F-498C-8CE9-643A284B81D0}" srcId="{6863CAB6-54EB-49FC-B832-02A3B370D50F}" destId="{A9B19776-9BC0-444C-847A-03B0D50009F1}" srcOrd="0" destOrd="0" parTransId="{5C4E5BB5-21BD-41CC-9BAF-AD213313E476}" sibTransId="{34177756-2D70-47A6-91A9-BF21F4159593}"/>
    <dgm:cxn modelId="{5495C3BB-8176-CD4F-A1DD-46717C8BB6AE}" type="presOf" srcId="{6863CAB6-54EB-49FC-B832-02A3B370D50F}" destId="{043C51EB-4948-428B-BD32-27FCB3C210FB}" srcOrd="0" destOrd="0" presId="urn:microsoft.com/office/officeart/2008/layout/CaptionedPictures"/>
    <dgm:cxn modelId="{3D04C3CE-E802-554C-B77F-3304FAADBF51}" type="presOf" srcId="{A9B19776-9BC0-444C-847A-03B0D50009F1}" destId="{263D2BE5-7B6B-4EE1-B8EC-DC68716F13BF}" srcOrd="0" destOrd="0" presId="urn:microsoft.com/office/officeart/2008/layout/CaptionedPictures"/>
    <dgm:cxn modelId="{3F7C6CBB-8F0E-9242-870E-3FDCF79746B2}" type="presParOf" srcId="{043C51EB-4948-428B-BD32-27FCB3C210FB}" destId="{D932B750-E011-41E1-ADAC-818775B5B264}" srcOrd="0" destOrd="0" presId="urn:microsoft.com/office/officeart/2008/layout/CaptionedPictures"/>
    <dgm:cxn modelId="{40C71974-F802-FC46-9C3C-29A55F2015A5}" type="presParOf" srcId="{D932B750-E011-41E1-ADAC-818775B5B264}" destId="{D53DDE02-D263-4B63-B5C1-0366795F3920}" srcOrd="0" destOrd="0" presId="urn:microsoft.com/office/officeart/2008/layout/CaptionedPictures"/>
    <dgm:cxn modelId="{293217F2-4A38-9B4E-9D6B-C3397688C3C8}" type="presParOf" srcId="{D932B750-E011-41E1-ADAC-818775B5B264}" destId="{9D17F7DB-7AE5-4EF6-A8E6-00CFBC5BFE51}" srcOrd="1" destOrd="0" presId="urn:microsoft.com/office/officeart/2008/layout/CaptionedPictures"/>
    <dgm:cxn modelId="{A42300DB-0076-B44D-9702-A7B0BBED46CF}" type="presParOf" srcId="{D932B750-E011-41E1-ADAC-818775B5B264}" destId="{1D4D5430-3219-4EC1-B2E5-CDA41D65A47D}" srcOrd="2" destOrd="0" presId="urn:microsoft.com/office/officeart/2008/layout/CaptionedPictures"/>
    <dgm:cxn modelId="{19CDF80E-39AD-D943-AB2B-2F42077CD3E3}" type="presParOf" srcId="{1D4D5430-3219-4EC1-B2E5-CDA41D65A47D}" destId="{FA1D03E8-9061-4D50-9C05-AC05B1EED6C5}" srcOrd="0" destOrd="0" presId="urn:microsoft.com/office/officeart/2008/layout/CaptionedPictures"/>
    <dgm:cxn modelId="{626AFF46-3C9E-0645-BE5D-50FF3AC40773}" type="presParOf" srcId="{1D4D5430-3219-4EC1-B2E5-CDA41D65A47D}" destId="{263D2BE5-7B6B-4EE1-B8EC-DC68716F13BF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63CAB6-54EB-49FC-B832-02A3B370D50F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19776-9BC0-444C-847A-03B0D50009F1}">
      <dgm:prSet phldrT="[Text]"/>
      <dgm:spPr/>
      <dgm:t>
        <a:bodyPr/>
        <a:lstStyle/>
        <a:p>
          <a:r>
            <a:rPr lang="en-US" dirty="0"/>
            <a:t>Carolina Torres</a:t>
          </a:r>
        </a:p>
      </dgm:t>
    </dgm:pt>
    <dgm:pt modelId="{5C4E5BB5-21BD-41CC-9BAF-AD213313E476}" type="parTrans" cxnId="{7A02EDBC-3E7F-498C-8CE9-643A284B81D0}">
      <dgm:prSet/>
      <dgm:spPr/>
      <dgm:t>
        <a:bodyPr/>
        <a:lstStyle/>
        <a:p>
          <a:endParaRPr lang="en-US"/>
        </a:p>
      </dgm:t>
    </dgm:pt>
    <dgm:pt modelId="{34177756-2D70-47A6-91A9-BF21F4159593}" type="sibTrans" cxnId="{7A02EDBC-3E7F-498C-8CE9-643A284B81D0}">
      <dgm:prSet/>
      <dgm:spPr/>
      <dgm:t>
        <a:bodyPr/>
        <a:lstStyle/>
        <a:p>
          <a:endParaRPr lang="en-US"/>
        </a:p>
      </dgm:t>
    </dgm:pt>
    <dgm:pt modelId="{043C51EB-4948-428B-BD32-27FCB3C210FB}" type="pres">
      <dgm:prSet presAssocID="{6863CAB6-54EB-49FC-B832-02A3B370D50F}" presName="Name0" presStyleCnt="0">
        <dgm:presLayoutVars>
          <dgm:chMax/>
          <dgm:chPref/>
          <dgm:dir/>
        </dgm:presLayoutVars>
      </dgm:prSet>
      <dgm:spPr/>
    </dgm:pt>
    <dgm:pt modelId="{D932B750-E011-41E1-ADAC-818775B5B264}" type="pres">
      <dgm:prSet presAssocID="{A9B19776-9BC0-444C-847A-03B0D50009F1}" presName="composite" presStyleCnt="0">
        <dgm:presLayoutVars>
          <dgm:chMax val="1"/>
          <dgm:chPref val="1"/>
        </dgm:presLayoutVars>
      </dgm:prSet>
      <dgm:spPr/>
    </dgm:pt>
    <dgm:pt modelId="{D53DDE02-D263-4B63-B5C1-0366795F3920}" type="pres">
      <dgm:prSet presAssocID="{A9B19776-9BC0-444C-847A-03B0D50009F1}" presName="Accent" presStyleLbl="trAlignAcc1" presStyleIdx="0" presStyleCnt="1">
        <dgm:presLayoutVars>
          <dgm:chMax val="0"/>
          <dgm:chPref val="0"/>
        </dgm:presLayoutVars>
      </dgm:prSet>
      <dgm:spPr/>
    </dgm:pt>
    <dgm:pt modelId="{9D17F7DB-7AE5-4EF6-A8E6-00CFBC5BFE51}" type="pres">
      <dgm:prSet presAssocID="{A9B19776-9BC0-444C-847A-03B0D50009F1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</dgm:spPr>
    </dgm:pt>
    <dgm:pt modelId="{1D4D5430-3219-4EC1-B2E5-CDA41D65A47D}" type="pres">
      <dgm:prSet presAssocID="{A9B19776-9BC0-444C-847A-03B0D50009F1}" presName="ChildComposite" presStyleCnt="0"/>
      <dgm:spPr/>
    </dgm:pt>
    <dgm:pt modelId="{FA1D03E8-9061-4D50-9C05-AC05B1EED6C5}" type="pres">
      <dgm:prSet presAssocID="{A9B19776-9BC0-444C-847A-03B0D50009F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63D2BE5-7B6B-4EE1-B8EC-DC68716F13BF}" type="pres">
      <dgm:prSet presAssocID="{A9B19776-9BC0-444C-847A-03B0D50009F1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2023FE6C-36D1-4EF1-A270-0688EA190035}" type="presOf" srcId="{6863CAB6-54EB-49FC-B832-02A3B370D50F}" destId="{043C51EB-4948-428B-BD32-27FCB3C210FB}" srcOrd="0" destOrd="0" presId="urn:microsoft.com/office/officeart/2008/layout/CaptionedPictures"/>
    <dgm:cxn modelId="{7A02EDBC-3E7F-498C-8CE9-643A284B81D0}" srcId="{6863CAB6-54EB-49FC-B832-02A3B370D50F}" destId="{A9B19776-9BC0-444C-847A-03B0D50009F1}" srcOrd="0" destOrd="0" parTransId="{5C4E5BB5-21BD-41CC-9BAF-AD213313E476}" sibTransId="{34177756-2D70-47A6-91A9-BF21F4159593}"/>
    <dgm:cxn modelId="{2855546C-DB4D-441A-AAEB-1705E64EC258}" type="presOf" srcId="{A9B19776-9BC0-444C-847A-03B0D50009F1}" destId="{263D2BE5-7B6B-4EE1-B8EC-DC68716F13BF}" srcOrd="0" destOrd="0" presId="urn:microsoft.com/office/officeart/2008/layout/CaptionedPictures"/>
    <dgm:cxn modelId="{939CC11F-7C32-42E4-A286-1EA3DEA68AD6}" type="presParOf" srcId="{043C51EB-4948-428B-BD32-27FCB3C210FB}" destId="{D932B750-E011-41E1-ADAC-818775B5B264}" srcOrd="0" destOrd="0" presId="urn:microsoft.com/office/officeart/2008/layout/CaptionedPictures"/>
    <dgm:cxn modelId="{EED40FD4-816F-4FED-83A7-FBCA12399280}" type="presParOf" srcId="{D932B750-E011-41E1-ADAC-818775B5B264}" destId="{D53DDE02-D263-4B63-B5C1-0366795F3920}" srcOrd="0" destOrd="0" presId="urn:microsoft.com/office/officeart/2008/layout/CaptionedPictures"/>
    <dgm:cxn modelId="{84B40EEB-CE32-485E-94F2-2DD95CD3425E}" type="presParOf" srcId="{D932B750-E011-41E1-ADAC-818775B5B264}" destId="{9D17F7DB-7AE5-4EF6-A8E6-00CFBC5BFE51}" srcOrd="1" destOrd="0" presId="urn:microsoft.com/office/officeart/2008/layout/CaptionedPictures"/>
    <dgm:cxn modelId="{E1A1C1AE-E764-44C1-B6FD-BBDE7A7BDBFC}" type="presParOf" srcId="{D932B750-E011-41E1-ADAC-818775B5B264}" destId="{1D4D5430-3219-4EC1-B2E5-CDA41D65A47D}" srcOrd="2" destOrd="0" presId="urn:microsoft.com/office/officeart/2008/layout/CaptionedPictures"/>
    <dgm:cxn modelId="{6DEB5669-63C1-4258-B432-6D451F75D9CF}" type="presParOf" srcId="{1D4D5430-3219-4EC1-B2E5-CDA41D65A47D}" destId="{FA1D03E8-9061-4D50-9C05-AC05B1EED6C5}" srcOrd="0" destOrd="0" presId="urn:microsoft.com/office/officeart/2008/layout/CaptionedPictures"/>
    <dgm:cxn modelId="{1F95D308-D81B-4E31-A186-103B321E81F7}" type="presParOf" srcId="{1D4D5430-3219-4EC1-B2E5-CDA41D65A47D}" destId="{263D2BE5-7B6B-4EE1-B8EC-DC68716F13BF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807C0-2EA0-4559-B123-3A9696336CDE}">
      <dsp:nvSpPr>
        <dsp:cNvPr id="0" name=""/>
        <dsp:cNvSpPr/>
      </dsp:nvSpPr>
      <dsp:spPr>
        <a:xfrm>
          <a:off x="3953521" y="1474927"/>
          <a:ext cx="1874696" cy="162168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/>
            <a:t>ShipIT</a:t>
          </a:r>
        </a:p>
      </dsp:txBody>
      <dsp:txXfrm>
        <a:off x="4264184" y="1743663"/>
        <a:ext cx="1253370" cy="1084216"/>
      </dsp:txXfrm>
    </dsp:sp>
    <dsp:sp modelId="{EA67B062-7F8D-48A2-8EAD-D96356AF779F}">
      <dsp:nvSpPr>
        <dsp:cNvPr id="0" name=""/>
        <dsp:cNvSpPr/>
      </dsp:nvSpPr>
      <dsp:spPr>
        <a:xfrm>
          <a:off x="5127441" y="699058"/>
          <a:ext cx="707317" cy="60944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966A73-404D-410D-8254-BBA8D371A76D}">
      <dsp:nvSpPr>
        <dsp:cNvPr id="0" name=""/>
        <dsp:cNvSpPr/>
      </dsp:nvSpPr>
      <dsp:spPr>
        <a:xfrm>
          <a:off x="4122843" y="0"/>
          <a:ext cx="1536300" cy="132908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Lightweight Interoffice Shipping Application</a:t>
          </a:r>
        </a:p>
      </dsp:txBody>
      <dsp:txXfrm>
        <a:off x="4377441" y="220257"/>
        <a:ext cx="1027104" cy="888566"/>
      </dsp:txXfrm>
    </dsp:sp>
    <dsp:sp modelId="{4F254E62-9DD3-47F2-B304-4366AC917FF9}">
      <dsp:nvSpPr>
        <dsp:cNvPr id="0" name=""/>
        <dsp:cNvSpPr/>
      </dsp:nvSpPr>
      <dsp:spPr>
        <a:xfrm>
          <a:off x="5952935" y="1838401"/>
          <a:ext cx="707317" cy="60944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B74E87EB-D6BE-449C-B4F1-E8CCB9092172}">
      <dsp:nvSpPr>
        <dsp:cNvPr id="0" name=""/>
        <dsp:cNvSpPr/>
      </dsp:nvSpPr>
      <dsp:spPr>
        <a:xfrm>
          <a:off x="5535173" y="817473"/>
          <a:ext cx="1536300" cy="132908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892954"/>
                <a:satOff val="5380"/>
                <a:lumOff val="4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92954"/>
                <a:satOff val="5380"/>
                <a:lumOff val="4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92954"/>
                <a:satOff val="5380"/>
                <a:lumOff val="4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Developed In-House for BigCorp</a:t>
          </a:r>
        </a:p>
      </dsp:txBody>
      <dsp:txXfrm>
        <a:off x="5789771" y="1037730"/>
        <a:ext cx="1027104" cy="888566"/>
      </dsp:txXfrm>
    </dsp:sp>
    <dsp:sp modelId="{3BF37B6C-C0C6-4E40-81C5-80DE26EE04B1}">
      <dsp:nvSpPr>
        <dsp:cNvPr id="0" name=""/>
        <dsp:cNvSpPr/>
      </dsp:nvSpPr>
      <dsp:spPr>
        <a:xfrm>
          <a:off x="5379494" y="3124504"/>
          <a:ext cx="707317" cy="60944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7B3F692-C99E-4F74-86DF-9482CF93D4B6}">
      <dsp:nvSpPr>
        <dsp:cNvPr id="0" name=""/>
        <dsp:cNvSpPr/>
      </dsp:nvSpPr>
      <dsp:spPr>
        <a:xfrm>
          <a:off x="5535173" y="2424531"/>
          <a:ext cx="1536300" cy="132908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1785908"/>
                <a:satOff val="10760"/>
                <a:lumOff val="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785908"/>
                <a:satOff val="10760"/>
                <a:lumOff val="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785908"/>
                <a:satOff val="10760"/>
                <a:lumOff val="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Needed to Alleviate Existing Problems</a:t>
          </a:r>
        </a:p>
      </dsp:txBody>
      <dsp:txXfrm>
        <a:off x="5789771" y="2644788"/>
        <a:ext cx="1027104" cy="888566"/>
      </dsp:txXfrm>
    </dsp:sp>
    <dsp:sp modelId="{BC2E3B08-2444-40A9-BCF0-D9056EFDAEDD}">
      <dsp:nvSpPr>
        <dsp:cNvPr id="0" name=""/>
        <dsp:cNvSpPr/>
      </dsp:nvSpPr>
      <dsp:spPr>
        <a:xfrm>
          <a:off x="3957009" y="3258007"/>
          <a:ext cx="707317" cy="60944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FB4FCC4-032C-4F17-819F-5B9AEA154B5E}">
      <dsp:nvSpPr>
        <dsp:cNvPr id="0" name=""/>
        <dsp:cNvSpPr/>
      </dsp:nvSpPr>
      <dsp:spPr>
        <a:xfrm>
          <a:off x="4126207" y="3242919"/>
          <a:ext cx="1536300" cy="132908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2678862"/>
                <a:satOff val="16139"/>
                <a:lumOff val="1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2678862"/>
                <a:satOff val="16139"/>
                <a:lumOff val="1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2678862"/>
                <a:satOff val="16139"/>
                <a:lumOff val="1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Shippers Initiate the Process</a:t>
          </a:r>
        </a:p>
      </dsp:txBody>
      <dsp:txXfrm>
        <a:off x="4380805" y="3463176"/>
        <a:ext cx="1027104" cy="888566"/>
      </dsp:txXfrm>
    </dsp:sp>
    <dsp:sp modelId="{D70E7E8B-5113-4DA8-A026-AEF39313A8E4}">
      <dsp:nvSpPr>
        <dsp:cNvPr id="0" name=""/>
        <dsp:cNvSpPr/>
      </dsp:nvSpPr>
      <dsp:spPr>
        <a:xfrm>
          <a:off x="3117996" y="2119122"/>
          <a:ext cx="707317" cy="609447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51A5EEA1-B187-4D8D-AFDE-BCA2A0839910}">
      <dsp:nvSpPr>
        <dsp:cNvPr id="0" name=""/>
        <dsp:cNvSpPr/>
      </dsp:nvSpPr>
      <dsp:spPr>
        <a:xfrm>
          <a:off x="2710700" y="2425445"/>
          <a:ext cx="1536300" cy="132908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3571816"/>
                <a:satOff val="21519"/>
                <a:lumOff val="17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571816"/>
                <a:satOff val="21519"/>
                <a:lumOff val="17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571816"/>
                <a:satOff val="21519"/>
                <a:lumOff val="17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Couriers Notified to Make Deliveries</a:t>
          </a:r>
        </a:p>
      </dsp:txBody>
      <dsp:txXfrm>
        <a:off x="2965298" y="2645702"/>
        <a:ext cx="1027104" cy="888566"/>
      </dsp:txXfrm>
    </dsp:sp>
    <dsp:sp modelId="{E8FA9BA0-39A6-4192-BECB-E6281094C01E}">
      <dsp:nvSpPr>
        <dsp:cNvPr id="0" name=""/>
        <dsp:cNvSpPr/>
      </dsp:nvSpPr>
      <dsp:spPr>
        <a:xfrm>
          <a:off x="2710700" y="815644"/>
          <a:ext cx="1536300" cy="132908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4464770"/>
                <a:satOff val="26899"/>
                <a:lumOff val="21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Receivers Notified of Process</a:t>
          </a:r>
        </a:p>
      </dsp:txBody>
      <dsp:txXfrm>
        <a:off x="2965298" y="1035901"/>
        <a:ext cx="1027104" cy="888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DDE02-D263-4B63-B5C1-0366795F3920}">
      <dsp:nvSpPr>
        <dsp:cNvPr id="0" name=""/>
        <dsp:cNvSpPr/>
      </dsp:nvSpPr>
      <dsp:spPr>
        <a:xfrm>
          <a:off x="65246" y="0"/>
          <a:ext cx="2007870" cy="236219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7F7DB-7AE5-4EF6-A8E6-00CFBC5BFE51}">
      <dsp:nvSpPr>
        <dsp:cNvPr id="0" name=""/>
        <dsp:cNvSpPr/>
      </dsp:nvSpPr>
      <dsp:spPr>
        <a:xfrm>
          <a:off x="165639" y="94488"/>
          <a:ext cx="1807083" cy="153543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D2BE5-7B6B-4EE1-B8EC-DC68716F13BF}">
      <dsp:nvSpPr>
        <dsp:cNvPr id="0" name=""/>
        <dsp:cNvSpPr/>
      </dsp:nvSpPr>
      <dsp:spPr>
        <a:xfrm>
          <a:off x="165639" y="1629918"/>
          <a:ext cx="1807083" cy="63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Brian Calhoun</a:t>
          </a:r>
        </a:p>
      </dsp:txBody>
      <dsp:txXfrm>
        <a:off x="165639" y="1629918"/>
        <a:ext cx="1807083" cy="637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DDE02-D263-4B63-B5C1-0366795F3920}">
      <dsp:nvSpPr>
        <dsp:cNvPr id="0" name=""/>
        <dsp:cNvSpPr/>
      </dsp:nvSpPr>
      <dsp:spPr>
        <a:xfrm>
          <a:off x="77991" y="28911"/>
          <a:ext cx="1982379" cy="233221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7F7DB-7AE5-4EF6-A8E6-00CFBC5BFE51}">
      <dsp:nvSpPr>
        <dsp:cNvPr id="0" name=""/>
        <dsp:cNvSpPr/>
      </dsp:nvSpPr>
      <dsp:spPr>
        <a:xfrm>
          <a:off x="461966" y="76206"/>
          <a:ext cx="1223956" cy="175818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D2BE5-7B6B-4EE1-B8EC-DC68716F13BF}">
      <dsp:nvSpPr>
        <dsp:cNvPr id="0" name=""/>
        <dsp:cNvSpPr/>
      </dsp:nvSpPr>
      <dsp:spPr>
        <a:xfrm>
          <a:off x="177110" y="1638137"/>
          <a:ext cx="1784141" cy="629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Alicia Gallagher</a:t>
          </a:r>
        </a:p>
      </dsp:txBody>
      <dsp:txXfrm>
        <a:off x="177110" y="1638137"/>
        <a:ext cx="1784141" cy="6296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DDE02-D263-4B63-B5C1-0366795F3920}">
      <dsp:nvSpPr>
        <dsp:cNvPr id="0" name=""/>
        <dsp:cNvSpPr/>
      </dsp:nvSpPr>
      <dsp:spPr>
        <a:xfrm>
          <a:off x="65246" y="0"/>
          <a:ext cx="2007870" cy="236219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7F7DB-7AE5-4EF6-A8E6-00CFBC5BFE51}">
      <dsp:nvSpPr>
        <dsp:cNvPr id="0" name=""/>
        <dsp:cNvSpPr/>
      </dsp:nvSpPr>
      <dsp:spPr>
        <a:xfrm>
          <a:off x="165639" y="94488"/>
          <a:ext cx="1807083" cy="15354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D2BE5-7B6B-4EE1-B8EC-DC68716F13BF}">
      <dsp:nvSpPr>
        <dsp:cNvPr id="0" name=""/>
        <dsp:cNvSpPr/>
      </dsp:nvSpPr>
      <dsp:spPr>
        <a:xfrm>
          <a:off x="165639" y="1629918"/>
          <a:ext cx="1807083" cy="63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Steven Hoffman</a:t>
          </a:r>
        </a:p>
      </dsp:txBody>
      <dsp:txXfrm>
        <a:off x="165639" y="1629918"/>
        <a:ext cx="1807083" cy="6377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DDE02-D263-4B63-B5C1-0366795F3920}">
      <dsp:nvSpPr>
        <dsp:cNvPr id="0" name=""/>
        <dsp:cNvSpPr/>
      </dsp:nvSpPr>
      <dsp:spPr>
        <a:xfrm>
          <a:off x="65246" y="0"/>
          <a:ext cx="2007870" cy="236219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7F7DB-7AE5-4EF6-A8E6-00CFBC5BFE51}">
      <dsp:nvSpPr>
        <dsp:cNvPr id="0" name=""/>
        <dsp:cNvSpPr/>
      </dsp:nvSpPr>
      <dsp:spPr>
        <a:xfrm>
          <a:off x="165639" y="94488"/>
          <a:ext cx="1807083" cy="153543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D2BE5-7B6B-4EE1-B8EC-DC68716F13BF}">
      <dsp:nvSpPr>
        <dsp:cNvPr id="0" name=""/>
        <dsp:cNvSpPr/>
      </dsp:nvSpPr>
      <dsp:spPr>
        <a:xfrm>
          <a:off x="165639" y="1724406"/>
          <a:ext cx="1807083" cy="63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Eunjou</a:t>
          </a:r>
          <a:r>
            <a:rPr lang="en-US" sz="1600" kern="1200" dirty="0"/>
            <a:t> (Karen) Kim</a:t>
          </a:r>
        </a:p>
      </dsp:txBody>
      <dsp:txXfrm>
        <a:off x="165639" y="1724406"/>
        <a:ext cx="1807083" cy="6377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DDE02-D263-4B63-B5C1-0366795F3920}">
      <dsp:nvSpPr>
        <dsp:cNvPr id="0" name=""/>
        <dsp:cNvSpPr/>
      </dsp:nvSpPr>
      <dsp:spPr>
        <a:xfrm>
          <a:off x="65246" y="0"/>
          <a:ext cx="2007870" cy="236219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7F7DB-7AE5-4EF6-A8E6-00CFBC5BFE51}">
      <dsp:nvSpPr>
        <dsp:cNvPr id="0" name=""/>
        <dsp:cNvSpPr/>
      </dsp:nvSpPr>
      <dsp:spPr>
        <a:xfrm>
          <a:off x="165639" y="94488"/>
          <a:ext cx="1807083" cy="153543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1000" b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D2BE5-7B6B-4EE1-B8EC-DC68716F13BF}">
      <dsp:nvSpPr>
        <dsp:cNvPr id="0" name=""/>
        <dsp:cNvSpPr/>
      </dsp:nvSpPr>
      <dsp:spPr>
        <a:xfrm>
          <a:off x="165639" y="1629918"/>
          <a:ext cx="1807083" cy="637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Carolina Torres</a:t>
          </a:r>
        </a:p>
      </dsp:txBody>
      <dsp:txXfrm>
        <a:off x="165639" y="1629918"/>
        <a:ext cx="1807083" cy="637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k9wl6PYdQFOyUvRHmne8Kw&amp;pid=OfficeInsert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&amp;ehk=k9wl6PYdQFOyUvRHmne8Kw&amp;pid=OfficeInsert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9436" y="5879970"/>
            <a:ext cx="1097280" cy="736859"/>
            <a:chOff x="59436" y="5879970"/>
            <a:chExt cx="1097280" cy="736859"/>
          </a:xfrm>
        </p:grpSpPr>
        <p:sp>
          <p:nvSpPr>
            <p:cNvPr id="7" name="Isosceles Triangle 6"/>
            <p:cNvSpPr/>
            <p:nvPr userDrawn="1"/>
          </p:nvSpPr>
          <p:spPr>
            <a:xfrm rot="20764953">
              <a:off x="683503" y="5882341"/>
              <a:ext cx="133681" cy="13165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배달부 (Courier) - 폴아웃 뉴 베가스 (FNV) - 오픈위키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" y="5879970"/>
              <a:ext cx="1097280" cy="736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 rot="5400000">
            <a:off x="622468" y="841453"/>
            <a:ext cx="594360" cy="399131"/>
            <a:chOff x="59436" y="5879970"/>
            <a:chExt cx="1097280" cy="736859"/>
          </a:xfrm>
        </p:grpSpPr>
        <p:sp>
          <p:nvSpPr>
            <p:cNvPr id="16" name="Isosceles Triangle 15"/>
            <p:cNvSpPr/>
            <p:nvPr userDrawn="1"/>
          </p:nvSpPr>
          <p:spPr>
            <a:xfrm rot="20764953">
              <a:off x="683503" y="5882341"/>
              <a:ext cx="133681" cy="13165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배달부 (Courier) - 폴아웃 뉴 베가스 (FNV) - 오픈위키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" y="5879970"/>
              <a:ext cx="1097280" cy="736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59436" y="5879970"/>
            <a:ext cx="1097280" cy="736859"/>
            <a:chOff x="59436" y="5879970"/>
            <a:chExt cx="1097280" cy="736859"/>
          </a:xfrm>
        </p:grpSpPr>
        <p:sp>
          <p:nvSpPr>
            <p:cNvPr id="34" name="Isosceles Triangle 33"/>
            <p:cNvSpPr/>
            <p:nvPr userDrawn="1"/>
          </p:nvSpPr>
          <p:spPr>
            <a:xfrm rot="20764953">
              <a:off x="683503" y="5882341"/>
              <a:ext cx="133681" cy="13165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배달부 (Courier) - 폴아웃 뉴 베가스 (FNV) - 오픈위키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" y="5879970"/>
              <a:ext cx="1097280" cy="736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2/26/2017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622468" y="841453"/>
            <a:ext cx="594360" cy="399131"/>
            <a:chOff x="59436" y="5879970"/>
            <a:chExt cx="1097280" cy="736859"/>
          </a:xfrm>
        </p:grpSpPr>
        <p:sp>
          <p:nvSpPr>
            <p:cNvPr id="18" name="Isosceles Triangle 17"/>
            <p:cNvSpPr/>
            <p:nvPr userDrawn="1"/>
          </p:nvSpPr>
          <p:spPr>
            <a:xfrm rot="20764953">
              <a:off x="683503" y="5882341"/>
              <a:ext cx="133681" cy="13165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배달부 (Courier) - 폴아웃 뉴 베가스 (FNV) - 오픈위키"/>
            <p:cNvPicPr>
              <a:picLocks noChangeAspect="1"/>
            </p:cNvPicPr>
            <p:nvPr userDrawn="1"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6" y="5879970"/>
              <a:ext cx="1097280" cy="736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&amp;ehk=qfa6m5ccBYJ1f74FqgPJpw&amp;pid=OfficeInsert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://www.google.com/url?sa=i&amp;rct=j&amp;q=&amp;esrc=s&amp;source=images&amp;cd=&amp;cad=rja&amp;uact=8&amp;ved=0ahUKEwjgx47QjdnRAhXEKiYKHVt3BTwQjRwIBw&amp;url=http://setxfoodbank.org/staff-and-board/&amp;bvm=bv.144686652,d.eWE&amp;psig=AFQjCNEnaSVJoXuWT7K1XXAi8DfSOSrLnQ&amp;ust=1485289728809987" TargetMode="External"/><Relationship Id="rId7" Type="http://schemas.openxmlformats.org/officeDocument/2006/relationships/hyperlink" Target="http://www.google.com/url?sa=i&amp;rct=j&amp;q=&amp;esrc=s&amp;source=images&amp;cd=&amp;cad=rja&amp;uact=8&amp;ved=0ahUKEwimuo3WldnRAhWKTCYKHcXQCksQjRwIBw&amp;url=http://abcotechnology.edu/programs/network-administrator-systems-engineer/&amp;bvm=bv.144686652,d.eWE&amp;psig=AFQjCNHdZKHuW6Fv1LxLWbVtcZMwc7KZkw&amp;ust=1485291843277955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hyperlink" Target="http://www.google.com/url?sa=i&amp;rct=j&amp;q=&amp;esrc=s&amp;source=images&amp;cd=&amp;ved=0ahUKEwj0mJ_ajtnRAhUKSSYKHQBhCB4QjRwIBw&amp;url=http://www.expeditedcouriergroup.com/mail--interoffice---bank-deliveries.html&amp;bvm=bv.144686652,d.eWE&amp;psig=AFQjCNHzPveRmL8a17a1JrJAneiR1g_M3g&amp;ust=1485290006495608" TargetMode="External"/><Relationship Id="rId10" Type="http://schemas.openxmlformats.org/officeDocument/2006/relationships/image" Target="../media/image4.emf"/><Relationship Id="rId4" Type="http://schemas.openxmlformats.org/officeDocument/2006/relationships/image" Target="../media/image14.jpe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votaltracker.com/n/projects/195793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google.com/url?sa=i&amp;rct=j&amp;q=&amp;esrc=s&amp;source=images&amp;cd=&amp;cad=rja&amp;uact=8&amp;ved=0ahUKEwjgx47QjdnRAhXEKiYKHVt3BTwQjRwIBw&amp;url=http://setxfoodbank.org/staff-and-board/&amp;bvm=bv.144686652,d.eWE&amp;psig=AFQjCNEnaSVJoXuWT7K1XXAi8DfSOSrLnQ&amp;ust=1485289728809987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google.com/url?sa=i&amp;rct=j&amp;q=&amp;esrc=s&amp;source=images&amp;cd=&amp;ved=0ahUKEwj0mJ_ajtnRAhUKSSYKHQBhCB4QjRwIBw&amp;url=http://www.expeditedcouriergroup.com/mail--interoffice---bank-deliveries.html&amp;bvm=bv.144686652,d.eWE&amp;psig=AFQjCNHzPveRmL8a17a1JrJAneiR1g_M3g&amp;ust=1485290006495608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&amp;ehk=N2p63fuTbK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google.com/url?sa=i&amp;rct=j&amp;q=&amp;esrc=s&amp;source=images&amp;cd=&amp;cad=rja&amp;uact=8&amp;ved=0ahUKEwimuo3WldnRAhWKTCYKHcXQCksQjRwIBw&amp;url=http://abcotechnology.edu/programs/network-administrator-systems-engineer/&amp;bvm=bv.144686652,d.eWE&amp;psig=AFQjCNHdZKHuW6Fv1LxLWbVtcZMwc7KZkw&amp;ust=1485291843277955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&amp;ehk=SlUKl0m2yRc0WCoxM0Sm7A&amp;pid=OfficeInsert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2.png&amp;ehk=gnaKj1O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&amp;ehk=slJSLC8tDEUN6O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903412" y="1429852"/>
            <a:ext cx="10201373" cy="1046256"/>
          </a:xfrm>
        </p:spPr>
        <p:txBody>
          <a:bodyPr/>
          <a:lstStyle/>
          <a:p>
            <a:pPr algn="ctr"/>
            <a:r>
              <a:rPr lang="en-US" sz="4400" dirty="0"/>
              <a:t>An Interoffice Shipping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3412" y="3048000"/>
            <a:ext cx="7516442" cy="1116085"/>
          </a:xfrm>
        </p:spPr>
        <p:txBody>
          <a:bodyPr>
            <a:noAutofit/>
          </a:bodyPr>
          <a:lstStyle/>
          <a:p>
            <a:r>
              <a:rPr lang="en-US" sz="2000" dirty="0"/>
              <a:t>CS633 Software Quality, Testing and Security Management</a:t>
            </a:r>
          </a:p>
          <a:p>
            <a:r>
              <a:rPr lang="en-US" sz="2000" dirty="0"/>
              <a:t>Term Project Presentation</a:t>
            </a:r>
          </a:p>
          <a:p>
            <a:endParaRPr lang="en-US" sz="2000" dirty="0"/>
          </a:p>
          <a:p>
            <a:r>
              <a:rPr lang="en-US" sz="2000" u="sng" dirty="0"/>
              <a:t>Group #6</a:t>
            </a:r>
          </a:p>
          <a:p>
            <a:r>
              <a:rPr lang="en-US" sz="2000" dirty="0"/>
              <a:t>Brian Calhoun</a:t>
            </a:r>
          </a:p>
          <a:p>
            <a:r>
              <a:rPr lang="en-US" sz="2000" dirty="0"/>
              <a:t>Alicia Gallagher</a:t>
            </a:r>
          </a:p>
          <a:p>
            <a:r>
              <a:rPr lang="en-US" sz="2000" dirty="0"/>
              <a:t>Steven Hoffman</a:t>
            </a:r>
          </a:p>
          <a:p>
            <a:r>
              <a:rPr lang="en-US" sz="2000" dirty="0" err="1"/>
              <a:t>Eunjou</a:t>
            </a:r>
            <a:r>
              <a:rPr lang="en-US" sz="2000" dirty="0"/>
              <a:t> Kim</a:t>
            </a:r>
          </a:p>
          <a:p>
            <a:r>
              <a:rPr lang="en-US" sz="2000" dirty="0"/>
              <a:t>Carolina Torres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653" y="3962400"/>
            <a:ext cx="2084705" cy="1627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2" r="9086" b="20623"/>
          <a:stretch/>
        </p:blipFill>
        <p:spPr bwMode="auto">
          <a:xfrm>
            <a:off x="5401040" y="772160"/>
            <a:ext cx="3206115" cy="10566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Item List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93850" y="2658681"/>
            <a:ext cx="4814888" cy="245503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anchor="ctr" anchorCtr="0"/>
          <a:lstStyle/>
          <a:p>
            <a:r>
              <a:rPr lang="en-US" dirty="0"/>
              <a:t>Created in various tools.</a:t>
            </a:r>
          </a:p>
          <a:p>
            <a:r>
              <a:rPr lang="en-US" dirty="0"/>
              <a:t>Reviewed in:</a:t>
            </a:r>
          </a:p>
          <a:p>
            <a:pPr lvl="1"/>
            <a:r>
              <a:rPr lang="en-US" dirty="0"/>
              <a:t>Drive</a:t>
            </a:r>
          </a:p>
          <a:p>
            <a:pPr lvl="1"/>
            <a:r>
              <a:rPr lang="en-US" dirty="0"/>
              <a:t>E-Mail</a:t>
            </a:r>
          </a:p>
          <a:p>
            <a:r>
              <a:rPr lang="en-US" dirty="0"/>
              <a:t>Drafts or Major Versions:</a:t>
            </a:r>
          </a:p>
          <a:p>
            <a:pPr lvl="1"/>
            <a:r>
              <a:rPr lang="en-US" dirty="0"/>
              <a:t>Converted to Word Docs</a:t>
            </a:r>
          </a:p>
          <a:p>
            <a:pPr lvl="1"/>
            <a:r>
              <a:rPr lang="en-US" dirty="0"/>
              <a:t>Stored in GitHub</a:t>
            </a:r>
          </a:p>
        </p:txBody>
      </p:sp>
    </p:spTree>
    <p:extLst>
      <p:ext uri="{BB962C8B-B14F-4D97-AF65-F5344CB8AC3E}">
        <p14:creationId xmlns:p14="http://schemas.microsoft.com/office/powerpoint/2010/main" val="6663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Originally developed in MS Project.</a:t>
            </a:r>
          </a:p>
          <a:p>
            <a:r>
              <a:rPr lang="en-US" dirty="0"/>
              <a:t>Based on project deliverables.</a:t>
            </a:r>
          </a:p>
          <a:p>
            <a:r>
              <a:rPr lang="en-US" dirty="0"/>
              <a:t>Items divided by effort.</a:t>
            </a:r>
          </a:p>
          <a:p>
            <a:pPr lvl="1"/>
            <a:r>
              <a:rPr lang="en-US" dirty="0"/>
              <a:t>Individual responsible, but group participated on many.</a:t>
            </a:r>
          </a:p>
          <a:p>
            <a:r>
              <a:rPr lang="en-US" dirty="0"/>
              <a:t>Larger items started early</a:t>
            </a:r>
          </a:p>
          <a:p>
            <a:pPr lvl="1"/>
            <a:r>
              <a:rPr lang="en-US" dirty="0"/>
              <a:t>Coding</a:t>
            </a:r>
          </a:p>
          <a:p>
            <a:pPr lvl="1"/>
            <a:r>
              <a:rPr lang="en-US" dirty="0"/>
              <a:t>Wireframes</a:t>
            </a:r>
          </a:p>
          <a:p>
            <a:pPr lvl="1"/>
            <a:r>
              <a:rPr lang="en-US" dirty="0"/>
              <a:t>Test Plans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2" y="1066799"/>
            <a:ext cx="5675968" cy="5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Record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54878"/>
              </p:ext>
            </p:extLst>
          </p:nvPr>
        </p:nvGraphicFramePr>
        <p:xfrm>
          <a:off x="2055812" y="1905000"/>
          <a:ext cx="8382001" cy="3561768"/>
        </p:xfrm>
        <a:graphic>
          <a:graphicData uri="http://schemas.openxmlformats.org/drawingml/2006/table">
            <a:tbl>
              <a:tblPr firstRow="1" firstCol="1" bandRow="1"/>
              <a:tblGrid>
                <a:gridCol w="159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6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2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Phase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Deliverable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Size Measure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Effort Per Size Measure (person/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hrs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Size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Effort (person/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hrs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Fibonacci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Actuals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effectLst/>
                          <a:latin typeface="Calibri"/>
                          <a:ea typeface="Calibri"/>
                          <a:cs typeface="Calibri"/>
                        </a:rPr>
                        <a:t>Planning</a:t>
                      </a: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Definition of Scope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#Attributes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0.50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2.00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71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Requirements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Definition of Users (personas)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#Roles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1.00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4.00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6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Definition of Requirements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#Requirements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0.25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23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5.75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8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Entering Stories into Pivotal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#Stories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0.08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23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1.84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794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Configuration Management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Configuration Items List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#CI items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0.33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3.96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5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5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Estimation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Estimation Record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#Activities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0.25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4.00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5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97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Record Cont.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85979"/>
              </p:ext>
            </p:extLst>
          </p:nvPr>
        </p:nvGraphicFramePr>
        <p:xfrm>
          <a:off x="2132012" y="914400"/>
          <a:ext cx="8382001" cy="5789364"/>
        </p:xfrm>
        <a:graphic>
          <a:graphicData uri="http://schemas.openxmlformats.org/drawingml/2006/table">
            <a:tbl>
              <a:tblPr firstRow="1" firstCol="1" bandRow="1"/>
              <a:tblGrid>
                <a:gridCol w="159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6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12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145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Phase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Deliverable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Size Measure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Effort Per Size Measure (person/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hrs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Size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Effort (person/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hrs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Fibonacci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Actuals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25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Estimation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Estimation Record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#Activities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0.25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4.00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5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25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Design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State Transition Diagram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#States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0.75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3.00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5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Definition of Use Cases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#Use cases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2.00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12.00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6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7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Components Interaction Diagram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#Components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3.00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3.00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Creation of Wireframes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#Wireframes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0.50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2.00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25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Implementation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 </a:t>
                      </a:r>
                      <a:r>
                        <a:rPr lang="en-US" sz="1400" i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Building </a:t>
                      </a:r>
                      <a:r>
                        <a:rPr lang="en-US" sz="1400" i="1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ShipIT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Creating Screens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#Screens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2.00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8.00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6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Creating Classes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#Models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0.25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1.00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30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7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Establish Relations*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#Connections 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24.00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24.00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34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7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Database</a:t>
                      </a:r>
                      <a:r>
                        <a:rPr lang="en-US" sz="1400" baseline="300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*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#Tables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1.00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4.00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72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Testing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Test Cases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#Test cases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0.50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19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9.50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7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Defects from Testing Recorded &amp; Exec.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#Defects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0.08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0.25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 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625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Calibri"/>
                          <a:ea typeface="Calibri"/>
                          <a:cs typeface="Calibri"/>
                        </a:rPr>
                        <a:t>Team Report&amp; Presentation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Report with all deliverables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Calibri"/>
                        </a:rPr>
                        <a:t>#Documents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4.00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28.00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34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27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Final team's presentation of app's functionality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Calibri"/>
                        </a:rPr>
                        <a:t>#Slides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1.00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Calibri"/>
                        </a:rPr>
                        <a:t>20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20.00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21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95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Total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b="1">
                          <a:effectLst/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endParaRPr lang="en-US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136.30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177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1224" marR="21224" marT="21224" marB="2122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ea typeface="Calibri Light"/>
                          <a:cs typeface="Calibri"/>
                        </a:rPr>
                        <a:t>120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 Light"/>
                        <a:ea typeface="Calibri Light"/>
                        <a:cs typeface="Calibri Light"/>
                      </a:endParaRPr>
                    </a:p>
                  </a:txBody>
                  <a:tcPr marL="28652" marR="286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16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" y="1600200"/>
            <a:ext cx="12039600" cy="3962399"/>
          </a:xfrm>
        </p:spPr>
        <p:txBody>
          <a:bodyPr/>
          <a:lstStyle/>
          <a:p>
            <a:pPr algn="ctr"/>
            <a:r>
              <a:rPr lang="en-US" dirty="0"/>
              <a:t>Client Information</a:t>
            </a:r>
          </a:p>
        </p:txBody>
      </p:sp>
      <p:pic>
        <p:nvPicPr>
          <p:cNvPr id="4" name="Picture 3" descr="Créditos da imagem: Free Digital Photos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-152400"/>
            <a:ext cx="7010399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7" y="177801"/>
            <a:ext cx="3008130" cy="647038"/>
          </a:xfrm>
        </p:spPr>
        <p:txBody>
          <a:bodyPr/>
          <a:lstStyle/>
          <a:p>
            <a:r>
              <a:rPr lang="en-US" dirty="0"/>
              <a:t>Personas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51" y="1043106"/>
            <a:ext cx="1420813" cy="13223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4" descr="Image result for data entry clerk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983" y="1001392"/>
            <a:ext cx="1409700" cy="14097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Image result for interoffice courier">
            <a:hlinkClick r:id="rId5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4336198"/>
            <a:ext cx="1403985" cy="12852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Image result for application administrator engineer">
            <a:hlinkClick r:id="rId7"/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4"/>
          <a:stretch/>
        </p:blipFill>
        <p:spPr bwMode="auto">
          <a:xfrm>
            <a:off x="5369902" y="4312095"/>
            <a:ext cx="1959610" cy="12074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3802798"/>
            <a:ext cx="1447800" cy="14204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/>
          <p:cNvPicPr/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2" r="9086" b="20623"/>
          <a:stretch/>
        </p:blipFill>
        <p:spPr bwMode="auto">
          <a:xfrm>
            <a:off x="4991100" y="2746932"/>
            <a:ext cx="2384425" cy="7818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147754" y="2461791"/>
            <a:ext cx="18974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Shipper&amp;Receiver</a:t>
            </a:r>
            <a:endParaRPr lang="en-US" sz="1200" b="1" dirty="0"/>
          </a:p>
          <a:p>
            <a:r>
              <a:rPr lang="en-US" sz="1200" dirty="0"/>
              <a:t>Dan is a Sr. Financial Analyst that works in the Finance Department of </a:t>
            </a:r>
            <a:r>
              <a:rPr lang="en-US" sz="1200" dirty="0" err="1"/>
              <a:t>BigCorp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8306977" y="2561317"/>
            <a:ext cx="25014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Receiver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Teresa was hired temporarily by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BigCorp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assist the Finance Department with data entry tasks. 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2131060" y="5717736"/>
            <a:ext cx="2726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Interoffice Courier</a:t>
            </a:r>
          </a:p>
          <a:p>
            <a:r>
              <a:rPr lang="en-US" sz="1200" dirty="0"/>
              <a:t>John works for the supplier courier that has the current contract with </a:t>
            </a:r>
            <a:r>
              <a:rPr lang="en-US" sz="1200" dirty="0" err="1"/>
              <a:t>BigCorp</a:t>
            </a:r>
            <a:r>
              <a:rPr lang="en-US" sz="1200" dirty="0"/>
              <a:t> to provide the interoffice shipping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69902" y="5625402"/>
            <a:ext cx="24866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Dayne is the admin of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ShipIT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new software application developed by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BigCorp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provide the interoffice shipping. 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9137406" y="5334000"/>
            <a:ext cx="229100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JSON Deserializer Service</a:t>
            </a:r>
            <a:endParaRPr lang="en-US" sz="1400" dirty="0"/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Object Notation (JSON) Deserializer service used  to transform JSON data from permanent storage into instantiated objects of the Shipment class. 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4586728" y="2046865"/>
            <a:ext cx="947269" cy="647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950458" y="3581678"/>
            <a:ext cx="1442890" cy="91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 flipV="1">
            <a:off x="6271383" y="3802798"/>
            <a:ext cx="27182" cy="46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7003301" y="2059094"/>
            <a:ext cx="1224711" cy="64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8" idx="1"/>
          </p:cNvCxnSpPr>
          <p:nvPr/>
        </p:nvCxnSpPr>
        <p:spPr>
          <a:xfrm flipH="1" flipV="1">
            <a:off x="7018147" y="3387487"/>
            <a:ext cx="1766378" cy="62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33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Pivotal Tracker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41" y="1752600"/>
            <a:ext cx="6920529" cy="3321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2569" y="5601266"/>
            <a:ext cx="436113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hlinkClick r:id="rId3"/>
              </a:rPr>
              <a:t>Link: https://www.pivotaltracker.com/n/projects/1957935#</a:t>
            </a:r>
            <a:endParaRPr lang="en-US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509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(Epics &amp; Stories)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56820"/>
              </p:ext>
            </p:extLst>
          </p:nvPr>
        </p:nvGraphicFramePr>
        <p:xfrm>
          <a:off x="1522412" y="1600200"/>
          <a:ext cx="9492343" cy="471902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459">
                <a:tc row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kern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Shipper&amp;Receiver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kern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As a Shipper&amp;Receiver, I can create a shipment of one or more packages for pickup using </a:t>
                      </a:r>
                      <a:r>
                        <a:rPr lang="en-US" sz="1600" kern="1200" dirty="0" err="1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ShipIT</a:t>
                      </a:r>
                      <a:r>
                        <a:rPr lang="en-US" sz="1600" kern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, so that the interoffice courier is informed and completes my shipment.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642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kern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As a Shipper&amp;Receiver, I can create shipment event that includes Date, Destination Name, Destination Department, Originator Name, Originator Department and Notes, so that the interoffice courier has the information necessary to complete the shipment.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99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kern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As a Shipper&amp;Receiver, I can edit/cancel a shipment event, so that corrections can be completed for the interoffice courier to have the most accurate information necessary to complete the shipment.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67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As</a:t>
                      </a:r>
                      <a:r>
                        <a:rPr lang="en-US" sz="1600" kern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600" kern="1200" dirty="0">
                          <a:solidFill>
                            <a:schemeClr val="bg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 Shipper&amp;Receiver, I can track a shipment of one or more packages, so that I have information of the status of my shipment</a:t>
                      </a:r>
                      <a:r>
                        <a:rPr lang="en-US" sz="1600" kern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.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2734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kern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As a Shipper&amp;Receiver, I can see a list of items in transit that includes tracking #, status, Date shipment was created, Date Delivered, Destination Name, Destination Department, Originator Name and Originator Department so that I have in one place all the information of the status of my shipment.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459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kern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As a Shipper&amp;Receiver, I can select a shipment(s) from a list to print information for selected shipment(s), so that I can have a physical receipt for record keeping or in case a proof is required.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799" y="1981200"/>
            <a:ext cx="1420813" cy="13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28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(Epics &amp; Stories)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284412" y="2286000"/>
          <a:ext cx="7620000" cy="356616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459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kern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Receiver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Receiver, I can track a shipment of one or more packages, so that I have information of the status of my shipments.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642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Receiver, I can see a list of items in transit that includes tracking #, status, Date shipment was created, Date Delivered, Destination Name, Destination Department, Originator Name and Originator Department so that I have in one place all the information of the status of my shipment.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99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Receiver, I can select a shipment(s) from a list to print information for selected shipment(s), so that I can have a physical receipt for record keeping or in case a proof is required.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 descr="Image result for data entry clerk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2705100"/>
            <a:ext cx="1409700" cy="140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34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(Epics &amp; Stories)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360612" y="1981200"/>
          <a:ext cx="7620000" cy="432457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459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Interoffice Courier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an Interoffice Courier, I can track the information of one or more shipments, so that I have the latest information to complete the shipments.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642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an Interoffice Courier, I can see a list of items in transit that includes tracking #, status, Date shipment was created, Date Delivered, Destination Name, Destination Department, Originator Name and Originator Department, so that I have in one place all the information necessary to complete the shipment.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99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an Interoffice Courier, I can mark a shipment as picked up, so that a status and tracking of the shipment can be updated.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2734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an Interoffice Courier, I can mark a shipment as delivered, so that a status and tracking of the shipment can be updated.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 descr="Image result for interoffice courier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2" y="2753360"/>
            <a:ext cx="1403985" cy="1285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35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" y="1600200"/>
            <a:ext cx="12039600" cy="3962399"/>
          </a:xfrm>
        </p:spPr>
        <p:txBody>
          <a:bodyPr/>
          <a:lstStyle/>
          <a:p>
            <a:pPr algn="ctr"/>
            <a:r>
              <a:rPr lang="en-US" dirty="0"/>
              <a:t>Project Information</a:t>
            </a:r>
          </a:p>
        </p:txBody>
      </p:sp>
      <p:pic>
        <p:nvPicPr>
          <p:cNvPr id="4" name="Picture 3" descr="lisa ditullio principal your &lt;strong&gt;project&lt;/strong&gt; office www yourprojectoffice com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64" y="381000"/>
            <a:ext cx="6502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812800"/>
          </a:xfrm>
        </p:spPr>
        <p:txBody>
          <a:bodyPr/>
          <a:lstStyle/>
          <a:p>
            <a:r>
              <a:rPr lang="en-US" dirty="0"/>
              <a:t>Requirements (Epics &amp; Stories)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36258"/>
              </p:ext>
            </p:extLst>
          </p:nvPr>
        </p:nvGraphicFramePr>
        <p:xfrm>
          <a:off x="1751012" y="1143000"/>
          <a:ext cx="9392307" cy="548640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240">
                <a:tc row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kern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Admin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an Admin, I can add/ remove employees to/from the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ShipIT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application, so that employees have the appropriate access to the application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0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an Admin, I can add a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BigCorp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 to the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ShipIT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 populating his/her name, assigning an ID, populating corresponding Department and role, so that new authorized users have the appropriate access to the application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an Admin, I can remove a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BigCorp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 from the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ShipIT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 marking the employee as removed, so that users can be removed from the application if necessary.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240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an Admin, I can add/ remove interoffice couriers to/from the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ShipIT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application, so that couriers have the appropriate access to the application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320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an Admin, I can add a courier to the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ShipIT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 populating the company name, courier ID, address, telephone and assigning it the role of courier, so that authorized couriers have the appropriate access to the application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240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an Admin, I can remove a courier from the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ShipIT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 marking the courier as removed, so that couriers can be removed from the application if necessary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 descr="Image result for application administrator engineer">
            <a:hlinkClick r:id="rId2"/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4"/>
          <a:stretch/>
        </p:blipFill>
        <p:spPr bwMode="auto">
          <a:xfrm>
            <a:off x="1979612" y="1828800"/>
            <a:ext cx="1474787" cy="11156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005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(Epics &amp; Stories)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208212" y="2286000"/>
          <a:ext cx="7620000" cy="220980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814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098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kern="12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JSON 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Deserializer</a:t>
                      </a:r>
                      <a:endParaRPr lang="en-US" sz="1600" kern="1200" dirty="0">
                        <a:effectLst/>
                        <a:uFill>
                          <a:solidFill>
                            <a:srgbClr val="000000"/>
                          </a:solidFill>
                        </a:uFill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JSON Deserializer, I need the ability to load shipment details from a JSON file so that the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ShipIT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 can display it in the Track Shipments table.</a:t>
                      </a: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/>
                        <a:ea typeface="Calibri Light"/>
                        <a:cs typeface="Calibri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2922905"/>
            <a:ext cx="1536065" cy="1420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591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RASCI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ShipIT</a:t>
            </a:r>
            <a:r>
              <a:rPr lang="en-US" dirty="0"/>
              <a:t> only supports four roles.</a:t>
            </a:r>
          </a:p>
          <a:p>
            <a:pPr lvl="1"/>
            <a:r>
              <a:rPr lang="en-US" dirty="0"/>
              <a:t>Always had at least one empty cell per activity.</a:t>
            </a:r>
          </a:p>
          <a:p>
            <a:r>
              <a:rPr lang="en-US" dirty="0"/>
              <a:t>Can be used to determine which roles need which type of access.</a:t>
            </a:r>
          </a:p>
          <a:p>
            <a:pPr lvl="1"/>
            <a:r>
              <a:rPr lang="en-US" dirty="0"/>
              <a:t>Read/Write for Responsible and Accountable.</a:t>
            </a:r>
          </a:p>
          <a:p>
            <a:pPr lvl="1"/>
            <a:r>
              <a:rPr lang="en-US" dirty="0"/>
              <a:t>Read Only for the remainder.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1138" y="2590801"/>
            <a:ext cx="5167208" cy="24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6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6040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7970"/>
              </p:ext>
            </p:extLst>
          </p:nvPr>
        </p:nvGraphicFramePr>
        <p:xfrm>
          <a:off x="1593436" y="762000"/>
          <a:ext cx="9682577" cy="60108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65972">
                  <a:extLst>
                    <a:ext uri="{9D8B030D-6E8A-4147-A177-3AD203B41FA5}">
                      <a16:colId xmlns:a16="http://schemas.microsoft.com/office/drawing/2014/main" val="214038485"/>
                    </a:ext>
                  </a:extLst>
                </a:gridCol>
                <a:gridCol w="3763233">
                  <a:extLst>
                    <a:ext uri="{9D8B030D-6E8A-4147-A177-3AD203B41FA5}">
                      <a16:colId xmlns:a16="http://schemas.microsoft.com/office/drawing/2014/main" val="201758672"/>
                    </a:ext>
                  </a:extLst>
                </a:gridCol>
                <a:gridCol w="4853372">
                  <a:extLst>
                    <a:ext uri="{9D8B030D-6E8A-4147-A177-3AD203B41FA5}">
                      <a16:colId xmlns:a16="http://schemas.microsoft.com/office/drawing/2014/main" val="1901261737"/>
                    </a:ext>
                  </a:extLst>
                </a:gridCol>
              </a:tblGrid>
              <a:tr h="4770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Use Case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258830"/>
                  </a:ext>
                </a:extLst>
              </a:tr>
              <a:tr h="300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Use Case 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Create a Shipment in </a:t>
                      </a:r>
                      <a:r>
                        <a:rPr lang="en-US" sz="900" b="1" u="none" strike="noStrike" dirty="0" err="1">
                          <a:effectLst/>
                        </a:rPr>
                        <a:t>ShipIT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33767"/>
                  </a:ext>
                </a:extLst>
              </a:tr>
              <a:tr h="201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Use Case 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019200"/>
                  </a:ext>
                </a:extLst>
              </a:tr>
              <a:tr h="300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Description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This use case describes the event of a </a:t>
                      </a:r>
                      <a:r>
                        <a:rPr lang="en-US" sz="900" b="1" u="none" strike="noStrike" dirty="0" err="1">
                          <a:effectLst/>
                        </a:rPr>
                        <a:t>Shipper&amp;Receiver</a:t>
                      </a:r>
                      <a:r>
                        <a:rPr lang="en-US" sz="900" b="1" u="none" strike="noStrike" dirty="0">
                          <a:effectLst/>
                        </a:rPr>
                        <a:t> creating a Shipment by entering the destination and the sender information.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35957"/>
                  </a:ext>
                </a:extLst>
              </a:tr>
              <a:tr h="138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Actor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Shipper&amp;Receiver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338425"/>
                  </a:ext>
                </a:extLst>
              </a:tr>
              <a:tr h="2012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Preconditions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Shipper&amp;Receiver is Logged into the system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360606"/>
                  </a:ext>
                </a:extLst>
              </a:tr>
              <a:tr h="3009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Cross Reference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Story 1.1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25707"/>
                  </a:ext>
                </a:extLst>
              </a:tr>
              <a:tr h="274328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Typical Course of Events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Actor Actions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System Response (Optional)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extLst>
                  <a:ext uri="{0D108BD9-81ED-4DB2-BD59-A6C34878D82A}">
                    <a16:rowId xmlns:a16="http://schemas.microsoft.com/office/drawing/2014/main" val="1020276099"/>
                  </a:ext>
                </a:extLst>
              </a:tr>
              <a:tr h="27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1. System displays the Track Shipments Screen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extLst>
                  <a:ext uri="{0D108BD9-81ED-4DB2-BD59-A6C34878D82A}">
                    <a16:rowId xmlns:a16="http://schemas.microsoft.com/office/drawing/2014/main" val="219259805"/>
                  </a:ext>
                </a:extLst>
              </a:tr>
              <a:tr h="27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2. Shipper&amp;Receiver Clicks the Create New Shipment Link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3. System displays the Create Shipment Screen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extLst>
                  <a:ext uri="{0D108BD9-81ED-4DB2-BD59-A6C34878D82A}">
                    <a16:rowId xmlns:a16="http://schemas.microsoft.com/office/drawing/2014/main" val="905947719"/>
                  </a:ext>
                </a:extLst>
              </a:tr>
              <a:tr h="3861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4. </a:t>
                      </a:r>
                      <a:r>
                        <a:rPr lang="en-US" sz="900" b="1" u="none" strike="noStrike" dirty="0" err="1">
                          <a:effectLst/>
                        </a:rPr>
                        <a:t>Shipper&amp;Receiver</a:t>
                      </a:r>
                      <a:r>
                        <a:rPr lang="en-US" sz="900" b="1" u="none" strike="noStrike" dirty="0">
                          <a:effectLst/>
                        </a:rPr>
                        <a:t> enters Destination 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5. System displays entry on Destination Name field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extLst>
                  <a:ext uri="{0D108BD9-81ED-4DB2-BD59-A6C34878D82A}">
                    <a16:rowId xmlns:a16="http://schemas.microsoft.com/office/drawing/2014/main" val="3329005490"/>
                  </a:ext>
                </a:extLst>
              </a:tr>
              <a:tr h="4103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6. Shipper&amp;Receiver enters Destination Department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7. System displays entry on Destination Department field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extLst>
                  <a:ext uri="{0D108BD9-81ED-4DB2-BD59-A6C34878D82A}">
                    <a16:rowId xmlns:a16="http://schemas.microsoft.com/office/drawing/2014/main" val="2942721550"/>
                  </a:ext>
                </a:extLst>
              </a:tr>
              <a:tr h="27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8. Shipper&amp;Receiver enters Sender Name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9. System displays entry on Sender Name field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extLst>
                  <a:ext uri="{0D108BD9-81ED-4DB2-BD59-A6C34878D82A}">
                    <a16:rowId xmlns:a16="http://schemas.microsoft.com/office/drawing/2014/main" val="2865774001"/>
                  </a:ext>
                </a:extLst>
              </a:tr>
              <a:tr h="4103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10. Shipper&amp;Receiver enters Sender Department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11.System displays entry on Sender Department field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extLst>
                  <a:ext uri="{0D108BD9-81ED-4DB2-BD59-A6C34878D82A}">
                    <a16:rowId xmlns:a16="http://schemas.microsoft.com/office/drawing/2014/main" val="422425796"/>
                  </a:ext>
                </a:extLst>
              </a:tr>
              <a:tr h="274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12. </a:t>
                      </a:r>
                      <a:r>
                        <a:rPr lang="en-US" sz="900" b="1" u="none" strike="noStrike" dirty="0" err="1">
                          <a:effectLst/>
                        </a:rPr>
                        <a:t>Shipper&amp;Receiver</a:t>
                      </a:r>
                      <a:r>
                        <a:rPr lang="en-US" sz="900" b="1" u="none" strike="noStrike" dirty="0">
                          <a:effectLst/>
                        </a:rPr>
                        <a:t> enters Notes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13. System displays entry on Notes field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extLst>
                  <a:ext uri="{0D108BD9-81ED-4DB2-BD59-A6C34878D82A}">
                    <a16:rowId xmlns:a16="http://schemas.microsoft.com/office/drawing/2014/main" val="572230218"/>
                  </a:ext>
                </a:extLst>
              </a:tr>
              <a:tr h="5462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14. Shipper&amp;Receiver clicks the Submit button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15. System closes Create Shipment Screen and displays the Track Shipments Screen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extLst>
                  <a:ext uri="{0D108BD9-81ED-4DB2-BD59-A6C34878D82A}">
                    <a16:rowId xmlns:a16="http://schemas.microsoft.com/office/drawing/2014/main" val="2759115591"/>
                  </a:ext>
                </a:extLst>
              </a:tr>
              <a:tr h="13835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Alternate Courses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164568"/>
                  </a:ext>
                </a:extLst>
              </a:tr>
              <a:tr h="5004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Alt-Step 14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 err="1">
                          <a:effectLst/>
                        </a:rPr>
                        <a:t>Shipper&amp;Receiver</a:t>
                      </a:r>
                      <a:r>
                        <a:rPr lang="en-US" sz="900" b="1" u="none" strike="noStrike" dirty="0">
                          <a:effectLst/>
                        </a:rPr>
                        <a:t> clicks the Cancel button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System displays the Track Shipments Screen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extLst>
                  <a:ext uri="{0D108BD9-81ED-4DB2-BD59-A6C34878D82A}">
                    <a16:rowId xmlns:a16="http://schemas.microsoft.com/office/drawing/2014/main" val="2829370397"/>
                  </a:ext>
                </a:extLst>
              </a:tr>
              <a:tr h="13835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Wrap Up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60593"/>
                  </a:ext>
                </a:extLst>
              </a:tr>
              <a:tr h="2427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Assumptions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 err="1">
                          <a:effectLst/>
                        </a:rPr>
                        <a:t>Shipper&amp;Receiver</a:t>
                      </a:r>
                      <a:r>
                        <a:rPr lang="en-US" sz="900" b="1" u="none" strike="noStrike" dirty="0">
                          <a:effectLst/>
                        </a:rPr>
                        <a:t> has access to the </a:t>
                      </a:r>
                      <a:r>
                        <a:rPr lang="en-US" sz="900" b="1" u="none" strike="noStrike" dirty="0" err="1">
                          <a:effectLst/>
                        </a:rPr>
                        <a:t>ShipIT</a:t>
                      </a:r>
                      <a:r>
                        <a:rPr lang="en-US" sz="900" b="1" u="none" strike="noStrike" dirty="0">
                          <a:effectLst/>
                        </a:rPr>
                        <a:t> application.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66329"/>
                  </a:ext>
                </a:extLst>
              </a:tr>
              <a:tr h="138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Post Conditions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The shipment has been created.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64635"/>
                  </a:ext>
                </a:extLst>
              </a:tr>
              <a:tr h="477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Remarks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05" marR="2405" marT="240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000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22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6040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72659"/>
              </p:ext>
            </p:extLst>
          </p:nvPr>
        </p:nvGraphicFramePr>
        <p:xfrm>
          <a:off x="1593436" y="832507"/>
          <a:ext cx="9606376" cy="59619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81576">
                  <a:extLst>
                    <a:ext uri="{9D8B030D-6E8A-4147-A177-3AD203B41FA5}">
                      <a16:colId xmlns:a16="http://schemas.microsoft.com/office/drawing/2014/main" val="2205157086"/>
                    </a:ext>
                  </a:extLst>
                </a:gridCol>
                <a:gridCol w="3121612">
                  <a:extLst>
                    <a:ext uri="{9D8B030D-6E8A-4147-A177-3AD203B41FA5}">
                      <a16:colId xmlns:a16="http://schemas.microsoft.com/office/drawing/2014/main" val="2623004422"/>
                    </a:ext>
                  </a:extLst>
                </a:gridCol>
                <a:gridCol w="4803188">
                  <a:extLst>
                    <a:ext uri="{9D8B030D-6E8A-4147-A177-3AD203B41FA5}">
                      <a16:colId xmlns:a16="http://schemas.microsoft.com/office/drawing/2014/main" val="4178530755"/>
                    </a:ext>
                  </a:extLst>
                </a:gridCol>
              </a:tblGrid>
              <a:tr h="141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Use Case 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Edit a Shipment in </a:t>
                      </a:r>
                      <a:r>
                        <a:rPr lang="en-US" sz="900" b="1" u="none" strike="noStrike" dirty="0" err="1">
                          <a:effectLst/>
                        </a:rPr>
                        <a:t>ShipIT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24263"/>
                  </a:ext>
                </a:extLst>
              </a:tr>
              <a:tr h="141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Use Case 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0099"/>
                  </a:ext>
                </a:extLst>
              </a:tr>
              <a:tr h="32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This use case describes the event of a </a:t>
                      </a:r>
                      <a:r>
                        <a:rPr lang="en-US" sz="900" b="1" u="none" strike="noStrike" dirty="0" err="1">
                          <a:effectLst/>
                        </a:rPr>
                        <a:t>Shipper&amp;Receiver</a:t>
                      </a:r>
                      <a:r>
                        <a:rPr lang="en-US" sz="900" b="1" u="none" strike="noStrike" dirty="0">
                          <a:effectLst/>
                        </a:rPr>
                        <a:t> editing a shipment by updating the destination and or the sender information.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29618"/>
                  </a:ext>
                </a:extLst>
              </a:tr>
              <a:tr h="135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Actor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Shipper&amp;Receiver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639446"/>
                  </a:ext>
                </a:extLst>
              </a:tr>
              <a:tr h="141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Preconditions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 err="1">
                          <a:effectLst/>
                        </a:rPr>
                        <a:t>Shipper&amp;Receiver</a:t>
                      </a:r>
                      <a:r>
                        <a:rPr lang="en-US" sz="900" b="1" u="none" strike="noStrike" dirty="0">
                          <a:effectLst/>
                        </a:rPr>
                        <a:t> is Logged into the system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901195"/>
                  </a:ext>
                </a:extLst>
              </a:tr>
              <a:tr h="141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Cross Reference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Story 1.2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827922"/>
                  </a:ext>
                </a:extLst>
              </a:tr>
              <a:tr h="23348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Typical Course of Events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Actor Actions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System Response (Optional)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extLst>
                  <a:ext uri="{0D108BD9-81ED-4DB2-BD59-A6C34878D82A}">
                    <a16:rowId xmlns:a16="http://schemas.microsoft.com/office/drawing/2014/main" val="3493280219"/>
                  </a:ext>
                </a:extLst>
              </a:tr>
              <a:tr h="3722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1. System displays the Track Shipments Screen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extLst>
                  <a:ext uri="{0D108BD9-81ED-4DB2-BD59-A6C34878D82A}">
                    <a16:rowId xmlns:a16="http://schemas.microsoft.com/office/drawing/2014/main" val="852837732"/>
                  </a:ext>
                </a:extLst>
              </a:tr>
              <a:tr h="2797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2. Shipper&amp;Receiver selects a row or shipment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3. System highlights selection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extLst>
                  <a:ext uri="{0D108BD9-81ED-4DB2-BD59-A6C34878D82A}">
                    <a16:rowId xmlns:a16="http://schemas.microsoft.com/office/drawing/2014/main" val="673057647"/>
                  </a:ext>
                </a:extLst>
              </a:tr>
              <a:tr h="557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4. Shipper&amp;Receiver clicks Edit Selected button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5. System displays Edit Shipment Screen, displaying existing information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extLst>
                  <a:ext uri="{0D108BD9-81ED-4DB2-BD59-A6C34878D82A}">
                    <a16:rowId xmlns:a16="http://schemas.microsoft.com/office/drawing/2014/main" val="3732305403"/>
                  </a:ext>
                </a:extLst>
              </a:tr>
              <a:tr h="5571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6. Shipper&amp;Receiver updates Destination Name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7. Systems displays updated entry in Destination Name field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extLst>
                  <a:ext uri="{0D108BD9-81ED-4DB2-BD59-A6C34878D82A}">
                    <a16:rowId xmlns:a16="http://schemas.microsoft.com/office/drawing/2014/main" val="393156655"/>
                  </a:ext>
                </a:extLst>
              </a:tr>
              <a:tr h="649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8. Shipper&amp;Receiver clicks the Save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9. System closes Edit Shipment Screen and displays the Track Shipments Screen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extLst>
                  <a:ext uri="{0D108BD9-81ED-4DB2-BD59-A6C34878D82A}">
                    <a16:rowId xmlns:a16="http://schemas.microsoft.com/office/drawing/2014/main" val="3220493814"/>
                  </a:ext>
                </a:extLst>
              </a:tr>
              <a:tr h="1352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Alternate Courses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465329"/>
                  </a:ext>
                </a:extLst>
              </a:tr>
              <a:tr h="4184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Alt-Step 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 err="1">
                          <a:effectLst/>
                        </a:rPr>
                        <a:t>Shipper&amp;Receiver</a:t>
                      </a:r>
                      <a:r>
                        <a:rPr lang="en-US" sz="900" b="1" u="none" strike="noStrike" dirty="0">
                          <a:effectLst/>
                        </a:rPr>
                        <a:t> updates Destination Department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Systems displays updated entry in Destination Department field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extLst>
                  <a:ext uri="{0D108BD9-81ED-4DB2-BD59-A6C34878D82A}">
                    <a16:rowId xmlns:a16="http://schemas.microsoft.com/office/drawing/2014/main" val="2051096635"/>
                  </a:ext>
                </a:extLst>
              </a:tr>
              <a:tr h="32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Alt-Step 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Shipper&amp;Receiver updates Sender Name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Systems displays updated entry in Sender Name field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extLst>
                  <a:ext uri="{0D108BD9-81ED-4DB2-BD59-A6C34878D82A}">
                    <a16:rowId xmlns:a16="http://schemas.microsoft.com/office/drawing/2014/main" val="2423773626"/>
                  </a:ext>
                </a:extLst>
              </a:tr>
              <a:tr h="3722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Alt-Step 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Shipper&amp;Receiver updates Sender Department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Systems displays updated entry in Sender Department field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extLst>
                  <a:ext uri="{0D108BD9-81ED-4DB2-BD59-A6C34878D82A}">
                    <a16:rowId xmlns:a16="http://schemas.microsoft.com/office/drawing/2014/main" val="1368856526"/>
                  </a:ext>
                </a:extLst>
              </a:tr>
              <a:tr h="2797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Alt-Step 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Shipper&amp;Receiver updates Notes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Systems displays updated entry in Notes field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extLst>
                  <a:ext uri="{0D108BD9-81ED-4DB2-BD59-A6C34878D82A}">
                    <a16:rowId xmlns:a16="http://schemas.microsoft.com/office/drawing/2014/main" val="113681334"/>
                  </a:ext>
                </a:extLst>
              </a:tr>
              <a:tr h="3259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Alt-Step 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Shipper&amp;Receiver clicks the Go Back Button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System displays the Track Shipment Screen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extLst>
                  <a:ext uri="{0D108BD9-81ED-4DB2-BD59-A6C34878D82A}">
                    <a16:rowId xmlns:a16="http://schemas.microsoft.com/office/drawing/2014/main" val="3059046288"/>
                  </a:ext>
                </a:extLst>
              </a:tr>
              <a:tr h="13520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Wrap Up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734999"/>
                  </a:ext>
                </a:extLst>
              </a:tr>
              <a:tr h="141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Assumptions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 err="1">
                          <a:effectLst/>
                        </a:rPr>
                        <a:t>Shipper&amp;Receiver</a:t>
                      </a:r>
                      <a:r>
                        <a:rPr lang="en-US" sz="900" b="1" u="none" strike="noStrike" dirty="0">
                          <a:effectLst/>
                        </a:rPr>
                        <a:t> has access to the </a:t>
                      </a:r>
                      <a:r>
                        <a:rPr lang="en-US" sz="900" b="1" u="none" strike="noStrike" dirty="0" err="1">
                          <a:effectLst/>
                        </a:rPr>
                        <a:t>ShipIT</a:t>
                      </a:r>
                      <a:r>
                        <a:rPr lang="en-US" sz="900" b="1" u="none" strike="noStrike" dirty="0">
                          <a:effectLst/>
                        </a:rPr>
                        <a:t> application.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413412"/>
                  </a:ext>
                </a:extLst>
              </a:tr>
              <a:tr h="141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Post Conditions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The shipment has been edited.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63" marR="2263" marT="226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20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13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6040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86633"/>
              </p:ext>
            </p:extLst>
          </p:nvPr>
        </p:nvGraphicFramePr>
        <p:xfrm>
          <a:off x="1563271" y="838201"/>
          <a:ext cx="9255540" cy="528429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35541">
                  <a:extLst>
                    <a:ext uri="{9D8B030D-6E8A-4147-A177-3AD203B41FA5}">
                      <a16:colId xmlns:a16="http://schemas.microsoft.com/office/drawing/2014/main" val="17761024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199">
                  <a:extLst>
                    <a:ext uri="{9D8B030D-6E8A-4147-A177-3AD203B41FA5}">
                      <a16:colId xmlns:a16="http://schemas.microsoft.com/office/drawing/2014/main" val="545754895"/>
                    </a:ext>
                  </a:extLst>
                </a:gridCol>
              </a:tblGrid>
              <a:tr h="315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Use Case Name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Track a Shipment in ShipIT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417577"/>
                  </a:ext>
                </a:extLst>
              </a:tr>
              <a:tr h="228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Use Case 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193114"/>
                  </a:ext>
                </a:extLst>
              </a:tr>
              <a:tr h="729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This use case describes the event of a Shipper&amp;Receiver, Receiver or Interoffice Courier tracking a shipment by viewing shipment information.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49877"/>
                  </a:ext>
                </a:extLst>
              </a:tr>
              <a:tr h="3159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Actor(s)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Shipper&amp;Receiver, Receiver or Interoffice Courier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42632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Preconditions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Shipper&amp;Receiver, Receiver or Interoffice Courier is Logged into the system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9260"/>
                  </a:ext>
                </a:extLst>
              </a:tr>
              <a:tr h="339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Cross Reference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Stories 2.1 and 3.1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452669"/>
                  </a:ext>
                </a:extLst>
              </a:tr>
              <a:tr h="2417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Typical Course of Events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Actor Actions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System Response (Optional)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extLst>
                  <a:ext uri="{0D108BD9-81ED-4DB2-BD59-A6C34878D82A}">
                    <a16:rowId xmlns:a16="http://schemas.microsoft.com/office/drawing/2014/main" val="1454651494"/>
                  </a:ext>
                </a:extLst>
              </a:tr>
              <a:tr h="8332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1. System displays the Track Shipments Screen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extLst>
                  <a:ext uri="{0D108BD9-81ED-4DB2-BD59-A6C34878D82A}">
                    <a16:rowId xmlns:a16="http://schemas.microsoft.com/office/drawing/2014/main" val="1726027271"/>
                  </a:ext>
                </a:extLst>
              </a:tr>
              <a:tr h="6749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2. Shipper&amp;Receiver, Receiver or Interoffice Courier views a list of shipments and their tracking information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extLst>
                  <a:ext uri="{0D108BD9-81ED-4DB2-BD59-A6C34878D82A}">
                    <a16:rowId xmlns:a16="http://schemas.microsoft.com/office/drawing/2014/main" val="3363843847"/>
                  </a:ext>
                </a:extLst>
              </a:tr>
              <a:tr h="11693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Alternate Courses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93971"/>
                  </a:ext>
                </a:extLst>
              </a:tr>
              <a:tr h="1169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Alt-Step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extLst>
                  <a:ext uri="{0D108BD9-81ED-4DB2-BD59-A6C34878D82A}">
                    <a16:rowId xmlns:a16="http://schemas.microsoft.com/office/drawing/2014/main" val="4171716155"/>
                  </a:ext>
                </a:extLst>
              </a:tr>
              <a:tr h="11693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Wrap Up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927802"/>
                  </a:ext>
                </a:extLst>
              </a:tr>
              <a:tr h="41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Assumptions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Shipper&amp;Receiver, Receiver or Courier have access to the ShipIT application.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420447"/>
                  </a:ext>
                </a:extLst>
              </a:tr>
              <a:tr h="33966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Post Conditions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The shipment has been tracked.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21" marR="4921" marT="492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677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32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6040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91147"/>
              </p:ext>
            </p:extLst>
          </p:nvPr>
        </p:nvGraphicFramePr>
        <p:xfrm>
          <a:off x="1522410" y="838202"/>
          <a:ext cx="9448804" cy="596829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76402">
                  <a:extLst>
                    <a:ext uri="{9D8B030D-6E8A-4147-A177-3AD203B41FA5}">
                      <a16:colId xmlns:a16="http://schemas.microsoft.com/office/drawing/2014/main" val="190378670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2">
                  <a:extLst>
                    <a:ext uri="{9D8B030D-6E8A-4147-A177-3AD203B41FA5}">
                      <a16:colId xmlns:a16="http://schemas.microsoft.com/office/drawing/2014/main" val="140857945"/>
                    </a:ext>
                  </a:extLst>
                </a:gridCol>
              </a:tblGrid>
              <a:tr h="294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Use Case 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Print a Shipment in </a:t>
                      </a:r>
                      <a:r>
                        <a:rPr lang="en-US" sz="900" b="1" u="none" strike="noStrike" dirty="0" err="1">
                          <a:effectLst/>
                        </a:rPr>
                        <a:t>ShipIT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583887"/>
                  </a:ext>
                </a:extLst>
              </a:tr>
              <a:tr h="2116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Use Case 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04678"/>
                  </a:ext>
                </a:extLst>
              </a:tr>
              <a:tr h="8722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This use case describes the event of a </a:t>
                      </a:r>
                      <a:r>
                        <a:rPr lang="en-US" sz="900" b="1" u="none" strike="noStrike" dirty="0" err="1">
                          <a:effectLst/>
                        </a:rPr>
                        <a:t>Shipper&amp;Receiver</a:t>
                      </a:r>
                      <a:r>
                        <a:rPr lang="en-US" sz="900" b="1" u="none" strike="noStrike" dirty="0">
                          <a:effectLst/>
                        </a:rPr>
                        <a:t> or Receiver selecting and item from the tracking shipment list and requesting the details of the shipment to be printed.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9811"/>
                  </a:ext>
                </a:extLst>
              </a:tr>
              <a:tr h="1978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Actor(s)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Shipper&amp;Receiver or Receiver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66826"/>
                  </a:ext>
                </a:extLst>
              </a:tr>
              <a:tr h="294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Preconditions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Shipper&amp;Receiver or Receiver is Logged into the system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18969"/>
                  </a:ext>
                </a:extLst>
              </a:tr>
              <a:tr h="314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Cross Reference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Stories 2.2, 3.2, and 4.1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5692"/>
                  </a:ext>
                </a:extLst>
              </a:tr>
              <a:tr h="52148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Typical Course of Events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Actor Actions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System Response (Optional)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extLst>
                  <a:ext uri="{0D108BD9-81ED-4DB2-BD59-A6C34878D82A}">
                    <a16:rowId xmlns:a16="http://schemas.microsoft.com/office/drawing/2014/main" val="4018579663"/>
                  </a:ext>
                </a:extLst>
              </a:tr>
              <a:tr h="7759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1. System displays the Track Shipments Screen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extLst>
                  <a:ext uri="{0D108BD9-81ED-4DB2-BD59-A6C34878D82A}">
                    <a16:rowId xmlns:a16="http://schemas.microsoft.com/office/drawing/2014/main" val="2212070006"/>
                  </a:ext>
                </a:extLst>
              </a:tr>
              <a:tr h="5832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2. Shipper&amp;Receiver or Receiver selects a row or shipment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3. System highlights selection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extLst>
                  <a:ext uri="{0D108BD9-81ED-4DB2-BD59-A6C34878D82A}">
                    <a16:rowId xmlns:a16="http://schemas.microsoft.com/office/drawing/2014/main" val="2591698544"/>
                  </a:ext>
                </a:extLst>
              </a:tr>
              <a:tr h="7759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4. Shipper&amp;Receiver or Receiver selects Print Selected button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5.System displays the Track Shipments Screen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extLst>
                  <a:ext uri="{0D108BD9-81ED-4DB2-BD59-A6C34878D82A}">
                    <a16:rowId xmlns:a16="http://schemas.microsoft.com/office/drawing/2014/main" val="3649178159"/>
                  </a:ext>
                </a:extLst>
              </a:tr>
              <a:tr h="10842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Alternate Courses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5421"/>
                  </a:ext>
                </a:extLst>
              </a:tr>
              <a:tr h="1084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Alt-Step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extLst>
                  <a:ext uri="{0D108BD9-81ED-4DB2-BD59-A6C34878D82A}">
                    <a16:rowId xmlns:a16="http://schemas.microsoft.com/office/drawing/2014/main" val="2087151072"/>
                  </a:ext>
                </a:extLst>
              </a:tr>
              <a:tr h="10842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Wrap Up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27939"/>
                  </a:ext>
                </a:extLst>
              </a:tr>
              <a:tr h="3097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Assumptions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Shipper&amp;Receiver or Receiver have access to the ShipIT application.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66962"/>
                  </a:ext>
                </a:extLst>
              </a:tr>
              <a:tr h="3905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Post Conditions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The shipment confirmation for shipment selected has been printed.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00" marR="4900" marT="490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74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0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6040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513183"/>
              </p:ext>
            </p:extLst>
          </p:nvPr>
        </p:nvGraphicFramePr>
        <p:xfrm>
          <a:off x="1522411" y="838203"/>
          <a:ext cx="9448800" cy="595135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41188434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0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16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Use Case Name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Mark a Shipment as Picked Up in ShipIT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37978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Use Case 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5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61623"/>
                  </a:ext>
                </a:extLst>
              </a:tr>
              <a:tr h="345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Description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This use case describes the event of an Interoffice Courier marking a shipment as picked up and updating its status.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654972"/>
                  </a:ext>
                </a:extLst>
              </a:tr>
              <a:tr h="138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Actor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Interoffice Courier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143583"/>
                  </a:ext>
                </a:extLst>
              </a:tr>
              <a:tr h="1416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Preconditions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Interoffice Courier is Logged into the system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915643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Cross Reference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Story 4.2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95329"/>
                  </a:ext>
                </a:extLst>
              </a:tr>
              <a:tr h="34882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Typical Course of Events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Actor Actions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System Response (Optional)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extLst>
                  <a:ext uri="{0D108BD9-81ED-4DB2-BD59-A6C34878D82A}">
                    <a16:rowId xmlns:a16="http://schemas.microsoft.com/office/drawing/2014/main" val="874992435"/>
                  </a:ext>
                </a:extLst>
              </a:tr>
              <a:tr h="4179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1. System displays the Track Shipments Screen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extLst>
                  <a:ext uri="{0D108BD9-81ED-4DB2-BD59-A6C34878D82A}">
                    <a16:rowId xmlns:a16="http://schemas.microsoft.com/office/drawing/2014/main" val="3185985035"/>
                  </a:ext>
                </a:extLst>
              </a:tr>
              <a:tr h="348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2. Interoffice Courier selects a row or shipment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3. System highlights selection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extLst>
                  <a:ext uri="{0D108BD9-81ED-4DB2-BD59-A6C34878D82A}">
                    <a16:rowId xmlns:a16="http://schemas.microsoft.com/office/drawing/2014/main" val="3929441991"/>
                  </a:ext>
                </a:extLst>
              </a:tr>
              <a:tr h="556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4. Interoffice Courier selects Update Status button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5. System displays the Update Shipment Status screen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extLst>
                  <a:ext uri="{0D108BD9-81ED-4DB2-BD59-A6C34878D82A}">
                    <a16:rowId xmlns:a16="http://schemas.microsoft.com/office/drawing/2014/main" val="804730111"/>
                  </a:ext>
                </a:extLst>
              </a:tr>
              <a:tr h="4144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6. Interoffice Courier selects Picked Up from the Update Shipment Status drop down list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extLst>
                  <a:ext uri="{0D108BD9-81ED-4DB2-BD59-A6C34878D82A}">
                    <a16:rowId xmlns:a16="http://schemas.microsoft.com/office/drawing/2014/main" val="1771563073"/>
                  </a:ext>
                </a:extLst>
              </a:tr>
              <a:tr h="11086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7. Interoffice Courier clicks the Save button.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8. System displays the Track Shipments Screen and displays the Status as Picked Up for the updated shipment.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extLst>
                  <a:ext uri="{0D108BD9-81ED-4DB2-BD59-A6C34878D82A}">
                    <a16:rowId xmlns:a16="http://schemas.microsoft.com/office/drawing/2014/main" val="3645061670"/>
                  </a:ext>
                </a:extLst>
              </a:tr>
              <a:tr h="13801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Alternate Courses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795132"/>
                  </a:ext>
                </a:extLst>
              </a:tr>
              <a:tr h="832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Alt-Step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1. In the Update Shipment Status screen, the Interoffice Courier clicks the Go Back button.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2. System displays the Track Shipments Screen with no changes made to the shipment status.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extLst>
                  <a:ext uri="{0D108BD9-81ED-4DB2-BD59-A6C34878D82A}">
                    <a16:rowId xmlns:a16="http://schemas.microsoft.com/office/drawing/2014/main" val="3962447444"/>
                  </a:ext>
                </a:extLst>
              </a:tr>
              <a:tr h="1380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extLst>
                  <a:ext uri="{0D108BD9-81ED-4DB2-BD59-A6C34878D82A}">
                    <a16:rowId xmlns:a16="http://schemas.microsoft.com/office/drawing/2014/main" val="1971970946"/>
                  </a:ext>
                </a:extLst>
              </a:tr>
              <a:tr h="13801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Wrap Up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28891"/>
                  </a:ext>
                </a:extLst>
              </a:tr>
              <a:tr h="1729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Assumptions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Interoffice Courier has access to the ShipIT application.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80969"/>
                  </a:ext>
                </a:extLst>
              </a:tr>
              <a:tr h="2106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Post Conditions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The shipment status has been updated to Picked Up.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5" marR="2795" marT="27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3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6040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4148"/>
              </p:ext>
            </p:extLst>
          </p:nvPr>
        </p:nvGraphicFramePr>
        <p:xfrm>
          <a:off x="1522412" y="828676"/>
          <a:ext cx="9448800" cy="596874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64157">
                  <a:extLst>
                    <a:ext uri="{9D8B030D-6E8A-4147-A177-3AD203B41FA5}">
                      <a16:colId xmlns:a16="http://schemas.microsoft.com/office/drawing/2014/main" val="3516458759"/>
                    </a:ext>
                  </a:extLst>
                </a:gridCol>
                <a:gridCol w="3517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9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Use Case 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Mark a Shipment as Delivered in ShipIT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035937"/>
                  </a:ext>
                </a:extLst>
              </a:tr>
              <a:tr h="1439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Use Case 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65550"/>
                  </a:ext>
                </a:extLst>
              </a:tr>
              <a:tr h="3511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This use case describes the event of an Interoffice Courier marking a shipment as Delivered and updating its status.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848159"/>
                  </a:ext>
                </a:extLst>
              </a:tr>
              <a:tr h="136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Actor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Interoffice Courier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80334"/>
                  </a:ext>
                </a:extLst>
              </a:tr>
              <a:tr h="1439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Preconditions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Interoffice Courier is Logged into the system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109275"/>
                  </a:ext>
                </a:extLst>
              </a:tr>
              <a:tr h="2141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Cross Reference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Story 4.3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15722"/>
                  </a:ext>
                </a:extLst>
              </a:tr>
              <a:tr h="35462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Typical Course of Events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Actor Actions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System Response (Optional)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extLst>
                  <a:ext uri="{0D108BD9-81ED-4DB2-BD59-A6C34878D82A}">
                    <a16:rowId xmlns:a16="http://schemas.microsoft.com/office/drawing/2014/main" val="1549218111"/>
                  </a:ext>
                </a:extLst>
              </a:tr>
              <a:tr h="4248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1. System displays the Track Shipments Screen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extLst>
                  <a:ext uri="{0D108BD9-81ED-4DB2-BD59-A6C34878D82A}">
                    <a16:rowId xmlns:a16="http://schemas.microsoft.com/office/drawing/2014/main" val="2950694701"/>
                  </a:ext>
                </a:extLst>
              </a:tr>
              <a:tr h="354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2. Interoffice Courier selects a row or shipment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3. System highlights selection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extLst>
                  <a:ext uri="{0D108BD9-81ED-4DB2-BD59-A6C34878D82A}">
                    <a16:rowId xmlns:a16="http://schemas.microsoft.com/office/drawing/2014/main" val="1494979306"/>
                  </a:ext>
                </a:extLst>
              </a:tr>
              <a:tr h="565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4. Interoffice Courier selects Update Status button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5. System displays the Update Shipment Status screen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extLst>
                  <a:ext uri="{0D108BD9-81ED-4DB2-BD59-A6C34878D82A}">
                    <a16:rowId xmlns:a16="http://schemas.microsoft.com/office/drawing/2014/main" val="3414966287"/>
                  </a:ext>
                </a:extLst>
              </a:tr>
              <a:tr h="4213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6. Interoffice Courier selects Delivered from the Update Shipment Status drop down list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extLst>
                  <a:ext uri="{0D108BD9-81ED-4DB2-BD59-A6C34878D82A}">
                    <a16:rowId xmlns:a16="http://schemas.microsoft.com/office/drawing/2014/main" val="3133420530"/>
                  </a:ext>
                </a:extLst>
              </a:tr>
              <a:tr h="1056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7. Interoffice Courier clicks the Save button.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8. System displays the Track Shipments Screen and displays the Status as Delivered for the updated shipment.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extLst>
                  <a:ext uri="{0D108BD9-81ED-4DB2-BD59-A6C34878D82A}">
                    <a16:rowId xmlns:a16="http://schemas.microsoft.com/office/drawing/2014/main" val="1186201470"/>
                  </a:ext>
                </a:extLst>
              </a:tr>
              <a:tr h="13608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Alternate Courses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912231"/>
                  </a:ext>
                </a:extLst>
              </a:tr>
              <a:tr h="8461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Alt-Step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1. In the Update Shipment Status screen, the Interoffice Courier clicks the Go Back button.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2. System displays the Track Shipments Screen with no changes made to the shipment status.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extLst>
                  <a:ext uri="{0D108BD9-81ED-4DB2-BD59-A6C34878D82A}">
                    <a16:rowId xmlns:a16="http://schemas.microsoft.com/office/drawing/2014/main" val="1355017096"/>
                  </a:ext>
                </a:extLst>
              </a:tr>
              <a:tr h="136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extLst>
                  <a:ext uri="{0D108BD9-81ED-4DB2-BD59-A6C34878D82A}">
                    <a16:rowId xmlns:a16="http://schemas.microsoft.com/office/drawing/2014/main" val="2531985553"/>
                  </a:ext>
                </a:extLst>
              </a:tr>
              <a:tr h="13608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Wrap Up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715854"/>
                  </a:ext>
                </a:extLst>
              </a:tr>
              <a:tr h="1737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Assumptions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Interoffice Courier has access to the ShipIT application.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69656"/>
                  </a:ext>
                </a:extLst>
              </a:tr>
              <a:tr h="2141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Post Conditions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The shipment status has been updated to Delivered.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29" marR="2829" marT="28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77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6040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14853"/>
              </p:ext>
            </p:extLst>
          </p:nvPr>
        </p:nvGraphicFramePr>
        <p:xfrm>
          <a:off x="1522413" y="788772"/>
          <a:ext cx="9669161" cy="573531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67972">
                  <a:extLst>
                    <a:ext uri="{9D8B030D-6E8A-4147-A177-3AD203B41FA5}">
                      <a16:colId xmlns:a16="http://schemas.microsoft.com/office/drawing/2014/main" val="1817064127"/>
                    </a:ext>
                  </a:extLst>
                </a:gridCol>
                <a:gridCol w="376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5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3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Use Case 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Add Users to ShipIT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001052"/>
                  </a:ext>
                </a:extLst>
              </a:tr>
              <a:tr h="218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Use Case 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7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205015"/>
                  </a:ext>
                </a:extLst>
              </a:tr>
              <a:tr h="3196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This use case describes the event of user management by admin.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00251"/>
                  </a:ext>
                </a:extLst>
              </a:tr>
              <a:tr h="1414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Actor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Shipping Manager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680"/>
                  </a:ext>
                </a:extLst>
              </a:tr>
              <a:tr h="218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Preconditions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Shipping Manager is Logged into the system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06272"/>
                  </a:ext>
                </a:extLst>
              </a:tr>
              <a:tr h="324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Cross Reference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Stories 5.1 and 6.1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01878"/>
                  </a:ext>
                </a:extLst>
              </a:tr>
              <a:tr h="28778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Typical Course of Events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Actor Actions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System Response (Optional)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extLst>
                  <a:ext uri="{0D108BD9-81ED-4DB2-BD59-A6C34878D82A}">
                    <a16:rowId xmlns:a16="http://schemas.microsoft.com/office/drawing/2014/main" val="3583394944"/>
                  </a:ext>
                </a:extLst>
              </a:tr>
              <a:tr h="751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1. System displays user management screen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extLst>
                  <a:ext uri="{0D108BD9-81ED-4DB2-BD59-A6C34878D82A}">
                    <a16:rowId xmlns:a16="http://schemas.microsoft.com/office/drawing/2014/main" val="3111307366"/>
                  </a:ext>
                </a:extLst>
              </a:tr>
              <a:tr h="857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2. Admin views a list of employees and clicks add button.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3. System displays input fields for user information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extLst>
                  <a:ext uri="{0D108BD9-81ED-4DB2-BD59-A6C34878D82A}">
                    <a16:rowId xmlns:a16="http://schemas.microsoft.com/office/drawing/2014/main" val="77459584"/>
                  </a:ext>
                </a:extLst>
              </a:tr>
              <a:tr h="8576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4. Admin inputs user information and clicks save button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5. System saves the data and loads refreshed screen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extLst>
                  <a:ext uri="{0D108BD9-81ED-4DB2-BD59-A6C34878D82A}">
                    <a16:rowId xmlns:a16="http://schemas.microsoft.com/office/drawing/2014/main" val="414257256"/>
                  </a:ext>
                </a:extLst>
              </a:tr>
              <a:tr h="14141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Alternate Courses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808660"/>
                  </a:ext>
                </a:extLst>
              </a:tr>
              <a:tr h="1414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Alt-Step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extLst>
                  <a:ext uri="{0D108BD9-81ED-4DB2-BD59-A6C34878D82A}">
                    <a16:rowId xmlns:a16="http://schemas.microsoft.com/office/drawing/2014/main" val="3677504607"/>
                  </a:ext>
                </a:extLst>
              </a:tr>
              <a:tr h="14141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Wrap Up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083162"/>
                  </a:ext>
                </a:extLst>
              </a:tr>
              <a:tr h="2913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Assumptions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Shipping manger has access to the </a:t>
                      </a:r>
                      <a:r>
                        <a:rPr lang="en-US" sz="900" b="1" u="none" strike="noStrike" dirty="0" err="1">
                          <a:effectLst/>
                        </a:rPr>
                        <a:t>ShipIT</a:t>
                      </a:r>
                      <a:r>
                        <a:rPr lang="en-US" sz="900" b="1" u="none" strike="noStrike" dirty="0">
                          <a:effectLst/>
                        </a:rPr>
                        <a:t> application.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921496"/>
                  </a:ext>
                </a:extLst>
              </a:tr>
              <a:tr h="324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Post Conditions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New employee information has been added to the user list.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58440"/>
                  </a:ext>
                </a:extLst>
              </a:tr>
              <a:tr h="4261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Remarks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In the above use case, the term user may refer to either an employee or to an interoffice courier.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57" marR="4257" marT="4257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9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79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007967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817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3807C0-2EA0-4559-B123-3A9696336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13807C0-2EA0-4559-B123-3A9696336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5102B3-0EA8-4BAE-BE7A-F2E1282FF3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6A5102B3-0EA8-4BAE-BE7A-F2E1282FF3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966A73-404D-410D-8254-BBA8D371A7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C966A73-404D-410D-8254-BBA8D371A7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67B062-7F8D-48A2-8EAD-D96356AF77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EA67B062-7F8D-48A2-8EAD-D96356AF77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4E87EB-D6BE-449C-B4F1-E8CCB9092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B74E87EB-D6BE-449C-B4F1-E8CCB90921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254E62-9DD3-47F2-B304-4366AC917F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4F254E62-9DD3-47F2-B304-4366AC917F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B3F692-C99E-4F74-86DF-9482CF93D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27B3F692-C99E-4F74-86DF-9482CF93D4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F37B6C-C0C6-4E40-81C5-80DE26EE04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3BF37B6C-C0C6-4E40-81C5-80DE26EE04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B4FCC4-032C-4F17-819F-5B9AEA154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9FB4FCC4-032C-4F17-819F-5B9AEA154B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2E3B08-2444-40A9-BCF0-D9056EFDAE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BC2E3B08-2444-40A9-BCF0-D9056EFDAE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A5EEA1-B187-4D8D-AFDE-BCA2A08399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51A5EEA1-B187-4D8D-AFDE-BCA2A08399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0E7E8B-5113-4DA8-A026-AEF39313A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dgm id="{D70E7E8B-5113-4DA8-A026-AEF39313A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FA9BA0-39A6-4192-BECB-E6281094C0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E8FA9BA0-39A6-4192-BECB-E6281094C0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1"/>
            <a:ext cx="9782801" cy="66040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79780"/>
              </p:ext>
            </p:extLst>
          </p:nvPr>
        </p:nvGraphicFramePr>
        <p:xfrm>
          <a:off x="1522412" y="838199"/>
          <a:ext cx="9677402" cy="563773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25805">
                  <a:extLst>
                    <a:ext uri="{9D8B030D-6E8A-4147-A177-3AD203B41FA5}">
                      <a16:colId xmlns:a16="http://schemas.microsoft.com/office/drawing/2014/main" val="1180129739"/>
                    </a:ext>
                  </a:extLst>
                </a:gridCol>
                <a:gridCol w="3716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6446">
                  <a:extLst>
                    <a:ext uri="{9D8B030D-6E8A-4147-A177-3AD203B41FA5}">
                      <a16:colId xmlns:a16="http://schemas.microsoft.com/office/drawing/2014/main" val="567403517"/>
                    </a:ext>
                  </a:extLst>
                </a:gridCol>
              </a:tblGrid>
              <a:tr h="328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Use Case 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Remove Users</a:t>
                      </a:r>
                      <a:r>
                        <a:rPr lang="en-US" sz="900" b="1" u="none" strike="noStrike" baseline="0" dirty="0">
                          <a:effectLst/>
                        </a:rPr>
                        <a:t> from</a:t>
                      </a:r>
                      <a:r>
                        <a:rPr lang="en-US" sz="900" b="1" u="none" strike="noStrike" dirty="0">
                          <a:effectLst/>
                        </a:rPr>
                        <a:t> </a:t>
                      </a:r>
                      <a:r>
                        <a:rPr lang="en-US" sz="900" b="1" u="none" strike="noStrike" dirty="0" err="1">
                          <a:effectLst/>
                        </a:rPr>
                        <a:t>ShipIT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185713"/>
                  </a:ext>
                </a:extLst>
              </a:tr>
              <a:tr h="23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Use Case ID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8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822725"/>
                  </a:ext>
                </a:extLst>
              </a:tr>
              <a:tr h="345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Description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This use case describes the event of user management by admin.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85164"/>
                  </a:ext>
                </a:extLst>
              </a:tr>
              <a:tr h="12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Actor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Shipping Manager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97642"/>
                  </a:ext>
                </a:extLst>
              </a:tr>
              <a:tr h="235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Preconditions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Shipping Manager is Logged into the system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386619"/>
                  </a:ext>
                </a:extLst>
              </a:tr>
              <a:tr h="3510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Cross Reference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Stories 5.2 and 6.2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365033"/>
                  </a:ext>
                </a:extLst>
              </a:tr>
              <a:tr h="26663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Typical Course of Events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Actor Actions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System Response (Optional)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771455499"/>
                  </a:ext>
                </a:extLst>
              </a:tr>
              <a:tr h="8113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1. System displays user management screen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715626303"/>
                  </a:ext>
                </a:extLst>
              </a:tr>
              <a:tr h="6506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2. Admin views a list of employees and select a record to remove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3. System highlights selection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538232368"/>
                  </a:ext>
                </a:extLst>
              </a:tr>
              <a:tr h="10806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4. Admin clicks remove button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5. System removes the data and loads refreshed screen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3863116"/>
                  </a:ext>
                </a:extLst>
              </a:tr>
              <a:tr h="12083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Alternate Courses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45590"/>
                  </a:ext>
                </a:extLst>
              </a:tr>
              <a:tr h="120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Alt-Step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extLst>
                  <a:ext uri="{0D108BD9-81ED-4DB2-BD59-A6C34878D82A}">
                    <a16:rowId xmlns:a16="http://schemas.microsoft.com/office/drawing/2014/main" val="1055933479"/>
                  </a:ext>
                </a:extLst>
              </a:tr>
              <a:tr h="12083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Wrap Up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18006"/>
                  </a:ext>
                </a:extLst>
              </a:tr>
              <a:tr h="328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Assumptions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Shipping manger has access to the ShipIT application.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63583"/>
                  </a:ext>
                </a:extLst>
              </a:tr>
              <a:tr h="4357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</a:rPr>
                        <a:t>Post Conditions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 dirty="0">
                          <a:effectLst/>
                        </a:rPr>
                        <a:t>Selected employee information has been removed from the user list.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5" marR="4895" marT="489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49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5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" y="1600200"/>
            <a:ext cx="12039600" cy="3962399"/>
          </a:xfrm>
        </p:spPr>
        <p:txBody>
          <a:bodyPr/>
          <a:lstStyle/>
          <a:p>
            <a:pPr algn="ctr"/>
            <a:r>
              <a:rPr lang="en-US" dirty="0"/>
              <a:t>Product Information</a:t>
            </a:r>
          </a:p>
        </p:txBody>
      </p:sp>
      <p:pic>
        <p:nvPicPr>
          <p:cNvPr id="4" name="Picture 3" descr="external image &lt;strong&gt;software&lt;/strong&gt;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60" y="609599"/>
            <a:ext cx="4495800" cy="418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0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12" y="3976772"/>
            <a:ext cx="3529225" cy="26892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1012" y="1905000"/>
            <a:ext cx="5867400" cy="350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sz="2800" dirty="0">
                <a:solidFill>
                  <a:prstClr val="black"/>
                </a:solidFill>
              </a:rPr>
              <a:t>Visual Studio 2015 IDE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sz="2800" dirty="0" err="1">
                <a:solidFill>
                  <a:prstClr val="black"/>
                </a:solidFill>
              </a:rPr>
              <a:t>Git</a:t>
            </a:r>
            <a:r>
              <a:rPr lang="en-US" sz="2800" dirty="0">
                <a:solidFill>
                  <a:prstClr val="black"/>
                </a:solidFill>
              </a:rPr>
              <a:t>/GitHub for Source Control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sz="2800" dirty="0">
                <a:solidFill>
                  <a:prstClr val="black"/>
                </a:solidFill>
              </a:rPr>
              <a:t>Languages</a:t>
            </a:r>
          </a:p>
          <a:p>
            <a:pPr marL="612648" lvl="1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C# for Business Logic</a:t>
            </a:r>
          </a:p>
          <a:p>
            <a:pPr marL="612648" lvl="1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Extensible Application Markup Language (XAML) for UI</a:t>
            </a:r>
          </a:p>
          <a:p>
            <a:pPr marL="612648" lvl="1" indent="-246888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JavaScript Object Notation (JSON) for Data Storage</a:t>
            </a:r>
          </a:p>
        </p:txBody>
      </p:sp>
    </p:spTree>
    <p:extLst>
      <p:ext uri="{BB962C8B-B14F-4D97-AF65-F5344CB8AC3E}">
        <p14:creationId xmlns:p14="http://schemas.microsoft.com/office/powerpoint/2010/main" val="379385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Interaction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1828800"/>
            <a:ext cx="6175783" cy="4706520"/>
          </a:xfrm>
          <a:prstGeom prst="rect">
            <a:avLst/>
          </a:prstGeom>
        </p:spPr>
      </p:pic>
      <p:sp>
        <p:nvSpPr>
          <p:cNvPr id="6" name="Callout: Bent Line 3"/>
          <p:cNvSpPr/>
          <p:nvPr/>
        </p:nvSpPr>
        <p:spPr>
          <a:xfrm>
            <a:off x="9599612" y="838200"/>
            <a:ext cx="1752600" cy="914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284"/>
              <a:gd name="adj6" fmla="val -42902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Persistent Storage where App Data Resides</a:t>
            </a:r>
          </a:p>
        </p:txBody>
      </p:sp>
      <p:sp>
        <p:nvSpPr>
          <p:cNvPr id="8" name="Callout: Bent Line 4"/>
          <p:cNvSpPr/>
          <p:nvPr/>
        </p:nvSpPr>
        <p:spPr>
          <a:xfrm flipH="1">
            <a:off x="989012" y="3352800"/>
            <a:ext cx="1752600" cy="914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2448"/>
              <a:gd name="adj6" fmla="val -61190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Desktop App Presentation Technology</a:t>
            </a:r>
          </a:p>
        </p:txBody>
      </p:sp>
      <p:sp>
        <p:nvSpPr>
          <p:cNvPr id="9" name="Callout: Bent Line 4"/>
          <p:cNvSpPr/>
          <p:nvPr/>
        </p:nvSpPr>
        <p:spPr>
          <a:xfrm flipH="1">
            <a:off x="1446212" y="5867400"/>
            <a:ext cx="1752600" cy="914400"/>
          </a:xfrm>
          <a:prstGeom prst="borderCallout2">
            <a:avLst>
              <a:gd name="adj1" fmla="val 18750"/>
              <a:gd name="adj2" fmla="val -8333"/>
              <a:gd name="adj3" fmla="val 17708"/>
              <a:gd name="adj4" fmla="val -18297"/>
              <a:gd name="adj5" fmla="val -12864"/>
              <a:gd name="adj6" fmla="val -88907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Software Architectural Pattern- MVVM</a:t>
            </a:r>
          </a:p>
        </p:txBody>
      </p:sp>
    </p:spTree>
    <p:extLst>
      <p:ext uri="{BB962C8B-B14F-4D97-AF65-F5344CB8AC3E}">
        <p14:creationId xmlns:p14="http://schemas.microsoft.com/office/powerpoint/2010/main" val="375381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84" y="1447800"/>
            <a:ext cx="8286353" cy="502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Transitions</a:t>
            </a:r>
          </a:p>
        </p:txBody>
      </p:sp>
      <p:sp>
        <p:nvSpPr>
          <p:cNvPr id="4" name="Callout: Bent Line 3"/>
          <p:cNvSpPr/>
          <p:nvPr/>
        </p:nvSpPr>
        <p:spPr>
          <a:xfrm>
            <a:off x="9599612" y="838200"/>
            <a:ext cx="1752600" cy="914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5284"/>
              <a:gd name="adj6" fmla="val -42902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Four larger boxes represent forms</a:t>
            </a:r>
          </a:p>
        </p:txBody>
      </p:sp>
      <p:sp>
        <p:nvSpPr>
          <p:cNvPr id="5" name="Callout: Bent Line 4"/>
          <p:cNvSpPr/>
          <p:nvPr/>
        </p:nvSpPr>
        <p:spPr>
          <a:xfrm flipH="1">
            <a:off x="989012" y="5791200"/>
            <a:ext cx="1752600" cy="914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2448"/>
              <a:gd name="adj6" fmla="val -61190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Inner boxes represent states</a:t>
            </a:r>
          </a:p>
        </p:txBody>
      </p:sp>
      <p:sp>
        <p:nvSpPr>
          <p:cNvPr id="6" name="Callout: Bent Line 5"/>
          <p:cNvSpPr/>
          <p:nvPr/>
        </p:nvSpPr>
        <p:spPr>
          <a:xfrm>
            <a:off x="10209212" y="3657600"/>
            <a:ext cx="1752600" cy="914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3325"/>
              <a:gd name="adj6" fmla="val -60652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Arrows represent events that trigger state transitions</a:t>
            </a:r>
          </a:p>
        </p:txBody>
      </p:sp>
      <p:sp>
        <p:nvSpPr>
          <p:cNvPr id="7" name="Callout: Bent Line 6"/>
          <p:cNvSpPr/>
          <p:nvPr/>
        </p:nvSpPr>
        <p:spPr>
          <a:xfrm flipH="1">
            <a:off x="150812" y="2819400"/>
            <a:ext cx="1752600" cy="914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366"/>
              <a:gd name="adj6" fmla="val -29455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Events from forms can be triggered from any state</a:t>
            </a:r>
          </a:p>
        </p:txBody>
      </p:sp>
    </p:spTree>
    <p:extLst>
      <p:ext uri="{BB962C8B-B14F-4D97-AF65-F5344CB8AC3E}">
        <p14:creationId xmlns:p14="http://schemas.microsoft.com/office/powerpoint/2010/main" val="277278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48" y="1524000"/>
            <a:ext cx="96297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417636"/>
            <a:ext cx="4728152" cy="52308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375874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417637"/>
            <a:ext cx="4724400" cy="522666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401327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421756"/>
            <a:ext cx="4010025" cy="429577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17057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12" y="1417637"/>
            <a:ext cx="4648200" cy="513464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253824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593850" y="1600200"/>
          <a:ext cx="2138362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60812" y="1600200"/>
            <a:ext cx="7415425" cy="4572000"/>
          </a:xfrm>
        </p:spPr>
        <p:txBody>
          <a:bodyPr>
            <a:normAutofit/>
          </a:bodyPr>
          <a:lstStyle/>
          <a:p>
            <a:r>
              <a:rPr lang="en-US" dirty="0"/>
              <a:t>In Real Life</a:t>
            </a:r>
          </a:p>
          <a:p>
            <a:pPr lvl="1"/>
            <a:r>
              <a:rPr lang="en-US" dirty="0"/>
              <a:t>Air Force-Trained IT Specialist</a:t>
            </a:r>
          </a:p>
          <a:p>
            <a:pPr lvl="1"/>
            <a:r>
              <a:rPr lang="en-US" dirty="0"/>
              <a:t>Undergrad in Economics</a:t>
            </a:r>
          </a:p>
          <a:p>
            <a:pPr lvl="1"/>
            <a:r>
              <a:rPr lang="en-US" dirty="0"/>
              <a:t>Transitioning to Software Developer Role</a:t>
            </a:r>
          </a:p>
          <a:p>
            <a:r>
              <a:rPr lang="en-US" dirty="0"/>
              <a:t>Role:  Senior Developer</a:t>
            </a:r>
          </a:p>
          <a:p>
            <a:r>
              <a:rPr lang="en-US" dirty="0"/>
              <a:t>Responsible For…</a:t>
            </a:r>
          </a:p>
          <a:p>
            <a:pPr lvl="1"/>
            <a:r>
              <a:rPr lang="en-US" dirty="0"/>
              <a:t>Architecture</a:t>
            </a:r>
          </a:p>
          <a:p>
            <a:pPr lvl="1"/>
            <a:r>
              <a:rPr lang="en-US" dirty="0"/>
              <a:t>Development &amp; Defect Resolution</a:t>
            </a:r>
          </a:p>
          <a:p>
            <a:pPr lvl="1"/>
            <a:r>
              <a:rPr lang="en-US" dirty="0"/>
              <a:t>Components Interaction Diagram</a:t>
            </a:r>
          </a:p>
          <a:p>
            <a:pPr lvl="1"/>
            <a:r>
              <a:rPr lang="en-US" dirty="0"/>
              <a:t>Participated as Needed on All Deliverables</a:t>
            </a:r>
          </a:p>
        </p:txBody>
      </p:sp>
    </p:spTree>
    <p:extLst>
      <p:ext uri="{BB962C8B-B14F-4D97-AF65-F5344CB8AC3E}">
        <p14:creationId xmlns:p14="http://schemas.microsoft.com/office/powerpoint/2010/main" val="290783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1417637"/>
            <a:ext cx="4343400" cy="498449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4172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6" y="1413518"/>
            <a:ext cx="4348576" cy="4990432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Wireframes</a:t>
            </a:r>
          </a:p>
        </p:txBody>
      </p:sp>
    </p:spTree>
    <p:extLst>
      <p:ext uri="{BB962C8B-B14F-4D97-AF65-F5344CB8AC3E}">
        <p14:creationId xmlns:p14="http://schemas.microsoft.com/office/powerpoint/2010/main" val="8404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57591"/>
              </p:ext>
            </p:extLst>
          </p:nvPr>
        </p:nvGraphicFramePr>
        <p:xfrm>
          <a:off x="1593436" y="1600200"/>
          <a:ext cx="9899023" cy="4724400"/>
        </p:xfrm>
        <a:graphic>
          <a:graphicData uri="http://schemas.openxmlformats.org/drawingml/2006/table">
            <a:tbl>
              <a:tblPr firstRow="1" bandRow="1" bandCol="1"/>
              <a:tblGrid>
                <a:gridCol w="831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8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1" baseline="0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No.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Title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Description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Result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16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 User Can Create a Shipment</a:t>
                      </a:r>
                      <a:r>
                        <a:rPr lang="ko-KR" altLang="en-US" sz="14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8000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Verify that a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shipper&amp;receiver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user can create a shipment of one or more packages for pickup. 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8000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Pass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u="non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ko-KR" sz="1400" b="0" u="none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Edit/Cancel a Shipment</a:t>
                      </a:r>
                      <a:r>
                        <a:rPr lang="ko-KR" altLang="en-US" sz="1400" b="0" u="non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endParaRPr lang="ko-KR" sz="1400" b="0" u="none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8000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Verify that a </a:t>
                      </a:r>
                      <a:r>
                        <a:rPr lang="en-US" sz="1400" b="0" u="none" kern="1200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shipper&amp;receiver</a:t>
                      </a: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user can edit and cancel a shipment of one or more packages.</a:t>
                      </a:r>
                      <a:endParaRPr lang="ko-KR" altLang="en-US" sz="1400" b="0" u="none" kern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8000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Pass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9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u="non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endParaRPr lang="ko-KR" sz="1400" b="0" u="none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Shipper&amp;Receiver</a:t>
                      </a: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or Receiver Can View Shipment Information</a:t>
                      </a:r>
                      <a:endParaRPr lang="ko-KR" altLang="en-US" sz="1400" b="0" u="none" kern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8000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Verify that a </a:t>
                      </a:r>
                      <a:r>
                        <a:rPr lang="en-US" sz="1400" b="0" u="none" kern="1200" dirty="0" err="1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shipper&amp;receiver</a:t>
                      </a: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or receiver user can see the latest information of shipments.</a:t>
                      </a:r>
                      <a:endParaRPr lang="ko-KR" altLang="en-US" sz="1400" b="0" u="none" kern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8000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8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u="non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  <a:endParaRPr lang="ko-KR" sz="1400" b="0" u="none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Courier Can View &amp; Update Status</a:t>
                      </a:r>
                      <a:endParaRPr lang="ko-KR" altLang="en-US" sz="1400" b="0" u="none" kern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8000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Verify that a courier user has access to the list of shipments and update status screen. </a:t>
                      </a:r>
                      <a:endParaRPr lang="ko-KR" altLang="en-US" sz="1400" b="0" u="none" kern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8000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Fail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u="non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</a:t>
                      </a:r>
                      <a:endParaRPr lang="ko-KR" sz="1400" b="0" u="none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Admin can Add/Remove Employee Information</a:t>
                      </a:r>
                      <a:endParaRPr lang="ko-KR" altLang="en-US" sz="1400" b="0" u="none" kern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8000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Verify that an admin user can add or remove employees’ information and the data is saved.</a:t>
                      </a:r>
                      <a:endParaRPr lang="ko-KR" altLang="en-US" sz="1400" b="0" u="none" kern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8000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400" b="0" u="none" baseline="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endParaRPr lang="ko-KR" sz="1400" b="0" u="none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8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u="none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  <a:endParaRPr lang="ko-KR" sz="1400" b="0" u="none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Admin can Add/Remove Interoffice Courier Information</a:t>
                      </a:r>
                      <a:endParaRPr lang="ko-KR" altLang="en-US" sz="1400" b="0" u="none" kern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8000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u="none" kern="1200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Verify that an admin user can add or remove interoffice courier information.</a:t>
                      </a:r>
                      <a:endParaRPr lang="ko-KR" altLang="en-US" sz="1400" b="0" u="none" kern="1200" dirty="0"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8000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0" u="non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endParaRPr lang="ko-KR" sz="1400" b="0" u="none" dirty="0"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3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Allpairs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656723" y="1752600"/>
          <a:ext cx="4802187" cy="3794760"/>
        </p:xfrm>
        <a:graphic>
          <a:graphicData uri="http://schemas.openxmlformats.org/drawingml/2006/table">
            <a:tbl>
              <a:tblPr firstRow="1" bandRow="1" bandCol="1"/>
              <a:tblGrid>
                <a:gridCol w="1544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3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Role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Activity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Entries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Receiver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Create a Shipment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~Invalid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Admin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Create a Shipment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~Valid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Shipper/Receiver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Edit a Shipment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~Invalid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Courier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Edit a Shipment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~Valid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Shipper/Receiver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Update Status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Courier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Update Status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~Invalid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Receiver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Cancel a Shipment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Admin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Cancel a Shipment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~Invalid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Receiver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Print a Shipment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~Invalid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Admin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Print a Shipment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~Valid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Shipper/Receiver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Save Data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~Invalid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Courier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Save Data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~Valid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5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Shipper/Receiver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Employee Management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~Valid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Courier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Employee Management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~Invalid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Receiver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Courier Management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Admin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Courier Management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~Invalid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74812" y="1752600"/>
          <a:ext cx="4802187" cy="4648200"/>
        </p:xfrm>
        <a:graphic>
          <a:graphicData uri="http://schemas.openxmlformats.org/drawingml/2006/table">
            <a:tbl>
              <a:tblPr firstRow="1" bandRow="1" bandCol="1"/>
              <a:tblGrid>
                <a:gridCol w="1544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3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Role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Activity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Entries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7544" marR="375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Shipper/Receiver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Track Shipments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Courier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Track Shipments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Shipper/Receiver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Create a Shipment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Invalid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Courier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Create a Shipment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Receiver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Edit a Shipment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Admin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Edit a Shipment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Invalid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Receiver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Update Status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Admin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Update Status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Valid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5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Shipper/Receiver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Cancel a Shipment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Valid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Courier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Cancel a Shipment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5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Shipper/Receiver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Print a Shipment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Courier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Print a Shipment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Receiver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Save Data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Admin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Save Data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Invalid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Receiver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Employee Management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Admin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Employee Management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5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Shipper/Receiver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Courier Management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Courier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Courier Management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Receiver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Track Shipments</a:t>
                      </a:r>
                      <a:endParaRPr lang="ko-KR" sz="1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42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Admin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Track Shipments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~Invalid</a:t>
                      </a:r>
                      <a:endParaRPr lang="ko-KR" sz="1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72000" marR="375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656723" y="5791200"/>
            <a:ext cx="4842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(~) are entries that do not matter</a:t>
            </a:r>
            <a:r>
              <a:rPr lang="ko-KR" altLang="en-US" sz="1200" dirty="0"/>
              <a:t> </a:t>
            </a:r>
            <a:r>
              <a:rPr lang="en-US" sz="1200" dirty="0"/>
              <a:t>because all of the pairings </a:t>
            </a:r>
            <a:endParaRPr lang="ko-KR" altLang="en-US" sz="1200" dirty="0"/>
          </a:p>
          <a:p>
            <a:r>
              <a:rPr lang="en-US" sz="1200" dirty="0"/>
              <a:t>needed to satisfy the test criteria have already been done. </a:t>
            </a: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" y="1600200"/>
            <a:ext cx="12039600" cy="3962399"/>
          </a:xfrm>
        </p:spPr>
        <p:txBody>
          <a:bodyPr/>
          <a:lstStyle/>
          <a:p>
            <a:pPr algn="ctr"/>
            <a:r>
              <a:rPr lang="en-US" dirty="0"/>
              <a:t>Product Demonstration</a:t>
            </a:r>
          </a:p>
        </p:txBody>
      </p:sp>
      <p:pic>
        <p:nvPicPr>
          <p:cNvPr id="4" name="Picture 3" descr="by Merlin2525 - The Premiere of The Phantom Of The Opera at a &lt;strong&gt;movie&lt;/strong&gt;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441" r="-388" b="-534"/>
          <a:stretch/>
        </p:blipFill>
        <p:spPr>
          <a:xfrm>
            <a:off x="3544802" y="609600"/>
            <a:ext cx="5105400" cy="41056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7842" y="1702710"/>
            <a:ext cx="2007150" cy="1269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2" r="9086" b="20623"/>
          <a:stretch/>
        </p:blipFill>
        <p:spPr bwMode="auto">
          <a:xfrm>
            <a:off x="4722812" y="1891477"/>
            <a:ext cx="2743200" cy="10041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212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ctr"/>
            <a:r>
              <a:rPr lang="en-US" dirty="0"/>
              <a:t>We kicked off the project ahead of class modules that covered specific techniques such as unit testing.</a:t>
            </a:r>
          </a:p>
          <a:p>
            <a:pPr fontAlgn="ctr"/>
            <a:r>
              <a:rPr lang="en-US" dirty="0"/>
              <a:t>Due to our 6 </a:t>
            </a:r>
            <a:r>
              <a:rPr lang="en-US"/>
              <a:t>week class, </a:t>
            </a:r>
            <a:r>
              <a:rPr lang="en-US" dirty="0"/>
              <a:t>we could not work in 2 week sprints like a traditional Agile team.</a:t>
            </a:r>
          </a:p>
          <a:p>
            <a:pPr fontAlgn="ctr"/>
            <a:r>
              <a:rPr lang="en-US" b="1" dirty="0"/>
              <a:t>What didn’t go well: </a:t>
            </a:r>
          </a:p>
          <a:p>
            <a:pPr fontAlgn="ctr"/>
            <a:r>
              <a:rPr lang="en-US" dirty="0"/>
              <a:t>Our Test Expert located in different time zone. Getting the team together at the same time was a challenge.</a:t>
            </a:r>
          </a:p>
          <a:p>
            <a:pPr fontAlgn="ctr"/>
            <a:r>
              <a:rPr lang="en-US" dirty="0"/>
              <a:t>We faced a learning curve when using tools: Pivotal Tracker, GitHub</a:t>
            </a:r>
          </a:p>
          <a:p>
            <a:pPr fontAlgn="ctr"/>
            <a:r>
              <a:rPr lang="en-US" dirty="0"/>
              <a:t>Our developer needed to do extensive research and self-learning to complete coding</a:t>
            </a:r>
          </a:p>
        </p:txBody>
      </p:sp>
    </p:spTree>
    <p:extLst>
      <p:ext uri="{BB962C8B-B14F-4D97-AF65-F5344CB8AC3E}">
        <p14:creationId xmlns:p14="http://schemas.microsoft.com/office/powerpoint/2010/main" val="274643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dirty="0"/>
              <a:t>  </a:t>
            </a:r>
            <a:r>
              <a:rPr lang="en-US" b="1" dirty="0"/>
              <a:t>What went well: </a:t>
            </a:r>
            <a:endParaRPr lang="en-US" dirty="0"/>
          </a:p>
          <a:p>
            <a:pPr fontAlgn="ctr"/>
            <a:r>
              <a:rPr lang="en-US" dirty="0"/>
              <a:t>Team communicated frequently through Google Hangouts</a:t>
            </a:r>
          </a:p>
          <a:p>
            <a:pPr fontAlgn="ctr"/>
            <a:r>
              <a:rPr lang="en-US" dirty="0"/>
              <a:t>Team members jumped into roles according to their strengths</a:t>
            </a:r>
          </a:p>
          <a:p>
            <a:pPr fontAlgn="ctr"/>
            <a:r>
              <a:rPr lang="en-US" dirty="0"/>
              <a:t>Splitting up work was easy, everyone pitched in on the deliverables.</a:t>
            </a:r>
          </a:p>
          <a:p>
            <a:pPr fontAlgn="ctr"/>
            <a:r>
              <a:rPr lang="en-US" dirty="0"/>
              <a:t>Maintained a positive attitude throughout.</a:t>
            </a:r>
          </a:p>
        </p:txBody>
      </p:sp>
    </p:spTree>
    <p:extLst>
      <p:ext uri="{BB962C8B-B14F-4D97-AF65-F5344CB8AC3E}">
        <p14:creationId xmlns:p14="http://schemas.microsoft.com/office/powerpoint/2010/main" val="183307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" y="1600200"/>
            <a:ext cx="12039600" cy="3962399"/>
          </a:xfrm>
        </p:spPr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pic>
        <p:nvPicPr>
          <p:cNvPr id="4" name="Picture 3" descr="Andrew Fountain - Truth and the Bible | Newlife Church Toronto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26" y="609600"/>
            <a:ext cx="5429250" cy="406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1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62252155"/>
              </p:ext>
            </p:extLst>
          </p:nvPr>
        </p:nvGraphicFramePr>
        <p:xfrm>
          <a:off x="1593850" y="1600200"/>
          <a:ext cx="2138362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60812" y="1600200"/>
            <a:ext cx="7415425" cy="4572000"/>
          </a:xfrm>
        </p:spPr>
        <p:txBody>
          <a:bodyPr/>
          <a:lstStyle/>
          <a:p>
            <a:r>
              <a:rPr lang="en-US" dirty="0"/>
              <a:t>In Real Life</a:t>
            </a:r>
          </a:p>
          <a:p>
            <a:pPr lvl="1">
              <a:buFontTx/>
              <a:buChar char="-"/>
            </a:pPr>
            <a:r>
              <a:rPr lang="en-US" dirty="0"/>
              <a:t>DevOps Engineer at Software Company that provides Search Engine for Research </a:t>
            </a:r>
          </a:p>
          <a:p>
            <a:pPr lvl="1">
              <a:buFontTx/>
              <a:buChar char="-"/>
            </a:pPr>
            <a:r>
              <a:rPr lang="en-US" dirty="0"/>
              <a:t>Graduating in Summer 2017 with MS in Computer Science from BU </a:t>
            </a:r>
          </a:p>
          <a:p>
            <a:r>
              <a:rPr lang="en-US" dirty="0"/>
              <a:t>Role:  Usability Lead</a:t>
            </a:r>
          </a:p>
          <a:p>
            <a:r>
              <a:rPr lang="en-US" dirty="0"/>
              <a:t>Responsible For…</a:t>
            </a:r>
          </a:p>
          <a:p>
            <a:pPr lvl="1"/>
            <a:r>
              <a:rPr lang="en-US" dirty="0"/>
              <a:t>UX Design</a:t>
            </a:r>
          </a:p>
          <a:p>
            <a:pPr lvl="1"/>
            <a:r>
              <a:rPr lang="en-US" dirty="0"/>
              <a:t>Mockups and Wireframes</a:t>
            </a:r>
          </a:p>
          <a:p>
            <a:pPr lvl="1"/>
            <a:r>
              <a:rPr lang="en-US" dirty="0"/>
              <a:t>Participated as Needed on All Deliverables</a:t>
            </a:r>
          </a:p>
        </p:txBody>
      </p:sp>
    </p:spTree>
    <p:extLst>
      <p:ext uri="{BB962C8B-B14F-4D97-AF65-F5344CB8AC3E}">
        <p14:creationId xmlns:p14="http://schemas.microsoft.com/office/powerpoint/2010/main" val="291689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16390624"/>
              </p:ext>
            </p:extLst>
          </p:nvPr>
        </p:nvGraphicFramePr>
        <p:xfrm>
          <a:off x="1593850" y="1600200"/>
          <a:ext cx="2138362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60812" y="1600200"/>
            <a:ext cx="7415425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Real Life</a:t>
            </a:r>
          </a:p>
          <a:p>
            <a:pPr lvl="1"/>
            <a:r>
              <a:rPr lang="en-US" dirty="0"/>
              <a:t>Former Chemist, Received Bachelors From BU</a:t>
            </a:r>
          </a:p>
          <a:p>
            <a:pPr lvl="1"/>
            <a:r>
              <a:rPr lang="en-US" dirty="0"/>
              <a:t>Business Capability Manager in Pharma</a:t>
            </a:r>
          </a:p>
          <a:p>
            <a:pPr lvl="1"/>
            <a:r>
              <a:rPr lang="en-US" dirty="0"/>
              <a:t>This is My Last Class in the Program</a:t>
            </a:r>
          </a:p>
          <a:p>
            <a:r>
              <a:rPr lang="en-US" dirty="0"/>
              <a:t>Role:  Team Lead</a:t>
            </a:r>
          </a:p>
          <a:p>
            <a:r>
              <a:rPr lang="en-US" dirty="0"/>
              <a:t>Responsible For…</a:t>
            </a:r>
          </a:p>
          <a:p>
            <a:pPr lvl="1"/>
            <a:r>
              <a:rPr lang="en-US" dirty="0"/>
              <a:t>CI List</a:t>
            </a:r>
          </a:p>
          <a:p>
            <a:pPr lvl="1"/>
            <a:r>
              <a:rPr lang="en-US" dirty="0"/>
              <a:t>State Transition Diagram</a:t>
            </a:r>
          </a:p>
          <a:p>
            <a:pPr lvl="1"/>
            <a:r>
              <a:rPr lang="en-US" dirty="0"/>
              <a:t>RASCI Chart</a:t>
            </a:r>
          </a:p>
          <a:p>
            <a:pPr lvl="1"/>
            <a:r>
              <a:rPr lang="en-US" dirty="0"/>
              <a:t>Meetings &amp; Report</a:t>
            </a:r>
          </a:p>
          <a:p>
            <a:pPr lvl="1"/>
            <a:r>
              <a:rPr lang="en-US" dirty="0"/>
              <a:t>Participated as Needed on All Deliverables</a:t>
            </a:r>
          </a:p>
        </p:txBody>
      </p:sp>
    </p:spTree>
    <p:extLst>
      <p:ext uri="{BB962C8B-B14F-4D97-AF65-F5344CB8AC3E}">
        <p14:creationId xmlns:p14="http://schemas.microsoft.com/office/powerpoint/2010/main" val="8121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593850" y="1600200"/>
          <a:ext cx="2138362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60812" y="1600200"/>
            <a:ext cx="7415425" cy="4572000"/>
          </a:xfrm>
        </p:spPr>
        <p:txBody>
          <a:bodyPr/>
          <a:lstStyle/>
          <a:p>
            <a:r>
              <a:rPr lang="en-US" dirty="0"/>
              <a:t>In Real Life</a:t>
            </a:r>
          </a:p>
          <a:p>
            <a:pPr lvl="1"/>
            <a:r>
              <a:rPr lang="en-US" dirty="0"/>
              <a:t>Web Application Developer at Automotive Company in Frankfurt, </a:t>
            </a:r>
            <a:r>
              <a:rPr lang="en-US"/>
              <a:t>Geramany</a:t>
            </a:r>
            <a:endParaRPr lang="en-US" dirty="0"/>
          </a:p>
          <a:p>
            <a:r>
              <a:rPr lang="en-US" dirty="0"/>
              <a:t>Role:  Test Expert</a:t>
            </a:r>
          </a:p>
          <a:p>
            <a:r>
              <a:rPr lang="en-US" dirty="0"/>
              <a:t>Responsible For…</a:t>
            </a:r>
          </a:p>
          <a:p>
            <a:pPr lvl="1"/>
            <a:r>
              <a:rPr lang="en-US" dirty="0"/>
              <a:t>Test Cases</a:t>
            </a:r>
          </a:p>
          <a:p>
            <a:pPr lvl="1"/>
            <a:r>
              <a:rPr lang="en-US" dirty="0"/>
              <a:t>Oversight of Test Execution &amp; Results</a:t>
            </a:r>
          </a:p>
          <a:p>
            <a:pPr lvl="1"/>
            <a:r>
              <a:rPr lang="en-US" dirty="0"/>
              <a:t>Participated as Needed on All Deliverables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676399"/>
            <a:ext cx="1828800" cy="169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8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419157"/>
              </p:ext>
            </p:extLst>
          </p:nvPr>
        </p:nvGraphicFramePr>
        <p:xfrm>
          <a:off x="1593850" y="1600200"/>
          <a:ext cx="2138362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60812" y="1600200"/>
            <a:ext cx="7415425" cy="4572000"/>
          </a:xfrm>
        </p:spPr>
        <p:txBody>
          <a:bodyPr/>
          <a:lstStyle/>
          <a:p>
            <a:r>
              <a:rPr lang="en-US" dirty="0"/>
              <a:t>In Real Life</a:t>
            </a:r>
          </a:p>
          <a:p>
            <a:pPr lvl="1"/>
            <a:r>
              <a:rPr lang="en-US" dirty="0"/>
              <a:t>Business Analyst</a:t>
            </a:r>
          </a:p>
          <a:p>
            <a:pPr lvl="1"/>
            <a:r>
              <a:rPr lang="en-US" dirty="0"/>
              <a:t>Undergrad in Industrial Engineering</a:t>
            </a:r>
          </a:p>
          <a:p>
            <a:r>
              <a:rPr lang="en-US" dirty="0"/>
              <a:t>Role:  Business Analyst</a:t>
            </a:r>
          </a:p>
          <a:p>
            <a:r>
              <a:rPr lang="en-US" dirty="0"/>
              <a:t>Responsible For…</a:t>
            </a:r>
          </a:p>
          <a:p>
            <a:pPr lvl="1"/>
            <a:r>
              <a:rPr lang="en-US" dirty="0"/>
              <a:t>Persona Development</a:t>
            </a:r>
          </a:p>
          <a:p>
            <a:pPr lvl="1"/>
            <a:r>
              <a:rPr lang="en-US" dirty="0"/>
              <a:t>Requirements Elucidation</a:t>
            </a:r>
          </a:p>
          <a:p>
            <a:pPr lvl="1"/>
            <a:r>
              <a:rPr lang="en-US" dirty="0"/>
              <a:t>Use Case Development</a:t>
            </a:r>
          </a:p>
          <a:p>
            <a:pPr lvl="1"/>
            <a:r>
              <a:rPr lang="en-US" dirty="0"/>
              <a:t>Estimation Record</a:t>
            </a:r>
          </a:p>
          <a:p>
            <a:pPr lvl="1"/>
            <a:r>
              <a:rPr lang="en-US" dirty="0"/>
              <a:t>Participated as Needed on All Deliverables</a:t>
            </a:r>
          </a:p>
        </p:txBody>
      </p:sp>
    </p:spTree>
    <p:extLst>
      <p:ext uri="{BB962C8B-B14F-4D97-AF65-F5344CB8AC3E}">
        <p14:creationId xmlns:p14="http://schemas.microsoft.com/office/powerpoint/2010/main" val="154220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Logistics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Standing Meetings on</a:t>
            </a:r>
          </a:p>
          <a:p>
            <a:pPr lvl="1"/>
            <a:r>
              <a:rPr lang="en-US" dirty="0"/>
              <a:t>Thursdays at 9PM EST</a:t>
            </a:r>
          </a:p>
          <a:p>
            <a:pPr lvl="1"/>
            <a:r>
              <a:rPr lang="en-US" dirty="0"/>
              <a:t>Sundays at 2 PM EST</a:t>
            </a:r>
          </a:p>
          <a:p>
            <a:r>
              <a:rPr lang="en-US" dirty="0"/>
              <a:t>Google Hangouts/Video Conferencing used for meetings.</a:t>
            </a:r>
          </a:p>
          <a:p>
            <a:r>
              <a:rPr lang="en-US" dirty="0"/>
              <a:t>Extensive use of e-mail.</a:t>
            </a:r>
          </a:p>
          <a:p>
            <a:r>
              <a:rPr lang="en-US" dirty="0"/>
              <a:t>Google Drive main document collaboration space.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Pivotal Tracker used for Requirements, Team Planning.</a:t>
            </a:r>
          </a:p>
          <a:p>
            <a:r>
              <a:rPr lang="en-US" dirty="0"/>
              <a:t>Wireframes Designed in </a:t>
            </a:r>
            <a:r>
              <a:rPr lang="en-US" dirty="0" err="1"/>
              <a:t>Cacoo</a:t>
            </a:r>
            <a:r>
              <a:rPr lang="en-US" dirty="0"/>
              <a:t>.</a:t>
            </a:r>
          </a:p>
          <a:p>
            <a:r>
              <a:rPr lang="en-US" dirty="0"/>
              <a:t>VS2015/C# used for Development.</a:t>
            </a:r>
          </a:p>
          <a:p>
            <a:r>
              <a:rPr lang="en-US" dirty="0"/>
              <a:t>GitHub used for code/document versioning.</a:t>
            </a:r>
          </a:p>
        </p:txBody>
      </p:sp>
    </p:spTree>
    <p:extLst>
      <p:ext uri="{BB962C8B-B14F-4D97-AF65-F5344CB8AC3E}">
        <p14:creationId xmlns:p14="http://schemas.microsoft.com/office/powerpoint/2010/main" val="27458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3713</Words>
  <Application>Microsoft Office PowerPoint</Application>
  <PresentationFormat>Custom</PresentationFormat>
  <Paragraphs>802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Euphemia</vt:lpstr>
      <vt:lpstr>Times New Roman</vt:lpstr>
      <vt:lpstr>Math 16x9</vt:lpstr>
      <vt:lpstr>An Interoffice Shipping Application</vt:lpstr>
      <vt:lpstr>Project Information</vt:lpstr>
      <vt:lpstr>Project Overview</vt:lpstr>
      <vt:lpstr>Meet the Team</vt:lpstr>
      <vt:lpstr>Meet the Team</vt:lpstr>
      <vt:lpstr>Meet the Team</vt:lpstr>
      <vt:lpstr>Meet the Team</vt:lpstr>
      <vt:lpstr>Meet the Team</vt:lpstr>
      <vt:lpstr>Team Logistics &amp; Tools</vt:lpstr>
      <vt:lpstr>Configuration Item List</vt:lpstr>
      <vt:lpstr>Milestone Plan</vt:lpstr>
      <vt:lpstr>Estimation Record</vt:lpstr>
      <vt:lpstr>Estimation Record Cont. </vt:lpstr>
      <vt:lpstr>Client Information</vt:lpstr>
      <vt:lpstr>Personas</vt:lpstr>
      <vt:lpstr>Pivotal Tracker</vt:lpstr>
      <vt:lpstr>Requirements (Epics &amp; Stories)</vt:lpstr>
      <vt:lpstr>Requirements (Epics &amp; Stories)</vt:lpstr>
      <vt:lpstr>Requirements (Epics &amp; Stories)</vt:lpstr>
      <vt:lpstr>Requirements (Epics &amp; Stories)</vt:lpstr>
      <vt:lpstr>Requirements (Epics &amp; Stories)</vt:lpstr>
      <vt:lpstr>RASCI Chart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Use Cases</vt:lpstr>
      <vt:lpstr>Product Information</vt:lpstr>
      <vt:lpstr>Development Environment</vt:lpstr>
      <vt:lpstr>Components Interaction Diagram</vt:lpstr>
      <vt:lpstr>State Transitions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Test Cases</vt:lpstr>
      <vt:lpstr>Allpairs Results</vt:lpstr>
      <vt:lpstr>Product Demonstration</vt:lpstr>
      <vt:lpstr>Lessons Learned</vt:lpstr>
      <vt:lpstr>Lessons Learned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2017-02-18T22:38:41Z</dcterms:created>
  <dcterms:modified xsi:type="dcterms:W3CDTF">2017-02-26T18:50:40Z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