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Lst>
  <p:sldSz cx="14630400" cy="51206400"/>
  <p:notesSz cx="7077075" cy="8955088"/>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B099"/>
    <a:srgbClr val="002C5A"/>
    <a:srgbClr val="D9D9D9"/>
    <a:srgbClr val="FAFAFA"/>
    <a:srgbClr val="F0F0F0"/>
    <a:srgbClr val="E6E6E6"/>
    <a:srgbClr val="E6E6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595" autoAdjust="0"/>
  </p:normalViewPr>
  <p:slideViewPr>
    <p:cSldViewPr snapToGrid="0">
      <p:cViewPr>
        <p:scale>
          <a:sx n="66" d="100"/>
          <a:sy n="66" d="100"/>
        </p:scale>
        <p:origin x="1098" y="-89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8380311"/>
            <a:ext cx="12435840" cy="17827413"/>
          </a:xfrm>
        </p:spPr>
        <p:txBody>
          <a:bodyPr anchor="b"/>
          <a:lstStyle>
            <a:lvl1pPr algn="ctr">
              <a:defRPr sz="9600"/>
            </a:lvl1pPr>
          </a:lstStyle>
          <a:p>
            <a:r>
              <a:rPr lang="en-US" smtClean="0"/>
              <a:t>Click to edit Master title style</a:t>
            </a:r>
            <a:endParaRPr lang="en-US" dirty="0"/>
          </a:p>
        </p:txBody>
      </p:sp>
      <p:sp>
        <p:nvSpPr>
          <p:cNvPr id="3" name="Subtitle 2"/>
          <p:cNvSpPr>
            <a:spLocks noGrp="1"/>
          </p:cNvSpPr>
          <p:nvPr>
            <p:ph type="subTitle" idx="1"/>
          </p:nvPr>
        </p:nvSpPr>
        <p:spPr>
          <a:xfrm>
            <a:off x="1828800" y="26895217"/>
            <a:ext cx="10972800" cy="12363023"/>
          </a:xfrm>
        </p:spPr>
        <p:txBody>
          <a:bodyPr/>
          <a:lstStyle>
            <a:lvl1pPr marL="0" indent="0" algn="ctr">
              <a:buNone/>
              <a:defRPr sz="3840"/>
            </a:lvl1pPr>
            <a:lvl2pPr marL="731520" indent="0" algn="ctr">
              <a:buNone/>
              <a:defRPr sz="3200"/>
            </a:lvl2pPr>
            <a:lvl3pPr marL="1463040" indent="0" algn="ctr">
              <a:buNone/>
              <a:defRPr sz="2880"/>
            </a:lvl3pPr>
            <a:lvl4pPr marL="2194560" indent="0" algn="ctr">
              <a:buNone/>
              <a:defRPr sz="2560"/>
            </a:lvl4pPr>
            <a:lvl5pPr marL="2926080" indent="0" algn="ctr">
              <a:buNone/>
              <a:defRPr sz="2560"/>
            </a:lvl5pPr>
            <a:lvl6pPr marL="3657600" indent="0" algn="ctr">
              <a:buNone/>
              <a:defRPr sz="2560"/>
            </a:lvl6pPr>
            <a:lvl7pPr marL="4389120" indent="0" algn="ctr">
              <a:buNone/>
              <a:defRPr sz="2560"/>
            </a:lvl7pPr>
            <a:lvl8pPr marL="5120640" indent="0" algn="ctr">
              <a:buNone/>
              <a:defRPr sz="2560"/>
            </a:lvl8pPr>
            <a:lvl9pPr marL="5852160" indent="0" algn="ctr">
              <a:buNone/>
              <a:defRPr sz="25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AFD878-B77B-412A-BD8F-DD36544A4FA6}"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369996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AFD878-B77B-412A-BD8F-DD36544A4FA6}"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139658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2726267"/>
            <a:ext cx="3154680" cy="433950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5841" y="2726267"/>
            <a:ext cx="9281160" cy="4339505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AFD878-B77B-412A-BD8F-DD36544A4FA6}"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336865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AFD878-B77B-412A-BD8F-DD36544A4FA6}"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407549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12766055"/>
            <a:ext cx="12618720" cy="21300436"/>
          </a:xfrm>
        </p:spPr>
        <p:txBody>
          <a:bodyPr anchor="b"/>
          <a:lstStyle>
            <a:lvl1pPr>
              <a:defRPr sz="9600"/>
            </a:lvl1pPr>
          </a:lstStyle>
          <a:p>
            <a:r>
              <a:rPr lang="en-US" smtClean="0"/>
              <a:t>Click to edit Master title style</a:t>
            </a:r>
            <a:endParaRPr lang="en-US" dirty="0"/>
          </a:p>
        </p:txBody>
      </p:sp>
      <p:sp>
        <p:nvSpPr>
          <p:cNvPr id="3" name="Text Placeholder 2"/>
          <p:cNvSpPr>
            <a:spLocks noGrp="1"/>
          </p:cNvSpPr>
          <p:nvPr>
            <p:ph type="body" idx="1"/>
          </p:nvPr>
        </p:nvSpPr>
        <p:spPr>
          <a:xfrm>
            <a:off x="998221" y="34268002"/>
            <a:ext cx="12618720" cy="11201396"/>
          </a:xfrm>
        </p:spPr>
        <p:txBody>
          <a:bodyPr/>
          <a:lstStyle>
            <a:lvl1pPr marL="0" indent="0">
              <a:buNone/>
              <a:defRPr sz="3840">
                <a:solidFill>
                  <a:schemeClr val="tx1"/>
                </a:solidFill>
              </a:defRPr>
            </a:lvl1pPr>
            <a:lvl2pPr marL="731520" indent="0">
              <a:buNone/>
              <a:defRPr sz="3200">
                <a:solidFill>
                  <a:schemeClr val="tx1">
                    <a:tint val="75000"/>
                  </a:schemeClr>
                </a:solidFill>
              </a:defRPr>
            </a:lvl2pPr>
            <a:lvl3pPr marL="1463040" indent="0">
              <a:buNone/>
              <a:defRPr sz="2880">
                <a:solidFill>
                  <a:schemeClr val="tx1">
                    <a:tint val="75000"/>
                  </a:schemeClr>
                </a:solidFill>
              </a:defRPr>
            </a:lvl3pPr>
            <a:lvl4pPr marL="2194560" indent="0">
              <a:buNone/>
              <a:defRPr sz="2560">
                <a:solidFill>
                  <a:schemeClr val="tx1">
                    <a:tint val="75000"/>
                  </a:schemeClr>
                </a:solidFill>
              </a:defRPr>
            </a:lvl4pPr>
            <a:lvl5pPr marL="2926080" indent="0">
              <a:buNone/>
              <a:defRPr sz="2560">
                <a:solidFill>
                  <a:schemeClr val="tx1">
                    <a:tint val="75000"/>
                  </a:schemeClr>
                </a:solidFill>
              </a:defRPr>
            </a:lvl5pPr>
            <a:lvl6pPr marL="3657600" indent="0">
              <a:buNone/>
              <a:defRPr sz="2560">
                <a:solidFill>
                  <a:schemeClr val="tx1">
                    <a:tint val="75000"/>
                  </a:schemeClr>
                </a:solidFill>
              </a:defRPr>
            </a:lvl6pPr>
            <a:lvl7pPr marL="4389120" indent="0">
              <a:buNone/>
              <a:defRPr sz="2560">
                <a:solidFill>
                  <a:schemeClr val="tx1">
                    <a:tint val="75000"/>
                  </a:schemeClr>
                </a:solidFill>
              </a:defRPr>
            </a:lvl7pPr>
            <a:lvl8pPr marL="5120640" indent="0">
              <a:buNone/>
              <a:defRPr sz="2560">
                <a:solidFill>
                  <a:schemeClr val="tx1">
                    <a:tint val="75000"/>
                  </a:schemeClr>
                </a:solidFill>
              </a:defRPr>
            </a:lvl8pPr>
            <a:lvl9pPr marL="5852160" indent="0">
              <a:buNone/>
              <a:defRPr sz="25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AFD878-B77B-412A-BD8F-DD36544A4FA6}"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308764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05840" y="13631334"/>
            <a:ext cx="6217920" cy="324899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06640" y="13631334"/>
            <a:ext cx="6217920" cy="324899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AFD878-B77B-412A-BD8F-DD36544A4FA6}"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159956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2726278"/>
            <a:ext cx="12618720" cy="98975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07747" y="12552684"/>
            <a:ext cx="6189344" cy="6151876"/>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smtClean="0"/>
              <a:t>Edit Master text styles</a:t>
            </a:r>
          </a:p>
        </p:txBody>
      </p:sp>
      <p:sp>
        <p:nvSpPr>
          <p:cNvPr id="4" name="Content Placeholder 3"/>
          <p:cNvSpPr>
            <a:spLocks noGrp="1"/>
          </p:cNvSpPr>
          <p:nvPr>
            <p:ph sz="half" idx="2"/>
          </p:nvPr>
        </p:nvSpPr>
        <p:spPr>
          <a:xfrm>
            <a:off x="1007747" y="18704560"/>
            <a:ext cx="6189344" cy="275115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406641" y="12552684"/>
            <a:ext cx="6219826" cy="6151876"/>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en-US" smtClean="0"/>
              <a:t>Edit Master text styles</a:t>
            </a:r>
          </a:p>
        </p:txBody>
      </p:sp>
      <p:sp>
        <p:nvSpPr>
          <p:cNvPr id="6" name="Content Placeholder 5"/>
          <p:cNvSpPr>
            <a:spLocks noGrp="1"/>
          </p:cNvSpPr>
          <p:nvPr>
            <p:ph sz="quarter" idx="4"/>
          </p:nvPr>
        </p:nvSpPr>
        <p:spPr>
          <a:xfrm>
            <a:off x="7406641" y="18704560"/>
            <a:ext cx="6219826" cy="2751159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AFD878-B77B-412A-BD8F-DD36544A4FA6}" type="datetimeFigureOut">
              <a:rPr lang="en-US" smtClean="0"/>
              <a:t>6/4/2015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46637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AFD878-B77B-412A-BD8F-DD36544A4FA6}" type="datetimeFigureOut">
              <a:rPr lang="en-US" smtClean="0"/>
              <a:t>6/4/2015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112250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FD878-B77B-412A-BD8F-DD36544A4FA6}" type="datetimeFigureOut">
              <a:rPr lang="en-US" smtClean="0"/>
              <a:t>6/4/2015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27766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3413760"/>
            <a:ext cx="4718685" cy="11948160"/>
          </a:xfrm>
        </p:spPr>
        <p:txBody>
          <a:bodyPr anchor="b"/>
          <a:lstStyle>
            <a:lvl1pPr>
              <a:defRPr sz="5120"/>
            </a:lvl1pPr>
          </a:lstStyle>
          <a:p>
            <a:r>
              <a:rPr lang="en-US" smtClean="0"/>
              <a:t>Click to edit Master title style</a:t>
            </a:r>
            <a:endParaRPr lang="en-US" dirty="0"/>
          </a:p>
        </p:txBody>
      </p:sp>
      <p:sp>
        <p:nvSpPr>
          <p:cNvPr id="3" name="Content Placeholder 2"/>
          <p:cNvSpPr>
            <a:spLocks noGrp="1"/>
          </p:cNvSpPr>
          <p:nvPr>
            <p:ph idx="1"/>
          </p:nvPr>
        </p:nvSpPr>
        <p:spPr>
          <a:xfrm>
            <a:off x="6219826" y="7372785"/>
            <a:ext cx="7406640" cy="36389733"/>
          </a:xfrm>
        </p:spPr>
        <p:txBody>
          <a:bodyPr/>
          <a:lstStyle>
            <a:lvl1pPr>
              <a:defRPr sz="5120"/>
            </a:lvl1pPr>
            <a:lvl2pPr>
              <a:defRPr sz="4480"/>
            </a:lvl2pPr>
            <a:lvl3pPr>
              <a:defRPr sz="3840"/>
            </a:lvl3pPr>
            <a:lvl4pPr>
              <a:defRPr sz="3200"/>
            </a:lvl4pPr>
            <a:lvl5pPr>
              <a:defRPr sz="3200"/>
            </a:lvl5pPr>
            <a:lvl6pPr>
              <a:defRPr sz="3200"/>
            </a:lvl6pPr>
            <a:lvl7pPr>
              <a:defRPr sz="3200"/>
            </a:lvl7pPr>
            <a:lvl8pPr>
              <a:defRPr sz="3200"/>
            </a:lvl8pPr>
            <a:lvl9pPr>
              <a:defRPr sz="3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07746" y="15361920"/>
            <a:ext cx="4718685" cy="28459857"/>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en-US" smtClean="0"/>
              <a:t>Edit Master text styles</a:t>
            </a:r>
          </a:p>
        </p:txBody>
      </p:sp>
      <p:sp>
        <p:nvSpPr>
          <p:cNvPr id="5" name="Date Placeholder 4"/>
          <p:cNvSpPr>
            <a:spLocks noGrp="1"/>
          </p:cNvSpPr>
          <p:nvPr>
            <p:ph type="dt" sz="half" idx="10"/>
          </p:nvPr>
        </p:nvSpPr>
        <p:spPr/>
        <p:txBody>
          <a:bodyPr/>
          <a:lstStyle/>
          <a:p>
            <a:fld id="{80AFD878-B77B-412A-BD8F-DD36544A4FA6}"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137094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3413760"/>
            <a:ext cx="4718685" cy="11948160"/>
          </a:xfrm>
        </p:spPr>
        <p:txBody>
          <a:bodyPr anchor="b"/>
          <a:lstStyle>
            <a:lvl1pPr>
              <a:defRPr sz="51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19826" y="7372785"/>
            <a:ext cx="7406640" cy="36389733"/>
          </a:xfrm>
        </p:spPr>
        <p:txBody>
          <a:bodyPr anchor="t"/>
          <a:lstStyle>
            <a:lvl1pPr marL="0" indent="0">
              <a:buNone/>
              <a:defRPr sz="5120"/>
            </a:lvl1pPr>
            <a:lvl2pPr marL="731520" indent="0">
              <a:buNone/>
              <a:defRPr sz="4480"/>
            </a:lvl2pPr>
            <a:lvl3pPr marL="1463040" indent="0">
              <a:buNone/>
              <a:defRPr sz="384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r>
              <a:rPr lang="en-US" smtClean="0"/>
              <a:t>Click icon to add picture</a:t>
            </a:r>
            <a:endParaRPr lang="en-US" dirty="0"/>
          </a:p>
        </p:txBody>
      </p:sp>
      <p:sp>
        <p:nvSpPr>
          <p:cNvPr id="4" name="Text Placeholder 3"/>
          <p:cNvSpPr>
            <a:spLocks noGrp="1"/>
          </p:cNvSpPr>
          <p:nvPr>
            <p:ph type="body" sz="half" idx="2"/>
          </p:nvPr>
        </p:nvSpPr>
        <p:spPr>
          <a:xfrm>
            <a:off x="1007746" y="15361920"/>
            <a:ext cx="4718685" cy="28459857"/>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en-US" smtClean="0"/>
              <a:t>Edit Master text styles</a:t>
            </a:r>
          </a:p>
        </p:txBody>
      </p:sp>
      <p:sp>
        <p:nvSpPr>
          <p:cNvPr id="5" name="Date Placeholder 4"/>
          <p:cNvSpPr>
            <a:spLocks noGrp="1"/>
          </p:cNvSpPr>
          <p:nvPr>
            <p:ph type="dt" sz="half" idx="10"/>
          </p:nvPr>
        </p:nvSpPr>
        <p:spPr/>
        <p:txBody>
          <a:bodyPr/>
          <a:lstStyle/>
          <a:p>
            <a:fld id="{80AFD878-B77B-412A-BD8F-DD36544A4FA6}"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5A683-AD27-4D05-BF7B-3B884E08CCA0}" type="slidenum">
              <a:rPr lang="en-US" smtClean="0"/>
              <a:t>‹#›</a:t>
            </a:fld>
            <a:endParaRPr lang="en-US"/>
          </a:p>
        </p:txBody>
      </p:sp>
    </p:spTree>
    <p:extLst>
      <p:ext uri="{BB962C8B-B14F-4D97-AF65-F5344CB8AC3E}">
        <p14:creationId xmlns:p14="http://schemas.microsoft.com/office/powerpoint/2010/main" val="53598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2726278"/>
            <a:ext cx="12618720" cy="989753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05840" y="13631334"/>
            <a:ext cx="12618720" cy="3248999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05840" y="47460758"/>
            <a:ext cx="3291840" cy="2726267"/>
          </a:xfrm>
          <a:prstGeom prst="rect">
            <a:avLst/>
          </a:prstGeom>
        </p:spPr>
        <p:txBody>
          <a:bodyPr vert="horz" lIns="91440" tIns="45720" rIns="91440" bIns="45720" rtlCol="0" anchor="ctr"/>
          <a:lstStyle>
            <a:lvl1pPr algn="l">
              <a:defRPr sz="1920">
                <a:solidFill>
                  <a:schemeClr val="tx1">
                    <a:tint val="75000"/>
                  </a:schemeClr>
                </a:solidFill>
              </a:defRPr>
            </a:lvl1pPr>
          </a:lstStyle>
          <a:p>
            <a:fld id="{80AFD878-B77B-412A-BD8F-DD36544A4FA6}" type="datetimeFigureOut">
              <a:rPr lang="en-US" smtClean="0"/>
              <a:t>6/4/2015</a:t>
            </a:fld>
            <a:endParaRPr lang="en-US"/>
          </a:p>
        </p:txBody>
      </p:sp>
      <p:sp>
        <p:nvSpPr>
          <p:cNvPr id="5" name="Footer Placeholder 4"/>
          <p:cNvSpPr>
            <a:spLocks noGrp="1"/>
          </p:cNvSpPr>
          <p:nvPr>
            <p:ph type="ftr" sz="quarter" idx="3"/>
          </p:nvPr>
        </p:nvSpPr>
        <p:spPr>
          <a:xfrm>
            <a:off x="4846320" y="47460758"/>
            <a:ext cx="4937760" cy="2726267"/>
          </a:xfrm>
          <a:prstGeom prst="rect">
            <a:avLst/>
          </a:prstGeom>
        </p:spPr>
        <p:txBody>
          <a:bodyPr vert="horz" lIns="91440" tIns="45720" rIns="91440" bIns="45720" rtlCol="0" anchor="ctr"/>
          <a:lstStyle>
            <a:lvl1pPr algn="ctr">
              <a:defRPr sz="19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32720" y="47460758"/>
            <a:ext cx="3291840" cy="2726267"/>
          </a:xfrm>
          <a:prstGeom prst="rect">
            <a:avLst/>
          </a:prstGeom>
        </p:spPr>
        <p:txBody>
          <a:bodyPr vert="horz" lIns="91440" tIns="45720" rIns="91440" bIns="45720" rtlCol="0" anchor="ctr"/>
          <a:lstStyle>
            <a:lvl1pPr algn="r">
              <a:defRPr sz="1920">
                <a:solidFill>
                  <a:schemeClr val="tx1">
                    <a:tint val="75000"/>
                  </a:schemeClr>
                </a:solidFill>
              </a:defRPr>
            </a:lvl1pPr>
          </a:lstStyle>
          <a:p>
            <a:fld id="{E195A683-AD27-4D05-BF7B-3B884E08CCA0}" type="slidenum">
              <a:rPr lang="en-US" smtClean="0"/>
              <a:t>‹#›</a:t>
            </a:fld>
            <a:endParaRPr lang="en-US"/>
          </a:p>
        </p:txBody>
      </p:sp>
    </p:spTree>
    <p:extLst>
      <p:ext uri="{BB962C8B-B14F-4D97-AF65-F5344CB8AC3E}">
        <p14:creationId xmlns:p14="http://schemas.microsoft.com/office/powerpoint/2010/main" val="7655209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463040" rtl="0" eaLnBrk="1" latinLnBrk="0" hangingPunct="1">
        <a:lnSpc>
          <a:spcPct val="90000"/>
        </a:lnSpc>
        <a:spcBef>
          <a:spcPct val="0"/>
        </a:spcBef>
        <a:buNone/>
        <a:defRPr sz="7040" kern="1200">
          <a:solidFill>
            <a:schemeClr val="tx1"/>
          </a:solidFill>
          <a:latin typeface="+mj-lt"/>
          <a:ea typeface="+mj-ea"/>
          <a:cs typeface="+mj-cs"/>
        </a:defRPr>
      </a:lvl1pPr>
    </p:titleStyle>
    <p:bodyStyle>
      <a:lvl1pPr marL="365760" indent="-365760" algn="l" defTabSz="1463040" rtl="0" eaLnBrk="1" latinLnBrk="0" hangingPunct="1">
        <a:lnSpc>
          <a:spcPct val="90000"/>
        </a:lnSpc>
        <a:spcBef>
          <a:spcPts val="1600"/>
        </a:spcBef>
        <a:buFont typeface="Arial" panose="020B0604020202020204" pitchFamily="34" charset="0"/>
        <a:buChar char="•"/>
        <a:defRPr sz="4480" kern="1200">
          <a:solidFill>
            <a:schemeClr val="tx1"/>
          </a:solidFill>
          <a:latin typeface="+mn-lt"/>
          <a:ea typeface="+mn-ea"/>
          <a:cs typeface="+mn-cs"/>
        </a:defRPr>
      </a:lvl1pPr>
      <a:lvl2pPr marL="1097280" indent="-365760" algn="l" defTabSz="1463040" rtl="0" eaLnBrk="1" latinLnBrk="0" hangingPunct="1">
        <a:lnSpc>
          <a:spcPct val="90000"/>
        </a:lnSpc>
        <a:spcBef>
          <a:spcPts val="800"/>
        </a:spcBef>
        <a:buFont typeface="Arial" panose="020B0604020202020204" pitchFamily="34" charset="0"/>
        <a:buChar char="•"/>
        <a:defRPr sz="3840" kern="1200">
          <a:solidFill>
            <a:schemeClr val="tx1"/>
          </a:solidFill>
          <a:latin typeface="+mn-lt"/>
          <a:ea typeface="+mn-ea"/>
          <a:cs typeface="+mn-cs"/>
        </a:defRPr>
      </a:lvl2pPr>
      <a:lvl3pPr marL="1828800" indent="-365760" algn="l" defTabSz="1463040" rtl="0" eaLnBrk="1" latinLnBrk="0" hangingPunct="1">
        <a:lnSpc>
          <a:spcPct val="90000"/>
        </a:lnSpc>
        <a:spcBef>
          <a:spcPts val="800"/>
        </a:spcBef>
        <a:buFont typeface="Arial" panose="020B0604020202020204" pitchFamily="34" charset="0"/>
        <a:buChar char="•"/>
        <a:defRPr sz="3200" kern="1200">
          <a:solidFill>
            <a:schemeClr val="tx1"/>
          </a:solidFill>
          <a:latin typeface="+mn-lt"/>
          <a:ea typeface="+mn-ea"/>
          <a:cs typeface="+mn-cs"/>
        </a:defRPr>
      </a:lvl3pPr>
      <a:lvl4pPr marL="25603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4pPr>
      <a:lvl5pPr marL="329184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5pPr>
      <a:lvl6pPr marL="402336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6pPr>
      <a:lvl7pPr marL="475488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7pPr>
      <a:lvl8pPr marL="548640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8pPr>
      <a:lvl9pPr marL="62179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9pPr>
    </p:bodyStyle>
    <p:other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18" name="Rectangle 217"/>
          <p:cNvSpPr/>
          <p:nvPr/>
        </p:nvSpPr>
        <p:spPr>
          <a:xfrm>
            <a:off x="-1228725" y="36556809"/>
            <a:ext cx="17087850" cy="13170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32031" y="7331646"/>
            <a:ext cx="17087850" cy="90955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097280" y="2350047"/>
            <a:ext cx="12435840" cy="2017393"/>
          </a:xfrm>
        </p:spPr>
        <p:txBody>
          <a:bodyPr>
            <a:normAutofit/>
          </a:bodyPr>
          <a:lstStyle/>
          <a:p>
            <a:r>
              <a:rPr lang="en-US" sz="8800" dirty="0">
                <a:solidFill>
                  <a:srgbClr val="002C5A"/>
                </a:solidFill>
                <a:latin typeface="Futura Thin" panose="000B0500000000000000" pitchFamily="2" charset="0"/>
              </a:rPr>
              <a:t>The home re-imagined.</a:t>
            </a:r>
          </a:p>
        </p:txBody>
      </p:sp>
      <p:sp>
        <p:nvSpPr>
          <p:cNvPr id="3" name="Subtitle 2"/>
          <p:cNvSpPr>
            <a:spLocks noGrp="1"/>
          </p:cNvSpPr>
          <p:nvPr>
            <p:ph type="subTitle" idx="1"/>
          </p:nvPr>
        </p:nvSpPr>
        <p:spPr>
          <a:xfrm>
            <a:off x="2206750" y="4542444"/>
            <a:ext cx="10132849" cy="2729863"/>
          </a:xfrm>
        </p:spPr>
        <p:txBody>
          <a:bodyPr>
            <a:normAutofit/>
          </a:bodyPr>
          <a:lstStyle/>
          <a:p>
            <a:r>
              <a:rPr lang="en-US" sz="3200" dirty="0">
                <a:solidFill>
                  <a:srgbClr val="002C5A"/>
                </a:solidFill>
                <a:latin typeface="Futura Thin" panose="000B0500000000000000" pitchFamily="2" charset="0"/>
              </a:rPr>
              <a:t>We design our homes to be more efficient, more intuitive, more functional than anything we had seen before. To do that we had to throw out traditional limitations and build something truly beautiful, something important. </a:t>
            </a:r>
          </a:p>
        </p:txBody>
      </p:sp>
      <p:grpSp>
        <p:nvGrpSpPr>
          <p:cNvPr id="7" name="Group 6"/>
          <p:cNvGrpSpPr/>
          <p:nvPr/>
        </p:nvGrpSpPr>
        <p:grpSpPr>
          <a:xfrm>
            <a:off x="12582072" y="58019681"/>
            <a:ext cx="1690007" cy="1200329"/>
            <a:chOff x="10363200" y="3396343"/>
            <a:chExt cx="1690007" cy="1200329"/>
          </a:xfrm>
        </p:grpSpPr>
        <p:sp>
          <p:nvSpPr>
            <p:cNvPr id="5" name="TextBox 4"/>
            <p:cNvSpPr txBox="1"/>
            <p:nvPr/>
          </p:nvSpPr>
          <p:spPr>
            <a:xfrm>
              <a:off x="10363200" y="3396343"/>
              <a:ext cx="1213794" cy="1200329"/>
            </a:xfrm>
            <a:prstGeom prst="rect">
              <a:avLst/>
            </a:prstGeom>
            <a:noFill/>
          </p:spPr>
          <p:txBody>
            <a:bodyPr wrap="none" rtlCol="0">
              <a:spAutoFit/>
            </a:bodyPr>
            <a:lstStyle/>
            <a:p>
              <a:r>
                <a:rPr lang="en-US" sz="7200" dirty="0">
                  <a:solidFill>
                    <a:srgbClr val="BDB099"/>
                  </a:solidFill>
                  <a:latin typeface="Futura Thin" panose="000B0500000000000000" pitchFamily="2" charset="0"/>
                  <a:ea typeface="Microsoft JhengHei UI Light" panose="020B0304030504040204" pitchFamily="34" charset="-128"/>
                  <a:cs typeface="Microsoft JhengHei UI Light" panose="020B0304030504040204" pitchFamily="34" charset="-128"/>
                </a:rPr>
                <a:t>95</a:t>
              </a:r>
            </a:p>
          </p:txBody>
        </p:sp>
        <p:sp>
          <p:nvSpPr>
            <p:cNvPr id="6" name="TextBox 5"/>
            <p:cNvSpPr txBox="1"/>
            <p:nvPr/>
          </p:nvSpPr>
          <p:spPr>
            <a:xfrm>
              <a:off x="11451771" y="3484157"/>
              <a:ext cx="601436" cy="646331"/>
            </a:xfrm>
            <a:prstGeom prst="rect">
              <a:avLst/>
            </a:prstGeom>
            <a:noFill/>
          </p:spPr>
          <p:txBody>
            <a:bodyPr wrap="square" rtlCol="0">
              <a:spAutoFit/>
            </a:bodyPr>
            <a:lstStyle/>
            <a:p>
              <a:r>
                <a:rPr lang="en-US" sz="3600" dirty="0">
                  <a:solidFill>
                    <a:srgbClr val="BDB099"/>
                  </a:solidFill>
                  <a:latin typeface="Futura Thin" panose="000B0500000000000000" pitchFamily="2" charset="0"/>
                  <a:ea typeface="Microsoft JhengHei UI Light" panose="020B0304030504040204" pitchFamily="34" charset="-128"/>
                  <a:cs typeface="Microsoft JhengHei UI Light" panose="020B0304030504040204" pitchFamily="34" charset="-128"/>
                </a:rPr>
                <a:t>%</a:t>
              </a:r>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14300"/>
            <a:ext cx="3817257" cy="966890"/>
          </a:xfrm>
          <a:prstGeom prst="rect">
            <a:avLst/>
          </a:prstGeom>
        </p:spPr>
      </p:pic>
      <p:sp>
        <p:nvSpPr>
          <p:cNvPr id="10" name="TextBox 9"/>
          <p:cNvSpPr txBox="1"/>
          <p:nvPr/>
        </p:nvSpPr>
        <p:spPr>
          <a:xfrm>
            <a:off x="4281716" y="385379"/>
            <a:ext cx="941283" cy="424732"/>
          </a:xfrm>
          <a:prstGeom prst="rect">
            <a:avLst/>
          </a:prstGeom>
          <a:noFill/>
        </p:spPr>
        <p:txBody>
          <a:bodyPr wrap="none" rtlCol="0">
            <a:spAutoFit/>
          </a:bodyPr>
          <a:lstStyle/>
          <a:p>
            <a:r>
              <a:rPr lang="en-US" dirty="0">
                <a:solidFill>
                  <a:srgbClr val="002C5A"/>
                </a:solidFill>
                <a:latin typeface="Futura Thin" panose="000B0500000000000000" pitchFamily="2" charset="0"/>
              </a:rPr>
              <a:t>Design</a:t>
            </a:r>
          </a:p>
        </p:txBody>
      </p:sp>
      <p:sp>
        <p:nvSpPr>
          <p:cNvPr id="11" name="TextBox 10"/>
          <p:cNvSpPr txBox="1"/>
          <p:nvPr/>
        </p:nvSpPr>
        <p:spPr>
          <a:xfrm>
            <a:off x="5366519" y="385379"/>
            <a:ext cx="2101857" cy="424732"/>
          </a:xfrm>
          <a:prstGeom prst="rect">
            <a:avLst/>
          </a:prstGeom>
          <a:noFill/>
        </p:spPr>
        <p:txBody>
          <a:bodyPr wrap="none" rtlCol="0">
            <a:spAutoFit/>
          </a:bodyPr>
          <a:lstStyle/>
          <a:p>
            <a:r>
              <a:rPr lang="en-US" dirty="0">
                <a:solidFill>
                  <a:srgbClr val="002C5A"/>
                </a:solidFill>
                <a:latin typeface="Futura Thin" panose="000B0500000000000000" pitchFamily="2" charset="0"/>
              </a:rPr>
              <a:t>Connected Home</a:t>
            </a:r>
          </a:p>
        </p:txBody>
      </p:sp>
      <p:sp>
        <p:nvSpPr>
          <p:cNvPr id="12" name="TextBox 11"/>
          <p:cNvSpPr txBox="1"/>
          <p:nvPr/>
        </p:nvSpPr>
        <p:spPr>
          <a:xfrm>
            <a:off x="7611894" y="366172"/>
            <a:ext cx="955262" cy="424732"/>
          </a:xfrm>
          <a:prstGeom prst="rect">
            <a:avLst/>
          </a:prstGeom>
          <a:noFill/>
        </p:spPr>
        <p:txBody>
          <a:bodyPr wrap="none" rtlCol="0">
            <a:spAutoFit/>
          </a:bodyPr>
          <a:lstStyle/>
          <a:p>
            <a:r>
              <a:rPr lang="en-US" dirty="0">
                <a:solidFill>
                  <a:srgbClr val="002C5A"/>
                </a:solidFill>
                <a:latin typeface="Futura Thin" panose="000B0500000000000000" pitchFamily="2" charset="0"/>
              </a:rPr>
              <a:t>SMART</a:t>
            </a:r>
          </a:p>
        </p:txBody>
      </p:sp>
      <p:sp>
        <p:nvSpPr>
          <p:cNvPr id="13" name="TextBox 12"/>
          <p:cNvSpPr txBox="1"/>
          <p:nvPr/>
        </p:nvSpPr>
        <p:spPr>
          <a:xfrm>
            <a:off x="8710676" y="385379"/>
            <a:ext cx="1145378" cy="424732"/>
          </a:xfrm>
          <a:prstGeom prst="rect">
            <a:avLst/>
          </a:prstGeom>
          <a:noFill/>
        </p:spPr>
        <p:txBody>
          <a:bodyPr wrap="none" rtlCol="0">
            <a:spAutoFit/>
          </a:bodyPr>
          <a:lstStyle/>
          <a:p>
            <a:r>
              <a:rPr lang="en-US" dirty="0">
                <a:solidFill>
                  <a:srgbClr val="002C5A"/>
                </a:solidFill>
                <a:latin typeface="Futura Thin" panose="000B0500000000000000" pitchFamily="2" charset="0"/>
              </a:rPr>
              <a:t>Warranty</a:t>
            </a:r>
          </a:p>
        </p:txBody>
      </p:sp>
      <p:sp>
        <p:nvSpPr>
          <p:cNvPr id="15" name="Title 1"/>
          <p:cNvSpPr txBox="1">
            <a:spLocks/>
          </p:cNvSpPr>
          <p:nvPr/>
        </p:nvSpPr>
        <p:spPr>
          <a:xfrm>
            <a:off x="1090018" y="6840334"/>
            <a:ext cx="12435840" cy="2017393"/>
          </a:xfrm>
          <a:prstGeom prst="rect">
            <a:avLst/>
          </a:prstGeom>
        </p:spPr>
        <p:txBody>
          <a:bodyPr vert="horz" lIns="91440" tIns="45720" rIns="91440" bIns="45720" rtlCol="0" anchor="b">
            <a:norm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r>
              <a:rPr lang="en-US" sz="6000" dirty="0">
                <a:solidFill>
                  <a:srgbClr val="002C5A"/>
                </a:solidFill>
                <a:latin typeface="Futura Thin" panose="000B0500000000000000" pitchFamily="2" charset="0"/>
              </a:rPr>
              <a:t>Design </a:t>
            </a:r>
          </a:p>
        </p:txBody>
      </p:sp>
      <p:sp>
        <p:nvSpPr>
          <p:cNvPr id="16" name="Subtitle 2"/>
          <p:cNvSpPr txBox="1">
            <a:spLocks/>
          </p:cNvSpPr>
          <p:nvPr/>
        </p:nvSpPr>
        <p:spPr>
          <a:xfrm>
            <a:off x="2206749" y="9299432"/>
            <a:ext cx="6360408" cy="2729863"/>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800" dirty="0">
                <a:solidFill>
                  <a:srgbClr val="002C5A"/>
                </a:solidFill>
                <a:latin typeface="Futura Thin" panose="000B0500000000000000" pitchFamily="2" charset="0"/>
              </a:rPr>
              <a:t>Our design is immediately recognizable. When re-imagining what a home should look like we set no boundaries. We literally flipped the roof upside down. </a:t>
            </a:r>
          </a:p>
        </p:txBody>
      </p:sp>
      <p:grpSp>
        <p:nvGrpSpPr>
          <p:cNvPr id="59" name="Group 58"/>
          <p:cNvGrpSpPr/>
          <p:nvPr/>
        </p:nvGrpSpPr>
        <p:grpSpPr>
          <a:xfrm>
            <a:off x="9461209" y="9299432"/>
            <a:ext cx="2329089" cy="1246285"/>
            <a:chOff x="12235543" y="10172699"/>
            <a:chExt cx="2329089" cy="1246285"/>
          </a:xfrm>
        </p:grpSpPr>
        <p:cxnSp>
          <p:nvCxnSpPr>
            <p:cNvPr id="18" name="Straight Connector 17"/>
            <p:cNvCxnSpPr/>
            <p:nvPr/>
          </p:nvCxnSpPr>
          <p:spPr>
            <a:xfrm>
              <a:off x="12235543" y="11418984"/>
              <a:ext cx="334282"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230350" y="11418983"/>
              <a:ext cx="334282"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2235543" y="10172700"/>
              <a:ext cx="1162957" cy="1246284"/>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3398500" y="10172699"/>
              <a:ext cx="1162957" cy="1246284"/>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2566650" y="10528669"/>
              <a:ext cx="828674" cy="890314"/>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3404851" y="10528668"/>
              <a:ext cx="828674" cy="89031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9461210" y="10671056"/>
            <a:ext cx="2325914" cy="1588352"/>
            <a:chOff x="12741206" y="11583232"/>
            <a:chExt cx="1820251" cy="1588352"/>
          </a:xfrm>
        </p:grpSpPr>
        <p:cxnSp>
          <p:nvCxnSpPr>
            <p:cNvPr id="34" name="Straight Connector 33"/>
            <p:cNvCxnSpPr/>
            <p:nvPr/>
          </p:nvCxnSpPr>
          <p:spPr>
            <a:xfrm rot="16200000" flipV="1">
              <a:off x="12581549" y="12266027"/>
              <a:ext cx="334282"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V="1">
              <a:off x="14387387" y="11750373"/>
              <a:ext cx="334282"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741206" y="12433168"/>
              <a:ext cx="689044" cy="73841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3430255" y="11917514"/>
              <a:ext cx="1131202" cy="125407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742159" y="12079752"/>
              <a:ext cx="684915" cy="735862"/>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13436602" y="11583232"/>
              <a:ext cx="1117926" cy="1232383"/>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sp>
        <p:nvSpPr>
          <p:cNvPr id="62" name="Subtitle 2"/>
          <p:cNvSpPr txBox="1">
            <a:spLocks/>
          </p:cNvSpPr>
          <p:nvPr/>
        </p:nvSpPr>
        <p:spPr>
          <a:xfrm>
            <a:off x="3962694" y="12751272"/>
            <a:ext cx="6360408" cy="2729863"/>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800" dirty="0">
                <a:solidFill>
                  <a:srgbClr val="002C5A"/>
                </a:solidFill>
                <a:latin typeface="Futura Thin" panose="000B0500000000000000" pitchFamily="2" charset="0"/>
              </a:rPr>
              <a:t>You notice the detail the moment you interact with your home. Solid core 8’ doors are not just for exteriors. We have used solid core doors throughout the house and its stunning. </a:t>
            </a:r>
          </a:p>
        </p:txBody>
      </p:sp>
      <p:cxnSp>
        <p:nvCxnSpPr>
          <p:cNvPr id="64" name="Straight Connector 63"/>
          <p:cNvCxnSpPr/>
          <p:nvPr/>
        </p:nvCxnSpPr>
        <p:spPr>
          <a:xfrm flipH="1">
            <a:off x="3102539" y="13731523"/>
            <a:ext cx="387423"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400300" y="11903438"/>
            <a:ext cx="0" cy="365760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255809" y="13445066"/>
            <a:ext cx="389821" cy="261610"/>
          </a:xfrm>
          <a:prstGeom prst="rect">
            <a:avLst/>
          </a:prstGeom>
          <a:solidFill>
            <a:schemeClr val="bg1"/>
          </a:solidFill>
        </p:spPr>
        <p:txBody>
          <a:bodyPr wrap="square" rtlCol="0">
            <a:spAutoFit/>
          </a:bodyPr>
          <a:lstStyle/>
          <a:p>
            <a:r>
              <a:rPr lang="en-US" sz="1100" dirty="0">
                <a:latin typeface="Futura Thin" panose="000B0500000000000000" pitchFamily="2" charset="0"/>
              </a:rPr>
              <a:t>8’</a:t>
            </a:r>
          </a:p>
        </p:txBody>
      </p:sp>
      <p:sp>
        <p:nvSpPr>
          <p:cNvPr id="53" name="Rectangle 52"/>
          <p:cNvSpPr/>
          <p:nvPr/>
        </p:nvSpPr>
        <p:spPr>
          <a:xfrm>
            <a:off x="2553897" y="11903438"/>
            <a:ext cx="1097280" cy="3657600"/>
          </a:xfrm>
          <a:prstGeom prst="rect">
            <a:avLst/>
          </a:prstGeom>
          <a:noFill/>
          <a:ln>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p:cNvSpPr/>
          <p:nvPr/>
        </p:nvSpPr>
        <p:spPr>
          <a:xfrm>
            <a:off x="3451862" y="13708666"/>
            <a:ext cx="45719" cy="45719"/>
          </a:xfrm>
          <a:prstGeom prst="ellipse">
            <a:avLst/>
          </a:prstGeom>
          <a:noFill/>
          <a:ln>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Title 1"/>
          <p:cNvSpPr txBox="1">
            <a:spLocks/>
          </p:cNvSpPr>
          <p:nvPr/>
        </p:nvSpPr>
        <p:spPr>
          <a:xfrm>
            <a:off x="1242418" y="16820345"/>
            <a:ext cx="12435840" cy="2017393"/>
          </a:xfrm>
          <a:prstGeom prst="rect">
            <a:avLst/>
          </a:prstGeom>
        </p:spPr>
        <p:txBody>
          <a:bodyPr vert="horz" lIns="91440" tIns="45720" rIns="91440" bIns="45720" rtlCol="0" anchor="b">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r>
              <a:rPr lang="en-US" sz="6000" dirty="0">
                <a:solidFill>
                  <a:srgbClr val="002C5A"/>
                </a:solidFill>
                <a:latin typeface="Futura Thin" panose="000B0500000000000000" pitchFamily="2" charset="0"/>
              </a:rPr>
              <a:t>Stay Energized. </a:t>
            </a:r>
          </a:p>
          <a:p>
            <a:r>
              <a:rPr lang="en-US" sz="6000" dirty="0" smtClean="0">
                <a:solidFill>
                  <a:srgbClr val="002C5A"/>
                </a:solidFill>
                <a:latin typeface="Futura Thin" panose="000B0500000000000000" pitchFamily="2" charset="0"/>
              </a:rPr>
              <a:t>Stay Connected.</a:t>
            </a:r>
          </a:p>
        </p:txBody>
      </p:sp>
      <p:sp>
        <p:nvSpPr>
          <p:cNvPr id="71" name="Subtitle 2"/>
          <p:cNvSpPr txBox="1">
            <a:spLocks/>
          </p:cNvSpPr>
          <p:nvPr/>
        </p:nvSpPr>
        <p:spPr>
          <a:xfrm>
            <a:off x="2342769" y="22269824"/>
            <a:ext cx="5434123" cy="2729863"/>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800" dirty="0" smtClean="0">
                <a:solidFill>
                  <a:srgbClr val="002C5A"/>
                </a:solidFill>
                <a:latin typeface="Futura Thin" panose="000B0500000000000000" pitchFamily="2" charset="0"/>
              </a:rPr>
              <a:t>Each home includes LED bulbs with an incredible 22 year life span. These amazing LED arrays use 83 percent less energy and burn at a cool 3 </a:t>
            </a:r>
            <a:r>
              <a:rPr lang="en-US" sz="2800" dirty="0" err="1" smtClean="0">
                <a:solidFill>
                  <a:srgbClr val="002C5A"/>
                </a:solidFill>
                <a:latin typeface="Futura Thin" panose="000B0500000000000000" pitchFamily="2" charset="0"/>
              </a:rPr>
              <a:t>btu</a:t>
            </a:r>
            <a:r>
              <a:rPr lang="en-US" sz="2800" dirty="0" smtClean="0">
                <a:solidFill>
                  <a:srgbClr val="002C5A"/>
                </a:solidFill>
                <a:latin typeface="Futura Thin" panose="000B0500000000000000" pitchFamily="2" charset="0"/>
              </a:rPr>
              <a:t>/</a:t>
            </a:r>
            <a:r>
              <a:rPr lang="en-US" sz="2800" dirty="0" err="1" smtClean="0">
                <a:solidFill>
                  <a:srgbClr val="002C5A"/>
                </a:solidFill>
                <a:latin typeface="Futura Thin" panose="000B0500000000000000" pitchFamily="2" charset="0"/>
              </a:rPr>
              <a:t>hr</a:t>
            </a:r>
            <a:r>
              <a:rPr lang="en-US" sz="2800" dirty="0" smtClean="0">
                <a:solidFill>
                  <a:srgbClr val="002C5A"/>
                </a:solidFill>
                <a:latin typeface="Futura Thin" panose="000B0500000000000000" pitchFamily="2" charset="0"/>
              </a:rPr>
              <a:t> compared to a hot 85 </a:t>
            </a:r>
            <a:r>
              <a:rPr lang="en-US" sz="2800" dirty="0" err="1" smtClean="0">
                <a:solidFill>
                  <a:srgbClr val="002C5A"/>
                </a:solidFill>
                <a:latin typeface="Futura Thin" panose="000B0500000000000000" pitchFamily="2" charset="0"/>
              </a:rPr>
              <a:t>btu</a:t>
            </a:r>
            <a:r>
              <a:rPr lang="en-US" sz="2800" dirty="0" smtClean="0">
                <a:solidFill>
                  <a:srgbClr val="002C5A"/>
                </a:solidFill>
                <a:latin typeface="Futura Thin" panose="000B0500000000000000" pitchFamily="2" charset="0"/>
              </a:rPr>
              <a:t>/</a:t>
            </a:r>
            <a:r>
              <a:rPr lang="en-US" sz="2800" dirty="0" err="1" smtClean="0">
                <a:solidFill>
                  <a:srgbClr val="002C5A"/>
                </a:solidFill>
                <a:latin typeface="Futura Thin" panose="000B0500000000000000" pitchFamily="2" charset="0"/>
              </a:rPr>
              <a:t>hr</a:t>
            </a:r>
            <a:r>
              <a:rPr lang="en-US" sz="2800" dirty="0" smtClean="0">
                <a:solidFill>
                  <a:srgbClr val="002C5A"/>
                </a:solidFill>
                <a:latin typeface="Futura Thin" panose="000B0500000000000000" pitchFamily="2" charset="0"/>
              </a:rPr>
              <a:t> of traditional bulbs. </a:t>
            </a:r>
            <a:endParaRPr lang="en-US" sz="2800" dirty="0">
              <a:solidFill>
                <a:srgbClr val="002C5A"/>
              </a:solidFill>
              <a:latin typeface="Futura Thin" panose="000B0500000000000000" pitchFamily="2" charset="0"/>
            </a:endParaRPr>
          </a:p>
        </p:txBody>
      </p:sp>
      <p:sp>
        <p:nvSpPr>
          <p:cNvPr id="72" name="Subtitle 2"/>
          <p:cNvSpPr txBox="1">
            <a:spLocks/>
          </p:cNvSpPr>
          <p:nvPr/>
        </p:nvSpPr>
        <p:spPr>
          <a:xfrm>
            <a:off x="2400300" y="29534184"/>
            <a:ext cx="9911479" cy="2729863"/>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r>
              <a:rPr lang="en-US" sz="2800" dirty="0" smtClean="0">
                <a:solidFill>
                  <a:srgbClr val="002C5A"/>
                </a:solidFill>
                <a:latin typeface="Futura Thin" panose="000B0500000000000000" pitchFamily="2" charset="0"/>
              </a:rPr>
              <a:t>Throw away your keys and clicker. The future is here and you can access your home from your smartphone. One tap to open the garage or front door. Can’t remember if you closed the garage door? Check your app and see, if you did not, close it from anywhere. Need to let your friend from out of town into the house and you are stuck in traffic? Just tap the button and voila! </a:t>
            </a:r>
            <a:endParaRPr lang="en-US" sz="2800" dirty="0">
              <a:solidFill>
                <a:srgbClr val="002C5A"/>
              </a:solidFill>
              <a:latin typeface="Futura Thin" panose="000B0500000000000000" pitchFamily="2" charset="0"/>
            </a:endParaRPr>
          </a:p>
        </p:txBody>
      </p:sp>
      <p:sp>
        <p:nvSpPr>
          <p:cNvPr id="73" name="Subtitle 2"/>
          <p:cNvSpPr txBox="1">
            <a:spLocks/>
          </p:cNvSpPr>
          <p:nvPr/>
        </p:nvSpPr>
        <p:spPr>
          <a:xfrm>
            <a:off x="2248776" y="18944244"/>
            <a:ext cx="10132849" cy="2729863"/>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r>
              <a:rPr lang="en-US" sz="3200" dirty="0" smtClean="0">
                <a:solidFill>
                  <a:srgbClr val="002C5A"/>
                </a:solidFill>
                <a:latin typeface="Futura Thin" panose="000B0500000000000000" pitchFamily="2" charset="0"/>
              </a:rPr>
              <a:t>Welcome to the future. Each Fields Residential home includes </a:t>
            </a:r>
            <a:r>
              <a:rPr lang="en-US" sz="3200" dirty="0" smtClean="0">
                <a:solidFill>
                  <a:srgbClr val="002C5A"/>
                </a:solidFill>
                <a:latin typeface="Futura Thin" panose="000B0500000000000000" pitchFamily="2" charset="0"/>
              </a:rPr>
              <a:t>Smart Energy. </a:t>
            </a:r>
            <a:r>
              <a:rPr lang="en-US" sz="3200" dirty="0" smtClean="0">
                <a:solidFill>
                  <a:srgbClr val="002C5A"/>
                </a:solidFill>
                <a:latin typeface="Futura Thin" panose="000B0500000000000000" pitchFamily="2" charset="0"/>
              </a:rPr>
              <a:t>Never change a light bulb again. Throw in our </a:t>
            </a:r>
            <a:r>
              <a:rPr lang="en-US" sz="3200" dirty="0" smtClean="0">
                <a:solidFill>
                  <a:srgbClr val="002C5A"/>
                </a:solidFill>
                <a:latin typeface="Futura Thin" panose="000B0500000000000000" pitchFamily="2" charset="0"/>
              </a:rPr>
              <a:t>Smart Entry system </a:t>
            </a:r>
            <a:r>
              <a:rPr lang="en-US" sz="3200" dirty="0" smtClean="0">
                <a:solidFill>
                  <a:srgbClr val="002C5A"/>
                </a:solidFill>
                <a:latin typeface="Futura Thin" panose="000B0500000000000000" pitchFamily="2" charset="0"/>
              </a:rPr>
              <a:t>and throw away your keys. Control it all from anywhere in the world</a:t>
            </a:r>
            <a:r>
              <a:rPr lang="en-US" sz="3200" dirty="0" smtClean="0">
                <a:solidFill>
                  <a:srgbClr val="002C5A"/>
                </a:solidFill>
                <a:latin typeface="Futura Thin" panose="000B0500000000000000" pitchFamily="2" charset="0"/>
              </a:rPr>
              <a:t>.</a:t>
            </a:r>
          </a:p>
          <a:p>
            <a:endParaRPr lang="en-US" sz="3200" dirty="0">
              <a:solidFill>
                <a:srgbClr val="002C5A"/>
              </a:solidFill>
              <a:latin typeface="Futura Thin" panose="000B0500000000000000" pitchFamily="2" charset="0"/>
            </a:endParaRPr>
          </a:p>
        </p:txBody>
      </p:sp>
      <p:sp>
        <p:nvSpPr>
          <p:cNvPr id="144" name="Title 1"/>
          <p:cNvSpPr txBox="1">
            <a:spLocks/>
          </p:cNvSpPr>
          <p:nvPr/>
        </p:nvSpPr>
        <p:spPr>
          <a:xfrm>
            <a:off x="2359149" y="20200517"/>
            <a:ext cx="10945625" cy="2017393"/>
          </a:xfrm>
          <a:prstGeom prst="rect">
            <a:avLst/>
          </a:prstGeom>
        </p:spPr>
        <p:txBody>
          <a:bodyPr vert="horz" lIns="91440" tIns="45720" rIns="91440" bIns="45720" rtlCol="0" anchor="b">
            <a:norm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pPr algn="l"/>
            <a:r>
              <a:rPr lang="en-US" sz="4400" dirty="0" smtClean="0">
                <a:solidFill>
                  <a:srgbClr val="002C5A"/>
                </a:solidFill>
                <a:latin typeface="Futura Thin" panose="000B0500000000000000" pitchFamily="2" charset="0"/>
              </a:rPr>
              <a:t>Smart Energy</a:t>
            </a:r>
            <a:endParaRPr lang="en-US" sz="4400" dirty="0">
              <a:solidFill>
                <a:srgbClr val="002C5A"/>
              </a:solidFill>
              <a:latin typeface="Futura Thin" panose="000B0500000000000000" pitchFamily="2" charset="0"/>
            </a:endParaRPr>
          </a:p>
        </p:txBody>
      </p:sp>
      <p:cxnSp>
        <p:nvCxnSpPr>
          <p:cNvPr id="146" name="Straight Connector 145"/>
          <p:cNvCxnSpPr/>
          <p:nvPr/>
        </p:nvCxnSpPr>
        <p:spPr>
          <a:xfrm>
            <a:off x="-959030" y="1714412"/>
            <a:ext cx="0" cy="5053584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147" name="Straight Connector 146"/>
          <p:cNvCxnSpPr/>
          <p:nvPr/>
        </p:nvCxnSpPr>
        <p:spPr>
          <a:xfrm>
            <a:off x="15692399" y="2296966"/>
            <a:ext cx="0" cy="5053584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148" name="TextBox 147"/>
          <p:cNvSpPr txBox="1"/>
          <p:nvPr/>
        </p:nvSpPr>
        <p:spPr>
          <a:xfrm>
            <a:off x="10177509" y="22117050"/>
            <a:ext cx="1410964" cy="1107996"/>
          </a:xfrm>
          <a:prstGeom prst="rect">
            <a:avLst/>
          </a:prstGeom>
          <a:noFill/>
        </p:spPr>
        <p:txBody>
          <a:bodyPr wrap="none" rtlCol="0">
            <a:spAutoFit/>
          </a:bodyPr>
          <a:lstStyle/>
          <a:p>
            <a:r>
              <a:rPr lang="en-US" sz="6600" dirty="0" smtClean="0">
                <a:solidFill>
                  <a:srgbClr val="BDB099"/>
                </a:solidFill>
                <a:latin typeface="Futura Thin" panose="000B0500000000000000" pitchFamily="2" charset="0"/>
              </a:rPr>
              <a:t>25x</a:t>
            </a:r>
            <a:endParaRPr lang="en-US" sz="6600" dirty="0">
              <a:solidFill>
                <a:srgbClr val="BDB099"/>
              </a:solidFill>
              <a:latin typeface="Futura Thin" panose="000B0500000000000000" pitchFamily="2" charset="0"/>
            </a:endParaRPr>
          </a:p>
        </p:txBody>
      </p:sp>
      <p:grpSp>
        <p:nvGrpSpPr>
          <p:cNvPr id="151" name="Group 150"/>
          <p:cNvGrpSpPr/>
          <p:nvPr/>
        </p:nvGrpSpPr>
        <p:grpSpPr>
          <a:xfrm>
            <a:off x="10227218" y="23828695"/>
            <a:ext cx="1474498" cy="1107996"/>
            <a:chOff x="9700806" y="23854238"/>
            <a:chExt cx="1474498" cy="1107996"/>
          </a:xfrm>
        </p:grpSpPr>
        <p:sp>
          <p:nvSpPr>
            <p:cNvPr id="152" name="TextBox 151"/>
            <p:cNvSpPr txBox="1"/>
            <p:nvPr/>
          </p:nvSpPr>
          <p:spPr>
            <a:xfrm>
              <a:off x="9700806" y="23854238"/>
              <a:ext cx="1104790" cy="1107996"/>
            </a:xfrm>
            <a:prstGeom prst="rect">
              <a:avLst/>
            </a:prstGeom>
            <a:noFill/>
          </p:spPr>
          <p:txBody>
            <a:bodyPr wrap="none" rtlCol="0">
              <a:spAutoFit/>
            </a:bodyPr>
            <a:lstStyle/>
            <a:p>
              <a:r>
                <a:rPr lang="en-US" sz="6600" dirty="0" smtClean="0">
                  <a:solidFill>
                    <a:srgbClr val="BDB099"/>
                  </a:solidFill>
                  <a:latin typeface="Futura Thin" panose="000B0500000000000000" pitchFamily="2" charset="0"/>
                </a:rPr>
                <a:t>83</a:t>
              </a:r>
              <a:endParaRPr lang="en-US" sz="6600" dirty="0">
                <a:solidFill>
                  <a:srgbClr val="BDB099"/>
                </a:solidFill>
                <a:latin typeface="Futura Thin" panose="000B0500000000000000" pitchFamily="2" charset="0"/>
              </a:endParaRPr>
            </a:p>
          </p:txBody>
        </p:sp>
        <p:sp>
          <p:nvSpPr>
            <p:cNvPr id="153" name="TextBox 152"/>
            <p:cNvSpPr txBox="1"/>
            <p:nvPr/>
          </p:nvSpPr>
          <p:spPr>
            <a:xfrm>
              <a:off x="10668434" y="23942873"/>
              <a:ext cx="506870" cy="646331"/>
            </a:xfrm>
            <a:prstGeom prst="rect">
              <a:avLst/>
            </a:prstGeom>
            <a:noFill/>
          </p:spPr>
          <p:txBody>
            <a:bodyPr wrap="none" rtlCol="0">
              <a:spAutoFit/>
            </a:bodyPr>
            <a:lstStyle/>
            <a:p>
              <a:r>
                <a:rPr lang="en-US" sz="3600" dirty="0" smtClean="0">
                  <a:solidFill>
                    <a:srgbClr val="BDB099"/>
                  </a:solidFill>
                  <a:latin typeface="Futura Thin" panose="000B0500000000000000" pitchFamily="2" charset="0"/>
                </a:rPr>
                <a:t>%</a:t>
              </a:r>
              <a:endParaRPr lang="en-US" sz="3600" dirty="0">
                <a:solidFill>
                  <a:srgbClr val="BDB099"/>
                </a:solidFill>
                <a:latin typeface="Futura Thin" panose="000B0500000000000000" pitchFamily="2" charset="0"/>
              </a:endParaRPr>
            </a:p>
          </p:txBody>
        </p:sp>
      </p:grpSp>
      <p:sp>
        <p:nvSpPr>
          <p:cNvPr id="154" name="TextBox 153"/>
          <p:cNvSpPr txBox="1"/>
          <p:nvPr/>
        </p:nvSpPr>
        <p:spPr>
          <a:xfrm>
            <a:off x="10312047" y="21689346"/>
            <a:ext cx="837089" cy="707886"/>
          </a:xfrm>
          <a:prstGeom prst="rect">
            <a:avLst/>
          </a:prstGeom>
          <a:noFill/>
        </p:spPr>
        <p:txBody>
          <a:bodyPr wrap="none" rtlCol="0">
            <a:spAutoFit/>
          </a:bodyPr>
          <a:lstStyle/>
          <a:p>
            <a:r>
              <a:rPr lang="en-US" sz="4000" dirty="0" smtClean="0">
                <a:solidFill>
                  <a:srgbClr val="BDB099"/>
                </a:solidFill>
                <a:latin typeface="Futura Thin" panose="000B0500000000000000" pitchFamily="2" charset="0"/>
              </a:rPr>
              <a:t>last</a:t>
            </a:r>
            <a:endParaRPr lang="en-US" sz="4000" dirty="0">
              <a:solidFill>
                <a:srgbClr val="BDB099"/>
              </a:solidFill>
              <a:latin typeface="Futura Thin" panose="000B0500000000000000" pitchFamily="2" charset="0"/>
            </a:endParaRPr>
          </a:p>
        </p:txBody>
      </p:sp>
      <p:sp>
        <p:nvSpPr>
          <p:cNvPr id="155" name="TextBox 154"/>
          <p:cNvSpPr txBox="1"/>
          <p:nvPr/>
        </p:nvSpPr>
        <p:spPr>
          <a:xfrm>
            <a:off x="10005072" y="22755420"/>
            <a:ext cx="1451038" cy="707886"/>
          </a:xfrm>
          <a:prstGeom prst="rect">
            <a:avLst/>
          </a:prstGeom>
          <a:noFill/>
        </p:spPr>
        <p:txBody>
          <a:bodyPr wrap="none" rtlCol="0">
            <a:spAutoFit/>
          </a:bodyPr>
          <a:lstStyle/>
          <a:p>
            <a:r>
              <a:rPr lang="en-US" sz="4000" dirty="0">
                <a:solidFill>
                  <a:srgbClr val="BDB099"/>
                </a:solidFill>
                <a:latin typeface="Futura Thin" panose="000B0500000000000000" pitchFamily="2" charset="0"/>
              </a:rPr>
              <a:t>l</a:t>
            </a:r>
            <a:r>
              <a:rPr lang="en-US" sz="4000" dirty="0" smtClean="0">
                <a:solidFill>
                  <a:srgbClr val="BDB099"/>
                </a:solidFill>
                <a:latin typeface="Futura Thin" panose="000B0500000000000000" pitchFamily="2" charset="0"/>
              </a:rPr>
              <a:t>onger</a:t>
            </a:r>
            <a:endParaRPr lang="en-US" sz="4000" dirty="0">
              <a:solidFill>
                <a:srgbClr val="BDB099"/>
              </a:solidFill>
              <a:latin typeface="Futura Thin" panose="000B0500000000000000" pitchFamily="2" charset="0"/>
            </a:endParaRPr>
          </a:p>
        </p:txBody>
      </p:sp>
      <p:pic>
        <p:nvPicPr>
          <p:cNvPr id="156" name="Picture 6" descr="http://creebulb.com/images/reflector_bulb_off.png?width=2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7620" y="21699931"/>
            <a:ext cx="1905616" cy="3018496"/>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p:cNvSpPr txBox="1"/>
          <p:nvPr/>
        </p:nvSpPr>
        <p:spPr>
          <a:xfrm>
            <a:off x="10266433" y="23403846"/>
            <a:ext cx="1035861" cy="707886"/>
          </a:xfrm>
          <a:prstGeom prst="rect">
            <a:avLst/>
          </a:prstGeom>
          <a:noFill/>
        </p:spPr>
        <p:txBody>
          <a:bodyPr wrap="none" rtlCol="0">
            <a:spAutoFit/>
          </a:bodyPr>
          <a:lstStyle/>
          <a:p>
            <a:r>
              <a:rPr lang="en-US" sz="4000" dirty="0" smtClean="0">
                <a:solidFill>
                  <a:srgbClr val="BDB099"/>
                </a:solidFill>
                <a:latin typeface="Futura Thin" panose="000B0500000000000000" pitchFamily="2" charset="0"/>
              </a:rPr>
              <a:t>uses</a:t>
            </a:r>
            <a:endParaRPr lang="en-US" sz="4000" dirty="0">
              <a:solidFill>
                <a:srgbClr val="BDB099"/>
              </a:solidFill>
              <a:latin typeface="Futura Thin" panose="000B0500000000000000" pitchFamily="2" charset="0"/>
            </a:endParaRPr>
          </a:p>
        </p:txBody>
      </p:sp>
      <p:sp>
        <p:nvSpPr>
          <p:cNvPr id="158" name="TextBox 157"/>
          <p:cNvSpPr txBox="1"/>
          <p:nvPr/>
        </p:nvSpPr>
        <p:spPr>
          <a:xfrm>
            <a:off x="9614011" y="24487297"/>
            <a:ext cx="2340705" cy="707886"/>
          </a:xfrm>
          <a:prstGeom prst="rect">
            <a:avLst/>
          </a:prstGeom>
          <a:noFill/>
        </p:spPr>
        <p:txBody>
          <a:bodyPr wrap="none" rtlCol="0">
            <a:spAutoFit/>
          </a:bodyPr>
          <a:lstStyle/>
          <a:p>
            <a:r>
              <a:rPr lang="en-US" sz="4000" dirty="0">
                <a:solidFill>
                  <a:srgbClr val="BDB099"/>
                </a:solidFill>
                <a:latin typeface="Futura Thin" panose="000B0500000000000000" pitchFamily="2" charset="0"/>
              </a:rPr>
              <a:t>l</a:t>
            </a:r>
            <a:r>
              <a:rPr lang="en-US" sz="4000" dirty="0" smtClean="0">
                <a:solidFill>
                  <a:srgbClr val="BDB099"/>
                </a:solidFill>
                <a:latin typeface="Futura Thin" panose="000B0500000000000000" pitchFamily="2" charset="0"/>
              </a:rPr>
              <a:t>ess energy</a:t>
            </a:r>
            <a:endParaRPr lang="en-US" sz="4000" dirty="0">
              <a:solidFill>
                <a:srgbClr val="BDB099"/>
              </a:solidFill>
              <a:latin typeface="Futura Thin" panose="000B0500000000000000" pitchFamily="2" charset="0"/>
            </a:endParaRPr>
          </a:p>
        </p:txBody>
      </p:sp>
      <p:sp>
        <p:nvSpPr>
          <p:cNvPr id="161" name="Rectangle 160"/>
          <p:cNvSpPr/>
          <p:nvPr/>
        </p:nvSpPr>
        <p:spPr>
          <a:xfrm>
            <a:off x="2309714" y="25243788"/>
            <a:ext cx="5264080" cy="2677656"/>
          </a:xfrm>
          <a:prstGeom prst="rect">
            <a:avLst/>
          </a:prstGeom>
        </p:spPr>
        <p:txBody>
          <a:bodyPr wrap="square">
            <a:spAutoFit/>
          </a:bodyPr>
          <a:lstStyle/>
          <a:p>
            <a:r>
              <a:rPr lang="en-US" sz="2800" dirty="0" smtClean="0">
                <a:solidFill>
                  <a:srgbClr val="002C5A"/>
                </a:solidFill>
                <a:latin typeface="Futura Thin" panose="000B0500000000000000" pitchFamily="2" charset="0"/>
              </a:rPr>
              <a:t>We believe sustainability is </a:t>
            </a:r>
            <a:r>
              <a:rPr lang="en-US" sz="2800" dirty="0" smtClean="0">
                <a:solidFill>
                  <a:srgbClr val="002C5A"/>
                </a:solidFill>
                <a:latin typeface="Futura Thin" panose="000B0500000000000000" pitchFamily="2" charset="0"/>
              </a:rPr>
              <a:t>vital. </a:t>
            </a:r>
            <a:r>
              <a:rPr lang="en-US" sz="2800" dirty="0" smtClean="0">
                <a:solidFill>
                  <a:srgbClr val="002C5A"/>
                </a:solidFill>
                <a:latin typeface="Futura Thin" panose="000B0500000000000000" pitchFamily="2" charset="0"/>
              </a:rPr>
              <a:t>That’s why we also include a Nest thermostat to help reduce our energy impact and save money. Nest also puts you in control from anywhere in the world. </a:t>
            </a:r>
            <a:endParaRPr lang="en-US" sz="2800" dirty="0">
              <a:solidFill>
                <a:srgbClr val="002C5A"/>
              </a:solidFill>
              <a:latin typeface="Futura Thin" panose="000B0500000000000000" pitchFamily="2" charset="0"/>
            </a:endParaRPr>
          </a:p>
        </p:txBody>
      </p:sp>
      <p:pic>
        <p:nvPicPr>
          <p:cNvPr id="162" name="Picture 4" descr="http://myplumber.com/wp-content/uploads/2014/12/NES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49524" y="25774726"/>
            <a:ext cx="1983627" cy="2111394"/>
          </a:xfrm>
          <a:prstGeom prst="rect">
            <a:avLst/>
          </a:prstGeom>
          <a:noFill/>
          <a:extLst>
            <a:ext uri="{909E8E84-426E-40DD-AFC4-6F175D3DCCD1}">
              <a14:hiddenFill xmlns:a14="http://schemas.microsoft.com/office/drawing/2010/main">
                <a:solidFill>
                  <a:srgbClr val="FFFFFF"/>
                </a:solidFill>
              </a14:hiddenFill>
            </a:ext>
          </a:extLst>
        </p:spPr>
      </p:pic>
      <p:grpSp>
        <p:nvGrpSpPr>
          <p:cNvPr id="163" name="Group 162"/>
          <p:cNvGrpSpPr/>
          <p:nvPr/>
        </p:nvGrpSpPr>
        <p:grpSpPr>
          <a:xfrm>
            <a:off x="8396566" y="25616826"/>
            <a:ext cx="1474498" cy="1107996"/>
            <a:chOff x="9700806" y="23854238"/>
            <a:chExt cx="1474498" cy="1107996"/>
          </a:xfrm>
        </p:grpSpPr>
        <p:sp>
          <p:nvSpPr>
            <p:cNvPr id="164" name="TextBox 163"/>
            <p:cNvSpPr txBox="1"/>
            <p:nvPr/>
          </p:nvSpPr>
          <p:spPr>
            <a:xfrm>
              <a:off x="9700806" y="23854238"/>
              <a:ext cx="1104790" cy="1107996"/>
            </a:xfrm>
            <a:prstGeom prst="rect">
              <a:avLst/>
            </a:prstGeom>
            <a:noFill/>
          </p:spPr>
          <p:txBody>
            <a:bodyPr wrap="none" rtlCol="0">
              <a:spAutoFit/>
            </a:bodyPr>
            <a:lstStyle/>
            <a:p>
              <a:r>
                <a:rPr lang="en-US" sz="6600" dirty="0" smtClean="0">
                  <a:solidFill>
                    <a:srgbClr val="BDB099"/>
                  </a:solidFill>
                  <a:latin typeface="Futura Thin" panose="000B0500000000000000" pitchFamily="2" charset="0"/>
                </a:rPr>
                <a:t>20</a:t>
              </a:r>
              <a:endParaRPr lang="en-US" sz="6600" dirty="0">
                <a:solidFill>
                  <a:srgbClr val="BDB099"/>
                </a:solidFill>
                <a:latin typeface="Futura Thin" panose="000B0500000000000000" pitchFamily="2" charset="0"/>
              </a:endParaRPr>
            </a:p>
          </p:txBody>
        </p:sp>
        <p:sp>
          <p:nvSpPr>
            <p:cNvPr id="165" name="TextBox 164"/>
            <p:cNvSpPr txBox="1"/>
            <p:nvPr/>
          </p:nvSpPr>
          <p:spPr>
            <a:xfrm>
              <a:off x="10668434" y="23942873"/>
              <a:ext cx="506870" cy="646331"/>
            </a:xfrm>
            <a:prstGeom prst="rect">
              <a:avLst/>
            </a:prstGeom>
            <a:noFill/>
          </p:spPr>
          <p:txBody>
            <a:bodyPr wrap="none" rtlCol="0">
              <a:spAutoFit/>
            </a:bodyPr>
            <a:lstStyle/>
            <a:p>
              <a:r>
                <a:rPr lang="en-US" sz="3600" dirty="0" smtClean="0">
                  <a:solidFill>
                    <a:srgbClr val="BDB099"/>
                  </a:solidFill>
                  <a:latin typeface="Futura Thin" panose="000B0500000000000000" pitchFamily="2" charset="0"/>
                </a:rPr>
                <a:t>%</a:t>
              </a:r>
              <a:endParaRPr lang="en-US" sz="3600" dirty="0">
                <a:solidFill>
                  <a:srgbClr val="BDB099"/>
                </a:solidFill>
                <a:latin typeface="Futura Thin" panose="000B0500000000000000" pitchFamily="2" charset="0"/>
              </a:endParaRPr>
            </a:p>
          </p:txBody>
        </p:sp>
      </p:grpSp>
      <p:sp>
        <p:nvSpPr>
          <p:cNvPr id="167" name="TextBox 166"/>
          <p:cNvSpPr txBox="1"/>
          <p:nvPr/>
        </p:nvSpPr>
        <p:spPr>
          <a:xfrm>
            <a:off x="7956324" y="26469414"/>
            <a:ext cx="2188305" cy="887166"/>
          </a:xfrm>
          <a:prstGeom prst="rect">
            <a:avLst/>
          </a:prstGeom>
          <a:noFill/>
        </p:spPr>
        <p:txBody>
          <a:bodyPr wrap="square" rtlCol="0">
            <a:spAutoFit/>
          </a:bodyPr>
          <a:lstStyle/>
          <a:p>
            <a:pPr algn="ctr">
              <a:lnSpc>
                <a:spcPts val="3000"/>
              </a:lnSpc>
            </a:pPr>
            <a:r>
              <a:rPr lang="en-US" sz="4000" dirty="0">
                <a:solidFill>
                  <a:srgbClr val="BDB099"/>
                </a:solidFill>
                <a:latin typeface="Futura Thin" panose="000B0500000000000000" pitchFamily="2" charset="0"/>
              </a:rPr>
              <a:t>e</a:t>
            </a:r>
            <a:r>
              <a:rPr lang="en-US" sz="4000" dirty="0" smtClean="0">
                <a:solidFill>
                  <a:srgbClr val="BDB099"/>
                </a:solidFill>
                <a:latin typeface="Futura Thin" panose="000B0500000000000000" pitchFamily="2" charset="0"/>
              </a:rPr>
              <a:t>nergy savings</a:t>
            </a:r>
            <a:endParaRPr lang="en-US" sz="4000" dirty="0">
              <a:solidFill>
                <a:srgbClr val="BDB099"/>
              </a:solidFill>
              <a:latin typeface="Futura Thin" panose="000B0500000000000000" pitchFamily="2" charset="0"/>
            </a:endParaRPr>
          </a:p>
        </p:txBody>
      </p:sp>
      <p:sp>
        <p:nvSpPr>
          <p:cNvPr id="168" name="Title 1"/>
          <p:cNvSpPr txBox="1">
            <a:spLocks/>
          </p:cNvSpPr>
          <p:nvPr/>
        </p:nvSpPr>
        <p:spPr>
          <a:xfrm>
            <a:off x="5446764" y="27564886"/>
            <a:ext cx="3736872" cy="2017393"/>
          </a:xfrm>
          <a:prstGeom prst="rect">
            <a:avLst/>
          </a:prstGeom>
        </p:spPr>
        <p:txBody>
          <a:bodyPr vert="horz" lIns="91440" tIns="45720" rIns="91440" bIns="45720" rtlCol="0" anchor="b">
            <a:norm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r>
              <a:rPr lang="en-US" sz="4400" dirty="0" smtClean="0">
                <a:solidFill>
                  <a:srgbClr val="002C5A"/>
                </a:solidFill>
                <a:latin typeface="Futura Thin" panose="000B0500000000000000" pitchFamily="2" charset="0"/>
              </a:rPr>
              <a:t>Smart </a:t>
            </a:r>
            <a:r>
              <a:rPr lang="en-US" sz="4400" dirty="0" smtClean="0">
                <a:solidFill>
                  <a:srgbClr val="002C5A"/>
                </a:solidFill>
                <a:latin typeface="Futura Thin" panose="000B0500000000000000" pitchFamily="2" charset="0"/>
              </a:rPr>
              <a:t>Entry</a:t>
            </a:r>
            <a:endParaRPr lang="en-US" sz="4400" dirty="0">
              <a:solidFill>
                <a:srgbClr val="002C5A"/>
              </a:solidFill>
              <a:latin typeface="Futura Thin" panose="000B0500000000000000" pitchFamily="2" charset="0"/>
            </a:endParaRPr>
          </a:p>
        </p:txBody>
      </p:sp>
      <p:grpSp>
        <p:nvGrpSpPr>
          <p:cNvPr id="24" name="Group 23"/>
          <p:cNvGrpSpPr/>
          <p:nvPr/>
        </p:nvGrpSpPr>
        <p:grpSpPr>
          <a:xfrm>
            <a:off x="2847974" y="32217222"/>
            <a:ext cx="8899294" cy="2999655"/>
            <a:chOff x="2847974" y="31480622"/>
            <a:chExt cx="8899294" cy="2999655"/>
          </a:xfrm>
        </p:grpSpPr>
        <p:grpSp>
          <p:nvGrpSpPr>
            <p:cNvPr id="23" name="Group 22"/>
            <p:cNvGrpSpPr/>
            <p:nvPr/>
          </p:nvGrpSpPr>
          <p:grpSpPr>
            <a:xfrm>
              <a:off x="2847974" y="31480622"/>
              <a:ext cx="2714625" cy="2980828"/>
              <a:chOff x="2847974" y="31480622"/>
              <a:chExt cx="2714625" cy="2980828"/>
            </a:xfrm>
          </p:grpSpPr>
          <p:pic>
            <p:nvPicPr>
              <p:cNvPr id="1040" name="Picture 16" descr="http://simpleicon.com/wp-content/uploads/wifi-signal-medium-3.png"/>
              <p:cNvPicPr>
                <a:picLocks noChangeAspect="1" noChangeArrowheads="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11500"/>
                        </a14:imgEffect>
                        <a14:imgEffect>
                          <a14:saturation sat="0"/>
                        </a14:imgEffect>
                      </a14:imgLayer>
                    </a14:imgProps>
                  </a:ext>
                  <a:ext uri="{28A0092B-C50C-407E-A947-70E740481C1C}">
                    <a14:useLocalDpi xmlns:a14="http://schemas.microsoft.com/office/drawing/2010/main" val="0"/>
                  </a:ext>
                </a:extLst>
              </a:blip>
              <a:srcRect l="15637" t="22694" r="16189" b="22529"/>
              <a:stretch/>
            </p:blipFill>
            <p:spPr bwMode="auto">
              <a:xfrm>
                <a:off x="2847974" y="32280225"/>
                <a:ext cx="2714625" cy="2181225"/>
              </a:xfrm>
              <a:prstGeom prst="rect">
                <a:avLst/>
              </a:prstGeom>
              <a:noFill/>
              <a:extLst>
                <a:ext uri="{909E8E84-426E-40DD-AFC4-6F175D3DCCD1}">
                  <a14:hiddenFill xmlns:a14="http://schemas.microsoft.com/office/drawing/2010/main">
                    <a:solidFill>
                      <a:srgbClr val="FFFFFF"/>
                    </a:solidFill>
                  </a14:hiddenFill>
                </a:ext>
              </a:extLst>
            </p:spPr>
          </p:pic>
          <p:sp>
            <p:nvSpPr>
              <p:cNvPr id="174" name="TextBox 173"/>
              <p:cNvSpPr txBox="1"/>
              <p:nvPr/>
            </p:nvSpPr>
            <p:spPr>
              <a:xfrm>
                <a:off x="3096430" y="31480622"/>
                <a:ext cx="2239716" cy="707886"/>
              </a:xfrm>
              <a:prstGeom prst="rect">
                <a:avLst/>
              </a:prstGeom>
              <a:noFill/>
            </p:spPr>
            <p:txBody>
              <a:bodyPr wrap="none" rtlCol="0">
                <a:spAutoFit/>
              </a:bodyPr>
              <a:lstStyle/>
              <a:p>
                <a:r>
                  <a:rPr lang="en-US" sz="4000" dirty="0" smtClean="0">
                    <a:solidFill>
                      <a:srgbClr val="BDB099"/>
                    </a:solidFill>
                    <a:latin typeface="Futura Thin" panose="000B0500000000000000" pitchFamily="2" charset="0"/>
                  </a:rPr>
                  <a:t>connected</a:t>
                </a:r>
                <a:endParaRPr lang="en-US" sz="4000" dirty="0">
                  <a:solidFill>
                    <a:srgbClr val="BDB099"/>
                  </a:solidFill>
                  <a:latin typeface="Futura Thin" panose="000B0500000000000000" pitchFamily="2" charset="0"/>
                </a:endParaRPr>
              </a:p>
            </p:txBody>
          </p:sp>
        </p:grpSp>
        <p:grpSp>
          <p:nvGrpSpPr>
            <p:cNvPr id="22" name="Group 21"/>
            <p:cNvGrpSpPr/>
            <p:nvPr/>
          </p:nvGrpSpPr>
          <p:grpSpPr>
            <a:xfrm>
              <a:off x="5882737" y="31480622"/>
              <a:ext cx="1449170" cy="2999655"/>
              <a:chOff x="6013448" y="31480622"/>
              <a:chExt cx="1449170" cy="2999655"/>
            </a:xfrm>
          </p:grpSpPr>
          <p:grpSp>
            <p:nvGrpSpPr>
              <p:cNvPr id="8" name="Group 7"/>
              <p:cNvGrpSpPr/>
              <p:nvPr/>
            </p:nvGrpSpPr>
            <p:grpSpPr>
              <a:xfrm>
                <a:off x="6013448" y="32406731"/>
                <a:ext cx="1449170" cy="2073546"/>
                <a:chOff x="6013448" y="32406731"/>
                <a:chExt cx="1449170" cy="1960962"/>
              </a:xfrm>
            </p:grpSpPr>
            <p:sp>
              <p:nvSpPr>
                <p:cNvPr id="169" name="Rectangle 168"/>
                <p:cNvSpPr/>
                <p:nvPr/>
              </p:nvSpPr>
              <p:spPr>
                <a:xfrm>
                  <a:off x="6013448" y="32406731"/>
                  <a:ext cx="1449170" cy="1960962"/>
                </a:xfrm>
                <a:prstGeom prst="rect">
                  <a:avLst/>
                </a:prstGeom>
                <a:noFill/>
                <a:ln>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6241528" y="33145146"/>
                  <a:ext cx="993011" cy="1030373"/>
                </a:xfrm>
                <a:prstGeom prst="rect">
                  <a:avLst/>
                </a:prstGeom>
                <a:noFill/>
              </p:spPr>
              <p:txBody>
                <a:bodyPr wrap="square" rtlCol="0">
                  <a:spAutoFit/>
                </a:bodyPr>
                <a:lstStyle/>
                <a:p>
                  <a:pPr algn="ctr"/>
                  <a:r>
                    <a:rPr lang="en-US" dirty="0" smtClean="0">
                      <a:solidFill>
                        <a:srgbClr val="BDB099"/>
                      </a:solidFill>
                    </a:rPr>
                    <a:t>1 2 3</a:t>
                  </a:r>
                </a:p>
                <a:p>
                  <a:pPr algn="ctr"/>
                  <a:r>
                    <a:rPr lang="en-US" dirty="0" smtClean="0">
                      <a:solidFill>
                        <a:srgbClr val="BDB099"/>
                      </a:solidFill>
                    </a:rPr>
                    <a:t>4 5 6</a:t>
                  </a:r>
                </a:p>
                <a:p>
                  <a:pPr algn="ctr"/>
                  <a:r>
                    <a:rPr lang="en-US" dirty="0" smtClean="0">
                      <a:solidFill>
                        <a:srgbClr val="BDB099"/>
                      </a:solidFill>
                    </a:rPr>
                    <a:t>7 8 9</a:t>
                  </a:r>
                </a:p>
              </p:txBody>
            </p:sp>
            <p:sp>
              <p:nvSpPr>
                <p:cNvPr id="172" name="Oval 171"/>
                <p:cNvSpPr/>
                <p:nvPr/>
              </p:nvSpPr>
              <p:spPr>
                <a:xfrm>
                  <a:off x="6424516" y="32518112"/>
                  <a:ext cx="627034" cy="627034"/>
                </a:xfrm>
                <a:prstGeom prst="ellipse">
                  <a:avLst/>
                </a:prstGeom>
                <a:noFill/>
                <a:ln>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6686599" y="32604005"/>
                  <a:ext cx="102869" cy="441700"/>
                </a:xfrm>
                <a:prstGeom prst="ellipse">
                  <a:avLst/>
                </a:prstGeom>
                <a:noFill/>
                <a:ln>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9" name="TextBox 178"/>
              <p:cNvSpPr txBox="1"/>
              <p:nvPr/>
            </p:nvSpPr>
            <p:spPr>
              <a:xfrm>
                <a:off x="6177623" y="31480622"/>
                <a:ext cx="1120820" cy="707886"/>
              </a:xfrm>
              <a:prstGeom prst="rect">
                <a:avLst/>
              </a:prstGeom>
              <a:noFill/>
            </p:spPr>
            <p:txBody>
              <a:bodyPr wrap="none" rtlCol="0">
                <a:spAutoFit/>
              </a:bodyPr>
              <a:lstStyle/>
              <a:p>
                <a:r>
                  <a:rPr lang="en-US" sz="4000" dirty="0" smtClean="0">
                    <a:solidFill>
                      <a:srgbClr val="BDB099"/>
                    </a:solidFill>
                    <a:latin typeface="Futura Thin" panose="000B0500000000000000" pitchFamily="2" charset="0"/>
                  </a:rPr>
                  <a:t>entry</a:t>
                </a:r>
                <a:endParaRPr lang="en-US" sz="4000" dirty="0">
                  <a:solidFill>
                    <a:srgbClr val="BDB099"/>
                  </a:solidFill>
                  <a:latin typeface="Futura Thin" panose="000B0500000000000000" pitchFamily="2" charset="0"/>
                </a:endParaRPr>
              </a:p>
            </p:txBody>
          </p:sp>
        </p:grpSp>
        <p:grpSp>
          <p:nvGrpSpPr>
            <p:cNvPr id="21" name="Group 20"/>
            <p:cNvGrpSpPr/>
            <p:nvPr/>
          </p:nvGrpSpPr>
          <p:grpSpPr>
            <a:xfrm>
              <a:off x="7652045" y="31480622"/>
              <a:ext cx="2325914" cy="2999655"/>
              <a:chOff x="7678558" y="31480622"/>
              <a:chExt cx="2325914" cy="2999655"/>
            </a:xfrm>
          </p:grpSpPr>
          <p:grpSp>
            <p:nvGrpSpPr>
              <p:cNvPr id="143" name="Group 142"/>
              <p:cNvGrpSpPr/>
              <p:nvPr/>
            </p:nvGrpSpPr>
            <p:grpSpPr>
              <a:xfrm>
                <a:off x="7678558" y="31891077"/>
                <a:ext cx="2325914" cy="2589200"/>
                <a:chOff x="10615313" y="22704341"/>
                <a:chExt cx="2325914" cy="2589200"/>
              </a:xfrm>
            </p:grpSpPr>
            <p:grpSp>
              <p:nvGrpSpPr>
                <p:cNvPr id="81" name="Group 80"/>
                <p:cNvGrpSpPr/>
                <p:nvPr/>
              </p:nvGrpSpPr>
              <p:grpSpPr>
                <a:xfrm>
                  <a:off x="10615313" y="22704341"/>
                  <a:ext cx="2325914" cy="1254070"/>
                  <a:chOff x="12741206" y="11917514"/>
                  <a:chExt cx="1820251" cy="1254070"/>
                </a:xfrm>
              </p:grpSpPr>
              <p:cxnSp>
                <p:nvCxnSpPr>
                  <p:cNvPr id="84" name="Straight Connector 83"/>
                  <p:cNvCxnSpPr/>
                  <p:nvPr/>
                </p:nvCxnSpPr>
                <p:spPr>
                  <a:xfrm>
                    <a:off x="12741206" y="12433168"/>
                    <a:ext cx="689044" cy="73841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3430255" y="11917514"/>
                    <a:ext cx="1131202" cy="125407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cxnSp>
              <p:nvCxnSpPr>
                <p:cNvPr id="97" name="Straight Connector 96"/>
                <p:cNvCxnSpPr/>
                <p:nvPr/>
              </p:nvCxnSpPr>
              <p:spPr>
                <a:xfrm>
                  <a:off x="10844547" y="23417269"/>
                  <a:ext cx="0" cy="1876272"/>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582072" y="23020274"/>
                  <a:ext cx="0" cy="2273267"/>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0840134" y="24469705"/>
                  <a:ext cx="1741938"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10885854" y="24523045"/>
                  <a:ext cx="1651865" cy="1"/>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10885854" y="24687523"/>
                  <a:ext cx="1651865" cy="1"/>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10885854" y="24852001"/>
                  <a:ext cx="1651865" cy="1"/>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10885854" y="25016479"/>
                  <a:ext cx="1651865" cy="1"/>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10885854" y="25180957"/>
                  <a:ext cx="1651865" cy="1"/>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0929396" y="23593554"/>
                  <a:ext cx="0" cy="692474"/>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1301940" y="23899957"/>
                  <a:ext cx="0" cy="386071"/>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10928712" y="24281673"/>
                  <a:ext cx="373228" cy="2"/>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0928711" y="23593554"/>
                  <a:ext cx="370135" cy="310421"/>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490481" y="23231286"/>
                  <a:ext cx="0" cy="1050389"/>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1775837" y="23847425"/>
                  <a:ext cx="0" cy="43425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flipV="1">
                  <a:off x="11775837" y="24281678"/>
                  <a:ext cx="716159" cy="1"/>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1775837" y="23231286"/>
                  <a:ext cx="714644" cy="62002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166362" y="23512463"/>
                  <a:ext cx="0" cy="769212"/>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sp>
            <p:nvSpPr>
              <p:cNvPr id="180" name="TextBox 179"/>
              <p:cNvSpPr txBox="1"/>
              <p:nvPr/>
            </p:nvSpPr>
            <p:spPr>
              <a:xfrm>
                <a:off x="8034243" y="31480622"/>
                <a:ext cx="1614545" cy="707886"/>
              </a:xfrm>
              <a:prstGeom prst="rect">
                <a:avLst/>
              </a:prstGeom>
              <a:noFill/>
            </p:spPr>
            <p:txBody>
              <a:bodyPr wrap="none" rtlCol="0">
                <a:spAutoFit/>
              </a:bodyPr>
              <a:lstStyle/>
              <a:p>
                <a:r>
                  <a:rPr lang="en-US" sz="4000" dirty="0" smtClean="0">
                    <a:solidFill>
                      <a:srgbClr val="BDB099"/>
                    </a:solidFill>
                    <a:latin typeface="Futura Thin" panose="000B0500000000000000" pitchFamily="2" charset="0"/>
                  </a:rPr>
                  <a:t>garage</a:t>
                </a:r>
                <a:endParaRPr lang="en-US" sz="4000" dirty="0">
                  <a:solidFill>
                    <a:srgbClr val="BDB099"/>
                  </a:solidFill>
                  <a:latin typeface="Futura Thin" panose="000B0500000000000000" pitchFamily="2" charset="0"/>
                </a:endParaRPr>
              </a:p>
            </p:txBody>
          </p:sp>
        </p:grpSp>
        <p:grpSp>
          <p:nvGrpSpPr>
            <p:cNvPr id="20" name="Group 19"/>
            <p:cNvGrpSpPr/>
            <p:nvPr/>
          </p:nvGrpSpPr>
          <p:grpSpPr>
            <a:xfrm>
              <a:off x="10298098" y="31480622"/>
              <a:ext cx="1449170" cy="2993995"/>
              <a:chOff x="10298098" y="31480622"/>
              <a:chExt cx="1449170" cy="2993995"/>
            </a:xfrm>
          </p:grpSpPr>
          <p:grpSp>
            <p:nvGrpSpPr>
              <p:cNvPr id="19" name="Group 18"/>
              <p:cNvGrpSpPr/>
              <p:nvPr/>
            </p:nvGrpSpPr>
            <p:grpSpPr>
              <a:xfrm>
                <a:off x="10298098" y="32401071"/>
                <a:ext cx="1449170" cy="2073546"/>
                <a:chOff x="10278229" y="32401071"/>
                <a:chExt cx="1449170" cy="2073546"/>
              </a:xfrm>
            </p:grpSpPr>
            <p:sp>
              <p:nvSpPr>
                <p:cNvPr id="88" name="Rectangle 87"/>
                <p:cNvSpPr/>
                <p:nvPr/>
              </p:nvSpPr>
              <p:spPr>
                <a:xfrm>
                  <a:off x="10278229" y="32401071"/>
                  <a:ext cx="1449170" cy="2073546"/>
                </a:xfrm>
                <a:prstGeom prst="rect">
                  <a:avLst/>
                </a:prstGeom>
                <a:noFill/>
                <a:ln>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0617390" y="32673824"/>
                  <a:ext cx="770849" cy="1528041"/>
                </a:xfrm>
                <a:prstGeom prst="rect">
                  <a:avLst/>
                </a:prstGeom>
                <a:noFill/>
                <a:ln>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0583501" y="33437845"/>
                  <a:ext cx="838626" cy="5891"/>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10428610" y="31480622"/>
                <a:ext cx="1188146" cy="707886"/>
              </a:xfrm>
              <a:prstGeom prst="rect">
                <a:avLst/>
              </a:prstGeom>
              <a:noFill/>
            </p:spPr>
            <p:txBody>
              <a:bodyPr wrap="none" rtlCol="0">
                <a:spAutoFit/>
              </a:bodyPr>
              <a:lstStyle/>
              <a:p>
                <a:r>
                  <a:rPr lang="en-US" sz="4000" dirty="0" smtClean="0">
                    <a:solidFill>
                      <a:srgbClr val="BDB099"/>
                    </a:solidFill>
                    <a:latin typeface="Futura Thin" panose="000B0500000000000000" pitchFamily="2" charset="0"/>
                  </a:rPr>
                  <a:t>lights</a:t>
                </a:r>
                <a:endParaRPr lang="en-US" sz="4000" dirty="0">
                  <a:solidFill>
                    <a:srgbClr val="BDB099"/>
                  </a:solidFill>
                  <a:latin typeface="Futura Thin" panose="000B0500000000000000" pitchFamily="2" charset="0"/>
                </a:endParaRPr>
              </a:p>
            </p:txBody>
          </p:sp>
        </p:grpSp>
      </p:grpSp>
      <p:sp>
        <p:nvSpPr>
          <p:cNvPr id="101" name="Title 1"/>
          <p:cNvSpPr txBox="1">
            <a:spLocks/>
          </p:cNvSpPr>
          <p:nvPr/>
        </p:nvSpPr>
        <p:spPr>
          <a:xfrm>
            <a:off x="1090018" y="35773815"/>
            <a:ext cx="12435840" cy="2017393"/>
          </a:xfrm>
          <a:prstGeom prst="rect">
            <a:avLst/>
          </a:prstGeom>
        </p:spPr>
        <p:txBody>
          <a:bodyPr vert="horz" lIns="91440" tIns="45720" rIns="91440" bIns="45720" rtlCol="0" anchor="b">
            <a:norm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r>
              <a:rPr lang="en-US" sz="6000" dirty="0" smtClean="0">
                <a:solidFill>
                  <a:srgbClr val="002C5A"/>
                </a:solidFill>
                <a:latin typeface="Futura Thin" panose="000B0500000000000000" pitchFamily="2" charset="0"/>
              </a:rPr>
              <a:t>Construction</a:t>
            </a:r>
            <a:endParaRPr lang="en-US" sz="6000" dirty="0">
              <a:solidFill>
                <a:srgbClr val="002C5A"/>
              </a:solidFill>
              <a:latin typeface="Futura Thin" panose="000B0500000000000000" pitchFamily="2" charset="0"/>
            </a:endParaRPr>
          </a:p>
        </p:txBody>
      </p:sp>
      <p:sp>
        <p:nvSpPr>
          <p:cNvPr id="103" name="Subtitle 2"/>
          <p:cNvSpPr txBox="1">
            <a:spLocks/>
          </p:cNvSpPr>
          <p:nvPr/>
        </p:nvSpPr>
        <p:spPr>
          <a:xfrm>
            <a:off x="2206749" y="38481496"/>
            <a:ext cx="5108949" cy="2729863"/>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800" dirty="0" smtClean="0">
                <a:solidFill>
                  <a:srgbClr val="002C5A"/>
                </a:solidFill>
                <a:latin typeface="Futura Thin" panose="000B0500000000000000" pitchFamily="2" charset="0"/>
              </a:rPr>
              <a:t>Stronger, stiffer, quieter, cooler, warmer, energy-saving. Thicker walls leave more room for insulation, reducing energy usage, saving money, and helping the planet. </a:t>
            </a:r>
            <a:endParaRPr lang="en-US" sz="2800" dirty="0">
              <a:solidFill>
                <a:srgbClr val="002C5A"/>
              </a:solidFill>
              <a:latin typeface="Futura Thin" panose="000B0500000000000000" pitchFamily="2" charset="0"/>
            </a:endParaRPr>
          </a:p>
        </p:txBody>
      </p:sp>
      <p:sp>
        <p:nvSpPr>
          <p:cNvPr id="104" name="Subtitle 2"/>
          <p:cNvSpPr txBox="1">
            <a:spLocks/>
          </p:cNvSpPr>
          <p:nvPr/>
        </p:nvSpPr>
        <p:spPr>
          <a:xfrm>
            <a:off x="2170101" y="42045339"/>
            <a:ext cx="7464685" cy="2729863"/>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800" dirty="0">
                <a:solidFill>
                  <a:srgbClr val="002C5A"/>
                </a:solidFill>
                <a:latin typeface="Futura Thin" panose="000B0500000000000000" pitchFamily="2" charset="0"/>
              </a:rPr>
              <a:t>You notice the detail the moment you interact with your home. Solid core 8’ doors are not just for exteriors. We have used solid core doors throughout the house and its stunning. </a:t>
            </a:r>
          </a:p>
        </p:txBody>
      </p:sp>
      <p:grpSp>
        <p:nvGrpSpPr>
          <p:cNvPr id="82" name="Group 81"/>
          <p:cNvGrpSpPr/>
          <p:nvPr/>
        </p:nvGrpSpPr>
        <p:grpSpPr>
          <a:xfrm>
            <a:off x="7408145" y="38348146"/>
            <a:ext cx="4768342" cy="1316671"/>
            <a:chOff x="7585051" y="43822515"/>
            <a:chExt cx="4768342" cy="1316671"/>
          </a:xfrm>
        </p:grpSpPr>
        <p:grpSp>
          <p:nvGrpSpPr>
            <p:cNvPr id="56" name="Group 55"/>
            <p:cNvGrpSpPr/>
            <p:nvPr/>
          </p:nvGrpSpPr>
          <p:grpSpPr>
            <a:xfrm>
              <a:off x="7830365" y="44291226"/>
              <a:ext cx="1371600" cy="457517"/>
              <a:chOff x="3763961" y="46183552"/>
              <a:chExt cx="1371600" cy="457517"/>
            </a:xfrm>
          </p:grpSpPr>
          <p:grpSp>
            <p:nvGrpSpPr>
              <p:cNvPr id="48" name="Group 47"/>
              <p:cNvGrpSpPr/>
              <p:nvPr/>
            </p:nvGrpSpPr>
            <p:grpSpPr>
              <a:xfrm>
                <a:off x="3836309" y="46229589"/>
                <a:ext cx="182880" cy="370523"/>
                <a:chOff x="3817259" y="46229589"/>
                <a:chExt cx="182880" cy="370523"/>
              </a:xfrm>
            </p:grpSpPr>
            <p:sp>
              <p:nvSpPr>
                <p:cNvPr id="41" name="Rectangle 40"/>
                <p:cNvSpPr/>
                <p:nvPr/>
              </p:nvSpPr>
              <p:spPr>
                <a:xfrm>
                  <a:off x="3817259" y="46229589"/>
                  <a:ext cx="182880" cy="365760"/>
                </a:xfrm>
                <a:prstGeom prst="rect">
                  <a:avLst/>
                </a:prstGeom>
                <a:noFill/>
                <a:ln w="3175">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3822337" y="46229589"/>
                  <a:ext cx="177802" cy="36576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817572" y="46234352"/>
                  <a:ext cx="177802" cy="36576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4866432" y="46229589"/>
                <a:ext cx="182880" cy="370523"/>
                <a:chOff x="3817259" y="46229589"/>
                <a:chExt cx="182880" cy="370523"/>
              </a:xfrm>
            </p:grpSpPr>
            <p:sp>
              <p:nvSpPr>
                <p:cNvPr id="131" name="Rectangle 130"/>
                <p:cNvSpPr/>
                <p:nvPr/>
              </p:nvSpPr>
              <p:spPr>
                <a:xfrm>
                  <a:off x="3817259" y="46229589"/>
                  <a:ext cx="182880" cy="365760"/>
                </a:xfrm>
                <a:prstGeom prst="rect">
                  <a:avLst/>
                </a:prstGeom>
                <a:noFill/>
                <a:ln w="3175">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p:nvPr/>
              </p:nvCxnSpPr>
              <p:spPr>
                <a:xfrm>
                  <a:off x="3822337" y="46229589"/>
                  <a:ext cx="177802" cy="36576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817572" y="46234352"/>
                  <a:ext cx="177802" cy="36576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a:off x="3763961" y="46595349"/>
                <a:ext cx="1371600" cy="45720"/>
              </a:xfrm>
              <a:prstGeom prst="rect">
                <a:avLst/>
              </a:prstGeom>
              <a:noFill/>
              <a:ln w="3175">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Rectangle 134"/>
              <p:cNvSpPr/>
              <p:nvPr/>
            </p:nvSpPr>
            <p:spPr>
              <a:xfrm>
                <a:off x="3763961" y="46183552"/>
                <a:ext cx="1371600" cy="45720"/>
              </a:xfrm>
              <a:prstGeom prst="rect">
                <a:avLst/>
              </a:prstGeom>
              <a:noFill/>
              <a:ln w="3175">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TextBox 49"/>
              <p:cNvSpPr txBox="1"/>
              <p:nvPr/>
            </p:nvSpPr>
            <p:spPr>
              <a:xfrm>
                <a:off x="3993401" y="46224826"/>
                <a:ext cx="936475" cy="338554"/>
              </a:xfrm>
              <a:prstGeom prst="rect">
                <a:avLst/>
              </a:prstGeom>
              <a:noFill/>
            </p:spPr>
            <p:txBody>
              <a:bodyPr wrap="none" rtlCol="0">
                <a:spAutoFit/>
              </a:bodyPr>
              <a:lstStyle/>
              <a:p>
                <a:r>
                  <a:rPr lang="en-US" sz="1600" dirty="0" smtClean="0">
                    <a:solidFill>
                      <a:srgbClr val="002C5A"/>
                    </a:solidFill>
                    <a:latin typeface="Futura Thin" panose="000B0500000000000000" pitchFamily="2" charset="0"/>
                  </a:rPr>
                  <a:t>insulation</a:t>
                </a:r>
                <a:endParaRPr lang="en-US" sz="1600" dirty="0">
                  <a:solidFill>
                    <a:srgbClr val="002C5A"/>
                  </a:solidFill>
                  <a:latin typeface="Futura Thin" panose="000B0500000000000000" pitchFamily="2" charset="0"/>
                </a:endParaRPr>
              </a:p>
            </p:txBody>
          </p:sp>
        </p:grpSp>
        <p:grpSp>
          <p:nvGrpSpPr>
            <p:cNvPr id="55" name="Group 54"/>
            <p:cNvGrpSpPr/>
            <p:nvPr/>
          </p:nvGrpSpPr>
          <p:grpSpPr>
            <a:xfrm>
              <a:off x="10696722" y="44127396"/>
              <a:ext cx="1371600" cy="628967"/>
              <a:chOff x="6264558" y="46012102"/>
              <a:chExt cx="1371600" cy="628967"/>
            </a:xfrm>
          </p:grpSpPr>
          <p:grpSp>
            <p:nvGrpSpPr>
              <p:cNvPr id="136" name="Group 135"/>
              <p:cNvGrpSpPr/>
              <p:nvPr/>
            </p:nvGrpSpPr>
            <p:grpSpPr>
              <a:xfrm>
                <a:off x="6336906" y="46055060"/>
                <a:ext cx="182880" cy="548640"/>
                <a:chOff x="3817259" y="46229589"/>
                <a:chExt cx="182880" cy="370523"/>
              </a:xfrm>
            </p:grpSpPr>
            <p:sp>
              <p:nvSpPr>
                <p:cNvPr id="137" name="Rectangle 136"/>
                <p:cNvSpPr/>
                <p:nvPr/>
              </p:nvSpPr>
              <p:spPr>
                <a:xfrm>
                  <a:off x="3817259" y="46229589"/>
                  <a:ext cx="182880" cy="365760"/>
                </a:xfrm>
                <a:prstGeom prst="rect">
                  <a:avLst/>
                </a:prstGeom>
                <a:noFill/>
                <a:ln w="3175">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3822337" y="46229589"/>
                  <a:ext cx="177802" cy="36576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3817572" y="46234352"/>
                  <a:ext cx="177802" cy="36576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7367029" y="46055060"/>
                <a:ext cx="182880" cy="548640"/>
                <a:chOff x="3817259" y="46229589"/>
                <a:chExt cx="182880" cy="370523"/>
              </a:xfrm>
            </p:grpSpPr>
            <p:sp>
              <p:nvSpPr>
                <p:cNvPr id="142" name="Rectangle 141"/>
                <p:cNvSpPr/>
                <p:nvPr/>
              </p:nvSpPr>
              <p:spPr>
                <a:xfrm>
                  <a:off x="3817259" y="46229589"/>
                  <a:ext cx="182880" cy="365760"/>
                </a:xfrm>
                <a:prstGeom prst="rect">
                  <a:avLst/>
                </a:prstGeom>
                <a:noFill/>
                <a:ln w="3175">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3822337" y="46229589"/>
                  <a:ext cx="177802" cy="36576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3817572" y="46234352"/>
                  <a:ext cx="177802" cy="36576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sp>
            <p:nvSpPr>
              <p:cNvPr id="150" name="Rectangle 149"/>
              <p:cNvSpPr/>
              <p:nvPr/>
            </p:nvSpPr>
            <p:spPr>
              <a:xfrm>
                <a:off x="6264558" y="46595349"/>
                <a:ext cx="1371600" cy="45720"/>
              </a:xfrm>
              <a:prstGeom prst="rect">
                <a:avLst/>
              </a:prstGeom>
              <a:noFill/>
              <a:ln w="3175">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Rectangle 158"/>
              <p:cNvSpPr/>
              <p:nvPr/>
            </p:nvSpPr>
            <p:spPr>
              <a:xfrm>
                <a:off x="6264558" y="46012102"/>
                <a:ext cx="1371600" cy="45720"/>
              </a:xfrm>
              <a:prstGeom prst="rect">
                <a:avLst/>
              </a:prstGeom>
              <a:noFill/>
              <a:ln w="3175">
                <a:solidFill>
                  <a:srgbClr val="002C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TextBox 159"/>
              <p:cNvSpPr txBox="1"/>
              <p:nvPr/>
            </p:nvSpPr>
            <p:spPr>
              <a:xfrm>
                <a:off x="6493998" y="46174026"/>
                <a:ext cx="936475" cy="338554"/>
              </a:xfrm>
              <a:prstGeom prst="rect">
                <a:avLst/>
              </a:prstGeom>
              <a:noFill/>
            </p:spPr>
            <p:txBody>
              <a:bodyPr wrap="none" rtlCol="0">
                <a:spAutoFit/>
              </a:bodyPr>
              <a:lstStyle/>
              <a:p>
                <a:r>
                  <a:rPr lang="en-US" sz="1600" dirty="0" smtClean="0">
                    <a:solidFill>
                      <a:srgbClr val="002C5A"/>
                    </a:solidFill>
                    <a:latin typeface="Futura Thin" panose="000B0500000000000000" pitchFamily="2" charset="0"/>
                  </a:rPr>
                  <a:t>insulation</a:t>
                </a:r>
                <a:endParaRPr lang="en-US" sz="1600" dirty="0">
                  <a:solidFill>
                    <a:srgbClr val="002C5A"/>
                  </a:solidFill>
                  <a:latin typeface="Futura Thin" panose="000B0500000000000000" pitchFamily="2" charset="0"/>
                </a:endParaRPr>
              </a:p>
            </p:txBody>
          </p:sp>
        </p:grpSp>
        <p:sp>
          <p:nvSpPr>
            <p:cNvPr id="51" name="Rectangle 50"/>
            <p:cNvSpPr/>
            <p:nvPr/>
          </p:nvSpPr>
          <p:spPr>
            <a:xfrm>
              <a:off x="9289403" y="44345517"/>
              <a:ext cx="142002" cy="362269"/>
            </a:xfrm>
            <a:prstGeom prst="rect">
              <a:avLst/>
            </a:prstGeom>
            <a:solidFill>
              <a:srgbClr val="BDB09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6" name="Rectangle 165"/>
            <p:cNvSpPr/>
            <p:nvPr/>
          </p:nvSpPr>
          <p:spPr>
            <a:xfrm>
              <a:off x="10467864" y="44162734"/>
              <a:ext cx="142002" cy="548640"/>
            </a:xfrm>
            <a:prstGeom prst="rect">
              <a:avLst/>
            </a:prstGeom>
            <a:solidFill>
              <a:srgbClr val="BDB09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4" name="Straight Connector 53"/>
            <p:cNvCxnSpPr/>
            <p:nvPr/>
          </p:nvCxnSpPr>
          <p:spPr>
            <a:xfrm>
              <a:off x="9277853" y="44701436"/>
              <a:ext cx="1325880" cy="3588"/>
            </a:xfrm>
            <a:prstGeom prst="line">
              <a:avLst/>
            </a:prstGeom>
            <a:ln>
              <a:solidFill>
                <a:srgbClr val="BDB099"/>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9395738" y="43822515"/>
              <a:ext cx="1104790" cy="1107996"/>
            </a:xfrm>
            <a:prstGeom prst="rect">
              <a:avLst/>
            </a:prstGeom>
            <a:noFill/>
          </p:spPr>
          <p:txBody>
            <a:bodyPr wrap="none" rtlCol="0">
              <a:spAutoFit/>
            </a:bodyPr>
            <a:lstStyle/>
            <a:p>
              <a:r>
                <a:rPr lang="en-US" sz="6600" dirty="0" smtClean="0">
                  <a:solidFill>
                    <a:srgbClr val="BDB099"/>
                  </a:solidFill>
                  <a:latin typeface="Futura Thin" panose="000B0500000000000000" pitchFamily="2" charset="0"/>
                </a:rPr>
                <a:t>57</a:t>
              </a:r>
              <a:endParaRPr lang="en-US" sz="6600" dirty="0">
                <a:solidFill>
                  <a:srgbClr val="BDB099"/>
                </a:solidFill>
                <a:latin typeface="Futura Thin" panose="000B0500000000000000" pitchFamily="2" charset="0"/>
              </a:endParaRPr>
            </a:p>
          </p:txBody>
        </p:sp>
        <p:sp>
          <p:nvSpPr>
            <p:cNvPr id="176" name="TextBox 175"/>
            <p:cNvSpPr txBox="1"/>
            <p:nvPr/>
          </p:nvSpPr>
          <p:spPr>
            <a:xfrm>
              <a:off x="9286278" y="44554411"/>
              <a:ext cx="1311578" cy="584775"/>
            </a:xfrm>
            <a:prstGeom prst="rect">
              <a:avLst/>
            </a:prstGeom>
            <a:noFill/>
          </p:spPr>
          <p:txBody>
            <a:bodyPr wrap="none" rtlCol="0">
              <a:spAutoFit/>
            </a:bodyPr>
            <a:lstStyle/>
            <a:p>
              <a:r>
                <a:rPr lang="en-US" sz="2400" dirty="0" smtClean="0">
                  <a:solidFill>
                    <a:srgbClr val="BDB099"/>
                  </a:solidFill>
                  <a:latin typeface="Futura Thin" panose="000B0500000000000000" pitchFamily="2" charset="0"/>
                </a:rPr>
                <a:t>% </a:t>
              </a:r>
              <a:r>
                <a:rPr lang="en-US" sz="3200" dirty="0" smtClean="0">
                  <a:solidFill>
                    <a:srgbClr val="BDB099"/>
                  </a:solidFill>
                  <a:latin typeface="Futura Thin" panose="000B0500000000000000" pitchFamily="2" charset="0"/>
                </a:rPr>
                <a:t>more</a:t>
              </a:r>
              <a:endParaRPr lang="en-US" sz="3200" dirty="0">
                <a:solidFill>
                  <a:srgbClr val="BDB099"/>
                </a:solidFill>
                <a:latin typeface="Futura Thin" panose="000B0500000000000000" pitchFamily="2" charset="0"/>
              </a:endParaRPr>
            </a:p>
          </p:txBody>
        </p:sp>
        <p:grpSp>
          <p:nvGrpSpPr>
            <p:cNvPr id="80" name="Group 79"/>
            <p:cNvGrpSpPr/>
            <p:nvPr/>
          </p:nvGrpSpPr>
          <p:grpSpPr>
            <a:xfrm>
              <a:off x="7999216" y="44734313"/>
              <a:ext cx="1032706" cy="215444"/>
              <a:chOff x="7999216" y="44710643"/>
              <a:chExt cx="1032706" cy="215444"/>
            </a:xfrm>
          </p:grpSpPr>
          <p:sp>
            <p:nvSpPr>
              <p:cNvPr id="75" name="TextBox 74"/>
              <p:cNvSpPr txBox="1"/>
              <p:nvPr/>
            </p:nvSpPr>
            <p:spPr>
              <a:xfrm>
                <a:off x="8378140" y="44710643"/>
                <a:ext cx="336952" cy="215444"/>
              </a:xfrm>
              <a:prstGeom prst="rect">
                <a:avLst/>
              </a:prstGeom>
              <a:noFill/>
            </p:spPr>
            <p:txBody>
              <a:bodyPr wrap="none" rtlCol="0">
                <a:spAutoFit/>
              </a:bodyPr>
              <a:lstStyle/>
              <a:p>
                <a:r>
                  <a:rPr lang="en-US" sz="800" dirty="0" smtClean="0">
                    <a:solidFill>
                      <a:srgbClr val="002C5A"/>
                    </a:solidFill>
                    <a:latin typeface="Futura Thin" panose="000B0500000000000000" pitchFamily="2" charset="0"/>
                  </a:rPr>
                  <a:t>16”</a:t>
                </a:r>
              </a:p>
            </p:txBody>
          </p:sp>
          <p:grpSp>
            <p:nvGrpSpPr>
              <p:cNvPr id="78" name="Group 77"/>
              <p:cNvGrpSpPr/>
              <p:nvPr/>
            </p:nvGrpSpPr>
            <p:grpSpPr>
              <a:xfrm>
                <a:off x="8751701" y="44756363"/>
                <a:ext cx="280221" cy="90435"/>
                <a:chOff x="8751701" y="44756363"/>
                <a:chExt cx="280221" cy="90435"/>
              </a:xfrm>
            </p:grpSpPr>
            <p:cxnSp>
              <p:nvCxnSpPr>
                <p:cNvPr id="178" name="Straight Connector 177"/>
                <p:cNvCxnSpPr/>
                <p:nvPr/>
              </p:nvCxnSpPr>
              <p:spPr>
                <a:xfrm>
                  <a:off x="9031922" y="44756363"/>
                  <a:ext cx="0" cy="9043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8751701" y="44801580"/>
                  <a:ext cx="274687"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p:nvGrpSpPr>
            <p:grpSpPr>
              <a:xfrm flipH="1">
                <a:off x="7999216" y="44756363"/>
                <a:ext cx="280221" cy="90435"/>
                <a:chOff x="8751701" y="44756363"/>
                <a:chExt cx="280221" cy="90435"/>
              </a:xfrm>
            </p:grpSpPr>
            <p:cxnSp>
              <p:nvCxnSpPr>
                <p:cNvPr id="183" name="Straight Connector 182"/>
                <p:cNvCxnSpPr/>
                <p:nvPr/>
              </p:nvCxnSpPr>
              <p:spPr>
                <a:xfrm>
                  <a:off x="9031922" y="44756363"/>
                  <a:ext cx="0" cy="9043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8751701" y="44801580"/>
                  <a:ext cx="274687"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grpSp>
          <p:nvGrpSpPr>
            <p:cNvPr id="79" name="Group 78"/>
            <p:cNvGrpSpPr/>
            <p:nvPr/>
          </p:nvGrpSpPr>
          <p:grpSpPr>
            <a:xfrm>
              <a:off x="7585051" y="44361672"/>
              <a:ext cx="332142" cy="327844"/>
              <a:chOff x="7585051" y="44361672"/>
              <a:chExt cx="332142" cy="327844"/>
            </a:xfrm>
          </p:grpSpPr>
          <p:sp>
            <p:nvSpPr>
              <p:cNvPr id="185" name="TextBox 184"/>
              <p:cNvSpPr txBox="1"/>
              <p:nvPr/>
            </p:nvSpPr>
            <p:spPr>
              <a:xfrm>
                <a:off x="7585051" y="44422633"/>
                <a:ext cx="332142" cy="215444"/>
              </a:xfrm>
              <a:prstGeom prst="rect">
                <a:avLst/>
              </a:prstGeom>
              <a:noFill/>
            </p:spPr>
            <p:txBody>
              <a:bodyPr wrap="none" rtlCol="0">
                <a:spAutoFit/>
              </a:bodyPr>
              <a:lstStyle/>
              <a:p>
                <a:r>
                  <a:rPr lang="en-US" sz="800" dirty="0" smtClean="0">
                    <a:solidFill>
                      <a:srgbClr val="002C5A"/>
                    </a:solidFill>
                    <a:latin typeface="Futura Thin" panose="000B0500000000000000" pitchFamily="2" charset="0"/>
                  </a:rPr>
                  <a:t>3</a:t>
                </a:r>
                <a:r>
                  <a:rPr lang="en-US" sz="500" dirty="0" smtClean="0">
                    <a:solidFill>
                      <a:srgbClr val="002C5A"/>
                    </a:solidFill>
                    <a:latin typeface="Futura Thin" panose="000B0500000000000000" pitchFamily="2" charset="0"/>
                  </a:rPr>
                  <a:t>.5</a:t>
                </a:r>
                <a:r>
                  <a:rPr lang="en-US" sz="800" dirty="0" smtClean="0">
                    <a:solidFill>
                      <a:srgbClr val="002C5A"/>
                    </a:solidFill>
                    <a:latin typeface="Futura Thin" panose="000B0500000000000000" pitchFamily="2" charset="0"/>
                  </a:rPr>
                  <a:t>”</a:t>
                </a:r>
              </a:p>
            </p:txBody>
          </p:sp>
          <p:grpSp>
            <p:nvGrpSpPr>
              <p:cNvPr id="186" name="Group 185"/>
              <p:cNvGrpSpPr/>
              <p:nvPr/>
            </p:nvGrpSpPr>
            <p:grpSpPr>
              <a:xfrm rot="16200000">
                <a:off x="7689603" y="44366075"/>
                <a:ext cx="99241" cy="90435"/>
                <a:chOff x="8932681" y="44756363"/>
                <a:chExt cx="99241" cy="90435"/>
              </a:xfrm>
            </p:grpSpPr>
            <p:cxnSp>
              <p:nvCxnSpPr>
                <p:cNvPr id="187" name="Straight Connector 186"/>
                <p:cNvCxnSpPr/>
                <p:nvPr/>
              </p:nvCxnSpPr>
              <p:spPr>
                <a:xfrm>
                  <a:off x="9031922" y="44756363"/>
                  <a:ext cx="0" cy="9043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8932681" y="44801592"/>
                  <a:ext cx="91440"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nvGrpSpPr>
              <p:cNvPr id="192" name="Group 191"/>
              <p:cNvGrpSpPr/>
              <p:nvPr/>
            </p:nvGrpSpPr>
            <p:grpSpPr>
              <a:xfrm rot="5400000" flipV="1">
                <a:off x="7689603" y="44594678"/>
                <a:ext cx="99241" cy="90435"/>
                <a:chOff x="8932681" y="44756363"/>
                <a:chExt cx="99241" cy="90435"/>
              </a:xfrm>
            </p:grpSpPr>
            <p:cxnSp>
              <p:nvCxnSpPr>
                <p:cNvPr id="193" name="Straight Connector 192"/>
                <p:cNvCxnSpPr/>
                <p:nvPr/>
              </p:nvCxnSpPr>
              <p:spPr>
                <a:xfrm>
                  <a:off x="9031922" y="44756363"/>
                  <a:ext cx="0" cy="9043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8932681" y="44801592"/>
                  <a:ext cx="91440"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grpSp>
          <p:nvGrpSpPr>
            <p:cNvPr id="202" name="Group 201"/>
            <p:cNvGrpSpPr/>
            <p:nvPr/>
          </p:nvGrpSpPr>
          <p:grpSpPr>
            <a:xfrm>
              <a:off x="12021251" y="44182131"/>
              <a:ext cx="332142" cy="527852"/>
              <a:chOff x="7585051" y="44161664"/>
              <a:chExt cx="332142" cy="527852"/>
            </a:xfrm>
          </p:grpSpPr>
          <p:sp>
            <p:nvSpPr>
              <p:cNvPr id="203" name="TextBox 202"/>
              <p:cNvSpPr txBox="1"/>
              <p:nvPr/>
            </p:nvSpPr>
            <p:spPr>
              <a:xfrm>
                <a:off x="7585051" y="44279753"/>
                <a:ext cx="332142" cy="215444"/>
              </a:xfrm>
              <a:prstGeom prst="rect">
                <a:avLst/>
              </a:prstGeom>
              <a:noFill/>
            </p:spPr>
            <p:txBody>
              <a:bodyPr wrap="none" rtlCol="0">
                <a:spAutoFit/>
              </a:bodyPr>
              <a:lstStyle/>
              <a:p>
                <a:r>
                  <a:rPr lang="en-US" sz="800" dirty="0" smtClean="0">
                    <a:solidFill>
                      <a:srgbClr val="002C5A"/>
                    </a:solidFill>
                    <a:latin typeface="Futura Thin" panose="000B0500000000000000" pitchFamily="2" charset="0"/>
                  </a:rPr>
                  <a:t>5</a:t>
                </a:r>
                <a:r>
                  <a:rPr lang="en-US" sz="500" dirty="0" smtClean="0">
                    <a:solidFill>
                      <a:srgbClr val="002C5A"/>
                    </a:solidFill>
                    <a:latin typeface="Futura Thin" panose="000B0500000000000000" pitchFamily="2" charset="0"/>
                  </a:rPr>
                  <a:t>.5</a:t>
                </a:r>
                <a:r>
                  <a:rPr lang="en-US" sz="800" dirty="0" smtClean="0">
                    <a:solidFill>
                      <a:srgbClr val="002C5A"/>
                    </a:solidFill>
                    <a:latin typeface="Futura Thin" panose="000B0500000000000000" pitchFamily="2" charset="0"/>
                  </a:rPr>
                  <a:t>”</a:t>
                </a:r>
              </a:p>
            </p:txBody>
          </p:sp>
          <p:grpSp>
            <p:nvGrpSpPr>
              <p:cNvPr id="204" name="Group 203"/>
              <p:cNvGrpSpPr/>
              <p:nvPr/>
            </p:nvGrpSpPr>
            <p:grpSpPr>
              <a:xfrm rot="16200000">
                <a:off x="7689623" y="44166067"/>
                <a:ext cx="99241" cy="90435"/>
                <a:chOff x="9132709" y="44756363"/>
                <a:chExt cx="99241" cy="90435"/>
              </a:xfrm>
            </p:grpSpPr>
            <p:cxnSp>
              <p:nvCxnSpPr>
                <p:cNvPr id="208" name="Straight Connector 207"/>
                <p:cNvCxnSpPr/>
                <p:nvPr/>
              </p:nvCxnSpPr>
              <p:spPr>
                <a:xfrm>
                  <a:off x="9231950" y="44756363"/>
                  <a:ext cx="0" cy="9043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9132709" y="44801592"/>
                  <a:ext cx="91440"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rot="5400000" flipV="1">
                <a:off x="7689603" y="44594678"/>
                <a:ext cx="99241" cy="90435"/>
                <a:chOff x="8932681" y="44756363"/>
                <a:chExt cx="99241" cy="90435"/>
              </a:xfrm>
            </p:grpSpPr>
            <p:cxnSp>
              <p:nvCxnSpPr>
                <p:cNvPr id="206" name="Straight Connector 205"/>
                <p:cNvCxnSpPr/>
                <p:nvPr/>
              </p:nvCxnSpPr>
              <p:spPr>
                <a:xfrm>
                  <a:off x="9031922" y="44756363"/>
                  <a:ext cx="0" cy="9043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8932681" y="44801592"/>
                  <a:ext cx="91440"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p:cNvGrpSpPr/>
            <p:nvPr/>
          </p:nvGrpSpPr>
          <p:grpSpPr>
            <a:xfrm>
              <a:off x="10861454" y="44734313"/>
              <a:ext cx="1032706" cy="215444"/>
              <a:chOff x="7999216" y="44710643"/>
              <a:chExt cx="1032706" cy="215444"/>
            </a:xfrm>
          </p:grpSpPr>
          <p:sp>
            <p:nvSpPr>
              <p:cNvPr id="211" name="TextBox 210"/>
              <p:cNvSpPr txBox="1"/>
              <p:nvPr/>
            </p:nvSpPr>
            <p:spPr>
              <a:xfrm>
                <a:off x="8378140" y="44710643"/>
                <a:ext cx="336952" cy="215444"/>
              </a:xfrm>
              <a:prstGeom prst="rect">
                <a:avLst/>
              </a:prstGeom>
              <a:noFill/>
            </p:spPr>
            <p:txBody>
              <a:bodyPr wrap="none" rtlCol="0">
                <a:spAutoFit/>
              </a:bodyPr>
              <a:lstStyle/>
              <a:p>
                <a:r>
                  <a:rPr lang="en-US" sz="800" dirty="0" smtClean="0">
                    <a:solidFill>
                      <a:srgbClr val="002C5A"/>
                    </a:solidFill>
                    <a:latin typeface="Futura Thin" panose="000B0500000000000000" pitchFamily="2" charset="0"/>
                  </a:rPr>
                  <a:t>16”</a:t>
                </a:r>
              </a:p>
            </p:txBody>
          </p:sp>
          <p:grpSp>
            <p:nvGrpSpPr>
              <p:cNvPr id="212" name="Group 211"/>
              <p:cNvGrpSpPr/>
              <p:nvPr/>
            </p:nvGrpSpPr>
            <p:grpSpPr>
              <a:xfrm>
                <a:off x="8751701" y="44756363"/>
                <a:ext cx="280221" cy="90435"/>
                <a:chOff x="8751701" y="44756363"/>
                <a:chExt cx="280221" cy="90435"/>
              </a:xfrm>
            </p:grpSpPr>
            <p:cxnSp>
              <p:nvCxnSpPr>
                <p:cNvPr id="216" name="Straight Connector 215"/>
                <p:cNvCxnSpPr/>
                <p:nvPr/>
              </p:nvCxnSpPr>
              <p:spPr>
                <a:xfrm>
                  <a:off x="9031922" y="44756363"/>
                  <a:ext cx="0" cy="9043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8751701" y="44801580"/>
                  <a:ext cx="274687"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flipH="1">
                <a:off x="7999216" y="44756363"/>
                <a:ext cx="280221" cy="90435"/>
                <a:chOff x="8751701" y="44756363"/>
                <a:chExt cx="280221" cy="90435"/>
              </a:xfrm>
            </p:grpSpPr>
            <p:cxnSp>
              <p:nvCxnSpPr>
                <p:cNvPr id="214" name="Straight Connector 213"/>
                <p:cNvCxnSpPr/>
                <p:nvPr/>
              </p:nvCxnSpPr>
              <p:spPr>
                <a:xfrm>
                  <a:off x="9031922" y="44756363"/>
                  <a:ext cx="0" cy="90435"/>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8751701" y="44801580"/>
                  <a:ext cx="274687" cy="0"/>
                </a:xfrm>
                <a:prstGeom prst="line">
                  <a:avLst/>
                </a:prstGeom>
                <a:ln>
                  <a:solidFill>
                    <a:srgbClr val="002C5A"/>
                  </a:solidFill>
                </a:ln>
              </p:spPr>
              <p:style>
                <a:lnRef idx="1">
                  <a:schemeClr val="accent1"/>
                </a:lnRef>
                <a:fillRef idx="0">
                  <a:schemeClr val="accent1"/>
                </a:fillRef>
                <a:effectRef idx="0">
                  <a:schemeClr val="accent1"/>
                </a:effectRef>
                <a:fontRef idx="minor">
                  <a:schemeClr val="tx1"/>
                </a:fontRef>
              </p:style>
            </p:cxnSp>
          </p:grpSp>
        </p:grpSp>
      </p:grpSp>
      <p:sp>
        <p:nvSpPr>
          <p:cNvPr id="219" name="Subtitle 2"/>
          <p:cNvSpPr txBox="1">
            <a:spLocks/>
          </p:cNvSpPr>
          <p:nvPr/>
        </p:nvSpPr>
        <p:spPr>
          <a:xfrm>
            <a:off x="2234611" y="37851688"/>
            <a:ext cx="4375498" cy="549453"/>
          </a:xfrm>
          <a:prstGeom prst="rect">
            <a:avLst/>
          </a:prstGeom>
        </p:spPr>
        <p:txBody>
          <a:bodyPr vert="horz" lIns="91440" tIns="45720" rIns="91440" bIns="45720" rtlCol="0">
            <a:no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4400" dirty="0" smtClean="0">
                <a:solidFill>
                  <a:srgbClr val="002C5A"/>
                </a:solidFill>
                <a:latin typeface="Futura Thin" panose="000B0500000000000000" pitchFamily="2" charset="0"/>
              </a:rPr>
              <a:t>2 x 6 Exterior Walls</a:t>
            </a:r>
            <a:endParaRPr lang="en-US" sz="4400" dirty="0">
              <a:solidFill>
                <a:srgbClr val="002C5A"/>
              </a:solidFill>
              <a:latin typeface="Futura Thin" panose="000B0500000000000000" pitchFamily="2" charset="0"/>
            </a:endParaRPr>
          </a:p>
        </p:txBody>
      </p:sp>
      <p:grpSp>
        <p:nvGrpSpPr>
          <p:cNvPr id="14" name="Group 13"/>
          <p:cNvGrpSpPr/>
          <p:nvPr/>
        </p:nvGrpSpPr>
        <p:grpSpPr>
          <a:xfrm>
            <a:off x="10539315" y="41998940"/>
            <a:ext cx="1104790" cy="1346256"/>
            <a:chOff x="13448518" y="41607030"/>
            <a:chExt cx="1104790" cy="1346256"/>
          </a:xfrm>
        </p:grpSpPr>
        <p:sp>
          <p:nvSpPr>
            <p:cNvPr id="175" name="TextBox 174"/>
            <p:cNvSpPr txBox="1"/>
            <p:nvPr/>
          </p:nvSpPr>
          <p:spPr>
            <a:xfrm>
              <a:off x="13448518" y="41607030"/>
              <a:ext cx="1104790" cy="1107996"/>
            </a:xfrm>
            <a:prstGeom prst="rect">
              <a:avLst/>
            </a:prstGeom>
            <a:noFill/>
          </p:spPr>
          <p:txBody>
            <a:bodyPr wrap="none" rtlCol="0">
              <a:spAutoFit/>
            </a:bodyPr>
            <a:lstStyle/>
            <a:p>
              <a:r>
                <a:rPr lang="en-US" sz="6600" dirty="0" smtClean="0">
                  <a:solidFill>
                    <a:srgbClr val="BDB099"/>
                  </a:solidFill>
                  <a:latin typeface="Futura Thin" panose="000B0500000000000000" pitchFamily="2" charset="0"/>
                </a:rPr>
                <a:t>30</a:t>
              </a:r>
              <a:endParaRPr lang="en-US" sz="6600" dirty="0">
                <a:solidFill>
                  <a:srgbClr val="BDB099"/>
                </a:solidFill>
                <a:latin typeface="Futura Thin" panose="000B0500000000000000" pitchFamily="2" charset="0"/>
              </a:endParaRPr>
            </a:p>
          </p:txBody>
        </p:sp>
        <p:sp>
          <p:nvSpPr>
            <p:cNvPr id="177" name="TextBox 176"/>
            <p:cNvSpPr txBox="1"/>
            <p:nvPr/>
          </p:nvSpPr>
          <p:spPr>
            <a:xfrm>
              <a:off x="13490197" y="42245400"/>
              <a:ext cx="1021433" cy="707886"/>
            </a:xfrm>
            <a:prstGeom prst="rect">
              <a:avLst/>
            </a:prstGeom>
            <a:noFill/>
          </p:spPr>
          <p:txBody>
            <a:bodyPr wrap="none" rtlCol="0">
              <a:spAutoFit/>
            </a:bodyPr>
            <a:lstStyle/>
            <a:p>
              <a:r>
                <a:rPr lang="en-US" sz="4000" dirty="0" smtClean="0">
                  <a:solidFill>
                    <a:srgbClr val="BDB099"/>
                  </a:solidFill>
                  <a:latin typeface="Futura Thin" panose="000B0500000000000000" pitchFamily="2" charset="0"/>
                </a:rPr>
                <a:t>year</a:t>
              </a:r>
              <a:endParaRPr lang="en-US" sz="4000" dirty="0">
                <a:solidFill>
                  <a:srgbClr val="BDB099"/>
                </a:solidFill>
                <a:latin typeface="Futura Thin" panose="000B0500000000000000" pitchFamily="2" charset="0"/>
              </a:endParaRPr>
            </a:p>
          </p:txBody>
        </p:sp>
      </p:grpSp>
      <p:sp>
        <p:nvSpPr>
          <p:cNvPr id="189" name="Subtitle 2"/>
          <p:cNvSpPr txBox="1">
            <a:spLocks/>
          </p:cNvSpPr>
          <p:nvPr/>
        </p:nvSpPr>
        <p:spPr>
          <a:xfrm>
            <a:off x="2170101" y="41418396"/>
            <a:ext cx="7656245" cy="549453"/>
          </a:xfrm>
          <a:prstGeom prst="rect">
            <a:avLst/>
          </a:prstGeom>
        </p:spPr>
        <p:txBody>
          <a:bodyPr vert="horz" lIns="91440" tIns="45720" rIns="91440" bIns="45720" rtlCol="0">
            <a:no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4400" dirty="0" smtClean="0">
                <a:solidFill>
                  <a:srgbClr val="002C5A"/>
                </a:solidFill>
                <a:latin typeface="Futura Thin" panose="000B0500000000000000" pitchFamily="2" charset="0"/>
              </a:rPr>
              <a:t>30 Year Composition Shingle Roof</a:t>
            </a:r>
            <a:endParaRPr lang="en-US" sz="4400" dirty="0">
              <a:solidFill>
                <a:srgbClr val="002C5A"/>
              </a:solidFill>
              <a:latin typeface="Futura Thin" panose="000B0500000000000000" pitchFamily="2" charset="0"/>
            </a:endParaRPr>
          </a:p>
        </p:txBody>
      </p:sp>
      <p:sp>
        <p:nvSpPr>
          <p:cNvPr id="190" name="Subtitle 2"/>
          <p:cNvSpPr txBox="1">
            <a:spLocks/>
          </p:cNvSpPr>
          <p:nvPr/>
        </p:nvSpPr>
        <p:spPr>
          <a:xfrm>
            <a:off x="2210201" y="44857521"/>
            <a:ext cx="7464685" cy="2729863"/>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800" dirty="0" smtClean="0">
                <a:solidFill>
                  <a:srgbClr val="002C5A"/>
                </a:solidFill>
                <a:latin typeface="Futura Thin" panose="000B0500000000000000" pitchFamily="2" charset="0"/>
              </a:rPr>
              <a:t>All Fields Residential homes are finished with a 100% masonry and </a:t>
            </a:r>
            <a:r>
              <a:rPr lang="en-US" sz="2800" dirty="0">
                <a:solidFill>
                  <a:srgbClr val="002C5A"/>
                </a:solidFill>
                <a:latin typeface="Futura Thin" panose="000B0500000000000000" pitchFamily="2" charset="0"/>
              </a:rPr>
              <a:t>steel </a:t>
            </a:r>
            <a:r>
              <a:rPr lang="en-US" sz="2800" dirty="0" smtClean="0">
                <a:solidFill>
                  <a:srgbClr val="002C5A"/>
                </a:solidFill>
                <a:latin typeface="Futura Thin" panose="000B0500000000000000" pitchFamily="2" charset="0"/>
              </a:rPr>
              <a:t>façade. High quality materials lead to iconic residences. </a:t>
            </a:r>
            <a:endParaRPr lang="en-US" sz="2800" dirty="0">
              <a:solidFill>
                <a:srgbClr val="002C5A"/>
              </a:solidFill>
              <a:latin typeface="Futura Thin" panose="000B0500000000000000" pitchFamily="2" charset="0"/>
            </a:endParaRPr>
          </a:p>
        </p:txBody>
      </p:sp>
      <p:sp>
        <p:nvSpPr>
          <p:cNvPr id="197" name="Subtitle 2"/>
          <p:cNvSpPr txBox="1">
            <a:spLocks/>
          </p:cNvSpPr>
          <p:nvPr/>
        </p:nvSpPr>
        <p:spPr>
          <a:xfrm>
            <a:off x="2210201" y="44230578"/>
            <a:ext cx="7656245" cy="549453"/>
          </a:xfrm>
          <a:prstGeom prst="rect">
            <a:avLst/>
          </a:prstGeom>
        </p:spPr>
        <p:txBody>
          <a:bodyPr vert="horz" lIns="91440" tIns="45720" rIns="91440" bIns="45720" rtlCol="0">
            <a:no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4400" dirty="0" smtClean="0">
                <a:solidFill>
                  <a:srgbClr val="002C5A"/>
                </a:solidFill>
                <a:latin typeface="Futura Thin" panose="000B0500000000000000" pitchFamily="2" charset="0"/>
              </a:rPr>
              <a:t>Masonry and Steel </a:t>
            </a:r>
            <a:r>
              <a:rPr lang="en-US" sz="4400" dirty="0">
                <a:solidFill>
                  <a:srgbClr val="002C5A"/>
                </a:solidFill>
                <a:latin typeface="Futura Thin" panose="000B0500000000000000" pitchFamily="2" charset="0"/>
              </a:rPr>
              <a:t>Façade</a:t>
            </a:r>
          </a:p>
        </p:txBody>
      </p:sp>
      <p:grpSp>
        <p:nvGrpSpPr>
          <p:cNvPr id="198" name="Group 197"/>
          <p:cNvGrpSpPr/>
          <p:nvPr/>
        </p:nvGrpSpPr>
        <p:grpSpPr>
          <a:xfrm>
            <a:off x="10230478" y="44502070"/>
            <a:ext cx="1887680" cy="1107996"/>
            <a:chOff x="9437339" y="23854238"/>
            <a:chExt cx="1887680" cy="1107996"/>
          </a:xfrm>
        </p:grpSpPr>
        <p:sp>
          <p:nvSpPr>
            <p:cNvPr id="199" name="TextBox 198"/>
            <p:cNvSpPr txBox="1"/>
            <p:nvPr/>
          </p:nvSpPr>
          <p:spPr>
            <a:xfrm>
              <a:off x="9437339" y="23854238"/>
              <a:ext cx="1564852" cy="1107996"/>
            </a:xfrm>
            <a:prstGeom prst="rect">
              <a:avLst/>
            </a:prstGeom>
            <a:noFill/>
          </p:spPr>
          <p:txBody>
            <a:bodyPr wrap="none" rtlCol="0">
              <a:spAutoFit/>
            </a:bodyPr>
            <a:lstStyle/>
            <a:p>
              <a:r>
                <a:rPr lang="en-US" sz="6600" dirty="0" smtClean="0">
                  <a:solidFill>
                    <a:srgbClr val="BDB099"/>
                  </a:solidFill>
                  <a:latin typeface="Futura Thin" panose="000B0500000000000000" pitchFamily="2" charset="0"/>
                </a:rPr>
                <a:t>100</a:t>
              </a:r>
              <a:endParaRPr lang="en-US" sz="6600" dirty="0">
                <a:solidFill>
                  <a:srgbClr val="BDB099"/>
                </a:solidFill>
                <a:latin typeface="Futura Thin" panose="000B0500000000000000" pitchFamily="2" charset="0"/>
              </a:endParaRPr>
            </a:p>
          </p:txBody>
        </p:sp>
        <p:sp>
          <p:nvSpPr>
            <p:cNvPr id="200" name="TextBox 199"/>
            <p:cNvSpPr txBox="1"/>
            <p:nvPr/>
          </p:nvSpPr>
          <p:spPr>
            <a:xfrm>
              <a:off x="10818149" y="23955382"/>
              <a:ext cx="506870" cy="646331"/>
            </a:xfrm>
            <a:prstGeom prst="rect">
              <a:avLst/>
            </a:prstGeom>
            <a:noFill/>
          </p:spPr>
          <p:txBody>
            <a:bodyPr wrap="none" rtlCol="0">
              <a:spAutoFit/>
            </a:bodyPr>
            <a:lstStyle/>
            <a:p>
              <a:r>
                <a:rPr lang="en-US" sz="3600" dirty="0" smtClean="0">
                  <a:solidFill>
                    <a:srgbClr val="BDB099"/>
                  </a:solidFill>
                  <a:latin typeface="Futura Thin" panose="000B0500000000000000" pitchFamily="2" charset="0"/>
                </a:rPr>
                <a:t>%</a:t>
              </a:r>
              <a:endParaRPr lang="en-US" sz="3600" dirty="0">
                <a:solidFill>
                  <a:srgbClr val="BDB099"/>
                </a:solidFill>
                <a:latin typeface="Futura Thin" panose="000B0500000000000000" pitchFamily="2" charset="0"/>
              </a:endParaRPr>
            </a:p>
          </p:txBody>
        </p:sp>
      </p:grpSp>
      <p:sp>
        <p:nvSpPr>
          <p:cNvPr id="201" name="TextBox 200"/>
          <p:cNvSpPr txBox="1"/>
          <p:nvPr/>
        </p:nvSpPr>
        <p:spPr>
          <a:xfrm>
            <a:off x="10266433" y="45191203"/>
            <a:ext cx="1893467" cy="1323439"/>
          </a:xfrm>
          <a:prstGeom prst="rect">
            <a:avLst/>
          </a:prstGeom>
          <a:noFill/>
        </p:spPr>
        <p:txBody>
          <a:bodyPr wrap="none" rtlCol="0">
            <a:spAutoFit/>
          </a:bodyPr>
          <a:lstStyle/>
          <a:p>
            <a:r>
              <a:rPr lang="en-US" sz="4000" dirty="0" smtClean="0">
                <a:solidFill>
                  <a:srgbClr val="BDB099"/>
                </a:solidFill>
                <a:latin typeface="Futura Thin" panose="000B0500000000000000" pitchFamily="2" charset="0"/>
              </a:rPr>
              <a:t>Masonry</a:t>
            </a:r>
          </a:p>
          <a:p>
            <a:r>
              <a:rPr lang="en-US" sz="4000" dirty="0" smtClean="0">
                <a:solidFill>
                  <a:srgbClr val="BDB099"/>
                </a:solidFill>
                <a:latin typeface="Futura Thin" panose="000B0500000000000000" pitchFamily="2" charset="0"/>
              </a:rPr>
              <a:t>&amp; Steel</a:t>
            </a:r>
            <a:endParaRPr lang="en-US" sz="4000" dirty="0">
              <a:solidFill>
                <a:srgbClr val="BDB099"/>
              </a:solidFill>
              <a:latin typeface="Futura Thin" panose="000B0500000000000000" pitchFamily="2" charset="0"/>
            </a:endParaRPr>
          </a:p>
        </p:txBody>
      </p:sp>
      <p:grpSp>
        <p:nvGrpSpPr>
          <p:cNvPr id="27" name="Group 26"/>
          <p:cNvGrpSpPr/>
          <p:nvPr/>
        </p:nvGrpSpPr>
        <p:grpSpPr>
          <a:xfrm>
            <a:off x="10640960" y="39441709"/>
            <a:ext cx="3140374" cy="1838486"/>
            <a:chOff x="10547971" y="39581194"/>
            <a:chExt cx="3140374" cy="1838486"/>
          </a:xfrm>
        </p:grpSpPr>
        <p:sp>
          <p:nvSpPr>
            <p:cNvPr id="226" name="Subtitle 2"/>
            <p:cNvSpPr txBox="1">
              <a:spLocks/>
            </p:cNvSpPr>
            <p:nvPr/>
          </p:nvSpPr>
          <p:spPr>
            <a:xfrm>
              <a:off x="10547971" y="39581194"/>
              <a:ext cx="3140374" cy="452431"/>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400" dirty="0" smtClean="0">
                  <a:solidFill>
                    <a:srgbClr val="BDB099"/>
                  </a:solidFill>
                  <a:latin typeface="Futura Thin" panose="000B0500000000000000" pitchFamily="2" charset="0"/>
                </a:rPr>
                <a:t>Stronger </a:t>
              </a:r>
            </a:p>
          </p:txBody>
        </p:sp>
        <p:sp>
          <p:nvSpPr>
            <p:cNvPr id="228" name="Subtitle 2"/>
            <p:cNvSpPr txBox="1">
              <a:spLocks/>
            </p:cNvSpPr>
            <p:nvPr/>
          </p:nvSpPr>
          <p:spPr>
            <a:xfrm>
              <a:off x="10547971" y="39927708"/>
              <a:ext cx="3140374" cy="452431"/>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400" dirty="0" smtClean="0">
                  <a:solidFill>
                    <a:srgbClr val="BDB099"/>
                  </a:solidFill>
                  <a:latin typeface="Futura Thin" panose="000B0500000000000000" pitchFamily="2" charset="0"/>
                </a:rPr>
                <a:t>Stiffer</a:t>
              </a:r>
            </a:p>
          </p:txBody>
        </p:sp>
        <p:sp>
          <p:nvSpPr>
            <p:cNvPr id="229" name="Subtitle 2"/>
            <p:cNvSpPr txBox="1">
              <a:spLocks/>
            </p:cNvSpPr>
            <p:nvPr/>
          </p:nvSpPr>
          <p:spPr>
            <a:xfrm>
              <a:off x="10547971" y="40274222"/>
              <a:ext cx="3140374" cy="452431"/>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400" dirty="0" smtClean="0">
                  <a:solidFill>
                    <a:srgbClr val="BDB099"/>
                  </a:solidFill>
                  <a:latin typeface="Futura Thin" panose="000B0500000000000000" pitchFamily="2" charset="0"/>
                </a:rPr>
                <a:t>Quieter</a:t>
              </a:r>
            </a:p>
          </p:txBody>
        </p:sp>
        <p:sp>
          <p:nvSpPr>
            <p:cNvPr id="230" name="Subtitle 2"/>
            <p:cNvSpPr txBox="1">
              <a:spLocks/>
            </p:cNvSpPr>
            <p:nvPr/>
          </p:nvSpPr>
          <p:spPr>
            <a:xfrm>
              <a:off x="10547971" y="40620736"/>
              <a:ext cx="3140374" cy="452431"/>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400" dirty="0" smtClean="0">
                  <a:solidFill>
                    <a:srgbClr val="BDB099"/>
                  </a:solidFill>
                  <a:latin typeface="Futura Thin" panose="000B0500000000000000" pitchFamily="2" charset="0"/>
                </a:rPr>
                <a:t>Cooler</a:t>
              </a:r>
            </a:p>
          </p:txBody>
        </p:sp>
        <p:sp>
          <p:nvSpPr>
            <p:cNvPr id="231" name="Subtitle 2"/>
            <p:cNvSpPr txBox="1">
              <a:spLocks/>
            </p:cNvSpPr>
            <p:nvPr/>
          </p:nvSpPr>
          <p:spPr>
            <a:xfrm>
              <a:off x="10547971" y="40967249"/>
              <a:ext cx="3140374" cy="452431"/>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400" dirty="0" smtClean="0">
                  <a:solidFill>
                    <a:srgbClr val="BDB099"/>
                  </a:solidFill>
                  <a:latin typeface="Futura Thin" panose="000B0500000000000000" pitchFamily="2" charset="0"/>
                </a:rPr>
                <a:t>Warmer</a:t>
              </a:r>
            </a:p>
          </p:txBody>
        </p:sp>
      </p:grpSp>
    </p:spTree>
    <p:extLst>
      <p:ext uri="{BB962C8B-B14F-4D97-AF65-F5344CB8AC3E}">
        <p14:creationId xmlns:p14="http://schemas.microsoft.com/office/powerpoint/2010/main" val="3472289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6750" y="2650144"/>
            <a:ext cx="10132849" cy="2095587"/>
          </a:xfrm>
        </p:spPr>
        <p:txBody>
          <a:bodyPr>
            <a:normAutofit lnSpcReduction="10000"/>
          </a:bodyPr>
          <a:lstStyle/>
          <a:p>
            <a:r>
              <a:rPr lang="en-US" sz="3200" dirty="0" smtClean="0">
                <a:solidFill>
                  <a:srgbClr val="002C5A"/>
                </a:solidFill>
                <a:latin typeface="Futura Thin" panose="000B0500000000000000" pitchFamily="2" charset="0"/>
              </a:rPr>
              <a:t>Fields Residential stands by each home it builds. Fields Residential supplies full support for their homes and works hard to resolve any issues that may arise. To further guarantee quality and peace of mind each Fields Residential home comes with a StrucSure 1-2-10 home warranty. </a:t>
            </a:r>
            <a:endParaRPr lang="en-US" sz="3200" dirty="0">
              <a:solidFill>
                <a:srgbClr val="002C5A"/>
              </a:solidFill>
              <a:latin typeface="Futura Thin" panose="000B0500000000000000" pitchFamily="2" charset="0"/>
            </a:endParaRPr>
          </a:p>
        </p:txBody>
      </p:sp>
      <p:grpSp>
        <p:nvGrpSpPr>
          <p:cNvPr id="7" name="Group 6"/>
          <p:cNvGrpSpPr/>
          <p:nvPr/>
        </p:nvGrpSpPr>
        <p:grpSpPr>
          <a:xfrm>
            <a:off x="12582072" y="63620381"/>
            <a:ext cx="1690007" cy="1200329"/>
            <a:chOff x="10363200" y="3396343"/>
            <a:chExt cx="1690007" cy="1200329"/>
          </a:xfrm>
        </p:grpSpPr>
        <p:sp>
          <p:nvSpPr>
            <p:cNvPr id="5" name="TextBox 4"/>
            <p:cNvSpPr txBox="1"/>
            <p:nvPr/>
          </p:nvSpPr>
          <p:spPr>
            <a:xfrm>
              <a:off x="10363200" y="3396343"/>
              <a:ext cx="1213794" cy="1200329"/>
            </a:xfrm>
            <a:prstGeom prst="rect">
              <a:avLst/>
            </a:prstGeom>
            <a:noFill/>
          </p:spPr>
          <p:txBody>
            <a:bodyPr wrap="none" rtlCol="0">
              <a:spAutoFit/>
            </a:bodyPr>
            <a:lstStyle/>
            <a:p>
              <a:r>
                <a:rPr lang="en-US" sz="7200" dirty="0">
                  <a:solidFill>
                    <a:srgbClr val="BDB099"/>
                  </a:solidFill>
                  <a:latin typeface="Futura Thin" panose="000B0500000000000000" pitchFamily="2" charset="0"/>
                  <a:ea typeface="Microsoft JhengHei UI Light" panose="020B0304030504040204" pitchFamily="34" charset="-128"/>
                  <a:cs typeface="Microsoft JhengHei UI Light" panose="020B0304030504040204" pitchFamily="34" charset="-128"/>
                </a:rPr>
                <a:t>95</a:t>
              </a:r>
            </a:p>
          </p:txBody>
        </p:sp>
        <p:sp>
          <p:nvSpPr>
            <p:cNvPr id="6" name="TextBox 5"/>
            <p:cNvSpPr txBox="1"/>
            <p:nvPr/>
          </p:nvSpPr>
          <p:spPr>
            <a:xfrm>
              <a:off x="11451771" y="3484157"/>
              <a:ext cx="601436" cy="646331"/>
            </a:xfrm>
            <a:prstGeom prst="rect">
              <a:avLst/>
            </a:prstGeom>
            <a:noFill/>
          </p:spPr>
          <p:txBody>
            <a:bodyPr wrap="square" rtlCol="0">
              <a:spAutoFit/>
            </a:bodyPr>
            <a:lstStyle/>
            <a:p>
              <a:r>
                <a:rPr lang="en-US" sz="3600" dirty="0">
                  <a:solidFill>
                    <a:srgbClr val="BDB099"/>
                  </a:solidFill>
                  <a:latin typeface="Futura Thin" panose="000B0500000000000000" pitchFamily="2" charset="0"/>
                  <a:ea typeface="Microsoft JhengHei UI Light" panose="020B0304030504040204" pitchFamily="34" charset="-128"/>
                  <a:cs typeface="Microsoft JhengHei UI Light" panose="020B0304030504040204" pitchFamily="34" charset="-128"/>
                </a:rPr>
                <a:t>%</a:t>
              </a:r>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228600"/>
            <a:ext cx="3817257" cy="966890"/>
          </a:xfrm>
          <a:prstGeom prst="rect">
            <a:avLst/>
          </a:prstGeom>
        </p:spPr>
      </p:pic>
      <p:sp>
        <p:nvSpPr>
          <p:cNvPr id="10" name="TextBox 9"/>
          <p:cNvSpPr txBox="1"/>
          <p:nvPr/>
        </p:nvSpPr>
        <p:spPr>
          <a:xfrm>
            <a:off x="4281716" y="499679"/>
            <a:ext cx="941283" cy="424732"/>
          </a:xfrm>
          <a:prstGeom prst="rect">
            <a:avLst/>
          </a:prstGeom>
          <a:noFill/>
        </p:spPr>
        <p:txBody>
          <a:bodyPr wrap="none" rtlCol="0">
            <a:spAutoFit/>
          </a:bodyPr>
          <a:lstStyle/>
          <a:p>
            <a:r>
              <a:rPr lang="en-US" dirty="0">
                <a:solidFill>
                  <a:srgbClr val="002C5A"/>
                </a:solidFill>
                <a:latin typeface="Futura Thin" panose="000B0500000000000000" pitchFamily="2" charset="0"/>
              </a:rPr>
              <a:t>Design</a:t>
            </a:r>
          </a:p>
        </p:txBody>
      </p:sp>
      <p:sp>
        <p:nvSpPr>
          <p:cNvPr id="11" name="TextBox 10"/>
          <p:cNvSpPr txBox="1"/>
          <p:nvPr/>
        </p:nvSpPr>
        <p:spPr>
          <a:xfrm>
            <a:off x="5366519" y="499679"/>
            <a:ext cx="2101857" cy="424732"/>
          </a:xfrm>
          <a:prstGeom prst="rect">
            <a:avLst/>
          </a:prstGeom>
          <a:noFill/>
        </p:spPr>
        <p:txBody>
          <a:bodyPr wrap="none" rtlCol="0">
            <a:spAutoFit/>
          </a:bodyPr>
          <a:lstStyle/>
          <a:p>
            <a:r>
              <a:rPr lang="en-US" dirty="0">
                <a:solidFill>
                  <a:srgbClr val="002C5A"/>
                </a:solidFill>
                <a:latin typeface="Futura Thin" panose="000B0500000000000000" pitchFamily="2" charset="0"/>
              </a:rPr>
              <a:t>Connected Home</a:t>
            </a:r>
          </a:p>
        </p:txBody>
      </p:sp>
      <p:sp>
        <p:nvSpPr>
          <p:cNvPr id="12" name="TextBox 11"/>
          <p:cNvSpPr txBox="1"/>
          <p:nvPr/>
        </p:nvSpPr>
        <p:spPr>
          <a:xfrm>
            <a:off x="7611894" y="480472"/>
            <a:ext cx="955262" cy="424732"/>
          </a:xfrm>
          <a:prstGeom prst="rect">
            <a:avLst/>
          </a:prstGeom>
          <a:noFill/>
        </p:spPr>
        <p:txBody>
          <a:bodyPr wrap="none" rtlCol="0">
            <a:spAutoFit/>
          </a:bodyPr>
          <a:lstStyle/>
          <a:p>
            <a:r>
              <a:rPr lang="en-US" dirty="0">
                <a:solidFill>
                  <a:srgbClr val="002C5A"/>
                </a:solidFill>
                <a:latin typeface="Futura Thin" panose="000B0500000000000000" pitchFamily="2" charset="0"/>
              </a:rPr>
              <a:t>SMART</a:t>
            </a:r>
          </a:p>
        </p:txBody>
      </p:sp>
      <p:sp>
        <p:nvSpPr>
          <p:cNvPr id="13" name="TextBox 12"/>
          <p:cNvSpPr txBox="1"/>
          <p:nvPr/>
        </p:nvSpPr>
        <p:spPr>
          <a:xfrm>
            <a:off x="8710676" y="499679"/>
            <a:ext cx="1145378" cy="424732"/>
          </a:xfrm>
          <a:prstGeom prst="rect">
            <a:avLst/>
          </a:prstGeom>
          <a:noFill/>
        </p:spPr>
        <p:txBody>
          <a:bodyPr wrap="none" rtlCol="0">
            <a:spAutoFit/>
          </a:bodyPr>
          <a:lstStyle/>
          <a:p>
            <a:r>
              <a:rPr lang="en-US" dirty="0">
                <a:solidFill>
                  <a:srgbClr val="002C5A"/>
                </a:solidFill>
                <a:latin typeface="Futura Thin" panose="000B0500000000000000" pitchFamily="2" charset="0"/>
              </a:rPr>
              <a:t>Warranty</a:t>
            </a:r>
          </a:p>
        </p:txBody>
      </p:sp>
      <p:cxnSp>
        <p:nvCxnSpPr>
          <p:cNvPr id="146" name="Straight Connector 145"/>
          <p:cNvCxnSpPr/>
          <p:nvPr/>
        </p:nvCxnSpPr>
        <p:spPr>
          <a:xfrm>
            <a:off x="-344499" y="228600"/>
            <a:ext cx="0" cy="5053584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147" name="Straight Connector 146"/>
          <p:cNvCxnSpPr/>
          <p:nvPr/>
        </p:nvCxnSpPr>
        <p:spPr>
          <a:xfrm>
            <a:off x="15463799" y="670560"/>
            <a:ext cx="0" cy="50535840"/>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190" name="Title 1"/>
          <p:cNvSpPr txBox="1">
            <a:spLocks/>
          </p:cNvSpPr>
          <p:nvPr/>
        </p:nvSpPr>
        <p:spPr>
          <a:xfrm>
            <a:off x="2831880" y="639345"/>
            <a:ext cx="8966640" cy="2017393"/>
          </a:xfrm>
          <a:prstGeom prst="rect">
            <a:avLst/>
          </a:prstGeom>
        </p:spPr>
        <p:txBody>
          <a:bodyPr vert="horz" lIns="91440" tIns="45720" rIns="91440" bIns="45720" rtlCol="0" anchor="b">
            <a:norm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r>
              <a:rPr lang="en-US" sz="6000" dirty="0" smtClean="0">
                <a:solidFill>
                  <a:srgbClr val="002C5A"/>
                </a:solidFill>
                <a:latin typeface="Futura Thin" panose="000B0500000000000000" pitchFamily="2" charset="0"/>
              </a:rPr>
              <a:t>Fields Residential Warranty</a:t>
            </a:r>
            <a:endParaRPr lang="en-US" sz="6000" dirty="0">
              <a:solidFill>
                <a:srgbClr val="002C5A"/>
              </a:solidFill>
              <a:latin typeface="Futura Thin" panose="000B0500000000000000" pitchFamily="2" charset="0"/>
            </a:endParaRPr>
          </a:p>
        </p:txBody>
      </p:sp>
      <p:sp>
        <p:nvSpPr>
          <p:cNvPr id="191" name="TextBox 190"/>
          <p:cNvSpPr txBox="1"/>
          <p:nvPr/>
        </p:nvSpPr>
        <p:spPr>
          <a:xfrm>
            <a:off x="2516841" y="4664596"/>
            <a:ext cx="644728" cy="1107996"/>
          </a:xfrm>
          <a:prstGeom prst="rect">
            <a:avLst/>
          </a:prstGeom>
          <a:noFill/>
        </p:spPr>
        <p:txBody>
          <a:bodyPr wrap="none" rtlCol="0">
            <a:spAutoFit/>
          </a:bodyPr>
          <a:lstStyle/>
          <a:p>
            <a:r>
              <a:rPr lang="en-US" sz="6600" dirty="0" smtClean="0">
                <a:solidFill>
                  <a:srgbClr val="BDB099"/>
                </a:solidFill>
                <a:latin typeface="Futura Thin" panose="000B0500000000000000" pitchFamily="2" charset="0"/>
              </a:rPr>
              <a:t>1</a:t>
            </a:r>
          </a:p>
        </p:txBody>
      </p:sp>
      <p:sp>
        <p:nvSpPr>
          <p:cNvPr id="195" name="TextBox 194"/>
          <p:cNvSpPr txBox="1"/>
          <p:nvPr/>
        </p:nvSpPr>
        <p:spPr>
          <a:xfrm>
            <a:off x="2528418" y="5604735"/>
            <a:ext cx="644728" cy="1107996"/>
          </a:xfrm>
          <a:prstGeom prst="rect">
            <a:avLst/>
          </a:prstGeom>
          <a:noFill/>
        </p:spPr>
        <p:txBody>
          <a:bodyPr wrap="none" rtlCol="0">
            <a:spAutoFit/>
          </a:bodyPr>
          <a:lstStyle/>
          <a:p>
            <a:r>
              <a:rPr lang="en-US" sz="6600" dirty="0">
                <a:solidFill>
                  <a:srgbClr val="BDB099"/>
                </a:solidFill>
                <a:latin typeface="Futura Thin" panose="000B0500000000000000" pitchFamily="2" charset="0"/>
              </a:rPr>
              <a:t>2</a:t>
            </a:r>
            <a:endParaRPr lang="en-US" sz="6600" dirty="0" smtClean="0">
              <a:solidFill>
                <a:srgbClr val="BDB099"/>
              </a:solidFill>
              <a:latin typeface="Futura Thin" panose="000B0500000000000000" pitchFamily="2" charset="0"/>
            </a:endParaRPr>
          </a:p>
        </p:txBody>
      </p:sp>
      <p:sp>
        <p:nvSpPr>
          <p:cNvPr id="196" name="TextBox 195"/>
          <p:cNvSpPr txBox="1"/>
          <p:nvPr/>
        </p:nvSpPr>
        <p:spPr>
          <a:xfrm>
            <a:off x="2253292" y="6553401"/>
            <a:ext cx="1104790" cy="1107996"/>
          </a:xfrm>
          <a:prstGeom prst="rect">
            <a:avLst/>
          </a:prstGeom>
          <a:noFill/>
        </p:spPr>
        <p:txBody>
          <a:bodyPr wrap="none" rtlCol="0">
            <a:spAutoFit/>
          </a:bodyPr>
          <a:lstStyle/>
          <a:p>
            <a:r>
              <a:rPr lang="en-US" sz="6600" dirty="0" smtClean="0">
                <a:solidFill>
                  <a:srgbClr val="BDB099"/>
                </a:solidFill>
                <a:latin typeface="Futura Thin" panose="000B0500000000000000" pitchFamily="2" charset="0"/>
              </a:rPr>
              <a:t>10</a:t>
            </a:r>
          </a:p>
        </p:txBody>
      </p:sp>
      <p:sp>
        <p:nvSpPr>
          <p:cNvPr id="197" name="Subtitle 2"/>
          <p:cNvSpPr txBox="1">
            <a:spLocks/>
          </p:cNvSpPr>
          <p:nvPr/>
        </p:nvSpPr>
        <p:spPr>
          <a:xfrm>
            <a:off x="3722554" y="4872835"/>
            <a:ext cx="8538372" cy="818747"/>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400" dirty="0" smtClean="0">
                <a:solidFill>
                  <a:srgbClr val="002C5A"/>
                </a:solidFill>
                <a:latin typeface="Futura Thin" panose="000B0500000000000000" pitchFamily="2" charset="0"/>
              </a:rPr>
              <a:t>Workmanship and Materials: Covers every part of the home from appliances to the structure. </a:t>
            </a:r>
            <a:endParaRPr lang="en-US" sz="2400" dirty="0">
              <a:solidFill>
                <a:srgbClr val="002C5A"/>
              </a:solidFill>
              <a:latin typeface="Futura Thin" panose="000B0500000000000000" pitchFamily="2" charset="0"/>
            </a:endParaRPr>
          </a:p>
        </p:txBody>
      </p:sp>
      <p:sp>
        <p:nvSpPr>
          <p:cNvPr id="200" name="Subtitle 2"/>
          <p:cNvSpPr txBox="1">
            <a:spLocks/>
          </p:cNvSpPr>
          <p:nvPr/>
        </p:nvSpPr>
        <p:spPr>
          <a:xfrm>
            <a:off x="3722554" y="5822255"/>
            <a:ext cx="8538372" cy="818747"/>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400" dirty="0" smtClean="0">
                <a:solidFill>
                  <a:srgbClr val="002C5A"/>
                </a:solidFill>
                <a:latin typeface="Futura Thin" panose="000B0500000000000000" pitchFamily="2" charset="0"/>
              </a:rPr>
              <a:t>Builder Surety: Covers all building related issues such as wiring, piping, ductwork, electrical, HVAC, and mechanical systems. </a:t>
            </a:r>
            <a:endParaRPr lang="en-US" sz="2400" dirty="0">
              <a:solidFill>
                <a:srgbClr val="002C5A"/>
              </a:solidFill>
              <a:latin typeface="Futura Thin" panose="000B0500000000000000" pitchFamily="2" charset="0"/>
            </a:endParaRPr>
          </a:p>
        </p:txBody>
      </p:sp>
      <p:sp>
        <p:nvSpPr>
          <p:cNvPr id="201" name="Subtitle 2"/>
          <p:cNvSpPr txBox="1">
            <a:spLocks/>
          </p:cNvSpPr>
          <p:nvPr/>
        </p:nvSpPr>
        <p:spPr>
          <a:xfrm>
            <a:off x="3722554" y="6748950"/>
            <a:ext cx="8538372" cy="818747"/>
          </a:xfrm>
          <a:prstGeom prst="rect">
            <a:avLst/>
          </a:prstGeom>
        </p:spPr>
        <p:txBody>
          <a:bodyPr vert="horz" lIns="91440" tIns="45720" rIns="91440" bIns="45720" rtlCol="0">
            <a:norm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400" dirty="0" smtClean="0">
                <a:solidFill>
                  <a:srgbClr val="002C5A"/>
                </a:solidFill>
                <a:latin typeface="Futura Thin" panose="000B0500000000000000" pitchFamily="2" charset="0"/>
              </a:rPr>
              <a:t>Structural: Covers items such as the foundation, floor framing, roof framing, beams, headers and other structural elements. </a:t>
            </a:r>
            <a:endParaRPr lang="en-US" sz="2400" dirty="0">
              <a:solidFill>
                <a:srgbClr val="002C5A"/>
              </a:solidFill>
              <a:latin typeface="Futura Thin" panose="000B0500000000000000" pitchFamily="2" charset="0"/>
            </a:endParaRPr>
          </a:p>
        </p:txBody>
      </p:sp>
      <p:sp>
        <p:nvSpPr>
          <p:cNvPr id="222" name="Subtitle 2"/>
          <p:cNvSpPr txBox="1">
            <a:spLocks/>
          </p:cNvSpPr>
          <p:nvPr/>
        </p:nvSpPr>
        <p:spPr>
          <a:xfrm>
            <a:off x="3722554" y="7839713"/>
            <a:ext cx="8538372" cy="818747"/>
          </a:xfrm>
          <a:prstGeom prst="rect">
            <a:avLst/>
          </a:prstGeom>
        </p:spPr>
        <p:txBody>
          <a:bodyPr vert="horz" lIns="91440" tIns="45720" rIns="91440" bIns="45720" rtlCol="0">
            <a:normAutofit fontScale="92500" lnSpcReduction="20000"/>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algn="l"/>
            <a:r>
              <a:rPr lang="en-US" sz="2400" dirty="0" smtClean="0">
                <a:solidFill>
                  <a:srgbClr val="002C5A"/>
                </a:solidFill>
                <a:latin typeface="Futura Thin" panose="000B0500000000000000" pitchFamily="2" charset="0"/>
              </a:rPr>
              <a:t>Brochure Link:</a:t>
            </a:r>
          </a:p>
          <a:p>
            <a:pPr algn="l"/>
            <a:r>
              <a:rPr lang="en-US" sz="2400" dirty="0" smtClean="0">
                <a:solidFill>
                  <a:srgbClr val="002C5A"/>
                </a:solidFill>
                <a:latin typeface="Futura Thin" panose="000B0500000000000000" pitchFamily="2" charset="0"/>
              </a:rPr>
              <a:t>https</a:t>
            </a:r>
            <a:r>
              <a:rPr lang="en-US" sz="2400" dirty="0">
                <a:solidFill>
                  <a:srgbClr val="002C5A"/>
                </a:solidFill>
                <a:latin typeface="Futura Thin" panose="000B0500000000000000" pitchFamily="2" charset="0"/>
              </a:rPr>
              <a:t>://www.strucsure.com/Builders/1_2_10_warranty</a:t>
            </a:r>
          </a:p>
        </p:txBody>
      </p:sp>
      <p:sp>
        <p:nvSpPr>
          <p:cNvPr id="223" name="TextBox 222"/>
          <p:cNvSpPr txBox="1"/>
          <p:nvPr/>
        </p:nvSpPr>
        <p:spPr>
          <a:xfrm>
            <a:off x="2814701" y="4669379"/>
            <a:ext cx="487634" cy="646331"/>
          </a:xfrm>
          <a:prstGeom prst="rect">
            <a:avLst/>
          </a:prstGeom>
          <a:noFill/>
        </p:spPr>
        <p:txBody>
          <a:bodyPr wrap="none" rtlCol="0">
            <a:spAutoFit/>
          </a:bodyPr>
          <a:lstStyle/>
          <a:p>
            <a:r>
              <a:rPr lang="en-US" sz="3600" dirty="0" err="1" smtClean="0">
                <a:solidFill>
                  <a:srgbClr val="BDB099"/>
                </a:solidFill>
                <a:latin typeface="Futura Thin" panose="000B0500000000000000" pitchFamily="2" charset="0"/>
              </a:rPr>
              <a:t>yr</a:t>
            </a:r>
            <a:endParaRPr lang="en-US" sz="5400" dirty="0" smtClean="0">
              <a:solidFill>
                <a:srgbClr val="BDB099"/>
              </a:solidFill>
              <a:latin typeface="Futura Thin" panose="000B0500000000000000" pitchFamily="2" charset="0"/>
            </a:endParaRPr>
          </a:p>
        </p:txBody>
      </p:sp>
      <p:sp>
        <p:nvSpPr>
          <p:cNvPr id="224" name="TextBox 223"/>
          <p:cNvSpPr txBox="1"/>
          <p:nvPr/>
        </p:nvSpPr>
        <p:spPr>
          <a:xfrm>
            <a:off x="2954401" y="5596479"/>
            <a:ext cx="487634" cy="646331"/>
          </a:xfrm>
          <a:prstGeom prst="rect">
            <a:avLst/>
          </a:prstGeom>
          <a:noFill/>
        </p:spPr>
        <p:txBody>
          <a:bodyPr wrap="none" rtlCol="0">
            <a:spAutoFit/>
          </a:bodyPr>
          <a:lstStyle/>
          <a:p>
            <a:r>
              <a:rPr lang="en-US" sz="3600" dirty="0" err="1" smtClean="0">
                <a:solidFill>
                  <a:srgbClr val="BDB099"/>
                </a:solidFill>
                <a:latin typeface="Futura Thin" panose="000B0500000000000000" pitchFamily="2" charset="0"/>
              </a:rPr>
              <a:t>yr</a:t>
            </a:r>
            <a:endParaRPr lang="en-US" sz="5400" dirty="0" smtClean="0">
              <a:solidFill>
                <a:srgbClr val="BDB099"/>
              </a:solidFill>
              <a:latin typeface="Futura Thin" panose="000B0500000000000000" pitchFamily="2" charset="0"/>
            </a:endParaRPr>
          </a:p>
        </p:txBody>
      </p:sp>
      <p:sp>
        <p:nvSpPr>
          <p:cNvPr id="225" name="TextBox 224"/>
          <p:cNvSpPr txBox="1"/>
          <p:nvPr/>
        </p:nvSpPr>
        <p:spPr>
          <a:xfrm>
            <a:off x="3157601" y="6561679"/>
            <a:ext cx="487634" cy="646331"/>
          </a:xfrm>
          <a:prstGeom prst="rect">
            <a:avLst/>
          </a:prstGeom>
          <a:noFill/>
        </p:spPr>
        <p:txBody>
          <a:bodyPr wrap="none" rtlCol="0">
            <a:spAutoFit/>
          </a:bodyPr>
          <a:lstStyle/>
          <a:p>
            <a:r>
              <a:rPr lang="en-US" sz="3600" dirty="0" err="1" smtClean="0">
                <a:solidFill>
                  <a:srgbClr val="BDB099"/>
                </a:solidFill>
                <a:latin typeface="Futura Thin" panose="000B0500000000000000" pitchFamily="2" charset="0"/>
              </a:rPr>
              <a:t>yr</a:t>
            </a:r>
            <a:endParaRPr lang="en-US" sz="5400" dirty="0" smtClean="0">
              <a:solidFill>
                <a:srgbClr val="BDB099"/>
              </a:solidFill>
              <a:latin typeface="Futura Thin" panose="000B0500000000000000" pitchFamily="2" charset="0"/>
            </a:endParaRPr>
          </a:p>
        </p:txBody>
      </p:sp>
    </p:spTree>
    <p:extLst>
      <p:ext uri="{BB962C8B-B14F-4D97-AF65-F5344CB8AC3E}">
        <p14:creationId xmlns:p14="http://schemas.microsoft.com/office/powerpoint/2010/main" val="3144704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rgbClr val="002C5A"/>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2C5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solidFill>
              <a:srgbClr val="002C5A"/>
            </a:solidFill>
            <a:latin typeface="Futura Thin" panose="000B05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40651</TotalTime>
  <Words>614</Words>
  <Application>Microsoft Office PowerPoint</Application>
  <PresentationFormat>Custom</PresentationFormat>
  <Paragraphs>82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Microsoft JhengHei UI Light</vt:lpstr>
      <vt:lpstr>Arial</vt:lpstr>
      <vt:lpstr>Calibri</vt:lpstr>
      <vt:lpstr>Calibri Light</vt:lpstr>
      <vt:lpstr>Futura Thin</vt:lpstr>
      <vt:lpstr>Office Theme</vt:lpstr>
      <vt:lpstr>The home re-imagined.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trevor fields</dc:creator>
  <cp:lastModifiedBy>trevor fields</cp:lastModifiedBy>
  <cp:revision>65</cp:revision>
  <cp:lastPrinted>2015-05-31T03:04:08Z</cp:lastPrinted>
  <dcterms:created xsi:type="dcterms:W3CDTF">2015-05-02T17:30:26Z</dcterms:created>
  <dcterms:modified xsi:type="dcterms:W3CDTF">2015-06-07T23:08:58Z</dcterms:modified>
</cp:coreProperties>
</file>