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rial Bold" charset="1" panose="020B0802020202020204"/>
      <p:regular r:id="rId22"/>
    </p:embeddedFont>
    <p:embeddedFont>
      <p:font typeface="Arial" charset="1" panose="020B0502020202020204"/>
      <p:regular r:id="rId23"/>
    </p:embeddedFont>
    <p:embeddedFont>
      <p:font typeface="Inter" charset="1" panose="020B050203000000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40554" y="1297534"/>
            <a:ext cx="11404113" cy="11487660"/>
          </a:xfrm>
          <a:custGeom>
            <a:avLst/>
            <a:gdLst/>
            <a:ahLst/>
            <a:cxnLst/>
            <a:rect r="r" b="b" t="t" l="l"/>
            <a:pathLst>
              <a:path h="11487660" w="11404113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17728" y="4923417"/>
            <a:ext cx="3353748" cy="717442"/>
            <a:chOff x="0" y="0"/>
            <a:chExt cx="1899754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9754" cy="406400"/>
            </a:xfrm>
            <a:custGeom>
              <a:avLst/>
              <a:gdLst/>
              <a:ahLst/>
              <a:cxnLst/>
              <a:rect r="r" b="b" t="t" l="l"/>
              <a:pathLst>
                <a:path h="406400" w="1899754">
                  <a:moveTo>
                    <a:pt x="1696554" y="0"/>
                  </a:moveTo>
                  <a:cubicBezTo>
                    <a:pt x="1808778" y="0"/>
                    <a:pt x="1899754" y="90976"/>
                    <a:pt x="1899754" y="203200"/>
                  </a:cubicBezTo>
                  <a:cubicBezTo>
                    <a:pt x="1899754" y="315424"/>
                    <a:pt x="1808778" y="406400"/>
                    <a:pt x="169655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9975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1383774">
            <a:off x="7565571" y="197405"/>
            <a:ext cx="11226909" cy="14341591"/>
            <a:chOff x="0" y="0"/>
            <a:chExt cx="2956881" cy="37772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56881" cy="3777209"/>
            </a:xfrm>
            <a:custGeom>
              <a:avLst/>
              <a:gdLst/>
              <a:ahLst/>
              <a:cxnLst/>
              <a:rect r="r" b="b" t="t" l="l"/>
              <a:pathLst>
                <a:path h="3777209" w="2956881">
                  <a:moveTo>
                    <a:pt x="0" y="0"/>
                  </a:moveTo>
                  <a:lnTo>
                    <a:pt x="2956881" y="0"/>
                  </a:lnTo>
                  <a:lnTo>
                    <a:pt x="2956881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956881" cy="3748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383774">
            <a:off x="7012072" y="108644"/>
            <a:ext cx="10773748" cy="14341591"/>
            <a:chOff x="0" y="0"/>
            <a:chExt cx="2837530" cy="37772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37530" cy="3777209"/>
            </a:xfrm>
            <a:custGeom>
              <a:avLst/>
              <a:gdLst/>
              <a:ahLst/>
              <a:cxnLst/>
              <a:rect r="r" b="b" t="t" l="l"/>
              <a:pathLst>
                <a:path h="3777209" w="2837530">
                  <a:moveTo>
                    <a:pt x="0" y="0"/>
                  </a:moveTo>
                  <a:lnTo>
                    <a:pt x="2837530" y="0"/>
                  </a:lnTo>
                  <a:lnTo>
                    <a:pt x="2837530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2837530" cy="3748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7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37510" y="2074986"/>
            <a:ext cx="11868718" cy="306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16"/>
              </a:lnSpc>
            </a:pPr>
            <a:r>
              <a:rPr lang="en-US" sz="12177" spc="-194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Application Web de Sondages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00969" y="453595"/>
            <a:ext cx="4633518" cy="1150210"/>
          </a:xfrm>
          <a:custGeom>
            <a:avLst/>
            <a:gdLst/>
            <a:ahLst/>
            <a:cxnLst/>
            <a:rect r="r" b="b" t="t" l="l"/>
            <a:pathLst>
              <a:path h="1150210" w="4633518">
                <a:moveTo>
                  <a:pt x="0" y="0"/>
                </a:moveTo>
                <a:lnTo>
                  <a:pt x="4633518" y="0"/>
                </a:lnTo>
                <a:lnTo>
                  <a:pt x="4633518" y="1150210"/>
                </a:lnTo>
                <a:lnTo>
                  <a:pt x="0" y="115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53303" y="5114578"/>
            <a:ext cx="2587398" cy="36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6"/>
              </a:lnSpc>
            </a:pPr>
            <a:r>
              <a:rPr lang="en-US" sz="262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Projet Django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17728" y="7005898"/>
            <a:ext cx="2726085" cy="165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  <a:spcBef>
                <a:spcPct val="0"/>
              </a:spcBef>
            </a:pPr>
            <a:r>
              <a:rPr lang="en-US" sz="2194" spc="14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Zairi Yassine</a:t>
            </a:r>
          </a:p>
          <a:p>
            <a:pPr algn="l">
              <a:lnSpc>
                <a:spcPts val="3313"/>
              </a:lnSpc>
              <a:spcBef>
                <a:spcPct val="0"/>
              </a:spcBef>
            </a:pPr>
            <a:r>
              <a:rPr lang="en-US" sz="2194" spc="14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Cherkaoui Yassine</a:t>
            </a:r>
          </a:p>
          <a:p>
            <a:pPr algn="l">
              <a:lnSpc>
                <a:spcPts val="3313"/>
              </a:lnSpc>
              <a:spcBef>
                <a:spcPct val="0"/>
              </a:spcBef>
            </a:pPr>
            <a:r>
              <a:rPr lang="en-US" sz="2194" spc="14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Aboulfath Saad</a:t>
            </a:r>
          </a:p>
          <a:p>
            <a:pPr algn="l">
              <a:lnSpc>
                <a:spcPts val="3313"/>
              </a:lnSpc>
              <a:spcBef>
                <a:spcPct val="0"/>
              </a:spcBef>
            </a:pPr>
            <a:r>
              <a:rPr lang="en-US" sz="2194" spc="14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Bouachra Ilyas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08402" y="6412973"/>
            <a:ext cx="2726085" cy="48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  <a:spcBef>
                <a:spcPct val="0"/>
              </a:spcBef>
            </a:pPr>
            <a:r>
              <a:rPr lang="en-US" b="true" sz="2476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Réalisé</a:t>
            </a:r>
            <a:r>
              <a:rPr lang="en-US" b="true" sz="2476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par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71476" y="9624606"/>
            <a:ext cx="4574084" cy="384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0"/>
              </a:lnSpc>
              <a:spcBef>
                <a:spcPct val="0"/>
              </a:spcBef>
            </a:pPr>
            <a:r>
              <a:rPr lang="en-US" sz="2099" spc="13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Année universitaire : 2024/2025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06978" y="0"/>
            <a:ext cx="5233078" cy="10287000"/>
          </a:xfrm>
          <a:custGeom>
            <a:avLst/>
            <a:gdLst/>
            <a:ahLst/>
            <a:cxnLst/>
            <a:rect r="r" b="b" t="t" l="l"/>
            <a:pathLst>
              <a:path h="10287000" w="5233078">
                <a:moveTo>
                  <a:pt x="0" y="0"/>
                </a:moveTo>
                <a:lnTo>
                  <a:pt x="5233079" y="0"/>
                </a:lnTo>
                <a:lnTo>
                  <a:pt x="523307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1" r="0" b="-25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1128855" y="2655502"/>
            <a:ext cx="9163167" cy="206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8"/>
              </a:lnSpc>
            </a:pPr>
            <a:r>
              <a:rPr lang="en-US" b="true" sz="7181" spc="-30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Diagramme de séquence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4522" y="5057775"/>
            <a:ext cx="4176415" cy="42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6"/>
              </a:lnSpc>
              <a:spcBef>
                <a:spcPct val="0"/>
              </a:spcBef>
            </a:pPr>
            <a:r>
              <a:rPr lang="en-US" sz="2276">
                <a:solidFill>
                  <a:srgbClr val="5B5B5A"/>
                </a:solidFill>
                <a:latin typeface="Arial"/>
                <a:ea typeface="Arial"/>
                <a:cs typeface="Arial"/>
                <a:sym typeface="Arial"/>
              </a:rPr>
              <a:t>Creation et diffusion du sondage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10299" y="0"/>
            <a:ext cx="6707668" cy="10287000"/>
          </a:xfrm>
          <a:custGeom>
            <a:avLst/>
            <a:gdLst/>
            <a:ahLst/>
            <a:cxnLst/>
            <a:rect r="r" b="b" t="t" l="l"/>
            <a:pathLst>
              <a:path h="10287000" w="6707668">
                <a:moveTo>
                  <a:pt x="0" y="0"/>
                </a:moveTo>
                <a:lnTo>
                  <a:pt x="6707668" y="0"/>
                </a:lnTo>
                <a:lnTo>
                  <a:pt x="67076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3287" y="2234275"/>
            <a:ext cx="7241215" cy="1999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b="true" sz="6981" spc="-2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Diagramme de classe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21615" y="0"/>
            <a:ext cx="2593156" cy="10287000"/>
          </a:xfrm>
          <a:custGeom>
            <a:avLst/>
            <a:gdLst/>
            <a:ahLst/>
            <a:cxnLst/>
            <a:rect r="r" b="b" t="t" l="l"/>
            <a:pathLst>
              <a:path h="10287000" w="2593156">
                <a:moveTo>
                  <a:pt x="0" y="0"/>
                </a:moveTo>
                <a:lnTo>
                  <a:pt x="2593156" y="0"/>
                </a:lnTo>
                <a:lnTo>
                  <a:pt x="25931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996" y="2366055"/>
            <a:ext cx="8199573" cy="201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6999" spc="-2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Diagramme d’état-transition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54716" y="0"/>
            <a:ext cx="8040304" cy="10287000"/>
          </a:xfrm>
          <a:custGeom>
            <a:avLst/>
            <a:gdLst/>
            <a:ahLst/>
            <a:cxnLst/>
            <a:rect r="r" b="b" t="t" l="l"/>
            <a:pathLst>
              <a:path h="10287000" w="8040304">
                <a:moveTo>
                  <a:pt x="0" y="0"/>
                </a:moveTo>
                <a:lnTo>
                  <a:pt x="8040304" y="0"/>
                </a:lnTo>
                <a:lnTo>
                  <a:pt x="80403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996" y="2366055"/>
            <a:ext cx="6408957" cy="201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6999" spc="-2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Diagramme d’activité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86983" y="1701192"/>
            <a:ext cx="841670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6999" spc="-2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Interface graphique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12338" y="-7228893"/>
            <a:ext cx="11404113" cy="11487660"/>
          </a:xfrm>
          <a:custGeom>
            <a:avLst/>
            <a:gdLst/>
            <a:ahLst/>
            <a:cxnLst/>
            <a:rect r="r" b="b" t="t" l="l"/>
            <a:pathLst>
              <a:path h="11487660" w="11404113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64800" y="2224750"/>
            <a:ext cx="9558399" cy="150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48"/>
              </a:lnSpc>
            </a:pPr>
            <a:r>
              <a:rPr lang="en-US" b="true" sz="9662" spc="-40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grpSp>
        <p:nvGrpSpPr>
          <p:cNvPr name="Group 4" id="4"/>
          <p:cNvGrpSpPr/>
          <p:nvPr/>
        </p:nvGrpSpPr>
        <p:grpSpPr>
          <a:xfrm rot="-851681">
            <a:off x="808966" y="7541919"/>
            <a:ext cx="21825170" cy="18180272"/>
            <a:chOff x="0" y="0"/>
            <a:chExt cx="5748193" cy="47882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48193" cy="4788220"/>
            </a:xfrm>
            <a:custGeom>
              <a:avLst/>
              <a:gdLst/>
              <a:ahLst/>
              <a:cxnLst/>
              <a:rect r="r" b="b" t="t" l="l"/>
              <a:pathLst>
                <a:path h="4788220" w="5748193">
                  <a:moveTo>
                    <a:pt x="0" y="0"/>
                  </a:moveTo>
                  <a:lnTo>
                    <a:pt x="5748193" y="0"/>
                  </a:lnTo>
                  <a:lnTo>
                    <a:pt x="5748193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5748193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64800" y="4077792"/>
            <a:ext cx="11188548" cy="263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216" indent="-278108" lvl="1">
              <a:lnSpc>
                <a:spcPts val="4431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Projet utile, formateur, concret</a:t>
            </a:r>
          </a:p>
          <a:p>
            <a:pPr algn="l" marL="556216" indent="-278108" lvl="1">
              <a:lnSpc>
                <a:spcPts val="4431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Maîtrise de Django, base de </a:t>
            </a:r>
            <a:r>
              <a:rPr lang="en-US" sz="2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données, frontend moderne</a:t>
            </a:r>
          </a:p>
          <a:p>
            <a:pPr algn="l" marL="556216" indent="-278108" lvl="1">
              <a:lnSpc>
                <a:spcPts val="4431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évolutive : API, IA de traitement de résultats, etc.</a:t>
            </a:r>
          </a:p>
          <a:p>
            <a:pPr algn="l" marL="556216" indent="-278108" lvl="1">
              <a:lnSpc>
                <a:spcPts val="4431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5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rêt pour un usage réel ou extension en SaaS</a:t>
            </a:r>
          </a:p>
          <a:p>
            <a:pPr algn="ctr">
              <a:lnSpc>
                <a:spcPts val="271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80871" y="4001801"/>
            <a:ext cx="14126257" cy="410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1"/>
              </a:lnSpc>
            </a:pPr>
            <a:r>
              <a:rPr lang="en-US" b="true" sz="14279" spc="-5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Merci pour votre attention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011154">
            <a:off x="14044924" y="1464134"/>
            <a:ext cx="17403374" cy="18180272"/>
            <a:chOff x="0" y="0"/>
            <a:chExt cx="4583605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3605" cy="4788220"/>
            </a:xfrm>
            <a:custGeom>
              <a:avLst/>
              <a:gdLst/>
              <a:ahLst/>
              <a:cxnLst/>
              <a:rect r="r" b="b" t="t" l="l"/>
              <a:pathLst>
                <a:path h="4788220" w="4583605">
                  <a:moveTo>
                    <a:pt x="0" y="0"/>
                  </a:moveTo>
                  <a:lnTo>
                    <a:pt x="4583605" y="0"/>
                  </a:lnTo>
                  <a:lnTo>
                    <a:pt x="4583605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583605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54482" y="2262850"/>
            <a:ext cx="5784422" cy="6645580"/>
            <a:chOff x="0" y="0"/>
            <a:chExt cx="812800" cy="9338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933806"/>
            </a:xfrm>
            <a:custGeom>
              <a:avLst/>
              <a:gdLst/>
              <a:ahLst/>
              <a:cxnLst/>
              <a:rect r="r" b="b" t="t" l="l"/>
              <a:pathLst>
                <a:path h="933806" w="812800">
                  <a:moveTo>
                    <a:pt x="65582" y="0"/>
                  </a:moveTo>
                  <a:lnTo>
                    <a:pt x="747218" y="0"/>
                  </a:lnTo>
                  <a:cubicBezTo>
                    <a:pt x="783438" y="0"/>
                    <a:pt x="812800" y="29362"/>
                    <a:pt x="812800" y="65582"/>
                  </a:cubicBezTo>
                  <a:lnTo>
                    <a:pt x="812800" y="868224"/>
                  </a:lnTo>
                  <a:cubicBezTo>
                    <a:pt x="812800" y="885617"/>
                    <a:pt x="805890" y="902298"/>
                    <a:pt x="793591" y="914597"/>
                  </a:cubicBezTo>
                  <a:cubicBezTo>
                    <a:pt x="781292" y="926896"/>
                    <a:pt x="764611" y="933806"/>
                    <a:pt x="747218" y="933806"/>
                  </a:cubicBezTo>
                  <a:lnTo>
                    <a:pt x="65582" y="933806"/>
                  </a:lnTo>
                  <a:cubicBezTo>
                    <a:pt x="29362" y="933806"/>
                    <a:pt x="0" y="904444"/>
                    <a:pt x="0" y="868224"/>
                  </a:cubicBezTo>
                  <a:lnTo>
                    <a:pt x="0" y="65582"/>
                  </a:lnTo>
                  <a:cubicBezTo>
                    <a:pt x="0" y="29362"/>
                    <a:pt x="29362" y="0"/>
                    <a:pt x="6558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2054482" y="4949018"/>
            <a:ext cx="5784422" cy="3959411"/>
            <a:chOff x="0" y="0"/>
            <a:chExt cx="1523469" cy="1042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3469" cy="1042808"/>
            </a:xfrm>
            <a:custGeom>
              <a:avLst/>
              <a:gdLst/>
              <a:ahLst/>
              <a:cxnLst/>
              <a:rect r="r" b="b" t="t" l="l"/>
              <a:pathLst>
                <a:path h="1042808" w="1523469">
                  <a:moveTo>
                    <a:pt x="68259" y="0"/>
                  </a:moveTo>
                  <a:lnTo>
                    <a:pt x="1455210" y="0"/>
                  </a:lnTo>
                  <a:cubicBezTo>
                    <a:pt x="1473314" y="0"/>
                    <a:pt x="1490675" y="7192"/>
                    <a:pt x="1503476" y="19993"/>
                  </a:cubicBezTo>
                  <a:cubicBezTo>
                    <a:pt x="1516278" y="32794"/>
                    <a:pt x="1523469" y="50155"/>
                    <a:pt x="1523469" y="68259"/>
                  </a:cubicBezTo>
                  <a:lnTo>
                    <a:pt x="1523469" y="974549"/>
                  </a:lnTo>
                  <a:cubicBezTo>
                    <a:pt x="1523469" y="1012247"/>
                    <a:pt x="1492908" y="1042808"/>
                    <a:pt x="1455210" y="1042808"/>
                  </a:cubicBezTo>
                  <a:lnTo>
                    <a:pt x="68259" y="1042808"/>
                  </a:lnTo>
                  <a:cubicBezTo>
                    <a:pt x="50155" y="1042808"/>
                    <a:pt x="32794" y="1035616"/>
                    <a:pt x="19993" y="1022815"/>
                  </a:cubicBezTo>
                  <a:cubicBezTo>
                    <a:pt x="7192" y="1010014"/>
                    <a:pt x="0" y="992652"/>
                    <a:pt x="0" y="974549"/>
                  </a:cubicBezTo>
                  <a:lnTo>
                    <a:pt x="0" y="68259"/>
                  </a:lnTo>
                  <a:cubicBezTo>
                    <a:pt x="0" y="30561"/>
                    <a:pt x="30561" y="0"/>
                    <a:pt x="682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0"/>
                  </a:srgbClr>
                </a:gs>
                <a:gs pos="100000">
                  <a:srgbClr val="141519">
                    <a:alpha val="57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523469" cy="1023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932970" y="1557632"/>
            <a:ext cx="5434050" cy="705218"/>
            <a:chOff x="0" y="0"/>
            <a:chExt cx="1417549" cy="183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932970" y="2496170"/>
            <a:ext cx="5434050" cy="705218"/>
            <a:chOff x="0" y="0"/>
            <a:chExt cx="1417549" cy="1839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004526" y="3439513"/>
            <a:ext cx="5434050" cy="705218"/>
            <a:chOff x="0" y="0"/>
            <a:chExt cx="1417549" cy="1839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932970" y="4382856"/>
            <a:ext cx="5434050" cy="705218"/>
            <a:chOff x="0" y="0"/>
            <a:chExt cx="1417549" cy="18396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932970" y="5326199"/>
            <a:ext cx="5434050" cy="705218"/>
            <a:chOff x="0" y="0"/>
            <a:chExt cx="1417549" cy="1839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932970" y="6240968"/>
            <a:ext cx="5434050" cy="705218"/>
            <a:chOff x="0" y="0"/>
            <a:chExt cx="1417549" cy="18396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932970" y="7155736"/>
            <a:ext cx="5434050" cy="705218"/>
            <a:chOff x="0" y="0"/>
            <a:chExt cx="1417549" cy="18396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445135" y="1808621"/>
            <a:ext cx="3088392" cy="28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45135" y="2725484"/>
            <a:ext cx="3088392" cy="28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Problématique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93672" y="4900484"/>
            <a:ext cx="4586845" cy="103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6"/>
              </a:lnSpc>
            </a:pPr>
            <a:r>
              <a:rPr lang="en-US" sz="7280" spc="-116" b="true">
                <a:solidFill>
                  <a:srgbClr val="202127"/>
                </a:solidFill>
                <a:latin typeface="Arial Bold"/>
                <a:ea typeface="Arial Bold"/>
                <a:cs typeface="Arial Bold"/>
                <a:sym typeface="Arial Bold"/>
              </a:rPr>
              <a:t>Sommaire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445135" y="3630727"/>
            <a:ext cx="3088392" cy="28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Objectifs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423448" y="4611456"/>
            <a:ext cx="3088392" cy="28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Étude de l’existant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423448" y="5573849"/>
            <a:ext cx="3088392" cy="28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Solution proposée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423448" y="6517193"/>
            <a:ext cx="3088392" cy="28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Technologies utilisées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423448" y="7412911"/>
            <a:ext cx="3502049" cy="285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3"/>
              </a:lnSpc>
            </a:pPr>
            <a:r>
              <a:rPr lang="en-US" sz="20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Diagrammes UML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8932970" y="8070504"/>
            <a:ext cx="5434050" cy="705218"/>
            <a:chOff x="0" y="0"/>
            <a:chExt cx="1417549" cy="18396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932970" y="9013847"/>
            <a:ext cx="5434050" cy="705218"/>
            <a:chOff x="0" y="0"/>
            <a:chExt cx="1417549" cy="18396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9423448" y="8203854"/>
            <a:ext cx="5434050" cy="39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Interface graphique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445135" y="9070997"/>
            <a:ext cx="5434050" cy="39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5334" y="0"/>
            <a:ext cx="9457763" cy="10287000"/>
            <a:chOff x="0" y="0"/>
            <a:chExt cx="24909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90933">
                  <a:moveTo>
                    <a:pt x="0" y="0"/>
                  </a:moveTo>
                  <a:lnTo>
                    <a:pt x="2490933" y="0"/>
                  </a:lnTo>
                  <a:lnTo>
                    <a:pt x="249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2490933" cy="2690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20119" y="2281900"/>
            <a:ext cx="10313407" cy="119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5"/>
              </a:lnSpc>
            </a:pPr>
            <a:r>
              <a:rPr lang="en-US" sz="8015" spc="-12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78409" y="3661717"/>
            <a:ext cx="11868718" cy="2355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0984" indent="-310492" lvl="1">
              <a:lnSpc>
                <a:spcPts val="4630"/>
              </a:lnSpc>
              <a:buFont typeface="Arial"/>
              <a:buChar char="•"/>
            </a:pPr>
            <a:r>
              <a:rPr lang="en-US" sz="2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s</a:t>
            </a:r>
            <a:r>
              <a:rPr lang="en-US" sz="2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ondages sont devenus un outil essentiel de collecte d’opinion.</a:t>
            </a:r>
          </a:p>
          <a:p>
            <a:pPr algn="just" marL="620984" indent="-310492" lvl="1">
              <a:lnSpc>
                <a:spcPts val="4630"/>
              </a:lnSpc>
              <a:buFont typeface="Arial"/>
              <a:buChar char="•"/>
            </a:pPr>
            <a:r>
              <a:rPr lang="en-US" sz="2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 solutions actuelles sont souvent complexes ou limitées.</a:t>
            </a:r>
          </a:p>
          <a:p>
            <a:pPr algn="just" marL="620984" indent="-310492" lvl="1">
              <a:lnSpc>
                <a:spcPts val="4630"/>
              </a:lnSpc>
              <a:buFont typeface="Arial"/>
              <a:buChar char="•"/>
            </a:pPr>
            <a:r>
              <a:rPr lang="en-US" sz="2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L’objectif de ce projet est de créer une plateforme intuitive, flexible et analytiquement puissante.</a:t>
            </a:r>
          </a:p>
        </p:txBody>
      </p:sp>
      <p:grpSp>
        <p:nvGrpSpPr>
          <p:cNvPr name="Group 7" id="7"/>
          <p:cNvGrpSpPr/>
          <p:nvPr/>
        </p:nvGrpSpPr>
        <p:grpSpPr>
          <a:xfrm rot="-4011154">
            <a:off x="12755358" y="3032614"/>
            <a:ext cx="17403374" cy="15009081"/>
            <a:chOff x="0" y="0"/>
            <a:chExt cx="4583605" cy="39530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83605" cy="3953009"/>
            </a:xfrm>
            <a:custGeom>
              <a:avLst/>
              <a:gdLst/>
              <a:ahLst/>
              <a:cxnLst/>
              <a:rect r="r" b="b" t="t" l="l"/>
              <a:pathLst>
                <a:path h="3953009" w="4583605">
                  <a:moveTo>
                    <a:pt x="0" y="0"/>
                  </a:moveTo>
                  <a:lnTo>
                    <a:pt x="4583605" y="0"/>
                  </a:lnTo>
                  <a:lnTo>
                    <a:pt x="4583605" y="3953009"/>
                  </a:lnTo>
                  <a:lnTo>
                    <a:pt x="0" y="3953009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4583605" cy="3933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54482" y="5598730"/>
            <a:ext cx="7089518" cy="3309700"/>
            <a:chOff x="0" y="0"/>
            <a:chExt cx="1867198" cy="8716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198" cy="871690"/>
            </a:xfrm>
            <a:custGeom>
              <a:avLst/>
              <a:gdLst/>
              <a:ahLst/>
              <a:cxnLst/>
              <a:rect r="r" b="b" t="t" l="l"/>
              <a:pathLst>
                <a:path h="871690" w="1867198">
                  <a:moveTo>
                    <a:pt x="41497" y="0"/>
                  </a:moveTo>
                  <a:lnTo>
                    <a:pt x="1825701" y="0"/>
                  </a:lnTo>
                  <a:cubicBezTo>
                    <a:pt x="1836707" y="0"/>
                    <a:pt x="1847262" y="4372"/>
                    <a:pt x="1855044" y="12154"/>
                  </a:cubicBezTo>
                  <a:cubicBezTo>
                    <a:pt x="1862826" y="19936"/>
                    <a:pt x="1867198" y="30491"/>
                    <a:pt x="1867198" y="41497"/>
                  </a:cubicBezTo>
                  <a:lnTo>
                    <a:pt x="1867198" y="830194"/>
                  </a:lnTo>
                  <a:cubicBezTo>
                    <a:pt x="1867198" y="853112"/>
                    <a:pt x="1848620" y="871690"/>
                    <a:pt x="1825701" y="871690"/>
                  </a:cubicBezTo>
                  <a:lnTo>
                    <a:pt x="41497" y="871690"/>
                  </a:lnTo>
                  <a:cubicBezTo>
                    <a:pt x="30491" y="871690"/>
                    <a:pt x="19936" y="867318"/>
                    <a:pt x="12154" y="859536"/>
                  </a:cubicBezTo>
                  <a:cubicBezTo>
                    <a:pt x="4372" y="851754"/>
                    <a:pt x="0" y="841199"/>
                    <a:pt x="0" y="830194"/>
                  </a:cubicBezTo>
                  <a:lnTo>
                    <a:pt x="0" y="41497"/>
                  </a:lnTo>
                  <a:cubicBezTo>
                    <a:pt x="0" y="30491"/>
                    <a:pt x="4372" y="19936"/>
                    <a:pt x="12154" y="12154"/>
                  </a:cubicBezTo>
                  <a:cubicBezTo>
                    <a:pt x="19936" y="4372"/>
                    <a:pt x="30491" y="0"/>
                    <a:pt x="41497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67198" cy="852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39465" y="7136779"/>
            <a:ext cx="6583024" cy="1771650"/>
            <a:chOff x="0" y="0"/>
            <a:chExt cx="1733800" cy="4666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33801" cy="466607"/>
            </a:xfrm>
            <a:custGeom>
              <a:avLst/>
              <a:gdLst/>
              <a:ahLst/>
              <a:cxnLst/>
              <a:rect r="r" b="b" t="t" l="l"/>
              <a:pathLst>
                <a:path h="466607" w="1733801">
                  <a:moveTo>
                    <a:pt x="44690" y="0"/>
                  </a:moveTo>
                  <a:lnTo>
                    <a:pt x="1689111" y="0"/>
                  </a:lnTo>
                  <a:cubicBezTo>
                    <a:pt x="1713792" y="0"/>
                    <a:pt x="1733801" y="20008"/>
                    <a:pt x="1733801" y="44690"/>
                  </a:cubicBezTo>
                  <a:lnTo>
                    <a:pt x="1733801" y="421918"/>
                  </a:lnTo>
                  <a:cubicBezTo>
                    <a:pt x="1733801" y="433770"/>
                    <a:pt x="1729092" y="445137"/>
                    <a:pt x="1720711" y="453518"/>
                  </a:cubicBezTo>
                  <a:cubicBezTo>
                    <a:pt x="1712330" y="461899"/>
                    <a:pt x="1700963" y="466607"/>
                    <a:pt x="1689111" y="466607"/>
                  </a:cubicBezTo>
                  <a:lnTo>
                    <a:pt x="44690" y="466607"/>
                  </a:lnTo>
                  <a:cubicBezTo>
                    <a:pt x="32837" y="466607"/>
                    <a:pt x="21470" y="461899"/>
                    <a:pt x="13089" y="453518"/>
                  </a:cubicBezTo>
                  <a:cubicBezTo>
                    <a:pt x="4708" y="445137"/>
                    <a:pt x="0" y="433770"/>
                    <a:pt x="0" y="421918"/>
                  </a:cubicBezTo>
                  <a:lnTo>
                    <a:pt x="0" y="44690"/>
                  </a:lnTo>
                  <a:cubicBezTo>
                    <a:pt x="0" y="32837"/>
                    <a:pt x="4708" y="21470"/>
                    <a:pt x="13089" y="13089"/>
                  </a:cubicBezTo>
                  <a:cubicBezTo>
                    <a:pt x="21470" y="4708"/>
                    <a:pt x="32837" y="0"/>
                    <a:pt x="446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733800" cy="44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39465" y="2343150"/>
            <a:ext cx="6583024" cy="4515361"/>
            <a:chOff x="0" y="0"/>
            <a:chExt cx="1733800" cy="11892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3801" cy="1189231"/>
            </a:xfrm>
            <a:custGeom>
              <a:avLst/>
              <a:gdLst/>
              <a:ahLst/>
              <a:cxnLst/>
              <a:rect r="r" b="b" t="t" l="l"/>
              <a:pathLst>
                <a:path h="1189231" w="1733801">
                  <a:moveTo>
                    <a:pt x="44690" y="0"/>
                  </a:moveTo>
                  <a:lnTo>
                    <a:pt x="1689111" y="0"/>
                  </a:lnTo>
                  <a:cubicBezTo>
                    <a:pt x="1713792" y="0"/>
                    <a:pt x="1733801" y="20008"/>
                    <a:pt x="1733801" y="44690"/>
                  </a:cubicBezTo>
                  <a:lnTo>
                    <a:pt x="1733801" y="1144541"/>
                  </a:lnTo>
                  <a:cubicBezTo>
                    <a:pt x="1733801" y="1156394"/>
                    <a:pt x="1729092" y="1167761"/>
                    <a:pt x="1720711" y="1176141"/>
                  </a:cubicBezTo>
                  <a:cubicBezTo>
                    <a:pt x="1712330" y="1184522"/>
                    <a:pt x="1700963" y="1189231"/>
                    <a:pt x="1689111" y="1189231"/>
                  </a:cubicBezTo>
                  <a:lnTo>
                    <a:pt x="44690" y="1189231"/>
                  </a:lnTo>
                  <a:cubicBezTo>
                    <a:pt x="32837" y="1189231"/>
                    <a:pt x="21470" y="1184522"/>
                    <a:pt x="13089" y="1176141"/>
                  </a:cubicBezTo>
                  <a:cubicBezTo>
                    <a:pt x="4708" y="1167761"/>
                    <a:pt x="0" y="1156394"/>
                    <a:pt x="0" y="1144541"/>
                  </a:cubicBezTo>
                  <a:lnTo>
                    <a:pt x="0" y="44690"/>
                  </a:lnTo>
                  <a:cubicBezTo>
                    <a:pt x="0" y="32837"/>
                    <a:pt x="4708" y="21470"/>
                    <a:pt x="13089" y="13089"/>
                  </a:cubicBezTo>
                  <a:cubicBezTo>
                    <a:pt x="21470" y="4708"/>
                    <a:pt x="32837" y="0"/>
                    <a:pt x="44690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1733800" cy="1170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44875" y="6038363"/>
            <a:ext cx="675884" cy="67588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DD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879623" y="6261408"/>
            <a:ext cx="406389" cy="229794"/>
          </a:xfrm>
          <a:custGeom>
            <a:avLst/>
            <a:gdLst/>
            <a:ahLst/>
            <a:cxnLst/>
            <a:rect r="r" b="b" t="t" l="l"/>
            <a:pathLst>
              <a:path h="229794" w="406389">
                <a:moveTo>
                  <a:pt x="0" y="0"/>
                </a:moveTo>
                <a:lnTo>
                  <a:pt x="406389" y="0"/>
                </a:lnTo>
                <a:lnTo>
                  <a:pt x="406389" y="229795"/>
                </a:lnTo>
                <a:lnTo>
                  <a:pt x="0" y="229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179697" y="2826730"/>
            <a:ext cx="675884" cy="67588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DD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96288" y="2944143"/>
            <a:ext cx="489274" cy="455359"/>
          </a:xfrm>
          <a:custGeom>
            <a:avLst/>
            <a:gdLst/>
            <a:ahLst/>
            <a:cxnLst/>
            <a:rect r="r" b="b" t="t" l="l"/>
            <a:pathLst>
              <a:path h="455359" w="489274">
                <a:moveTo>
                  <a:pt x="0" y="0"/>
                </a:moveTo>
                <a:lnTo>
                  <a:pt x="489274" y="0"/>
                </a:lnTo>
                <a:lnTo>
                  <a:pt x="489274" y="455359"/>
                </a:lnTo>
                <a:lnTo>
                  <a:pt x="0" y="455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069564" y="7435523"/>
            <a:ext cx="1806512" cy="1383648"/>
          </a:xfrm>
          <a:custGeom>
            <a:avLst/>
            <a:gdLst/>
            <a:ahLst/>
            <a:cxnLst/>
            <a:rect r="r" b="b" t="t" l="l"/>
            <a:pathLst>
              <a:path h="1383648" w="1806512">
                <a:moveTo>
                  <a:pt x="0" y="0"/>
                </a:moveTo>
                <a:lnTo>
                  <a:pt x="1806512" y="0"/>
                </a:lnTo>
                <a:lnTo>
                  <a:pt x="1806512" y="1383648"/>
                </a:lnTo>
                <a:lnTo>
                  <a:pt x="0" y="1383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35488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54482" y="3481336"/>
            <a:ext cx="7089518" cy="111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3"/>
              </a:lnSpc>
            </a:pPr>
            <a:r>
              <a:rPr lang="en-US" sz="7166" spc="-3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Problématique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44875" y="6980921"/>
            <a:ext cx="873958" cy="39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2"/>
              </a:lnSpc>
            </a:pPr>
            <a:r>
              <a:rPr lang="en-US" sz="2454" spc="-103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vision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179697" y="3770254"/>
            <a:ext cx="1134758" cy="39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2"/>
              </a:lnSpc>
            </a:pPr>
            <a:r>
              <a:rPr lang="en-US" sz="2454" spc="-103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mision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37836" y="7234530"/>
            <a:ext cx="3567430" cy="152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4"/>
              </a:lnSpc>
            </a:pPr>
            <a:r>
              <a:rPr lang="en-US" sz="2754" spc="-115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Comment permettre une analyse en temps réel avec des exports de résultats 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44875" y="7432054"/>
            <a:ext cx="5708731" cy="69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6"/>
              </a:lnSpc>
              <a:spcBef>
                <a:spcPct val="0"/>
              </a:spcBef>
            </a:pPr>
            <a:r>
              <a:rPr lang="en-US" sz="1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1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omment offrir un outil simple pour créer et gérer des sondages interactifs 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179697" y="4211863"/>
            <a:ext cx="5381010" cy="11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sz="208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 assurer une expérience fluide pour l'utilisateur tout en collectant des données fiables ?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724775"/>
            <a:ext cx="18288000" cy="6686550"/>
            <a:chOff x="0" y="0"/>
            <a:chExt cx="4816593" cy="1761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61067"/>
            </a:xfrm>
            <a:custGeom>
              <a:avLst/>
              <a:gdLst/>
              <a:ahLst/>
              <a:cxnLst/>
              <a:rect r="r" b="b" t="t" l="l"/>
              <a:pathLst>
                <a:path h="17610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gradFill rotWithShape="true">
              <a:gsLst>
                <a:gs pos="0">
                  <a:srgbClr val="2D2E34">
                    <a:alpha val="0"/>
                  </a:srgbClr>
                </a:gs>
                <a:gs pos="100000">
                  <a:srgbClr val="2D2E34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816593" cy="1742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54482" y="5463887"/>
            <a:ext cx="2546867" cy="3444543"/>
            <a:chOff x="0" y="0"/>
            <a:chExt cx="670780" cy="907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0780" cy="907205"/>
            </a:xfrm>
            <a:custGeom>
              <a:avLst/>
              <a:gdLst/>
              <a:ahLst/>
              <a:cxnLst/>
              <a:rect r="r" b="b" t="t" l="l"/>
              <a:pathLst>
                <a:path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670780" cy="888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11865" y="5463887"/>
            <a:ext cx="2546867" cy="3444543"/>
            <a:chOff x="0" y="0"/>
            <a:chExt cx="670780" cy="9072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0780" cy="907205"/>
            </a:xfrm>
            <a:custGeom>
              <a:avLst/>
              <a:gdLst/>
              <a:ahLst/>
              <a:cxnLst/>
              <a:rect r="r" b="b" t="t" l="l"/>
              <a:pathLst>
                <a:path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670780" cy="888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66450" y="5463887"/>
            <a:ext cx="2546867" cy="3444543"/>
            <a:chOff x="0" y="0"/>
            <a:chExt cx="670780" cy="9072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0780" cy="907205"/>
            </a:xfrm>
            <a:custGeom>
              <a:avLst/>
              <a:gdLst/>
              <a:ahLst/>
              <a:cxnLst/>
              <a:rect r="r" b="b" t="t" l="l"/>
              <a:pathLst>
                <a:path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670780" cy="888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21036" y="5463887"/>
            <a:ext cx="2546867" cy="3444543"/>
            <a:chOff x="0" y="0"/>
            <a:chExt cx="670780" cy="9072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0780" cy="907205"/>
            </a:xfrm>
            <a:custGeom>
              <a:avLst/>
              <a:gdLst/>
              <a:ahLst/>
              <a:cxnLst/>
              <a:rect r="r" b="b" t="t" l="l"/>
              <a:pathLst>
                <a:path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670780" cy="888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475621" y="5463887"/>
            <a:ext cx="2546867" cy="3444543"/>
            <a:chOff x="0" y="0"/>
            <a:chExt cx="670780" cy="9072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0780" cy="907205"/>
            </a:xfrm>
            <a:custGeom>
              <a:avLst/>
              <a:gdLst/>
              <a:ahLst/>
              <a:cxnLst/>
              <a:rect r="r" b="b" t="t" l="l"/>
              <a:pathLst>
                <a:path h="907205" w="670780">
                  <a:moveTo>
                    <a:pt x="85114" y="0"/>
                  </a:moveTo>
                  <a:lnTo>
                    <a:pt x="585666" y="0"/>
                  </a:lnTo>
                  <a:cubicBezTo>
                    <a:pt x="632673" y="0"/>
                    <a:pt x="670780" y="38107"/>
                    <a:pt x="670780" y="85114"/>
                  </a:cubicBezTo>
                  <a:lnTo>
                    <a:pt x="670780" y="822091"/>
                  </a:lnTo>
                  <a:cubicBezTo>
                    <a:pt x="670780" y="869098"/>
                    <a:pt x="632673" y="907205"/>
                    <a:pt x="585666" y="907205"/>
                  </a:cubicBezTo>
                  <a:lnTo>
                    <a:pt x="85114" y="907205"/>
                  </a:lnTo>
                  <a:cubicBezTo>
                    <a:pt x="38107" y="907205"/>
                    <a:pt x="0" y="869098"/>
                    <a:pt x="0" y="822091"/>
                  </a:cubicBezTo>
                  <a:lnTo>
                    <a:pt x="0" y="85114"/>
                  </a:lnTo>
                  <a:cubicBezTo>
                    <a:pt x="0" y="38107"/>
                    <a:pt x="38107" y="0"/>
                    <a:pt x="8511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670780" cy="888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719937" y="8230201"/>
            <a:ext cx="422397" cy="42239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860818" y="8230201"/>
            <a:ext cx="422397" cy="42239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73282" y="8230201"/>
            <a:ext cx="422397" cy="42239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-5400000">
            <a:off x="6842841" y="8384258"/>
            <a:ext cx="213796" cy="114284"/>
          </a:xfrm>
          <a:custGeom>
            <a:avLst/>
            <a:gdLst/>
            <a:ahLst/>
            <a:cxnLst/>
            <a:rect r="r" b="b" t="t" l="l"/>
            <a:pathLst>
              <a:path h="114284" w="213796">
                <a:moveTo>
                  <a:pt x="0" y="0"/>
                </a:moveTo>
                <a:lnTo>
                  <a:pt x="213796" y="0"/>
                </a:lnTo>
                <a:lnTo>
                  <a:pt x="213796" y="114283"/>
                </a:lnTo>
                <a:lnTo>
                  <a:pt x="0" y="114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5400000">
            <a:off x="3983723" y="8384258"/>
            <a:ext cx="213796" cy="114284"/>
          </a:xfrm>
          <a:custGeom>
            <a:avLst/>
            <a:gdLst/>
            <a:ahLst/>
            <a:cxnLst/>
            <a:rect r="r" b="b" t="t" l="l"/>
            <a:pathLst>
              <a:path h="114284" w="213796">
                <a:moveTo>
                  <a:pt x="0" y="0"/>
                </a:moveTo>
                <a:lnTo>
                  <a:pt x="213796" y="0"/>
                </a:lnTo>
                <a:lnTo>
                  <a:pt x="213796" y="114283"/>
                </a:lnTo>
                <a:lnTo>
                  <a:pt x="0" y="114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5400000">
            <a:off x="9696187" y="8384258"/>
            <a:ext cx="213796" cy="114284"/>
          </a:xfrm>
          <a:custGeom>
            <a:avLst/>
            <a:gdLst/>
            <a:ahLst/>
            <a:cxnLst/>
            <a:rect r="r" b="b" t="t" l="l"/>
            <a:pathLst>
              <a:path h="114284" w="213796">
                <a:moveTo>
                  <a:pt x="0" y="0"/>
                </a:moveTo>
                <a:lnTo>
                  <a:pt x="213796" y="0"/>
                </a:lnTo>
                <a:lnTo>
                  <a:pt x="213796" y="114283"/>
                </a:lnTo>
                <a:lnTo>
                  <a:pt x="0" y="114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4540873" y="1843750"/>
            <a:ext cx="9206253" cy="161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07"/>
              </a:lnSpc>
            </a:pPr>
            <a:r>
              <a:rPr lang="en-US" sz="7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Objectifs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80515" y="6133683"/>
            <a:ext cx="2094802" cy="156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b="true" sz="2879" spc="-12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Développement d'une application web intuitive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06261" y="6031708"/>
            <a:ext cx="2155278" cy="139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formulaires dynamiques </a:t>
            </a:r>
          </a:p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et conditionnels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100883" y="6143208"/>
            <a:ext cx="1878002" cy="139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Gestion des comptes utilisateurs</a:t>
            </a:r>
          </a:p>
          <a:p>
            <a:pPr algn="l">
              <a:lnSpc>
                <a:spcPts val="2694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1018220" y="6003427"/>
            <a:ext cx="2008291" cy="106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Visualisation des </a:t>
            </a:r>
          </a:p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résultats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875602" y="6003427"/>
            <a:ext cx="1999786" cy="106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Export </a:t>
            </a:r>
          </a:p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et filtrage </a:t>
            </a:r>
          </a:p>
          <a:p>
            <a:pPr algn="ctr">
              <a:lnSpc>
                <a:spcPts val="2694"/>
              </a:lnSpc>
            </a:pPr>
            <a:r>
              <a:rPr lang="en-US" b="true" sz="2590" spc="-10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de données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2426627" y="8230201"/>
            <a:ext cx="422397" cy="42239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-5400000">
            <a:off x="12549532" y="8384258"/>
            <a:ext cx="213796" cy="114284"/>
          </a:xfrm>
          <a:custGeom>
            <a:avLst/>
            <a:gdLst/>
            <a:ahLst/>
            <a:cxnLst/>
            <a:rect r="r" b="b" t="t" l="l"/>
            <a:pathLst>
              <a:path h="114284" w="213796">
                <a:moveTo>
                  <a:pt x="0" y="0"/>
                </a:moveTo>
                <a:lnTo>
                  <a:pt x="213796" y="0"/>
                </a:lnTo>
                <a:lnTo>
                  <a:pt x="213796" y="114283"/>
                </a:lnTo>
                <a:lnTo>
                  <a:pt x="0" y="114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5279973" y="8230201"/>
            <a:ext cx="422397" cy="422397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-5400000">
            <a:off x="15402878" y="8384258"/>
            <a:ext cx="213796" cy="114284"/>
          </a:xfrm>
          <a:custGeom>
            <a:avLst/>
            <a:gdLst/>
            <a:ahLst/>
            <a:cxnLst/>
            <a:rect r="r" b="b" t="t" l="l"/>
            <a:pathLst>
              <a:path h="114284" w="213796">
                <a:moveTo>
                  <a:pt x="0" y="0"/>
                </a:moveTo>
                <a:lnTo>
                  <a:pt x="213796" y="0"/>
                </a:lnTo>
                <a:lnTo>
                  <a:pt x="213796" y="114283"/>
                </a:lnTo>
                <a:lnTo>
                  <a:pt x="0" y="114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54482" y="2262850"/>
            <a:ext cx="6964686" cy="6645580"/>
            <a:chOff x="0" y="0"/>
            <a:chExt cx="1834320" cy="1750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4320" cy="1750276"/>
            </a:xfrm>
            <a:custGeom>
              <a:avLst/>
              <a:gdLst/>
              <a:ahLst/>
              <a:cxnLst/>
              <a:rect r="r" b="b" t="t" l="l"/>
              <a:pathLst>
                <a:path h="1750276" w="1834320">
                  <a:moveTo>
                    <a:pt x="56691" y="0"/>
                  </a:moveTo>
                  <a:lnTo>
                    <a:pt x="1777629" y="0"/>
                  </a:lnTo>
                  <a:cubicBezTo>
                    <a:pt x="1808939" y="0"/>
                    <a:pt x="1834320" y="25382"/>
                    <a:pt x="1834320" y="56691"/>
                  </a:cubicBezTo>
                  <a:lnTo>
                    <a:pt x="1834320" y="1693585"/>
                  </a:lnTo>
                  <a:cubicBezTo>
                    <a:pt x="1834320" y="1708620"/>
                    <a:pt x="1828348" y="1723040"/>
                    <a:pt x="1817716" y="1733672"/>
                  </a:cubicBezTo>
                  <a:cubicBezTo>
                    <a:pt x="1807084" y="1744303"/>
                    <a:pt x="1792664" y="1750276"/>
                    <a:pt x="1777629" y="1750276"/>
                  </a:cubicBezTo>
                  <a:lnTo>
                    <a:pt x="56691" y="1750276"/>
                  </a:lnTo>
                  <a:cubicBezTo>
                    <a:pt x="41656" y="1750276"/>
                    <a:pt x="27236" y="1744303"/>
                    <a:pt x="16605" y="1733672"/>
                  </a:cubicBezTo>
                  <a:cubicBezTo>
                    <a:pt x="5973" y="1723040"/>
                    <a:pt x="0" y="1708620"/>
                    <a:pt x="0" y="1693585"/>
                  </a:cubicBezTo>
                  <a:lnTo>
                    <a:pt x="0" y="56691"/>
                  </a:lnTo>
                  <a:cubicBezTo>
                    <a:pt x="0" y="41656"/>
                    <a:pt x="5973" y="27236"/>
                    <a:pt x="16605" y="16605"/>
                  </a:cubicBezTo>
                  <a:cubicBezTo>
                    <a:pt x="27236" y="5973"/>
                    <a:pt x="41656" y="0"/>
                    <a:pt x="56691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34320" cy="1731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10514" y="5233653"/>
            <a:ext cx="5434050" cy="705218"/>
            <a:chOff x="0" y="0"/>
            <a:chExt cx="1417549" cy="1839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10514" y="2262850"/>
            <a:ext cx="5434050" cy="2523128"/>
            <a:chOff x="0" y="0"/>
            <a:chExt cx="1417549" cy="6581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7549" cy="658194"/>
            </a:xfrm>
            <a:custGeom>
              <a:avLst/>
              <a:gdLst/>
              <a:ahLst/>
              <a:cxnLst/>
              <a:rect r="r" b="b" t="t" l="l"/>
              <a:pathLst>
                <a:path h="658194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628275"/>
                  </a:lnTo>
                  <a:cubicBezTo>
                    <a:pt x="1417549" y="644799"/>
                    <a:pt x="1404154" y="658194"/>
                    <a:pt x="1387630" y="658194"/>
                  </a:cubicBezTo>
                  <a:lnTo>
                    <a:pt x="29919" y="658194"/>
                  </a:lnTo>
                  <a:cubicBezTo>
                    <a:pt x="13395" y="658194"/>
                    <a:pt x="0" y="644799"/>
                    <a:pt x="0" y="628275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1417549" cy="639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10514" y="6223506"/>
            <a:ext cx="5434050" cy="705218"/>
            <a:chOff x="0" y="0"/>
            <a:chExt cx="1417549" cy="1839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10514" y="7213358"/>
            <a:ext cx="5434050" cy="705218"/>
            <a:chOff x="0" y="0"/>
            <a:chExt cx="1417549" cy="183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7549" cy="183966"/>
            </a:xfrm>
            <a:custGeom>
              <a:avLst/>
              <a:gdLst/>
              <a:ahLst/>
              <a:cxnLst/>
              <a:rect r="r" b="b" t="t" l="l"/>
              <a:pathLst>
                <a:path h="183966" w="1417549">
                  <a:moveTo>
                    <a:pt x="29919" y="0"/>
                  </a:moveTo>
                  <a:lnTo>
                    <a:pt x="1387630" y="0"/>
                  </a:lnTo>
                  <a:cubicBezTo>
                    <a:pt x="1404154" y="0"/>
                    <a:pt x="1417549" y="13395"/>
                    <a:pt x="1417549" y="29919"/>
                  </a:cubicBezTo>
                  <a:lnTo>
                    <a:pt x="1417549" y="154047"/>
                  </a:lnTo>
                  <a:cubicBezTo>
                    <a:pt x="1417549" y="170571"/>
                    <a:pt x="1404154" y="183966"/>
                    <a:pt x="1387630" y="183966"/>
                  </a:cubicBezTo>
                  <a:lnTo>
                    <a:pt x="29919" y="183966"/>
                  </a:lnTo>
                  <a:cubicBezTo>
                    <a:pt x="13395" y="183966"/>
                    <a:pt x="0" y="170571"/>
                    <a:pt x="0" y="154047"/>
                  </a:cubicBezTo>
                  <a:lnTo>
                    <a:pt x="0" y="29919"/>
                  </a:lnTo>
                  <a:cubicBezTo>
                    <a:pt x="0" y="13395"/>
                    <a:pt x="13395" y="0"/>
                    <a:pt x="299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1417549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63374" y="3289439"/>
            <a:ext cx="1441301" cy="1496539"/>
          </a:xfrm>
          <a:custGeom>
            <a:avLst/>
            <a:gdLst/>
            <a:ahLst/>
            <a:cxnLst/>
            <a:rect r="r" b="b" t="t" l="l"/>
            <a:pathLst>
              <a:path h="1496539" w="1441301">
                <a:moveTo>
                  <a:pt x="0" y="0"/>
                </a:moveTo>
                <a:lnTo>
                  <a:pt x="1441301" y="0"/>
                </a:lnTo>
                <a:lnTo>
                  <a:pt x="1441301" y="1496539"/>
                </a:lnTo>
                <a:lnTo>
                  <a:pt x="0" y="1496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009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900992" y="5486424"/>
            <a:ext cx="3088392" cy="25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Complexité d’utilisation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00992" y="6476276"/>
            <a:ext cx="3088392" cy="25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Faible personnalisation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00992" y="7466129"/>
            <a:ext cx="4403683" cy="25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Analyse de résultats limitée ou payante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11474" y="3077081"/>
            <a:ext cx="5036482" cy="164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5690" spc="-23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Étude de l’existant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00992" y="2804036"/>
            <a:ext cx="2347875" cy="95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8"/>
              </a:lnSpc>
            </a:pPr>
            <a:r>
              <a:rPr lang="en-US" sz="3296" spc="-13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Limites constatées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47808" y="5556271"/>
            <a:ext cx="6371359" cy="200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5089" indent="-202545" lvl="1">
              <a:lnSpc>
                <a:spcPts val="3152"/>
              </a:lnSpc>
              <a:buFont typeface="Arial"/>
              <a:buChar char="•"/>
            </a:pPr>
            <a:r>
              <a:rPr lang="en-US" sz="1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Forms : puissant mais peu personnalisable</a:t>
            </a:r>
          </a:p>
          <a:p>
            <a:pPr algn="l" marL="405089" indent="-202545" lvl="1">
              <a:lnSpc>
                <a:spcPts val="3152"/>
              </a:lnSpc>
              <a:buFont typeface="Arial"/>
              <a:buChar char="•"/>
            </a:pPr>
            <a:r>
              <a:rPr lang="en-US" sz="1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SurveyMonkey : riche en fonctionnalités, limité sans abonnement</a:t>
            </a:r>
          </a:p>
          <a:p>
            <a:pPr algn="l" marL="405089" indent="-202545" lvl="1">
              <a:lnSpc>
                <a:spcPts val="3152"/>
              </a:lnSpc>
              <a:buFont typeface="Arial"/>
              <a:buChar char="•"/>
            </a:pPr>
            <a:r>
              <a:rPr lang="en-US" sz="18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Typeform : design moderne mais usage limité en version gratuite</a:t>
            </a:r>
          </a:p>
        </p:txBody>
      </p:sp>
      <p:grpSp>
        <p:nvGrpSpPr>
          <p:cNvPr name="Group 24" id="24"/>
          <p:cNvGrpSpPr/>
          <p:nvPr/>
        </p:nvGrpSpPr>
        <p:grpSpPr>
          <a:xfrm rot="-4011154">
            <a:off x="13539775" y="1196864"/>
            <a:ext cx="17403374" cy="18180272"/>
            <a:chOff x="0" y="0"/>
            <a:chExt cx="4583605" cy="47882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583605" cy="4788220"/>
            </a:xfrm>
            <a:custGeom>
              <a:avLst/>
              <a:gdLst/>
              <a:ahLst/>
              <a:cxnLst/>
              <a:rect r="r" b="b" t="t" l="l"/>
              <a:pathLst>
                <a:path h="4788220" w="4583605">
                  <a:moveTo>
                    <a:pt x="0" y="0"/>
                  </a:moveTo>
                  <a:lnTo>
                    <a:pt x="4583605" y="0"/>
                  </a:lnTo>
                  <a:lnTo>
                    <a:pt x="4583605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9050"/>
              <a:ext cx="4583605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612958" y="5138403"/>
            <a:ext cx="6964686" cy="42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6"/>
              </a:lnSpc>
              <a:spcBef>
                <a:spcPct val="0"/>
              </a:spcBef>
            </a:pPr>
            <a:r>
              <a:rPr lang="en-US" b="true" sz="2176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Exemples étudiés :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54482" y="2277799"/>
            <a:ext cx="8679644" cy="6630631"/>
            <a:chOff x="0" y="0"/>
            <a:chExt cx="2143421" cy="16374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3421" cy="1637421"/>
            </a:xfrm>
            <a:custGeom>
              <a:avLst/>
              <a:gdLst/>
              <a:ahLst/>
              <a:cxnLst/>
              <a:rect r="r" b="b" t="t" l="l"/>
              <a:pathLst>
                <a:path h="1637421" w="2143421">
                  <a:moveTo>
                    <a:pt x="25867" y="0"/>
                  </a:moveTo>
                  <a:lnTo>
                    <a:pt x="2117555" y="0"/>
                  </a:lnTo>
                  <a:cubicBezTo>
                    <a:pt x="2124415" y="0"/>
                    <a:pt x="2130994" y="2725"/>
                    <a:pt x="2135845" y="7576"/>
                  </a:cubicBezTo>
                  <a:cubicBezTo>
                    <a:pt x="2140696" y="12427"/>
                    <a:pt x="2143421" y="19007"/>
                    <a:pt x="2143421" y="25867"/>
                  </a:cubicBezTo>
                  <a:lnTo>
                    <a:pt x="2143421" y="1611554"/>
                  </a:lnTo>
                  <a:cubicBezTo>
                    <a:pt x="2143421" y="1618415"/>
                    <a:pt x="2140696" y="1624994"/>
                    <a:pt x="2135845" y="1629845"/>
                  </a:cubicBezTo>
                  <a:cubicBezTo>
                    <a:pt x="2130994" y="1634696"/>
                    <a:pt x="2124415" y="1637421"/>
                    <a:pt x="2117555" y="1637421"/>
                  </a:cubicBezTo>
                  <a:lnTo>
                    <a:pt x="25867" y="1637421"/>
                  </a:lnTo>
                  <a:cubicBezTo>
                    <a:pt x="19007" y="1637421"/>
                    <a:pt x="12427" y="1634696"/>
                    <a:pt x="7576" y="1629845"/>
                  </a:cubicBezTo>
                  <a:cubicBezTo>
                    <a:pt x="2725" y="1624994"/>
                    <a:pt x="0" y="1618415"/>
                    <a:pt x="0" y="1611554"/>
                  </a:cubicBezTo>
                  <a:lnTo>
                    <a:pt x="0" y="25867"/>
                  </a:lnTo>
                  <a:cubicBezTo>
                    <a:pt x="0" y="19007"/>
                    <a:pt x="2725" y="12427"/>
                    <a:pt x="7576" y="7576"/>
                  </a:cubicBezTo>
                  <a:cubicBezTo>
                    <a:pt x="12427" y="2725"/>
                    <a:pt x="19007" y="0"/>
                    <a:pt x="25867" y="0"/>
                  </a:cubicBezTo>
                  <a:close/>
                </a:path>
              </a:pathLst>
            </a:custGeom>
            <a:solidFill>
              <a:srgbClr val="5B5B5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2054482" y="4580882"/>
            <a:ext cx="8679644" cy="4327547"/>
            <a:chOff x="0" y="0"/>
            <a:chExt cx="2285997" cy="11397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85997" cy="1139766"/>
            </a:xfrm>
            <a:custGeom>
              <a:avLst/>
              <a:gdLst/>
              <a:ahLst/>
              <a:cxnLst/>
              <a:rect r="r" b="b" t="t" l="l"/>
              <a:pathLst>
                <a:path h="1139766" w="2285997">
                  <a:moveTo>
                    <a:pt x="24975" y="0"/>
                  </a:moveTo>
                  <a:lnTo>
                    <a:pt x="2261022" y="0"/>
                  </a:lnTo>
                  <a:cubicBezTo>
                    <a:pt x="2267646" y="0"/>
                    <a:pt x="2273998" y="2631"/>
                    <a:pt x="2278682" y="7315"/>
                  </a:cubicBezTo>
                  <a:cubicBezTo>
                    <a:pt x="2283366" y="11999"/>
                    <a:pt x="2285997" y="18351"/>
                    <a:pt x="2285997" y="24975"/>
                  </a:cubicBezTo>
                  <a:lnTo>
                    <a:pt x="2285997" y="1114791"/>
                  </a:lnTo>
                  <a:cubicBezTo>
                    <a:pt x="2285997" y="1121414"/>
                    <a:pt x="2283366" y="1127767"/>
                    <a:pt x="2278682" y="1132451"/>
                  </a:cubicBezTo>
                  <a:cubicBezTo>
                    <a:pt x="2273998" y="1137134"/>
                    <a:pt x="2267646" y="1139766"/>
                    <a:pt x="2261022" y="1139766"/>
                  </a:cubicBezTo>
                  <a:lnTo>
                    <a:pt x="24975" y="1139766"/>
                  </a:lnTo>
                  <a:cubicBezTo>
                    <a:pt x="18351" y="1139766"/>
                    <a:pt x="11999" y="1137134"/>
                    <a:pt x="7315" y="1132451"/>
                  </a:cubicBezTo>
                  <a:cubicBezTo>
                    <a:pt x="2631" y="1127767"/>
                    <a:pt x="0" y="1121414"/>
                    <a:pt x="0" y="1114791"/>
                  </a:cubicBezTo>
                  <a:lnTo>
                    <a:pt x="0" y="24975"/>
                  </a:lnTo>
                  <a:cubicBezTo>
                    <a:pt x="0" y="18351"/>
                    <a:pt x="2631" y="11999"/>
                    <a:pt x="7315" y="7315"/>
                  </a:cubicBezTo>
                  <a:cubicBezTo>
                    <a:pt x="11999" y="2631"/>
                    <a:pt x="18351" y="0"/>
                    <a:pt x="249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0"/>
                  </a:srgbClr>
                </a:gs>
                <a:gs pos="100000">
                  <a:srgbClr val="141519">
                    <a:alpha val="94500"/>
                  </a:srgbClr>
                </a:gs>
              </a:gsLst>
              <a:lin ang="54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2285997" cy="112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811474" y="6716081"/>
            <a:ext cx="5036482" cy="164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5690" spc="-23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Solution proposée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69728" y="2062825"/>
            <a:ext cx="4545081" cy="141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7"/>
              </a:lnSpc>
            </a:pPr>
            <a:r>
              <a:rPr lang="en-US" sz="34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Django avec 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477408" y="3875664"/>
            <a:ext cx="4729721" cy="1509786"/>
            <a:chOff x="0" y="0"/>
            <a:chExt cx="1233815" cy="3938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3815" cy="393849"/>
            </a:xfrm>
            <a:custGeom>
              <a:avLst/>
              <a:gdLst/>
              <a:ahLst/>
              <a:cxnLst/>
              <a:rect r="r" b="b" t="t" l="l"/>
              <a:pathLst>
                <a:path h="393849" w="1233815">
                  <a:moveTo>
                    <a:pt x="34374" y="0"/>
                  </a:moveTo>
                  <a:lnTo>
                    <a:pt x="1199441" y="0"/>
                  </a:lnTo>
                  <a:cubicBezTo>
                    <a:pt x="1218425" y="0"/>
                    <a:pt x="1233815" y="15390"/>
                    <a:pt x="1233815" y="34374"/>
                  </a:cubicBezTo>
                  <a:lnTo>
                    <a:pt x="1233815" y="359475"/>
                  </a:lnTo>
                  <a:cubicBezTo>
                    <a:pt x="1233815" y="378459"/>
                    <a:pt x="1218425" y="393849"/>
                    <a:pt x="1199441" y="393849"/>
                  </a:cubicBezTo>
                  <a:lnTo>
                    <a:pt x="34374" y="393849"/>
                  </a:lnTo>
                  <a:cubicBezTo>
                    <a:pt x="15390" y="393849"/>
                    <a:pt x="0" y="378459"/>
                    <a:pt x="0" y="359475"/>
                  </a:cubicBezTo>
                  <a:lnTo>
                    <a:pt x="0" y="34374"/>
                  </a:lnTo>
                  <a:cubicBezTo>
                    <a:pt x="0" y="15390"/>
                    <a:pt x="15390" y="0"/>
                    <a:pt x="3437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1233815" cy="374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85088" y="5631234"/>
            <a:ext cx="4729721" cy="1509786"/>
            <a:chOff x="0" y="0"/>
            <a:chExt cx="1233815" cy="3938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33815" cy="393849"/>
            </a:xfrm>
            <a:custGeom>
              <a:avLst/>
              <a:gdLst/>
              <a:ahLst/>
              <a:cxnLst/>
              <a:rect r="r" b="b" t="t" l="l"/>
              <a:pathLst>
                <a:path h="393849" w="1233815">
                  <a:moveTo>
                    <a:pt x="34374" y="0"/>
                  </a:moveTo>
                  <a:lnTo>
                    <a:pt x="1199441" y="0"/>
                  </a:lnTo>
                  <a:cubicBezTo>
                    <a:pt x="1218425" y="0"/>
                    <a:pt x="1233815" y="15390"/>
                    <a:pt x="1233815" y="34374"/>
                  </a:cubicBezTo>
                  <a:lnTo>
                    <a:pt x="1233815" y="359475"/>
                  </a:lnTo>
                  <a:cubicBezTo>
                    <a:pt x="1233815" y="378459"/>
                    <a:pt x="1218425" y="393849"/>
                    <a:pt x="1199441" y="393849"/>
                  </a:cubicBezTo>
                  <a:lnTo>
                    <a:pt x="34374" y="393849"/>
                  </a:lnTo>
                  <a:cubicBezTo>
                    <a:pt x="15390" y="393849"/>
                    <a:pt x="0" y="378459"/>
                    <a:pt x="0" y="359475"/>
                  </a:cubicBezTo>
                  <a:lnTo>
                    <a:pt x="0" y="34374"/>
                  </a:lnTo>
                  <a:cubicBezTo>
                    <a:pt x="0" y="15390"/>
                    <a:pt x="15390" y="0"/>
                    <a:pt x="3437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233815" cy="374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474586" y="3976138"/>
            <a:ext cx="4545081" cy="1083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3500" indent="-191750" lvl="1">
              <a:lnSpc>
                <a:spcPts val="2824"/>
              </a:lnSpc>
              <a:buFont typeface="Arial"/>
              <a:buChar char="•"/>
            </a:pPr>
            <a:r>
              <a:rPr lang="en-US" sz="17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Création facile de sondages avec lo</a:t>
            </a:r>
            <a:r>
              <a:rPr lang="en-US" sz="17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gique conditionnelle</a:t>
            </a:r>
          </a:p>
          <a:p>
            <a:pPr algn="l" marL="383500" indent="-191750" lvl="1">
              <a:lnSpc>
                <a:spcPts val="2824"/>
              </a:lnSpc>
              <a:buFont typeface="Arial"/>
              <a:buChar char="•"/>
            </a:pPr>
            <a:r>
              <a:rPr lang="en-US" sz="17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Participation via lien ou mot de passe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77408" y="5888116"/>
            <a:ext cx="4243459" cy="8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5519" indent="-227759" lvl="1">
              <a:lnSpc>
                <a:spcPts val="3354"/>
              </a:lnSpc>
              <a:buFont typeface="Arial"/>
              <a:buChar char="•"/>
            </a:pPr>
            <a:r>
              <a:rPr lang="en-US" sz="21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Statistiques en temps réel</a:t>
            </a:r>
          </a:p>
          <a:p>
            <a:pPr algn="l" marL="455519" indent="-227759" lvl="1">
              <a:lnSpc>
                <a:spcPts val="3354"/>
              </a:lnSpc>
              <a:buFont typeface="Arial"/>
              <a:buChar char="•"/>
            </a:pPr>
            <a:r>
              <a:rPr lang="en-US" sz="21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</a:t>
            </a:r>
            <a:r>
              <a:rPr lang="en-US" sz="21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 mobile-friendly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1477408" y="7386803"/>
            <a:ext cx="4729721" cy="1509786"/>
            <a:chOff x="0" y="0"/>
            <a:chExt cx="1233815" cy="3938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33815" cy="393849"/>
            </a:xfrm>
            <a:custGeom>
              <a:avLst/>
              <a:gdLst/>
              <a:ahLst/>
              <a:cxnLst/>
              <a:rect r="r" b="b" t="t" l="l"/>
              <a:pathLst>
                <a:path h="393849" w="1233815">
                  <a:moveTo>
                    <a:pt x="34374" y="0"/>
                  </a:moveTo>
                  <a:lnTo>
                    <a:pt x="1199441" y="0"/>
                  </a:lnTo>
                  <a:cubicBezTo>
                    <a:pt x="1218425" y="0"/>
                    <a:pt x="1233815" y="15390"/>
                    <a:pt x="1233815" y="34374"/>
                  </a:cubicBezTo>
                  <a:lnTo>
                    <a:pt x="1233815" y="359475"/>
                  </a:lnTo>
                  <a:cubicBezTo>
                    <a:pt x="1233815" y="378459"/>
                    <a:pt x="1218425" y="393849"/>
                    <a:pt x="1199441" y="393849"/>
                  </a:cubicBezTo>
                  <a:lnTo>
                    <a:pt x="34374" y="393849"/>
                  </a:lnTo>
                  <a:cubicBezTo>
                    <a:pt x="15390" y="393849"/>
                    <a:pt x="0" y="378459"/>
                    <a:pt x="0" y="359475"/>
                  </a:cubicBezTo>
                  <a:lnTo>
                    <a:pt x="0" y="34374"/>
                  </a:lnTo>
                  <a:cubicBezTo>
                    <a:pt x="0" y="15390"/>
                    <a:pt x="15390" y="0"/>
                    <a:pt x="3437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1233815" cy="374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1628219" y="7718961"/>
            <a:ext cx="3572557" cy="731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3500" indent="-191750" lvl="1">
              <a:lnSpc>
                <a:spcPts val="2824"/>
              </a:lnSpc>
              <a:buFont typeface="Arial"/>
              <a:buChar char="•"/>
            </a:pPr>
            <a:r>
              <a:rPr lang="en-US" sz="17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</a:t>
            </a:r>
            <a:r>
              <a:rPr lang="en-US" sz="17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rt CSV / Excel</a:t>
            </a:r>
          </a:p>
          <a:p>
            <a:pPr algn="l" marL="383500" indent="-191750" lvl="1">
              <a:lnSpc>
                <a:spcPts val="2824"/>
              </a:lnSpc>
              <a:buFont typeface="Arial"/>
              <a:buChar char="•"/>
            </a:pPr>
            <a:r>
              <a:rPr lang="en-US" sz="177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Tableau de bord créateur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05118" y="6534457"/>
            <a:ext cx="2774194" cy="2774194"/>
          </a:xfrm>
          <a:custGeom>
            <a:avLst/>
            <a:gdLst/>
            <a:ahLst/>
            <a:cxnLst/>
            <a:rect r="r" b="b" t="t" l="l"/>
            <a:pathLst>
              <a:path h="2774194" w="2774194">
                <a:moveTo>
                  <a:pt x="0" y="0"/>
                </a:moveTo>
                <a:lnTo>
                  <a:pt x="2774194" y="0"/>
                </a:lnTo>
                <a:lnTo>
                  <a:pt x="2774194" y="2774194"/>
                </a:lnTo>
                <a:lnTo>
                  <a:pt x="0" y="2774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05118" y="3997877"/>
            <a:ext cx="2059292" cy="2059292"/>
          </a:xfrm>
          <a:custGeom>
            <a:avLst/>
            <a:gdLst/>
            <a:ahLst/>
            <a:cxnLst/>
            <a:rect r="r" b="b" t="t" l="l"/>
            <a:pathLst>
              <a:path h="2059292" w="2059292">
                <a:moveTo>
                  <a:pt x="0" y="0"/>
                </a:moveTo>
                <a:lnTo>
                  <a:pt x="2059292" y="0"/>
                </a:lnTo>
                <a:lnTo>
                  <a:pt x="2059292" y="2059292"/>
                </a:lnTo>
                <a:lnTo>
                  <a:pt x="0" y="2059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81076" y="4117650"/>
            <a:ext cx="2020164" cy="1939519"/>
          </a:xfrm>
          <a:custGeom>
            <a:avLst/>
            <a:gdLst/>
            <a:ahLst/>
            <a:cxnLst/>
            <a:rect r="r" b="b" t="t" l="l"/>
            <a:pathLst>
              <a:path h="1939519" w="2020164">
                <a:moveTo>
                  <a:pt x="0" y="0"/>
                </a:moveTo>
                <a:lnTo>
                  <a:pt x="2020164" y="0"/>
                </a:lnTo>
                <a:lnTo>
                  <a:pt x="2020164" y="1939519"/>
                </a:lnTo>
                <a:lnTo>
                  <a:pt x="0" y="1939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27416" y="3637614"/>
            <a:ext cx="3011772" cy="3011772"/>
          </a:xfrm>
          <a:custGeom>
            <a:avLst/>
            <a:gdLst/>
            <a:ahLst/>
            <a:cxnLst/>
            <a:rect r="r" b="b" t="t" l="l"/>
            <a:pathLst>
              <a:path h="3011772" w="3011772">
                <a:moveTo>
                  <a:pt x="0" y="0"/>
                </a:moveTo>
                <a:lnTo>
                  <a:pt x="3011772" y="0"/>
                </a:lnTo>
                <a:lnTo>
                  <a:pt x="3011772" y="3011772"/>
                </a:lnTo>
                <a:lnTo>
                  <a:pt x="0" y="30117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40179" y="7543130"/>
            <a:ext cx="4450979" cy="1550424"/>
          </a:xfrm>
          <a:custGeom>
            <a:avLst/>
            <a:gdLst/>
            <a:ahLst/>
            <a:cxnLst/>
            <a:rect r="r" b="b" t="t" l="l"/>
            <a:pathLst>
              <a:path h="1550424" w="4450979">
                <a:moveTo>
                  <a:pt x="0" y="0"/>
                </a:moveTo>
                <a:lnTo>
                  <a:pt x="4450979" y="0"/>
                </a:lnTo>
                <a:lnTo>
                  <a:pt x="4450979" y="1550424"/>
                </a:lnTo>
                <a:lnTo>
                  <a:pt x="0" y="15504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25120" y="1996375"/>
            <a:ext cx="8454192" cy="91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2"/>
              </a:lnSpc>
            </a:pPr>
            <a:r>
              <a:rPr lang="en-US" sz="5896" spc="-247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Technologies utilisées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969" y="453595"/>
            <a:ext cx="4447512" cy="1104037"/>
          </a:xfrm>
          <a:custGeom>
            <a:avLst/>
            <a:gdLst/>
            <a:ahLst/>
            <a:cxnLst/>
            <a:rect r="r" b="b" t="t" l="l"/>
            <a:pathLst>
              <a:path h="1104037" w="4447512">
                <a:moveTo>
                  <a:pt x="0" y="0"/>
                </a:moveTo>
                <a:lnTo>
                  <a:pt x="4447512" y="0"/>
                </a:lnTo>
                <a:lnTo>
                  <a:pt x="4447512" y="1104037"/>
                </a:lnTo>
                <a:lnTo>
                  <a:pt x="0" y="110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6520" y="0"/>
            <a:ext cx="5209050" cy="10287000"/>
          </a:xfrm>
          <a:custGeom>
            <a:avLst/>
            <a:gdLst/>
            <a:ahLst/>
            <a:cxnLst/>
            <a:rect r="r" b="b" t="t" l="l"/>
            <a:pathLst>
              <a:path h="10287000" w="5209050">
                <a:moveTo>
                  <a:pt x="0" y="0"/>
                </a:moveTo>
                <a:lnTo>
                  <a:pt x="5209050" y="0"/>
                </a:lnTo>
                <a:lnTo>
                  <a:pt x="52090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2999234" y="2720972"/>
            <a:ext cx="14126257" cy="1752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4"/>
              </a:lnSpc>
            </a:pPr>
            <a:r>
              <a:rPr lang="en-US" b="true" sz="6081" spc="-25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Diagramme de cas</a:t>
            </a:r>
          </a:p>
          <a:p>
            <a:pPr algn="ctr">
              <a:lnSpc>
                <a:spcPts val="6324"/>
              </a:lnSpc>
            </a:pPr>
            <a:r>
              <a:rPr lang="en-US" b="true" sz="6081" spc="-25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d’utilisation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DAGoYd-n6hI</dc:identifier>
  <dcterms:modified xsi:type="dcterms:W3CDTF">2011-08-01T06:04:30Z</dcterms:modified>
  <cp:revision>1</cp:revision>
  <dc:title>Black and Green Modern Finance Business Report Presentation</dc:title>
</cp:coreProperties>
</file>