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>
        <p:scale>
          <a:sx n="104" d="100"/>
          <a:sy n="104" d="100"/>
        </p:scale>
        <p:origin x="188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07DD-681D-6D97-EF63-636F79DA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A76B1-3BF2-CF34-BAEF-60D263AF8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9E86-4D40-8071-8A08-AC00457A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457E-7F84-5322-8700-47BD70CB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045D-58AD-C3B7-FFEF-452740C0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0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0169-8760-3607-14A4-3D9509AD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BE114-55A6-BF34-4FB2-B9F7238DA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6097-928A-6EA7-9BA8-5B057E90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BBB1-28E3-1704-ABDB-C1DC7FA4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C9C2-2CE1-D34E-CB7E-36F3C9D4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FA8EE-F334-AB75-5500-CEC891C06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28B17-1A79-2BA7-0E2D-80051766C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6346A-3765-2223-F4AA-3125FBF8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D6AE-AD7A-B4E2-F723-0EB47812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CBE7-1453-48D3-12D8-1C8C7758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4CA3-F357-3618-CAB0-BAC597C48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FFEE-7E49-2A3C-9D42-A977ADFC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C8A0-B30C-78F3-2E9D-99CA50CC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2FDF-3060-5896-0C14-D3F5B215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40AC-4C7E-7978-ED0B-F85966B4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E5FF-41F5-89AD-5141-3F4BF9F5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66BC8-2567-4972-DAA3-939AF452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4B9D-F9FE-440C-CC78-2C0DEBC1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38E7-CDA7-D359-02EC-06782411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77E1-3109-7F00-5634-96AEEBC3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3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55E6-1548-89FC-4664-7DE6401C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1D68-848A-0C49-F89E-F7463DC88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508D-E1C6-3279-6253-1153A9A41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B4D8-7133-AE8B-827D-B1B3FA46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9C31E-3C96-4587-13AB-97098701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11525-F335-A064-EBE1-5CA97FE3A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559B-C56C-B306-BBA7-022BD83B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B8C85-79C2-312D-B4B3-C3F3FC46D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61108-D236-4333-064A-D5AB4C0B5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57FEF-4778-B9DA-9D94-97F7492F8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299A07-8A17-430D-78B6-5AE46F026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48AA9-094B-6FAF-F583-5DDF43D6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72CA4-24F5-8DF6-D952-8A68DE59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8ED59-3566-4A5D-CC08-92633ED9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A72-D032-B4E6-CC30-BED89B99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90ED8-593C-9EAE-9DBA-65746C88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C2D25-16F0-D216-A3A1-E02C2278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A148C-3DD2-4F43-685E-9984AEB1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6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9E3C1-F193-4542-D4CE-24224D4E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6C973-A7D3-57BA-FCC6-E1EA91A3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DB248-7DD3-4D78-E2E4-1542E95E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6778-E9ED-A288-018E-62505111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264D-C574-E9E5-54F1-4BA79052A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64121-0327-8AD3-8F6A-F6BE4DF89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0699-D117-645A-7B62-368E3F8E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86620-2082-C9AD-25F9-D8017523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DF18C-67D7-AABE-0564-0E428321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3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072E-57D1-FF14-E636-D7368696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BF770-78DB-80E6-178E-426BAEB42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3E635-94A5-BFE2-C8CE-6DBCE507B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45A24-47D0-8DB5-93BB-B7707091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B71C3-5F17-B458-630B-46471C6C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81F1B-D732-5209-B3F5-47CA0FCB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7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A6CF8-E6EE-028D-CA55-38043012F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4968-8F3E-73E4-9E2B-7D3F0DC9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A28F-5557-9450-7520-41FEA87AE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0A944-EDEC-F24D-8EFA-53671955CB5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B566-3C86-8B09-C2DA-56140F6F3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6BCA-367F-8415-F3B6-D2EF45615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5A538-1F4E-B845-80EC-DA50986BE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C9B2-397D-6182-309C-E70933B74A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iModels</a:t>
            </a:r>
            <a:r>
              <a:rPr lang="en-US" dirty="0"/>
              <a:t> Explained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AC613-3E3B-DEBE-3056-ECD9796D6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SLIPPER , </a:t>
            </a:r>
            <a:r>
              <a:rPr lang="en-US" dirty="0" err="1"/>
              <a:t>RULEFit</a:t>
            </a:r>
            <a:r>
              <a:rPr lang="en-US" dirty="0"/>
              <a:t> , FIGS</a:t>
            </a:r>
          </a:p>
        </p:txBody>
      </p:sp>
    </p:spTree>
    <p:extLst>
      <p:ext uri="{BB962C8B-B14F-4D97-AF65-F5344CB8AC3E}">
        <p14:creationId xmlns:p14="http://schemas.microsoft.com/office/powerpoint/2010/main" val="367851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B9B7B-1C23-1BF5-1477-EB4CD78E4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49EEF-AE03-45DB-AADE-44789E53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27" y="818546"/>
            <a:ext cx="52578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FIGS: </a:t>
            </a:r>
            <a:r>
              <a:rPr lang="en-US" sz="3200" b="0" i="0" dirty="0">
                <a:effectLst/>
                <a:latin typeface="var(--font-fk-grotesk)"/>
              </a:rPr>
              <a:t>Residuals and Second Tree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3828-A313-FA99-093F-5393F394E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__fkGroteskNeue_598ab8"/>
              </a:rPr>
              <a:t>The second tree might focus on the Mean Texture to refine predictions:</a:t>
            </a:r>
          </a:p>
          <a:p>
            <a:r>
              <a:rPr lang="en-US" b="0" i="0" dirty="0">
                <a:effectLst/>
                <a:latin typeface="__fkGroteskNeue_598ab8"/>
              </a:rPr>
              <a:t>New Entry: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__fkGroteskNeue_598ab8"/>
              </a:rPr>
              <a:t>Mean Texture = 20.0, and since Mean Radius = 15.0, the second tree suggests adjusting the prediction slightly towards Benign, but given the radius, it remains leaning towards Malignant.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834E11-8665-ADAD-FBB9-1619C4070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42919"/>
              </p:ext>
            </p:extLst>
          </p:nvPr>
        </p:nvGraphicFramePr>
        <p:xfrm>
          <a:off x="6541053" y="2207663"/>
          <a:ext cx="4777383" cy="2269968"/>
        </p:xfrm>
        <a:graphic>
          <a:graphicData uri="http://schemas.openxmlformats.org/drawingml/2006/table">
            <a:tbl>
              <a:tblPr firstRow="1" bandRow="1"/>
              <a:tblGrid>
                <a:gridCol w="1232690">
                  <a:extLst>
                    <a:ext uri="{9D8B030D-6E8A-4147-A177-3AD203B41FA5}">
                      <a16:colId xmlns:a16="http://schemas.microsoft.com/office/drawing/2014/main" val="1556927019"/>
                    </a:ext>
                  </a:extLst>
                </a:gridCol>
                <a:gridCol w="1488317">
                  <a:extLst>
                    <a:ext uri="{9D8B030D-6E8A-4147-A177-3AD203B41FA5}">
                      <a16:colId xmlns:a16="http://schemas.microsoft.com/office/drawing/2014/main" val="739795506"/>
                    </a:ext>
                  </a:extLst>
                </a:gridCol>
                <a:gridCol w="2056376">
                  <a:extLst>
                    <a:ext uri="{9D8B030D-6E8A-4147-A177-3AD203B41FA5}">
                      <a16:colId xmlns:a16="http://schemas.microsoft.com/office/drawing/2014/main" val="3186954400"/>
                    </a:ext>
                  </a:extLst>
                </a:gridCol>
              </a:tblGrid>
              <a:tr h="44990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>
                          <a:effectLst/>
                        </a:rPr>
                        <a:t>Feature</a:t>
                      </a:r>
                    </a:p>
                  </a:txBody>
                  <a:tcPr marL="102251" marR="102251" marT="51125" marB="51125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>
                          <a:effectLst/>
                        </a:rPr>
                        <a:t>Threshold</a:t>
                      </a:r>
                    </a:p>
                  </a:txBody>
                  <a:tcPr marL="102251" marR="102251" marT="51125" marB="51125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>
                          <a:effectLst/>
                        </a:rPr>
                        <a:t>Decision</a:t>
                      </a:r>
                    </a:p>
                  </a:txBody>
                  <a:tcPr marL="102251" marR="102251" marT="51125" marB="51125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296060"/>
                  </a:ext>
                </a:extLst>
              </a:tr>
              <a:tr h="10634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Mean Texture</a:t>
                      </a:r>
                    </a:p>
                  </a:txBody>
                  <a:tcPr marL="102251" marR="102251" marT="51125" marB="51125" anchor="ctr">
                    <a:lnL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&gt; 18.5</a:t>
                      </a:r>
                    </a:p>
                  </a:txBody>
                  <a:tcPr marL="102251" marR="102251" marT="51125" marB="51125" anchor="ctr">
                    <a:lnL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Adjust towards Benign if Mean Radius &lt; 15.5</a:t>
                      </a:r>
                    </a:p>
                  </a:txBody>
                  <a:tcPr marL="102251" marR="102251" marT="51125" marB="51125" anchor="ctr">
                    <a:lnL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493575"/>
                  </a:ext>
                </a:extLst>
              </a:tr>
              <a:tr h="7566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Mean Texture</a:t>
                      </a:r>
                    </a:p>
                  </a:txBody>
                  <a:tcPr marL="102251" marR="102251" marT="51125" marB="51125" anchor="ctr">
                    <a:lnL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&lt;= 18.5</a:t>
                      </a:r>
                    </a:p>
                  </a:txBody>
                  <a:tcPr marL="102251" marR="102251" marT="51125" marB="51125" anchor="ctr">
                    <a:lnL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>
                          <a:effectLst/>
                        </a:rPr>
                        <a:t>No adjustment</a:t>
                      </a:r>
                    </a:p>
                  </a:txBody>
                  <a:tcPr marL="102251" marR="102251" marT="51125" marB="51125" anchor="ctr">
                    <a:lnL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8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163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59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234D27-444C-7BD9-F218-A94571871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6391F-5634-53FB-774C-EF69AD0C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54" y="818546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FIGS: </a:t>
            </a:r>
            <a:r>
              <a:rPr lang="en-US" b="0" i="0" dirty="0">
                <a:effectLst/>
              </a:rPr>
              <a:t>Final Ensemble Decision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717-B748-46DF-6145-F20C5E26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04794"/>
            <a:ext cx="5257800" cy="41925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__fkGroteskNeue_598ab8"/>
              </a:rPr>
              <a:t>The FIGS model combines these insights:</a:t>
            </a:r>
          </a:p>
          <a:p>
            <a:pPr lvl="1"/>
            <a:r>
              <a:rPr lang="en-US" sz="2800" b="0" i="0" dirty="0">
                <a:effectLst/>
                <a:latin typeface="__fkGroteskNeue_598ab8"/>
              </a:rPr>
              <a:t>Tree 1 Prediction: Malignant</a:t>
            </a:r>
          </a:p>
          <a:p>
            <a:pPr lvl="1"/>
            <a:r>
              <a:rPr lang="en-US" sz="2800" b="0" i="0" dirty="0">
                <a:effectLst/>
                <a:latin typeface="__fkGroteskNeue_598ab8"/>
              </a:rPr>
              <a:t>Tree 2 Adjustment: Slight adjustment towards Benign due to texture</a:t>
            </a:r>
          </a:p>
          <a:p>
            <a:pPr marL="0" indent="0">
              <a:buNone/>
            </a:pPr>
            <a:endParaRPr lang="en-US" sz="17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C7856-0EA9-894E-3838-F0F84FD2A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07472"/>
              </p:ext>
            </p:extLst>
          </p:nvPr>
        </p:nvGraphicFramePr>
        <p:xfrm>
          <a:off x="7097507" y="2144109"/>
          <a:ext cx="4930346" cy="3348703"/>
        </p:xfrm>
        <a:graphic>
          <a:graphicData uri="http://schemas.openxmlformats.org/drawingml/2006/table">
            <a:tbl>
              <a:tblPr firstRow="1" bandRow="1"/>
              <a:tblGrid>
                <a:gridCol w="1898590">
                  <a:extLst>
                    <a:ext uri="{9D8B030D-6E8A-4147-A177-3AD203B41FA5}">
                      <a16:colId xmlns:a16="http://schemas.microsoft.com/office/drawing/2014/main" val="3217700573"/>
                    </a:ext>
                  </a:extLst>
                </a:gridCol>
                <a:gridCol w="3031756">
                  <a:extLst>
                    <a:ext uri="{9D8B030D-6E8A-4147-A177-3AD203B41FA5}">
                      <a16:colId xmlns:a16="http://schemas.microsoft.com/office/drawing/2014/main" val="2297170821"/>
                    </a:ext>
                  </a:extLst>
                </a:gridCol>
              </a:tblGrid>
              <a:tr h="989726">
                <a:tc>
                  <a:txBody>
                    <a:bodyPr/>
                    <a:lstStyle/>
                    <a:p>
                      <a:pPr algn="l" fontAlgn="b"/>
                      <a:r>
                        <a:rPr lang="en-US" sz="2900" b="0" dirty="0">
                          <a:effectLst/>
                        </a:rPr>
                        <a:t>Tree Number</a:t>
                      </a:r>
                    </a:p>
                  </a:txBody>
                  <a:tcPr marL="149164" marR="149164" marT="74582" marB="74582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900" b="0" dirty="0">
                          <a:effectLst/>
                        </a:rPr>
                        <a:t>Contribution to Prediction</a:t>
                      </a:r>
                    </a:p>
                  </a:txBody>
                  <a:tcPr marL="149164" marR="149164" marT="74582" marB="74582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934811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900">
                          <a:effectLst/>
                        </a:rPr>
                        <a:t>Tree 1</a:t>
                      </a:r>
                    </a:p>
                  </a:txBody>
                  <a:tcPr marL="149164" marR="149164" marT="74582" marB="74582" anchor="ctr">
                    <a:lnL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900">
                          <a:effectLst/>
                        </a:rPr>
                        <a:t>Strong Malignant</a:t>
                      </a:r>
                    </a:p>
                  </a:txBody>
                  <a:tcPr marL="149164" marR="149164" marT="74582" marB="74582" anchor="ctr">
                    <a:lnL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288222"/>
                  </a:ext>
                </a:extLst>
              </a:tr>
              <a:tr h="14131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900">
                          <a:effectLst/>
                        </a:rPr>
                        <a:t>Tree 2</a:t>
                      </a:r>
                    </a:p>
                  </a:txBody>
                  <a:tcPr marL="149164" marR="149164" marT="74582" marB="74582" anchor="ctr">
                    <a:lnL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900" dirty="0">
                          <a:effectLst/>
                        </a:rPr>
                        <a:t>Slight adjustment towards Benign</a:t>
                      </a:r>
                    </a:p>
                  </a:txBody>
                  <a:tcPr marL="149164" marR="149164" marT="74582" marB="74582" anchor="ctr">
                    <a:lnL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552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289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93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99535-36C8-89A3-6425-0D085E93D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900E2-3244-2599-BD67-25EBECEF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79" y="681037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FIGS: </a:t>
            </a:r>
            <a:r>
              <a:rPr lang="en-US" b="0" i="0" dirty="0">
                <a:effectLst/>
                <a:latin typeface="var(--font-fk-grotesk)"/>
              </a:rPr>
              <a:t>Final Prediction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A222-EBFE-4179-683A-092321A28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The predictions from both trees are combined to form an ensemble decision. Each tree's output is weighted based on its accuracy in reducing residuals.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248BF0-991D-5663-EF0F-137F61A2D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35915"/>
              </p:ext>
            </p:extLst>
          </p:nvPr>
        </p:nvGraphicFramePr>
        <p:xfrm>
          <a:off x="6737495" y="2144109"/>
          <a:ext cx="5359770" cy="3324083"/>
        </p:xfrm>
        <a:graphic>
          <a:graphicData uri="http://schemas.openxmlformats.org/drawingml/2006/table">
            <a:tbl>
              <a:tblPr firstRow="1" bandRow="1"/>
              <a:tblGrid>
                <a:gridCol w="2063954">
                  <a:extLst>
                    <a:ext uri="{9D8B030D-6E8A-4147-A177-3AD203B41FA5}">
                      <a16:colId xmlns:a16="http://schemas.microsoft.com/office/drawing/2014/main" val="1192529213"/>
                    </a:ext>
                  </a:extLst>
                </a:gridCol>
                <a:gridCol w="3295816">
                  <a:extLst>
                    <a:ext uri="{9D8B030D-6E8A-4147-A177-3AD203B41FA5}">
                      <a16:colId xmlns:a16="http://schemas.microsoft.com/office/drawing/2014/main" val="2336393726"/>
                    </a:ext>
                  </a:extLst>
                </a:gridCol>
              </a:tblGrid>
              <a:tr h="952438">
                <a:tc>
                  <a:txBody>
                    <a:bodyPr/>
                    <a:lstStyle/>
                    <a:p>
                      <a:pPr algn="l" fontAlgn="b"/>
                      <a:r>
                        <a:rPr lang="en-US" sz="2900" b="0">
                          <a:effectLst/>
                        </a:rPr>
                        <a:t>Tree Number</a:t>
                      </a:r>
                    </a:p>
                  </a:txBody>
                  <a:tcPr marL="149164" marR="149164" marT="74582" marB="74582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900" b="0">
                          <a:effectLst/>
                        </a:rPr>
                        <a:t>Contribution to Prediction</a:t>
                      </a:r>
                    </a:p>
                  </a:txBody>
                  <a:tcPr marL="149164" marR="149164" marT="74582" marB="74582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267127"/>
                  </a:ext>
                </a:extLst>
              </a:tr>
              <a:tr h="95243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900">
                          <a:effectLst/>
                        </a:rPr>
                        <a:t>Tree 1</a:t>
                      </a:r>
                    </a:p>
                  </a:txBody>
                  <a:tcPr marL="149164" marR="149164" marT="74582" marB="74582" anchor="ctr">
                    <a:lnL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900">
                          <a:effectLst/>
                        </a:rPr>
                        <a:t>Strong Malignant</a:t>
                      </a:r>
                    </a:p>
                  </a:txBody>
                  <a:tcPr marL="149164" marR="149164" marT="74582" marB="74582" anchor="ctr">
                    <a:lnL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990710"/>
                  </a:ext>
                </a:extLst>
              </a:tr>
              <a:tr h="133856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900">
                          <a:effectLst/>
                        </a:rPr>
                        <a:t>Tree 2</a:t>
                      </a:r>
                    </a:p>
                  </a:txBody>
                  <a:tcPr marL="149164" marR="149164" marT="74582" marB="74582" anchor="ctr">
                    <a:lnL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900" dirty="0">
                          <a:effectLst/>
                        </a:rPr>
                        <a:t>Slight adjustment towards Benign</a:t>
                      </a:r>
                    </a:p>
                  </a:txBody>
                  <a:tcPr marL="149164" marR="149164" marT="74582" marB="74582" anchor="ctr">
                    <a:lnL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DF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20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59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D0A1F-8280-D713-6763-76211A1EF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BBFD8B6-2022-3BB4-E16F-8AA5BDC6E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C214C5F-90AC-76C9-4EBC-A7DE42608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BC79E394-77A3-4BF6-478B-B90804765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F52F4-CAD5-BA04-5DF6-F9FD44B5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779" y="681037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FIGS: </a:t>
            </a:r>
            <a:r>
              <a:rPr lang="en-US" b="0" i="0" dirty="0">
                <a:effectLst/>
                <a:latin typeface="var(--font-fk-grotesk)"/>
              </a:rPr>
              <a:t>Edge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F2D1-87D9-8339-3B93-AE29F56D2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9" y="1774378"/>
            <a:ext cx="10738020" cy="419252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</a:rPr>
              <a:t>1. Ambiguous Data</a:t>
            </a:r>
          </a:p>
          <a:p>
            <a:pPr lvl="1"/>
            <a:r>
              <a:rPr lang="en-US" b="0" i="0" dirty="0">
                <a:effectLst/>
              </a:rPr>
              <a:t>Scenario: If a tumor has a mean radius and texture that fall near decision boundaries (e.g., Mean Radius = 14.5, Mean Texture = 18.5), it might be difficult for the model to confidently classify it.</a:t>
            </a:r>
          </a:p>
          <a:p>
            <a:pPr lvl="1"/>
            <a:r>
              <a:rPr lang="en-US" b="0" i="0" dirty="0">
                <a:effectLst/>
              </a:rPr>
              <a:t>Handling: FIGS will use its ensemble approach to weigh both trees' contributions, potentially leading to a more cautious prediction with lower confidence.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2. Outliers</a:t>
            </a:r>
          </a:p>
          <a:p>
            <a:pPr lvl="1"/>
            <a:r>
              <a:rPr lang="en-US" b="0" i="0" dirty="0">
                <a:effectLst/>
              </a:rPr>
              <a:t>Scenario: A sample with extreme values (e.g., very high mean radius but low texture) might not fit well into any learned pattern.</a:t>
            </a:r>
          </a:p>
          <a:p>
            <a:pPr lvl="1"/>
            <a:r>
              <a:rPr lang="en-US" b="0" i="0" dirty="0">
                <a:effectLst/>
              </a:rPr>
              <a:t>Handling: The model may rely more heavily on whichever tree provides a clearer prediction path or flag this sample for further review due to its atypical nature.</a:t>
            </a:r>
          </a:p>
          <a:p>
            <a:pPr marL="0" indent="0" algn="l">
              <a:buNone/>
            </a:pPr>
            <a:r>
              <a:rPr lang="en-US" b="0" i="0" dirty="0">
                <a:effectLst/>
              </a:rPr>
              <a:t>3. Limited Data</a:t>
            </a:r>
          </a:p>
          <a:p>
            <a:pPr lvl="1"/>
            <a:r>
              <a:rPr lang="en-US" b="0" i="0" dirty="0">
                <a:effectLst/>
              </a:rPr>
              <a:t>Scenario: With very few samples, the model might struggle to find meaningful splits.</a:t>
            </a:r>
          </a:p>
          <a:p>
            <a:pPr lvl="1"/>
            <a:r>
              <a:rPr lang="en-US" b="0" i="0" dirty="0">
                <a:effectLst/>
              </a:rPr>
              <a:t>Handling: FIGS can adjust by limiting complexity further and focusing on the most significant features available, but performance may be constrained by data limitations.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3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256BD-841E-F858-AFF0-08C556B8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I) SLIPPER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1ED1-0E01-B1FB-6512-4BEDE255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Since I’ll be using the breast cancer dataset for binary classification tasks, let’s explain how SLIPPER works using a subset of that dataset.</a:t>
            </a:r>
          </a:p>
          <a:p>
            <a:r>
              <a:rPr lang="en-US" dirty="0"/>
              <a:t>Our target variable is “Malignant”</a:t>
            </a:r>
          </a:p>
          <a:p>
            <a:pPr lvl="1"/>
            <a:r>
              <a:rPr lang="en-US" dirty="0"/>
              <a:t>0 – “no”</a:t>
            </a:r>
          </a:p>
          <a:p>
            <a:pPr lvl="1"/>
            <a:r>
              <a:rPr lang="en-US" dirty="0"/>
              <a:t>1 – “yes”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41175B-D246-5B67-0512-89359DFD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25432"/>
              </p:ext>
            </p:extLst>
          </p:nvPr>
        </p:nvGraphicFramePr>
        <p:xfrm>
          <a:off x="703182" y="2253978"/>
          <a:ext cx="4777384" cy="21803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1290">
                  <a:extLst>
                    <a:ext uri="{9D8B030D-6E8A-4147-A177-3AD203B41FA5}">
                      <a16:colId xmlns:a16="http://schemas.microsoft.com/office/drawing/2014/main" val="1275961573"/>
                    </a:ext>
                  </a:extLst>
                </a:gridCol>
                <a:gridCol w="765725">
                  <a:extLst>
                    <a:ext uri="{9D8B030D-6E8A-4147-A177-3AD203B41FA5}">
                      <a16:colId xmlns:a16="http://schemas.microsoft.com/office/drawing/2014/main" val="195023742"/>
                    </a:ext>
                  </a:extLst>
                </a:gridCol>
                <a:gridCol w="1009212">
                  <a:extLst>
                    <a:ext uri="{9D8B030D-6E8A-4147-A177-3AD203B41FA5}">
                      <a16:colId xmlns:a16="http://schemas.microsoft.com/office/drawing/2014/main" val="1322244432"/>
                    </a:ext>
                  </a:extLst>
                </a:gridCol>
                <a:gridCol w="1177134">
                  <a:extLst>
                    <a:ext uri="{9D8B030D-6E8A-4147-A177-3AD203B41FA5}">
                      <a16:colId xmlns:a16="http://schemas.microsoft.com/office/drawing/2014/main" val="3747977445"/>
                    </a:ext>
                  </a:extLst>
                </a:gridCol>
                <a:gridCol w="984023">
                  <a:extLst>
                    <a:ext uri="{9D8B030D-6E8A-4147-A177-3AD203B41FA5}">
                      <a16:colId xmlns:a16="http://schemas.microsoft.com/office/drawing/2014/main" val="704517138"/>
                    </a:ext>
                  </a:extLst>
                </a:gridCol>
              </a:tblGrid>
              <a:tr h="568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Sample ID</a:t>
                      </a:r>
                    </a:p>
                  </a:txBody>
                  <a:tcPr marL="151130" marR="90678" marT="90678" marB="906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Tumor Size</a:t>
                      </a:r>
                    </a:p>
                  </a:txBody>
                  <a:tcPr marL="151130" marR="90678" marT="90678" marB="906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Clump Thickness</a:t>
                      </a:r>
                    </a:p>
                  </a:txBody>
                  <a:tcPr marL="151130" marR="90678" marT="90678" marB="906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Uniformity of Cell Size</a:t>
                      </a:r>
                    </a:p>
                  </a:txBody>
                  <a:tcPr marL="151130" marR="90678" marT="90678" marB="906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Malignant</a:t>
                      </a:r>
                    </a:p>
                  </a:txBody>
                  <a:tcPr marL="151130" marR="90678" marT="90678" marB="9067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213488"/>
                  </a:ext>
                </a:extLst>
              </a:tr>
              <a:tr h="322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075552"/>
                  </a:ext>
                </a:extLst>
              </a:tr>
              <a:tr h="322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60778"/>
                  </a:ext>
                </a:extLst>
              </a:tr>
              <a:tr h="322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15649"/>
                  </a:ext>
                </a:extLst>
              </a:tr>
              <a:tr h="322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156924"/>
                  </a:ext>
                </a:extLst>
              </a:tr>
              <a:tr h="32241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51130" marR="78587" marT="78587" marB="7858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3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08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E8B4FF-2D93-B405-38D5-EBC5F435E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F32D6-7C6D-1F50-9B93-ABF35CD4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10" y="402083"/>
            <a:ext cx="7474526" cy="1504950"/>
          </a:xfrm>
        </p:spPr>
        <p:txBody>
          <a:bodyPr>
            <a:normAutofit/>
          </a:bodyPr>
          <a:lstStyle/>
          <a:p>
            <a:r>
              <a:rPr lang="en-US" sz="3600" dirty="0"/>
              <a:t>SLIPPER: Initialization</a:t>
            </a:r>
            <a:br>
              <a:rPr lang="en-US" dirty="0"/>
            </a:br>
            <a:r>
              <a:rPr lang="en-US" sz="2800" dirty="0"/>
              <a:t>(using an example)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678D-9317-0286-EA03-CF676C85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sz="1100" dirty="0"/>
          </a:p>
          <a:p>
            <a:r>
              <a:rPr lang="en-US" sz="1400" dirty="0"/>
              <a:t>Let’s start with initializing the SLIPPER model: </a:t>
            </a:r>
          </a:p>
          <a:p>
            <a:r>
              <a:rPr lang="en-US" sz="1400" dirty="0"/>
              <a:t>There are two main elements when you consider the SLIPPER model:</a:t>
            </a:r>
          </a:p>
          <a:p>
            <a:pPr lvl="1"/>
            <a:r>
              <a:rPr lang="en-US" sz="1400" b="1" dirty="0"/>
              <a:t>The Rule Set </a:t>
            </a:r>
          </a:p>
          <a:p>
            <a:pPr lvl="1"/>
            <a:r>
              <a:rPr lang="en-US" sz="1400" b="1" dirty="0"/>
              <a:t>The Weights</a:t>
            </a:r>
          </a:p>
          <a:p>
            <a:r>
              <a:rPr lang="en-US" sz="1400" dirty="0"/>
              <a:t>Both are initialized when you start the model.</a:t>
            </a:r>
          </a:p>
          <a:p>
            <a:pPr>
              <a:buFont typeface="+mj-lt"/>
              <a:buAutoNum type="arabicPeriod"/>
            </a:pPr>
            <a:r>
              <a:rPr lang="en-US" sz="1400" b="0" i="0" dirty="0">
                <a:effectLst/>
              </a:rPr>
              <a:t>The rule set is </a:t>
            </a:r>
            <a:r>
              <a:rPr lang="en-US" sz="1400" b="1" i="0" dirty="0">
                <a:effectLst/>
              </a:rPr>
              <a:t>set to Empty</a:t>
            </a:r>
            <a:r>
              <a:rPr lang="en-US" sz="1400" b="0" i="0" dirty="0">
                <a:effectLst/>
              </a:rPr>
              <a:t>:</a:t>
            </a:r>
            <a:br>
              <a:rPr lang="en-US" sz="1400" b="0" i="0" dirty="0">
                <a:effectLst/>
              </a:rPr>
            </a:br>
            <a:r>
              <a:rPr lang="en-US" sz="1400" b="0" i="0" dirty="0">
                <a:effectLst/>
              </a:rPr>
              <a:t>The model starts with </a:t>
            </a:r>
            <a:r>
              <a:rPr lang="en-US" sz="1400" b="1" i="0" dirty="0">
                <a:effectLst/>
              </a:rPr>
              <a:t>no rules</a:t>
            </a:r>
            <a:r>
              <a:rPr lang="en-US" sz="1400" b="0" i="0" dirty="0">
                <a:effectLst/>
              </a:rPr>
              <a:t>. At this point, the rule set is completely empty.</a:t>
            </a:r>
          </a:p>
          <a:p>
            <a:pPr>
              <a:buFont typeface="+mj-lt"/>
              <a:buAutoNum type="arabicPeriod"/>
            </a:pPr>
            <a:r>
              <a:rPr lang="en-US" sz="1400" b="0" i="0" dirty="0">
                <a:effectLst/>
              </a:rPr>
              <a:t>Equal Weights:</a:t>
            </a:r>
            <a:br>
              <a:rPr lang="en-US" sz="1400" b="0" i="0" dirty="0">
                <a:effectLst/>
              </a:rPr>
            </a:br>
            <a:r>
              <a:rPr lang="en-US" sz="1400" b="0" i="0" dirty="0">
                <a:effectLst/>
              </a:rPr>
              <a:t>Each training example (Samples in this case) is </a:t>
            </a:r>
            <a:r>
              <a:rPr lang="en-US" sz="1400" b="1" i="0" dirty="0">
                <a:effectLst/>
              </a:rPr>
              <a:t>assigned an equal weight</a:t>
            </a:r>
            <a:r>
              <a:rPr lang="en-US" sz="1400" b="0" i="0" dirty="0">
                <a:effectLst/>
              </a:rPr>
              <a:t>. Since we have 5 examples, each will be given a weight of 1/5 = 0.2.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So, the </a:t>
            </a:r>
            <a:r>
              <a:rPr lang="en-US" sz="1400" b="1" i="0" dirty="0">
                <a:effectLst/>
              </a:rPr>
              <a:t>initial state of our model </a:t>
            </a:r>
            <a:r>
              <a:rPr lang="en-US" sz="1400" b="0" i="0" dirty="0">
                <a:effectLst/>
              </a:rPr>
              <a:t>looks like this:</a:t>
            </a:r>
          </a:p>
          <a:p>
            <a:pPr lvl="1"/>
            <a:r>
              <a:rPr lang="en-US" sz="1400" b="0" i="0" dirty="0">
                <a:effectLst/>
              </a:rPr>
              <a:t>Rules: []</a:t>
            </a:r>
          </a:p>
          <a:p>
            <a:pPr lvl="1"/>
            <a:r>
              <a:rPr lang="en-US" sz="1400" b="0" i="0" dirty="0">
                <a:effectLst/>
              </a:rPr>
              <a:t>Weights: [0.2, 0.2, 0.2, 0.2, 0.2]</a:t>
            </a:r>
          </a:p>
          <a:p>
            <a:r>
              <a:rPr lang="en-US" sz="1400" b="0" i="0" dirty="0">
                <a:effectLst/>
              </a:rPr>
              <a:t>This initialization ensures that,</a:t>
            </a:r>
          </a:p>
          <a:p>
            <a:pPr lvl="1">
              <a:buFont typeface="+mj-lt"/>
              <a:buAutoNum type="alphaLcParenR"/>
            </a:pPr>
            <a:r>
              <a:rPr lang="en-US" sz="1400" b="0" i="0" dirty="0">
                <a:effectLst/>
              </a:rPr>
              <a:t>The model starts with a </a:t>
            </a:r>
            <a:r>
              <a:rPr lang="en-US" sz="1400" b="1" i="0" dirty="0">
                <a:effectLst/>
              </a:rPr>
              <a:t>clean slate</a:t>
            </a:r>
            <a:r>
              <a:rPr lang="en-US" sz="1400" b="0" i="0" dirty="0">
                <a:effectLst/>
              </a:rPr>
              <a:t>, ready to learn rules from the data.</a:t>
            </a:r>
          </a:p>
          <a:p>
            <a:pPr lvl="1">
              <a:buFont typeface="+mj-lt"/>
              <a:buAutoNum type="alphaLcParenR"/>
            </a:pPr>
            <a:r>
              <a:rPr lang="en-US" sz="1400" b="0" i="0" dirty="0">
                <a:effectLst/>
              </a:rPr>
              <a:t>All training examples are initially considered </a:t>
            </a:r>
            <a:r>
              <a:rPr lang="en-US" sz="1400" b="1" i="0" dirty="0">
                <a:effectLst/>
              </a:rPr>
              <a:t>equally important </a:t>
            </a:r>
            <a:r>
              <a:rPr lang="en-US" sz="1400" b="0" i="0" dirty="0">
                <a:effectLst/>
              </a:rPr>
              <a:t>for learning.</a:t>
            </a:r>
          </a:p>
          <a:p>
            <a:endParaRPr lang="en-US" sz="1800" b="0" i="0" dirty="0">
              <a:effectLst/>
              <a:latin typeface="__fkGroteskNeue_598ab8"/>
            </a:endParaRPr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A23B8-DE5D-FEC9-2DAD-F21848169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708957"/>
              </p:ext>
            </p:extLst>
          </p:nvPr>
        </p:nvGraphicFramePr>
        <p:xfrm>
          <a:off x="6541053" y="2309931"/>
          <a:ext cx="4777384" cy="206543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93510">
                  <a:extLst>
                    <a:ext uri="{9D8B030D-6E8A-4147-A177-3AD203B41FA5}">
                      <a16:colId xmlns:a16="http://schemas.microsoft.com/office/drawing/2014/main" val="1275961573"/>
                    </a:ext>
                  </a:extLst>
                </a:gridCol>
                <a:gridCol w="736226">
                  <a:extLst>
                    <a:ext uri="{9D8B030D-6E8A-4147-A177-3AD203B41FA5}">
                      <a16:colId xmlns:a16="http://schemas.microsoft.com/office/drawing/2014/main" val="195023742"/>
                    </a:ext>
                  </a:extLst>
                </a:gridCol>
                <a:gridCol w="969739">
                  <a:extLst>
                    <a:ext uri="{9D8B030D-6E8A-4147-A177-3AD203B41FA5}">
                      <a16:colId xmlns:a16="http://schemas.microsoft.com/office/drawing/2014/main" val="1322244432"/>
                    </a:ext>
                  </a:extLst>
                </a:gridCol>
                <a:gridCol w="1131940">
                  <a:extLst>
                    <a:ext uri="{9D8B030D-6E8A-4147-A177-3AD203B41FA5}">
                      <a16:colId xmlns:a16="http://schemas.microsoft.com/office/drawing/2014/main" val="3747977445"/>
                    </a:ext>
                  </a:extLst>
                </a:gridCol>
                <a:gridCol w="945969">
                  <a:extLst>
                    <a:ext uri="{9D8B030D-6E8A-4147-A177-3AD203B41FA5}">
                      <a16:colId xmlns:a16="http://schemas.microsoft.com/office/drawing/2014/main" val="704517138"/>
                    </a:ext>
                  </a:extLst>
                </a:gridCol>
              </a:tblGrid>
              <a:tr h="540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Sample ID</a:t>
                      </a:r>
                    </a:p>
                  </a:txBody>
                  <a:tcPr marL="133117" marR="79870" marT="79870" marB="798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Tumor Size</a:t>
                      </a:r>
                    </a:p>
                  </a:txBody>
                  <a:tcPr marL="133117" marR="79870" marT="79870" marB="798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Clump Thickness</a:t>
                      </a:r>
                    </a:p>
                  </a:txBody>
                  <a:tcPr marL="133117" marR="79870" marT="79870" marB="798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Uniformity of Cell Size</a:t>
                      </a:r>
                    </a:p>
                  </a:txBody>
                  <a:tcPr marL="133117" marR="79870" marT="79870" marB="7987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Malignant</a:t>
                      </a:r>
                    </a:p>
                  </a:txBody>
                  <a:tcPr marL="133117" marR="79870" marT="79870" marB="79870" anchor="b"/>
                </a:tc>
                <a:extLst>
                  <a:ext uri="{0D108BD9-81ED-4DB2-BD59-A6C34878D82A}">
                    <a16:rowId xmlns:a16="http://schemas.microsoft.com/office/drawing/2014/main" val="2473213488"/>
                  </a:ext>
                </a:extLst>
              </a:tr>
              <a:tr h="3048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33117" marR="69220" marT="69220" marB="69220" anchor="ctr"/>
                </a:tc>
                <a:extLst>
                  <a:ext uri="{0D108BD9-81ED-4DB2-BD59-A6C34878D82A}">
                    <a16:rowId xmlns:a16="http://schemas.microsoft.com/office/drawing/2014/main" val="3503075552"/>
                  </a:ext>
                </a:extLst>
              </a:tr>
              <a:tr h="3048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33117" marR="69220" marT="69220" marB="69220" anchor="ctr"/>
                </a:tc>
                <a:extLst>
                  <a:ext uri="{0D108BD9-81ED-4DB2-BD59-A6C34878D82A}">
                    <a16:rowId xmlns:a16="http://schemas.microsoft.com/office/drawing/2014/main" val="1533860778"/>
                  </a:ext>
                </a:extLst>
              </a:tr>
              <a:tr h="3048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33117" marR="69220" marT="69220" marB="69220" anchor="ctr"/>
                </a:tc>
                <a:extLst>
                  <a:ext uri="{0D108BD9-81ED-4DB2-BD59-A6C34878D82A}">
                    <a16:rowId xmlns:a16="http://schemas.microsoft.com/office/drawing/2014/main" val="274715649"/>
                  </a:ext>
                </a:extLst>
              </a:tr>
              <a:tr h="3048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133117" marR="69220" marT="69220" marB="69220" anchor="ctr"/>
                </a:tc>
                <a:extLst>
                  <a:ext uri="{0D108BD9-81ED-4DB2-BD59-A6C34878D82A}">
                    <a16:rowId xmlns:a16="http://schemas.microsoft.com/office/drawing/2014/main" val="2464156924"/>
                  </a:ext>
                </a:extLst>
              </a:tr>
              <a:tr h="3048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marL="133117" marR="69220" marT="69220" marB="6922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marL="133117" marR="69220" marT="69220" marB="69220" anchor="ctr"/>
                </a:tc>
                <a:extLst>
                  <a:ext uri="{0D108BD9-81ED-4DB2-BD59-A6C34878D82A}">
                    <a16:rowId xmlns:a16="http://schemas.microsoft.com/office/drawing/2014/main" val="870239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42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26710C-03F8-59FD-E074-C8B18EB2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79CC4-8C5E-7B51-9EBA-F2BE88D9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SLIPPER: Rule </a:t>
            </a:r>
            <a:br>
              <a:rPr lang="en-US" sz="4000" dirty="0"/>
            </a:br>
            <a:r>
              <a:rPr lang="en-US" sz="4000" dirty="0"/>
              <a:t>Generation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1A3E-FAD6-87CB-5DC9-ED5D5959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 fontScale="40000" lnSpcReduction="20000"/>
          </a:bodyPr>
          <a:lstStyle/>
          <a:p>
            <a:r>
              <a:rPr lang="en-US" sz="3000" b="0" i="0" dirty="0">
                <a:effectLst/>
              </a:rPr>
              <a:t>After initialization, SLIPPER generates and selects rules based on the data.</a:t>
            </a:r>
          </a:p>
          <a:p>
            <a:r>
              <a:rPr lang="en-US" sz="3000" b="0" i="0" dirty="0">
                <a:effectLst/>
              </a:rPr>
              <a:t>Let's say it generates the following rule:</a:t>
            </a:r>
          </a:p>
          <a:p>
            <a:pPr marL="457200" lvl="1" indent="0">
              <a:buNone/>
            </a:pPr>
            <a:r>
              <a:rPr lang="en-US" sz="3000" b="1" i="1" dirty="0">
                <a:effectLst/>
              </a:rPr>
              <a:t>"IF Clump Thickness &gt; 6 AND Uniformity of Cell Size &gt; 5 THEN Malignant</a:t>
            </a:r>
            <a:r>
              <a:rPr lang="en-US" sz="3000" b="1" i="1" dirty="0"/>
              <a:t>”</a:t>
            </a:r>
          </a:p>
          <a:p>
            <a:r>
              <a:rPr lang="en-US" sz="3000" dirty="0"/>
              <a:t>After applying the rule, we get the following table.</a:t>
            </a:r>
          </a:p>
          <a:p>
            <a:r>
              <a:rPr lang="en-US" sz="3000" b="0" i="0" dirty="0">
                <a:effectLst/>
              </a:rPr>
              <a:t>Weight Update:</a:t>
            </a:r>
          </a:p>
          <a:p>
            <a:pPr lvl="1"/>
            <a:r>
              <a:rPr lang="en-US" sz="3000" b="0" i="0" dirty="0">
                <a:effectLst/>
              </a:rPr>
              <a:t>Since all examples are correctly classified, the weights remain largely unchanged, but typically, they might adjust slightly to focus on more challenging cases in future iterations.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000" b="0" i="0" dirty="0">
                <a:effectLst/>
              </a:rPr>
              <a:t>So, the </a:t>
            </a:r>
            <a:r>
              <a:rPr lang="en-US" sz="3000" b="1" i="0" dirty="0">
                <a:effectLst/>
              </a:rPr>
              <a:t>state of our model after one iteration </a:t>
            </a:r>
            <a:r>
              <a:rPr lang="en-US" sz="3000" b="0" i="0" dirty="0">
                <a:effectLst/>
              </a:rPr>
              <a:t>looks like this:</a:t>
            </a:r>
          </a:p>
          <a:p>
            <a:pPr lvl="1"/>
            <a:r>
              <a:rPr lang="en-US" sz="3000" b="0" i="0" dirty="0">
                <a:effectLst/>
              </a:rPr>
              <a:t>Rules: [ IF Clump Thickness &gt; 6 AND Uniformity of Cell Size &gt; 5 THEN Malignant, ]</a:t>
            </a:r>
          </a:p>
          <a:p>
            <a:pPr lvl="1"/>
            <a:r>
              <a:rPr lang="en-US" sz="3000" b="0" i="0" dirty="0">
                <a:effectLst/>
              </a:rPr>
              <a:t>Weights: [ 0.2, 0.2, 0.2, 0.2, 0.2 ]</a:t>
            </a:r>
          </a:p>
          <a:p>
            <a:r>
              <a:rPr lang="en-US" sz="3000" b="0" i="0" dirty="0">
                <a:effectLst/>
              </a:rPr>
              <a:t>In subsequent iterations, SLIPPER will: </a:t>
            </a: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effectLst/>
              </a:rPr>
              <a:t>Generate </a:t>
            </a:r>
            <a:r>
              <a:rPr lang="en-US" sz="2800" b="1" i="0" dirty="0">
                <a:effectLst/>
              </a:rPr>
              <a:t>new rules</a:t>
            </a:r>
            <a:r>
              <a:rPr lang="en-US" sz="2800" b="0" i="0" dirty="0">
                <a:effectLst/>
              </a:rPr>
              <a:t> focusing on misclassified or challenging examples.</a:t>
            </a:r>
          </a:p>
          <a:p>
            <a:pPr lvl="1">
              <a:buFont typeface="+mj-lt"/>
              <a:buAutoNum type="arabicPeriod"/>
            </a:pPr>
            <a:r>
              <a:rPr lang="en-US" sz="2800" b="0" i="0" dirty="0">
                <a:effectLst/>
              </a:rPr>
              <a:t>Select rules that best </a:t>
            </a:r>
            <a:r>
              <a:rPr lang="en-US" sz="2800" b="1" i="0" dirty="0">
                <a:effectLst/>
              </a:rPr>
              <a:t>reduce classification error</a:t>
            </a:r>
            <a:r>
              <a:rPr lang="en-US" sz="2800" b="0" i="0" dirty="0">
                <a:effectLst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2800" i="0" dirty="0">
                <a:effectLst/>
              </a:rPr>
              <a:t>Update weights </a:t>
            </a:r>
            <a:r>
              <a:rPr lang="en-US" sz="2800" b="1" i="0" dirty="0">
                <a:effectLst/>
              </a:rPr>
              <a:t>to emphasize harder-to-classify </a:t>
            </a:r>
            <a:r>
              <a:rPr lang="en-US" sz="2800" b="0" i="0" dirty="0">
                <a:effectLst/>
              </a:rPr>
              <a:t>samples</a:t>
            </a:r>
            <a:r>
              <a:rPr lang="en-US" sz="3000" b="0" i="0" dirty="0">
                <a:effectLst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sz="2800" dirty="0"/>
              <a:t>Until the </a:t>
            </a:r>
            <a:r>
              <a:rPr lang="en-US" sz="2800" b="1" dirty="0"/>
              <a:t>iteration threshold </a:t>
            </a:r>
            <a:r>
              <a:rPr lang="en-US" sz="2800" dirty="0"/>
              <a:t>is met.</a:t>
            </a:r>
            <a:endParaRPr lang="en-US" sz="2800" b="0" i="0" dirty="0">
              <a:effectLst/>
            </a:endParaRPr>
          </a:p>
          <a:p>
            <a:pPr lvl="1">
              <a:buFont typeface="+mj-lt"/>
              <a:buAutoNum type="arabicPeriod"/>
            </a:pPr>
            <a:endParaRPr lang="en-US" sz="3000" dirty="0"/>
          </a:p>
          <a:p>
            <a:pPr marL="457200" lvl="1" indent="0">
              <a:buNone/>
            </a:pPr>
            <a:r>
              <a:rPr lang="en-US" sz="3000" dirty="0"/>
              <a:t>		</a:t>
            </a:r>
            <a:br>
              <a:rPr lang="en-US" sz="1700" dirty="0"/>
            </a:b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F399E7-830B-8A3A-183E-B2FAC1394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74969"/>
              </p:ext>
            </p:extLst>
          </p:nvPr>
        </p:nvGraphicFramePr>
        <p:xfrm>
          <a:off x="6541053" y="2481222"/>
          <a:ext cx="4777385" cy="1722850"/>
        </p:xfrm>
        <a:graphic>
          <a:graphicData uri="http://schemas.openxmlformats.org/drawingml/2006/table">
            <a:tbl>
              <a:tblPr firstRow="1" bandRow="1"/>
              <a:tblGrid>
                <a:gridCol w="690282">
                  <a:extLst>
                    <a:ext uri="{9D8B030D-6E8A-4147-A177-3AD203B41FA5}">
                      <a16:colId xmlns:a16="http://schemas.microsoft.com/office/drawing/2014/main" val="1795678577"/>
                    </a:ext>
                  </a:extLst>
                </a:gridCol>
                <a:gridCol w="844485">
                  <a:extLst>
                    <a:ext uri="{9D8B030D-6E8A-4147-A177-3AD203B41FA5}">
                      <a16:colId xmlns:a16="http://schemas.microsoft.com/office/drawing/2014/main" val="4148392786"/>
                    </a:ext>
                  </a:extLst>
                </a:gridCol>
                <a:gridCol w="995541">
                  <a:extLst>
                    <a:ext uri="{9D8B030D-6E8A-4147-A177-3AD203B41FA5}">
                      <a16:colId xmlns:a16="http://schemas.microsoft.com/office/drawing/2014/main" val="144405426"/>
                    </a:ext>
                  </a:extLst>
                </a:gridCol>
                <a:gridCol w="676120">
                  <a:extLst>
                    <a:ext uri="{9D8B030D-6E8A-4147-A177-3AD203B41FA5}">
                      <a16:colId xmlns:a16="http://schemas.microsoft.com/office/drawing/2014/main" val="1015873486"/>
                    </a:ext>
                  </a:extLst>
                </a:gridCol>
                <a:gridCol w="820882">
                  <a:extLst>
                    <a:ext uri="{9D8B030D-6E8A-4147-A177-3AD203B41FA5}">
                      <a16:colId xmlns:a16="http://schemas.microsoft.com/office/drawing/2014/main" val="3074874936"/>
                    </a:ext>
                  </a:extLst>
                </a:gridCol>
                <a:gridCol w="750075">
                  <a:extLst>
                    <a:ext uri="{9D8B030D-6E8A-4147-A177-3AD203B41FA5}">
                      <a16:colId xmlns:a16="http://schemas.microsoft.com/office/drawing/2014/main" val="57093121"/>
                    </a:ext>
                  </a:extLst>
                </a:gridCol>
              </a:tblGrid>
              <a:tr h="4256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effectLst/>
                        </a:rPr>
                        <a:t>Sample ID</a:t>
                      </a:r>
                    </a:p>
                  </a:txBody>
                  <a:tcPr marL="57033" marR="57033" marT="28516" marB="285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effectLst/>
                        </a:rPr>
                        <a:t>Clump Thickness</a:t>
                      </a:r>
                    </a:p>
                  </a:txBody>
                  <a:tcPr marL="57033" marR="57033" marT="28516" marB="285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effectLst/>
                        </a:rPr>
                        <a:t>Uniformity of Cell Size</a:t>
                      </a:r>
                    </a:p>
                  </a:txBody>
                  <a:tcPr marL="57033" marR="57033" marT="28516" marB="285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effectLst/>
                        </a:rPr>
                        <a:t>Rule Applies</a:t>
                      </a:r>
                    </a:p>
                  </a:txBody>
                  <a:tcPr marL="57033" marR="57033" marT="28516" marB="285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effectLst/>
                        </a:rPr>
                        <a:t>Actual Malignant</a:t>
                      </a:r>
                    </a:p>
                  </a:txBody>
                  <a:tcPr marL="57033" marR="57033" marT="28516" marB="285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>
                          <a:effectLst/>
                        </a:rPr>
                        <a:t>Correct?</a:t>
                      </a:r>
                    </a:p>
                  </a:txBody>
                  <a:tcPr marL="57033" marR="57033" marT="28516" marB="28516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15269"/>
                  </a:ext>
                </a:extLst>
              </a:tr>
              <a:tr h="2594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1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700819"/>
                  </a:ext>
                </a:extLst>
              </a:tr>
              <a:tr h="2594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8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6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288229"/>
                  </a:ext>
                </a:extLst>
              </a:tr>
              <a:tr h="2594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2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3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080855"/>
                  </a:ext>
                </a:extLst>
              </a:tr>
              <a:tr h="2594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9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7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72942"/>
                  </a:ext>
                </a:extLst>
              </a:tr>
              <a:tr h="25944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4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No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100">
                          <a:effectLst/>
                        </a:rPr>
                        <a:t>Yes</a:t>
                      </a:r>
                    </a:p>
                  </a:txBody>
                  <a:tcPr marL="57033" marR="57033" marT="28516" marB="28516" anchor="ctr">
                    <a:lnL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AC2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96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63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32B6C8-1B95-CAD6-9B34-B017A0937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60E53-1E7B-7458-1C29-1A446576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sz="2800"/>
              <a:t>SLIPPER: Misclassified samples</a:t>
            </a:r>
            <a:br>
              <a:rPr lang="en-US" sz="280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80F3-91F2-6D9A-360B-C75EF150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 lnSpcReduction="10000"/>
          </a:bodyPr>
          <a:lstStyle/>
          <a:p>
            <a:r>
              <a:rPr lang="en-US" sz="1300" dirty="0"/>
              <a:t>What happens when a sample gets </a:t>
            </a:r>
            <a:r>
              <a:rPr lang="en-US" sz="1300" b="1" dirty="0"/>
              <a:t>misclassified</a:t>
            </a:r>
            <a:r>
              <a:rPr lang="en-US" sz="1300" dirty="0"/>
              <a:t>? </a:t>
            </a:r>
            <a:endParaRPr lang="en-US" sz="1300" b="0" i="0" dirty="0">
              <a:effectLst/>
            </a:endParaRPr>
          </a:p>
          <a:p>
            <a:r>
              <a:rPr lang="en-US" sz="1300" b="0" i="0" dirty="0">
                <a:effectLst/>
              </a:rPr>
              <a:t>Let's say it generates the following rule:</a:t>
            </a:r>
          </a:p>
          <a:p>
            <a:pPr marL="457200" lvl="1" indent="0">
              <a:buNone/>
            </a:pPr>
            <a:r>
              <a:rPr lang="en-US" sz="1300" b="1" i="1" dirty="0">
                <a:effectLst/>
              </a:rPr>
              <a:t>"IF Clump Thickness &gt; 6 THEN Malignant"</a:t>
            </a:r>
            <a:endParaRPr lang="en-US" sz="1300" b="1" i="1" dirty="0"/>
          </a:p>
          <a:p>
            <a:r>
              <a:rPr lang="en-US" sz="1300" b="0" i="0" dirty="0">
                <a:effectLst/>
              </a:rPr>
              <a:t>Now, let's assume the rule incorrectly classifies Sample ID 5 as malignant (when it's not).</a:t>
            </a:r>
          </a:p>
          <a:p>
            <a:r>
              <a:rPr lang="en-US" sz="1300" b="0" i="0" dirty="0">
                <a:effectLst/>
              </a:rPr>
              <a:t>Since Sample ID 5 </a:t>
            </a:r>
            <a:r>
              <a:rPr lang="en-US" sz="1300" b="1" i="0" dirty="0">
                <a:effectLst/>
              </a:rPr>
              <a:t>was misclassified</a:t>
            </a:r>
            <a:r>
              <a:rPr lang="en-US" sz="1300" b="0" i="0" dirty="0">
                <a:effectLst/>
              </a:rPr>
              <a:t>, its weight will be increased to </a:t>
            </a:r>
            <a:r>
              <a:rPr lang="en-US" sz="1300" b="1" i="0" dirty="0">
                <a:effectLst/>
              </a:rPr>
              <a:t>emphasize</a:t>
            </a:r>
            <a:r>
              <a:rPr lang="en-US" sz="1300" b="0" i="0" dirty="0">
                <a:effectLst/>
              </a:rPr>
              <a:t> it in the next iteration..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Before update:</a:t>
            </a:r>
          </a:p>
          <a:p>
            <a:pPr lvl="1"/>
            <a:r>
              <a:rPr lang="en-US" sz="1200" b="0" i="0" dirty="0">
                <a:effectLst/>
              </a:rPr>
              <a:t>Weights: [0.20, 0.20, 0.20, 0.20, 0.20]</a:t>
            </a:r>
          </a:p>
          <a:p>
            <a:pPr lvl="1"/>
            <a:r>
              <a:rPr lang="en-US" sz="1200" b="0" i="0" dirty="0">
                <a:effectLst/>
              </a:rPr>
              <a:t>Rules: [ IF Clump Thickness &gt; 6 AND Uniformity of Cell Size &gt; 5 THEN Malignant, 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</a:rPr>
              <a:t>After update:</a:t>
            </a:r>
          </a:p>
          <a:p>
            <a:pPr lvl="1"/>
            <a:r>
              <a:rPr lang="en-US" sz="1200" b="0" i="0" dirty="0">
                <a:effectLst/>
              </a:rPr>
              <a:t>Weights: [0.18, 0.18, 0.18, 0.18, 0.28]</a:t>
            </a:r>
          </a:p>
          <a:p>
            <a:pPr lvl="1"/>
            <a:r>
              <a:rPr lang="en-US" sz="1200" b="0" i="0" dirty="0">
                <a:effectLst/>
              </a:rPr>
              <a:t>Rules: [ </a:t>
            </a:r>
            <a:r>
              <a:rPr lang="en-US" sz="1200" i="0" dirty="0">
                <a:effectLst/>
              </a:rPr>
              <a:t>IF Clump Thickness &gt; 6 AND Uniformity of Cell Size &gt; 5 THEN Malignant</a:t>
            </a:r>
            <a:r>
              <a:rPr lang="en-US" sz="1200" dirty="0">
                <a:effectLst/>
              </a:rPr>
              <a:t>, IF Clump Thickness &gt; 6 THEN Malignant</a:t>
            </a:r>
            <a:r>
              <a:rPr lang="en-US" sz="1200" i="1" dirty="0">
                <a:effectLst/>
              </a:rPr>
              <a:t>, </a:t>
            </a:r>
            <a:r>
              <a:rPr lang="en-US" sz="1200" b="0" i="0" dirty="0">
                <a:effectLst/>
              </a:rPr>
              <a:t>]</a:t>
            </a:r>
          </a:p>
          <a:p>
            <a:r>
              <a:rPr lang="en-US" sz="1300" b="0" i="0" dirty="0">
                <a:effectLst/>
              </a:rPr>
              <a:t>The </a:t>
            </a:r>
            <a:r>
              <a:rPr lang="en-US" sz="1300" b="1" i="0" dirty="0">
                <a:effectLst/>
              </a:rPr>
              <a:t>weight for Sample ID 5 increases </a:t>
            </a:r>
            <a:r>
              <a:rPr lang="en-US" sz="1300" b="0" i="0" dirty="0">
                <a:effectLst/>
              </a:rPr>
              <a:t>to focus more on its correct classification in future iterations.</a:t>
            </a:r>
            <a:br>
              <a:rPr lang="en-US" sz="1200" dirty="0"/>
            </a:br>
            <a:endParaRPr lang="en-US" sz="1200" dirty="0"/>
          </a:p>
          <a:p>
            <a:endParaRPr lang="en-US" sz="700" dirty="0"/>
          </a:p>
          <a:p>
            <a:endParaRPr lang="en-US" sz="700" dirty="0"/>
          </a:p>
          <a:p>
            <a:endParaRPr lang="en-US" sz="7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A8C6BD-6EEB-1634-A2ED-25D8BD6D5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891744"/>
              </p:ext>
            </p:extLst>
          </p:nvPr>
        </p:nvGraphicFramePr>
        <p:xfrm>
          <a:off x="6541053" y="2271379"/>
          <a:ext cx="4777384" cy="2142538"/>
        </p:xfrm>
        <a:graphic>
          <a:graphicData uri="http://schemas.openxmlformats.org/drawingml/2006/table">
            <a:tbl>
              <a:tblPr firstRow="1" bandRow="1"/>
              <a:tblGrid>
                <a:gridCol w="868431">
                  <a:extLst>
                    <a:ext uri="{9D8B030D-6E8A-4147-A177-3AD203B41FA5}">
                      <a16:colId xmlns:a16="http://schemas.microsoft.com/office/drawing/2014/main" val="3697132611"/>
                    </a:ext>
                  </a:extLst>
                </a:gridCol>
                <a:gridCol w="1070863">
                  <a:extLst>
                    <a:ext uri="{9D8B030D-6E8A-4147-A177-3AD203B41FA5}">
                      <a16:colId xmlns:a16="http://schemas.microsoft.com/office/drawing/2014/main" val="1101272591"/>
                    </a:ext>
                  </a:extLst>
                </a:gridCol>
                <a:gridCol w="848188">
                  <a:extLst>
                    <a:ext uri="{9D8B030D-6E8A-4147-A177-3AD203B41FA5}">
                      <a16:colId xmlns:a16="http://schemas.microsoft.com/office/drawing/2014/main" val="80646754"/>
                    </a:ext>
                  </a:extLst>
                </a:gridCol>
                <a:gridCol w="1040498">
                  <a:extLst>
                    <a:ext uri="{9D8B030D-6E8A-4147-A177-3AD203B41FA5}">
                      <a16:colId xmlns:a16="http://schemas.microsoft.com/office/drawing/2014/main" val="3167719537"/>
                    </a:ext>
                  </a:extLst>
                </a:gridCol>
                <a:gridCol w="949404">
                  <a:extLst>
                    <a:ext uri="{9D8B030D-6E8A-4147-A177-3AD203B41FA5}">
                      <a16:colId xmlns:a16="http://schemas.microsoft.com/office/drawing/2014/main" val="4099853105"/>
                    </a:ext>
                  </a:extLst>
                </a:gridCol>
              </a:tblGrid>
              <a:tr h="5392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>
                          <a:effectLst/>
                        </a:rPr>
                        <a:t>Sample ID</a:t>
                      </a:r>
                    </a:p>
                  </a:txBody>
                  <a:tcPr marL="72875" marR="72875" marT="36438" marB="36438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>
                          <a:effectLst/>
                        </a:rPr>
                        <a:t>Clump Thickness</a:t>
                      </a:r>
                    </a:p>
                  </a:txBody>
                  <a:tcPr marL="72875" marR="72875" marT="36438" marB="36438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>
                          <a:effectLst/>
                        </a:rPr>
                        <a:t>Rule Applies</a:t>
                      </a:r>
                    </a:p>
                  </a:txBody>
                  <a:tcPr marL="72875" marR="72875" marT="36438" marB="36438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>
                          <a:effectLst/>
                        </a:rPr>
                        <a:t>Actual Malignant</a:t>
                      </a:r>
                    </a:p>
                  </a:txBody>
                  <a:tcPr marL="72875" marR="72875" marT="36438" marB="36438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>
                          <a:effectLst/>
                        </a:rPr>
                        <a:t>Correct?</a:t>
                      </a:r>
                    </a:p>
                  </a:txBody>
                  <a:tcPr marL="72875" marR="72875" marT="36438" marB="36438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554010"/>
                  </a:ext>
                </a:extLst>
              </a:tr>
              <a:tr h="3206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540118"/>
                  </a:ext>
                </a:extLst>
              </a:tr>
              <a:tr h="3206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173680"/>
                  </a:ext>
                </a:extLst>
              </a:tr>
              <a:tr h="3206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109421"/>
                  </a:ext>
                </a:extLst>
              </a:tr>
              <a:tr h="3206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9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Yes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6655"/>
                  </a:ext>
                </a:extLst>
              </a:tr>
              <a:tr h="32065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No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Yes</a:t>
                      </a:r>
                    </a:p>
                  </a:txBody>
                  <a:tcPr marL="72875" marR="72875" marT="36438" marB="36438" anchor="ctr">
                    <a:lnL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1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94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15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BF7B2-75E7-D2DB-E1FB-88AA6F6CD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021ED8F-6A0B-9A19-FB46-FE9AA752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73372D-FE6C-DA58-0941-B386C3DCF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7B2B2216-F80A-AC87-D68E-C7402C797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3CB5B-9F1A-E330-5780-6B0BC410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SLIPPER: When do you not add a rule to the list 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BBC0-C03A-A814-AB71-ED563BF9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4443"/>
            <a:ext cx="10798743" cy="42233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0" i="0" dirty="0">
                <a:effectLst/>
              </a:rPr>
              <a:t>Handling Poor Rules: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Rule Evaluation: Each rule is evaluated based on its ability to correctly classify the training examples. This involves calculating a weighted error for the rule.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Selection Criteria: Only rules that perform well (i.e., have a low weighted error) are selected to be part of the final ensemble. Poor rules with high errors are generally not added to the rules list.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Boosting Process: The boosting mechanism in SLIPPER ensures that only effective rules are retained. If a rule doesn't improve classification accuracy, it is discarded.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Confidence Measures: SLIPPER uses confidence ratings to determine the usefulness of a rule. Rules with negative confidence (indicating poor performance) are not included</a:t>
            </a:r>
          </a:p>
          <a:p>
            <a:pPr marL="0" indent="0" algn="l">
              <a:buNone/>
            </a:pPr>
            <a:r>
              <a:rPr lang="en-US" sz="1400" dirty="0"/>
              <a:t>So, in simple terms, if a RULE misclassifies a lot of samples, </a:t>
            </a:r>
            <a:r>
              <a:rPr lang="en-US" sz="1400" b="0" i="0" dirty="0">
                <a:effectLst/>
              </a:rPr>
              <a:t>its weighted error will be high. This results in two outcomes:</a:t>
            </a:r>
          </a:p>
          <a:p>
            <a:pPr lvl="1"/>
            <a:r>
              <a:rPr lang="en-US" sz="1200" b="0" i="0" dirty="0">
                <a:effectLst/>
                <a:latin typeface="__fkGroteskNeue_598ab8"/>
              </a:rPr>
              <a:t>Not Added: Due to its high error rate, this rule would not be added to the ensemble.</a:t>
            </a:r>
          </a:p>
          <a:p>
            <a:pPr lvl="1"/>
            <a:r>
              <a:rPr lang="en-US" sz="1200" b="0" i="0" dirty="0">
                <a:effectLst/>
                <a:latin typeface="__fkGroteskNeue_598ab8"/>
              </a:rPr>
              <a:t>Focus Shift: The model will focus on generating new rules that better handle the misclassified examples.</a:t>
            </a:r>
          </a:p>
          <a:p>
            <a:r>
              <a:rPr lang="en-US" sz="1400" b="0" i="0" dirty="0">
                <a:effectLst/>
              </a:rPr>
              <a:t>T</a:t>
            </a:r>
            <a:r>
              <a:rPr lang="en-US" sz="1400" dirty="0"/>
              <a:t>his error rate threshold is inherent to the model itself. (didn’t really get any info to dig deeper into this).</a:t>
            </a:r>
          </a:p>
          <a:p>
            <a:r>
              <a:rPr lang="en-US" sz="1400" b="0" i="0" dirty="0">
                <a:effectLst/>
              </a:rPr>
              <a:t>This whole process of generating the rules and updating the weights continues on, until the iteration threshold is met.</a:t>
            </a:r>
          </a:p>
          <a:p>
            <a:pPr marL="0" indent="0" algn="l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2825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2CC30-C7E5-CD30-A894-29AFBB89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RuleFit algorithm Flowchart</a:t>
            </a:r>
          </a:p>
        </p:txBody>
      </p:sp>
      <p:pic>
        <p:nvPicPr>
          <p:cNvPr id="4" name="Content Placeholder 3" descr="A diagram of a process&#10;&#10;Description automatically generated">
            <a:extLst>
              <a:ext uri="{FF2B5EF4-FFF2-40B4-BE49-F238E27FC236}">
                <a16:creationId xmlns:a16="http://schemas.microsoft.com/office/drawing/2014/main" id="{7F36ADEC-8F5C-4A4F-0ABE-4E5186108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896" y="1675227"/>
            <a:ext cx="7781503" cy="48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5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086D-43D3-3378-D70D-D185EE3B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II) 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06D7-CE40-BC6A-CA6E-FDB624E9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__fkGroteskNeue_598ab8"/>
              </a:rPr>
              <a:t>The </a:t>
            </a:r>
            <a:r>
              <a:rPr lang="en-US" b="0" i="0" dirty="0">
                <a:effectLst/>
                <a:latin typeface="__fkGroteskNeue_598ab8"/>
              </a:rPr>
              <a:t>FIGS model, is designed to create an ensemble of decision trees. Each tree in this ensemble will focus on different aspects of the data.</a:t>
            </a:r>
          </a:p>
          <a:p>
            <a:r>
              <a:rPr lang="en-US" dirty="0">
                <a:latin typeface="__fkGroteskNeue_598ab8"/>
              </a:rPr>
              <a:t>I’ll be using the Breast cancer dataset to explain it with an iteration: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fkGroteskNeue_598ab8"/>
              </a:rPr>
              <a:t>We want to classify a new tumor with these characteristics:</a:t>
            </a:r>
          </a:p>
          <a:p>
            <a:pPr lvl="1"/>
            <a:r>
              <a:rPr lang="en-US" b="0" i="0" dirty="0">
                <a:effectLst/>
                <a:latin typeface="__fkGroteskNeue_598ab8"/>
              </a:rPr>
              <a:t>Mean Radius: 15.0</a:t>
            </a:r>
          </a:p>
          <a:p>
            <a:pPr lvl="1"/>
            <a:r>
              <a:rPr lang="en-US" b="0" i="0" dirty="0">
                <a:effectLst/>
                <a:latin typeface="__fkGroteskNeue_598ab8"/>
              </a:rPr>
              <a:t>Mean Texture: 20.0</a:t>
            </a:r>
          </a:p>
          <a:p>
            <a:endParaRPr lang="en-US" dirty="0">
              <a:latin typeface="__fkGroteskNeue_598ab8"/>
            </a:endParaRPr>
          </a:p>
          <a:p>
            <a:endParaRPr lang="en-US" dirty="0">
              <a:latin typeface="__fkGroteskNeue_598ab8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111042-CCD5-5C17-CF10-1155A9962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47108"/>
              </p:ext>
            </p:extLst>
          </p:nvPr>
        </p:nvGraphicFramePr>
        <p:xfrm>
          <a:off x="6078186" y="2218514"/>
          <a:ext cx="4777382" cy="2420972"/>
        </p:xfrm>
        <a:graphic>
          <a:graphicData uri="http://schemas.openxmlformats.org/drawingml/2006/table">
            <a:tbl>
              <a:tblPr firstRow="1" bandRow="1"/>
              <a:tblGrid>
                <a:gridCol w="1153996">
                  <a:extLst>
                    <a:ext uri="{9D8B030D-6E8A-4147-A177-3AD203B41FA5}">
                      <a16:colId xmlns:a16="http://schemas.microsoft.com/office/drawing/2014/main" val="2653418779"/>
                    </a:ext>
                  </a:extLst>
                </a:gridCol>
                <a:gridCol w="1086747">
                  <a:extLst>
                    <a:ext uri="{9D8B030D-6E8A-4147-A177-3AD203B41FA5}">
                      <a16:colId xmlns:a16="http://schemas.microsoft.com/office/drawing/2014/main" val="2451315142"/>
                    </a:ext>
                  </a:extLst>
                </a:gridCol>
                <a:gridCol w="1153996">
                  <a:extLst>
                    <a:ext uri="{9D8B030D-6E8A-4147-A177-3AD203B41FA5}">
                      <a16:colId xmlns:a16="http://schemas.microsoft.com/office/drawing/2014/main" val="2693213756"/>
                    </a:ext>
                  </a:extLst>
                </a:gridCol>
                <a:gridCol w="1382643">
                  <a:extLst>
                    <a:ext uri="{9D8B030D-6E8A-4147-A177-3AD203B41FA5}">
                      <a16:colId xmlns:a16="http://schemas.microsoft.com/office/drawing/2014/main" val="2715069810"/>
                    </a:ext>
                  </a:extLst>
                </a:gridCol>
              </a:tblGrid>
              <a:tr h="716608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>
                          <a:effectLst/>
                        </a:rPr>
                        <a:t>Sample ID</a:t>
                      </a:r>
                    </a:p>
                  </a:txBody>
                  <a:tcPr marL="96839" marR="96839" marT="48419" marB="48419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>
                          <a:effectLst/>
                        </a:rPr>
                        <a:t>Mean Radius</a:t>
                      </a:r>
                    </a:p>
                  </a:txBody>
                  <a:tcPr marL="96839" marR="96839" marT="48419" marB="48419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>
                          <a:effectLst/>
                        </a:rPr>
                        <a:t>Mean Texture</a:t>
                      </a:r>
                    </a:p>
                  </a:txBody>
                  <a:tcPr marL="96839" marR="96839" marT="48419" marB="48419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0">
                          <a:effectLst/>
                        </a:rPr>
                        <a:t>Actual Class</a:t>
                      </a:r>
                    </a:p>
                  </a:txBody>
                  <a:tcPr marL="96839" marR="96839" marT="48419" marB="48419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10962"/>
                  </a:ext>
                </a:extLst>
              </a:tr>
              <a:tr h="4260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1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14.0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15.0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Benign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330690"/>
                  </a:ext>
                </a:extLst>
              </a:tr>
              <a:tr h="4260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2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16.0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20.0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Malignant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819282"/>
                  </a:ext>
                </a:extLst>
              </a:tr>
              <a:tr h="4260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3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13.5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18.0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Benign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003885"/>
                  </a:ext>
                </a:extLst>
              </a:tr>
              <a:tr h="4260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4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15.5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>
                          <a:effectLst/>
                        </a:rPr>
                        <a:t>22.0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900" dirty="0">
                          <a:effectLst/>
                        </a:rPr>
                        <a:t>Malignant</a:t>
                      </a:r>
                    </a:p>
                  </a:txBody>
                  <a:tcPr marL="96839" marR="96839" marT="48419" marB="48419" anchor="ctr">
                    <a:lnL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F2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8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09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60923-6273-7D82-6D1A-5DC87D6D4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736BD-FEF0-78AA-D20C-2CF6F2EE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5257800" cy="1325563"/>
          </a:xfrm>
        </p:spPr>
        <p:txBody>
          <a:bodyPr>
            <a:normAutofit/>
          </a:bodyPr>
          <a:lstStyle/>
          <a:p>
            <a:r>
              <a:rPr lang="en-US" sz="3100" dirty="0"/>
              <a:t> FIGS: </a:t>
            </a:r>
            <a:r>
              <a:rPr lang="en-US" sz="3100" b="0" i="0" dirty="0">
                <a:effectLst/>
                <a:latin typeface="var(--font-fk-grotesk)"/>
              </a:rPr>
              <a:t>Initial Tree Prediction</a:t>
            </a:r>
            <a:br>
              <a:rPr lang="en-US" sz="3100" b="0" i="0" dirty="0">
                <a:effectLst/>
                <a:latin typeface="var(--font-fk-grotesk)"/>
              </a:rPr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D267-8F60-DE7F-AB26-3C0AE505A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endParaRPr lang="en-US" dirty="0">
              <a:latin typeface="__fkGroteskNeue_598ab8"/>
            </a:endParaRPr>
          </a:p>
          <a:p>
            <a:endParaRPr lang="en-US" dirty="0">
              <a:latin typeface="__fkGroteskNeue_598ab8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The first decision tree might focus on the Mean Radius: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__fkGroteskNeue_598ab8"/>
              </a:rPr>
              <a:t>New Entry: Mean Radius = 15.0, so the prediction is Malignant.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7DC57C-2AEA-44B1-A7B6-E40DF1D8C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42866"/>
              </p:ext>
            </p:extLst>
          </p:nvPr>
        </p:nvGraphicFramePr>
        <p:xfrm>
          <a:off x="6541053" y="2221000"/>
          <a:ext cx="4777382" cy="2243294"/>
        </p:xfrm>
        <a:graphic>
          <a:graphicData uri="http://schemas.openxmlformats.org/drawingml/2006/table">
            <a:tbl>
              <a:tblPr firstRow="1" bandRow="1"/>
              <a:tblGrid>
                <a:gridCol w="1408549">
                  <a:extLst>
                    <a:ext uri="{9D8B030D-6E8A-4147-A177-3AD203B41FA5}">
                      <a16:colId xmlns:a16="http://schemas.microsoft.com/office/drawing/2014/main" val="417180289"/>
                    </a:ext>
                  </a:extLst>
                </a:gridCol>
                <a:gridCol w="1700644">
                  <a:extLst>
                    <a:ext uri="{9D8B030D-6E8A-4147-A177-3AD203B41FA5}">
                      <a16:colId xmlns:a16="http://schemas.microsoft.com/office/drawing/2014/main" val="2172531838"/>
                    </a:ext>
                  </a:extLst>
                </a:gridCol>
                <a:gridCol w="1668189">
                  <a:extLst>
                    <a:ext uri="{9D8B030D-6E8A-4147-A177-3AD203B41FA5}">
                      <a16:colId xmlns:a16="http://schemas.microsoft.com/office/drawing/2014/main" val="3579055550"/>
                    </a:ext>
                  </a:extLst>
                </a:gridCol>
              </a:tblGrid>
              <a:tr h="514088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>
                          <a:effectLst/>
                        </a:rPr>
                        <a:t>Feature</a:t>
                      </a:r>
                    </a:p>
                  </a:txBody>
                  <a:tcPr marL="116838" marR="116838" marT="58419" marB="58419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>
                          <a:effectLst/>
                        </a:rPr>
                        <a:t>Threshold</a:t>
                      </a:r>
                    </a:p>
                  </a:txBody>
                  <a:tcPr marL="116838" marR="116838" marT="58419" marB="58419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b="0">
                          <a:effectLst/>
                        </a:rPr>
                        <a:t>Decision</a:t>
                      </a:r>
                    </a:p>
                  </a:txBody>
                  <a:tcPr marL="116838" marR="116838" marT="58419" marB="58419"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402492"/>
                  </a:ext>
                </a:extLst>
              </a:tr>
              <a:tr h="864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Mean Radius</a:t>
                      </a:r>
                    </a:p>
                  </a:txBody>
                  <a:tcPr marL="116838" marR="116838" marT="58419" marB="58419" anchor="ctr">
                    <a:lnL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&gt; 14.5</a:t>
                      </a:r>
                    </a:p>
                  </a:txBody>
                  <a:tcPr marL="116838" marR="116838" marT="58419" marB="58419" anchor="ctr">
                    <a:lnL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Predict Malignant</a:t>
                      </a:r>
                    </a:p>
                  </a:txBody>
                  <a:tcPr marL="116838" marR="116838" marT="58419" marB="58419" anchor="ctr">
                    <a:lnL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674437"/>
                  </a:ext>
                </a:extLst>
              </a:tr>
              <a:tr h="8646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Mean Radius</a:t>
                      </a:r>
                    </a:p>
                  </a:txBody>
                  <a:tcPr marL="116838" marR="116838" marT="58419" marB="58419" anchor="ctr">
                    <a:lnL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&lt;= 14.5</a:t>
                      </a:r>
                    </a:p>
                  </a:txBody>
                  <a:tcPr marL="116838" marR="116838" marT="58419" marB="58419" anchor="ctr">
                    <a:lnL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300">
                          <a:effectLst/>
                        </a:rPr>
                        <a:t>Predict Benign</a:t>
                      </a:r>
                    </a:p>
                  </a:txBody>
                  <a:tcPr marL="116838" marR="116838" marT="58419" marB="58419" anchor="ctr">
                    <a:lnL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F7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734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97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1452</Words>
  <Application>Microsoft Macintosh PowerPoint</Application>
  <PresentationFormat>Widescreen</PresentationFormat>
  <Paragraphs>277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__fkGroteskNeue_598ab8</vt:lpstr>
      <vt:lpstr>Aptos</vt:lpstr>
      <vt:lpstr>Aptos Display</vt:lpstr>
      <vt:lpstr>Arial</vt:lpstr>
      <vt:lpstr>Calibri</vt:lpstr>
      <vt:lpstr>var(--font-fk-grotesk)</vt:lpstr>
      <vt:lpstr>Office Theme</vt:lpstr>
      <vt:lpstr>iModels Explained</vt:lpstr>
      <vt:lpstr>I) SLIPPER</vt:lpstr>
      <vt:lpstr>SLIPPER: Initialization (using an example)</vt:lpstr>
      <vt:lpstr>SLIPPER: Rule  Generation </vt:lpstr>
      <vt:lpstr>SLIPPER: Misclassified samples </vt:lpstr>
      <vt:lpstr>SLIPPER: When do you not add a rule to the list ? </vt:lpstr>
      <vt:lpstr>RuleFit algorithm Flowchart</vt:lpstr>
      <vt:lpstr>II) FIGS</vt:lpstr>
      <vt:lpstr> FIGS: Initial Tree Prediction </vt:lpstr>
      <vt:lpstr>FIGS: Residuals and Second Tree</vt:lpstr>
      <vt:lpstr>FIGS: Final Ensemble Decision</vt:lpstr>
      <vt:lpstr>FIGS: Final Prediction Table</vt:lpstr>
      <vt:lpstr>FIGS: Edge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Thanikunathe Manoj</dc:creator>
  <cp:lastModifiedBy>Vishnu Thanikunathe Manoj</cp:lastModifiedBy>
  <cp:revision>17</cp:revision>
  <dcterms:created xsi:type="dcterms:W3CDTF">2024-09-25T15:14:11Z</dcterms:created>
  <dcterms:modified xsi:type="dcterms:W3CDTF">2024-09-26T01:58:44Z</dcterms:modified>
</cp:coreProperties>
</file>