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429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8580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457" autoAdjust="0"/>
    <p:restoredTop sz="96149" autoAdjust="0"/>
  </p:normalViewPr>
  <p:slideViewPr>
    <p:cSldViewPr snapToGrid="0">
      <p:cViewPr varScale="1">
        <p:scale>
          <a:sx n="100" d="100"/>
          <a:sy n="100" d="100"/>
        </p:scale>
        <p:origin x="1884" y="114"/>
      </p:cViewPr>
      <p:guideLst>
        <p:guide orient="horz" pos="2156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1470" y="48"/>
      </p:cViewPr>
      <p:guideLst>
        <p:guide orient="horz" pos="3109"/>
        <p:guide pos="2150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 eaLnBrk="1" latinLnBrk="0" hangingPunct="1">
              <a:defRPr xmlns:mc="http://schemas.openxmlformats.org/markup-compatibility/2006" xmlns:hp="http://schemas.haansoft.com/office/presentation/8.0" sz="12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태-나무B"/>
                <a:ea typeface="태-나무B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latinLnBrk="0" hangingPunct="1">
              <a:defRPr xmlns:mc="http://schemas.openxmlformats.org/markup-compatibility/2006" xmlns:hp="http://schemas.haansoft.com/office/presentation/8.0" sz="12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태-나무B"/>
                <a:ea typeface="태-나무B"/>
              </a:defRPr>
            </a:lvl1pPr>
          </a:lstStyle>
          <a:p>
            <a:pPr>
              <a:defRPr/>
            </a:pPr>
            <a:fld id="{94DCE02B-D7F6-4F39-B410-6887C9E68DC4}" type="datetime1">
              <a:rPr lang="ko-KR" altLang="en-US"/>
              <a:pPr>
                <a:defRPr/>
              </a:pPr>
              <a:t>2022-05-16</a:t>
            </a:fld>
            <a:endParaRPr lang="en-US" altLang="ko-KR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2600"/>
            <a:ext cx="2971800" cy="533400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 eaLnBrk="1" latinLnBrk="0" hangingPunct="1">
              <a:defRPr xmlns:mc="http://schemas.openxmlformats.org/markup-compatibility/2006" xmlns:hp="http://schemas.haansoft.com/office/presentation/8.0" sz="12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태-나무B"/>
                <a:ea typeface="태-나무B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9372600"/>
            <a:ext cx="2971800" cy="533400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xmlns:mc="http://schemas.openxmlformats.org/markup-compatibility/2006" xmlns:hp="http://schemas.haansoft.com/office/presentation/8.0" sz="1200" b="1" mc:Ignorable="hp" hp:hslEmbossed="0">
                <a:effectLst>
                  <a:outerShdw blurRad="38100" dist="38100" dir="2700000" algn="tl">
                    <a:srgbClr val="c0c0c0"/>
                  </a:outerShdw>
                </a:effectLst>
                <a:latin typeface="태-나무B"/>
                <a:ea typeface="태-나무B"/>
                <a:cs typeface="태-나무B"/>
              </a:defRPr>
            </a:lvl1pPr>
          </a:lstStyle>
          <a:p>
            <a:pPr>
              <a:defRPr/>
            </a:pPr>
            <a:fld id="{3C50A5D3-2687-4F65-A77E-680F37FA6B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2" Type="http://schemas.openxmlformats.org/officeDocument/2006/relationships/image" Target="../media/image2.png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/>
          <p:nvPr/>
        </p:nvGrpSpPr>
        <p:grpSpPr>
          <a:xfrm rot="0">
            <a:off x="4800600" y="9312275"/>
            <a:ext cx="1295400" cy="369888"/>
            <a:chOff x="3504" y="5856"/>
            <a:chExt cx="816" cy="233"/>
          </a:xfrm>
        </p:grpSpPr>
        <p:pic>
          <p:nvPicPr>
            <p:cNvPr id="2051" name="Picture 2"/>
            <p:cNvPicPr>
              <a:picLocks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504" y="5910"/>
              <a:ext cx="144" cy="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2" name="Rectangle 3"/>
            <p:cNvSpPr>
              <a:spLocks noChangeArrowheads="1"/>
            </p:cNvSpPr>
            <p:nvPr/>
          </p:nvSpPr>
          <p:spPr>
            <a:xfrm>
              <a:off x="3600" y="5856"/>
              <a:ext cx="720" cy="233"/>
            </a:xfrm>
            <a:prstGeom prst="rect">
              <a:avLst/>
            </a:prstGeom>
            <a:noFill/>
            <a:ln>
              <a:noFill/>
            </a:ln>
          </p:spPr>
          <p:txBody>
            <a:bodyPr lIns="92075" tIns="46038" rIns="92075" bIns="46038">
              <a:spAutoFit/>
            </a:bodyPr>
            <a:lstStyle>
              <a:lvl1pPr defTabSz="762000" latinLnBrk="1"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defTabSz="762000" latinLnBrk="1"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defTabSz="762000" latinLnBrk="1"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defTabSz="762000" latinLnBrk="1"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defTabSz="762000" latinLnBrk="1"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latinLnBrk="0" hangingPunct="1">
                <a:defRPr/>
              </a:pPr>
              <a:r>
                <a:rPr lang="en-US" altLang="ko-KR" sz="900" b="1">
                  <a:latin typeface="휴먼모음T"/>
                  <a:ea typeface="휴먼모음T"/>
                </a:rPr>
                <a:t>(</a:t>
              </a:r>
              <a:r>
                <a:rPr lang="ko-KR" altLang="en-US" sz="900" b="1">
                  <a:latin typeface="휴먼모음T"/>
                  <a:ea typeface="휴먼모음T"/>
                </a:rPr>
                <a:t>주</a:t>
              </a:r>
              <a:r>
                <a:rPr lang="en-US" altLang="ko-KR" sz="900" b="1">
                  <a:latin typeface="휴먼모음T"/>
                  <a:ea typeface="휴먼모음T"/>
                </a:rPr>
                <a:t>)</a:t>
              </a:r>
              <a:r>
                <a:rPr lang="ko-KR" altLang="en-US" sz="900" b="1">
                  <a:latin typeface="휴먼모음T"/>
                  <a:ea typeface="휴먼모음T"/>
                </a:rPr>
                <a:t>대우 </a:t>
              </a:r>
              <a:r>
                <a:rPr lang="en-US" altLang="ko-KR" sz="900" b="1">
                  <a:latin typeface="휴먼모음T"/>
                  <a:ea typeface="휴먼모음T"/>
                </a:rPr>
                <a:t>ERP</a:t>
              </a:r>
              <a:r>
                <a:rPr lang="ko-KR" altLang="en-US" sz="900" b="1">
                  <a:latin typeface="휴먼모음T"/>
                  <a:ea typeface="휴먼모음T"/>
                </a:rPr>
                <a:t>추진팀</a:t>
              </a:r>
              <a:endParaRPr lang="ko-KR" altLang="en-US" sz="900" b="1">
                <a:latin typeface="휴먼모음T"/>
                <a:ea typeface="휴먼모음T"/>
              </a:endParaRPr>
            </a:p>
            <a:p>
              <a:pPr eaLnBrk="1" latinLnBrk="0" hangingPunct="1">
                <a:defRPr/>
              </a:pPr>
              <a:r>
                <a:rPr lang="ko-KR" altLang="en-US" sz="900" b="1">
                  <a:latin typeface="휴먼모음T"/>
                  <a:ea typeface="휴먼모음T"/>
                </a:rPr>
                <a:t>대우정보시스템</a:t>
              </a:r>
              <a:r>
                <a:rPr lang="en-US" altLang="ko-KR" sz="900" b="1">
                  <a:latin typeface="휴먼모음T"/>
                  <a:ea typeface="휴먼모음T"/>
                </a:rPr>
                <a:t>(</a:t>
              </a:r>
              <a:r>
                <a:rPr lang="ko-KR" altLang="en-US" sz="900" b="1">
                  <a:latin typeface="휴먼모음T"/>
                  <a:ea typeface="휴먼모음T"/>
                </a:rPr>
                <a:t>주</a:t>
              </a:r>
              <a:r>
                <a:rPr lang="en-US" altLang="ko-KR" sz="900" b="1">
                  <a:latin typeface="휴먼모음T"/>
                  <a:ea typeface="휴먼모음T"/>
                </a:rPr>
                <a:t>)</a:t>
              </a:r>
              <a:endParaRPr lang="en-US" altLang="ko-KR" b="1">
                <a:latin typeface="휴먼모음T"/>
                <a:ea typeface="휴먼모음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87400" y="762000"/>
            <a:ext cx="5283200" cy="3657600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</p:sp>
      <p:sp>
        <p:nvSpPr>
          <p:cNvPr id="5123" name="Text Box 3"/>
          <p:cNvSpPr txBox="1">
            <a:spLocks noChangeArrowheads="1"/>
          </p:cNvSpPr>
          <p:nvPr/>
        </p:nvSpPr>
        <p:spPr>
          <a:xfrm>
            <a:off x="762000" y="4495800"/>
            <a:ext cx="1371600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762000"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defTabSz="762000"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defTabSz="762000"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defTabSz="762000"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defTabSz="762000"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400">
                <a:latin typeface="휴먼모음T"/>
                <a:ea typeface="휴먼모음T"/>
              </a:rPr>
              <a:t>&lt;Note&gt;</a:t>
            </a:r>
            <a:endParaRPr lang="en-US" altLang="ko-KR" sz="1400">
              <a:latin typeface="휴먼모음T"/>
              <a:ea typeface="휴먼모음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735353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658909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D:\디자인\기타홍보관련\CI\완성\휴민텍CI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6465888"/>
            <a:ext cx="10525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2" r:id="rId2"/>
  </p:sldLayoutIdLst>
  <p:transition spd="slow">
    <p:random/>
  </p:transition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defTabSz="762000" rtl="0" fontAlgn="base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defTabSz="762000" rtl="0" fontAlgn="base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defTabSz="762000" rtl="0" fontAlgn="base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defTabSz="762000" rtl="0" fontAlgn="base">
        <a:spcBef>
          <a:spcPct val="0"/>
        </a:spcBef>
        <a:spcAft>
          <a:spcPct val="0"/>
        </a:spcAft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85750" indent="-285750" algn="l" defTabSz="762000" rtl="0" eaLnBrk="0" fontAlgn="base" hangingPunct="0">
        <a:spcBef>
          <a:spcPct val="20000"/>
        </a:spcBef>
        <a:spcAft>
          <a:spcPct val="0"/>
        </a:spcAft>
        <a:buFont typeface="Monotype Sorts"/>
        <a:buChar char="m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90500" algn="l" defTabSz="7620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/>
        <a:buChar char="z"/>
        <a:defRPr kumimoji="1" sz="1400">
          <a:solidFill>
            <a:schemeClr val="tx1"/>
          </a:solidFill>
          <a:latin typeface="바탕" pitchFamily="18" charset="-127"/>
          <a:ea typeface="바탕" pitchFamily="18" charset="-127"/>
        </a:defRPr>
      </a:lvl2pPr>
      <a:lvl3pPr marL="1047750" indent="-190500" algn="l" defTabSz="762000" rtl="0" eaLnBrk="0" fontAlgn="base" hangingPunct="0">
        <a:spcBef>
          <a:spcPct val="20000"/>
        </a:spcBef>
        <a:spcAft>
          <a:spcPct val="0"/>
        </a:spcAft>
        <a:buClr>
          <a:srgbClr val="9966FF"/>
        </a:buClr>
        <a:buFont typeface="Monotype Sorts"/>
        <a:buChar char="s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marL="1428750" indent="-190500" algn="l" defTabSz="762000" rtl="0" eaLnBrk="0" fontAlgn="base" hangingPunct="0">
        <a:spcBef>
          <a:spcPct val="20000"/>
        </a:spcBef>
        <a:spcAft>
          <a:spcPct val="0"/>
        </a:spcAft>
        <a:buClr>
          <a:srgbClr val="330099"/>
        </a:buClr>
        <a:buFont typeface="Symbol" panose="05050102010706020507" pitchFamily="18" charset="2"/>
        <a:buChar char="¨"/>
        <a:defRPr kumimoji="1" sz="1000">
          <a:solidFill>
            <a:schemeClr val="tx1"/>
          </a:solidFill>
          <a:latin typeface="바탕" pitchFamily="18" charset="-127"/>
          <a:ea typeface="바탕" pitchFamily="18" charset="-127"/>
        </a:defRPr>
      </a:lvl4pPr>
      <a:lvl5pPr marL="1714500" indent="-9525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바탕" pitchFamily="18" charset="-127"/>
          <a:ea typeface="바탕" pitchFamily="18" charset="-127"/>
        </a:defRPr>
      </a:lvl5pPr>
      <a:lvl6pPr marL="2171700" indent="-95250" algn="l" defTabSz="762000" rtl="0" fontAlgn="base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바탕" pitchFamily="18" charset="-127"/>
          <a:ea typeface="바탕" pitchFamily="18" charset="-127"/>
        </a:defRPr>
      </a:lvl6pPr>
      <a:lvl7pPr marL="2628900" indent="-95250" algn="l" defTabSz="762000" rtl="0" fontAlgn="base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바탕" pitchFamily="18" charset="-127"/>
          <a:ea typeface="바탕" pitchFamily="18" charset="-127"/>
        </a:defRPr>
      </a:lvl7pPr>
      <a:lvl8pPr marL="3086100" indent="-95250" algn="l" defTabSz="762000" rtl="0" fontAlgn="base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바탕" pitchFamily="18" charset="-127"/>
          <a:ea typeface="바탕" pitchFamily="18" charset="-127"/>
        </a:defRPr>
      </a:lvl8pPr>
      <a:lvl9pPr marL="3543300" indent="-95250" algn="l" defTabSz="762000" rtl="0" fontAlgn="base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바탕" pitchFamily="18" charset="-127"/>
          <a:ea typeface="바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tags" Target="../tags/tag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68288" y="242888"/>
          <a:ext cx="9375776" cy="27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36"/>
                <a:gridCol w="1211027"/>
                <a:gridCol w="925033"/>
                <a:gridCol w="2041451"/>
                <a:gridCol w="989568"/>
                <a:gridCol w="1295337"/>
                <a:gridCol w="870815"/>
                <a:gridCol w="1023209"/>
              </a:tblGrid>
              <a:tr h="273050"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팀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개발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업무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개발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보고일자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2022-05-16</a:t>
                      </a:r>
                      <a:endParaRPr lang="en-US" altLang="ko-KR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보고자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36" tIns="45086" rIns="91436" bIns="45086" anchor="t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임혜은</a:t>
                      </a:r>
                      <a:endParaRPr lang="ko-KR" alt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086" marB="450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45"/>
          <p:cNvGraphicFramePr>
            <a:graphicFrameLocks noGrp="1"/>
          </p:cNvGraphicFramePr>
          <p:nvPr/>
        </p:nvGraphicFramePr>
        <p:xfrm>
          <a:off x="268288" y="1078818"/>
          <a:ext cx="9375776" cy="5214434"/>
        </p:xfrm>
        <a:graphic>
          <a:graphicData uri="http://schemas.openxmlformats.org/drawingml/2006/table">
            <a:tbl>
              <a:tblPr firstRow="1" bandRow="1"/>
              <a:tblGrid>
                <a:gridCol w="1019336"/>
                <a:gridCol w="4188143"/>
                <a:gridCol w="4168297"/>
              </a:tblGrid>
              <a:tr h="729273">
                <a:tc rowSpan="2">
                  <a:txBody>
                    <a:bodyPr vert="horz" lIns="91436" tIns="45742" rIns="91436" bIns="45742" anchor="ctr" anchorCtr="0"/>
                    <a:p>
                      <a:pPr algn="ctr" latinLnBrk="0">
                        <a:defRPr/>
                      </a:pPr>
                      <a:r>
                        <a:rPr lang="ko-KR" altLang="en-US" sz="120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개발</a:t>
                      </a:r>
                      <a:endParaRPr lang="ko-KR" altLang="en-US" sz="120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1436" marR="91436" marT="45742" marB="457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 vert="horz" lIns="91436" tIns="45742" rIns="91436" bIns="45742" anchor="ctr" anchorCtr="0"/>
                    <a:p>
                      <a:pPr marL="0" marR="0" lvl="1" indent="-26670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이화여대 고령화사회연구 </a:t>
                      </a:r>
                      <a:r>
                        <a:rPr lang="en-US" altLang="ko-KR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ko-KR" alt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세대 공감 서비스</a:t>
                      </a:r>
                      <a:r>
                        <a:rPr lang="en-US" altLang="ko-KR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lang="en-US" altLang="ko-KR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91436" marR="91436" marT="45742" marB="457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 vert="horz" lIns="91436" tIns="45742" rIns="91436" bIns="45742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36" marR="91436" marT="45742" marB="457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485161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36" tIns="45742" rIns="91436" bIns="45742" anchor="ctr" anchorCtr="0"/>
                    <a:p>
                      <a:pPr marL="0" marR="0" lvl="1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-26670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안드로이드 스튜디어 설치 및 개발 환경 설정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-26670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안드로이드 어플 로그인</a:t>
                      </a:r>
                      <a:r>
                        <a:rPr lang="en-US" altLang="ko-K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 회원가입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-26670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WebView </a:t>
                      </a: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방식으로 앱 제작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-26670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게시판 첨부 파일 및 이미지 업로드 기능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-26670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반응형 웹사이트로 코드 수정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0" marR="0" lvl="1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91436" marR="91436" marT="45742" marB="457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vert="horz" lIns="91436" tIns="45742" rIns="91436" bIns="45742" anchor="ctr" anchorCtr="0"/>
                    <a:p>
                      <a:pPr marL="19050" marR="0" lvl="1" indent="-28575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안드로이드 어플 알림 기능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19050" marR="0" lvl="1" indent="-28575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firebase db </a:t>
                      </a:r>
                      <a:r>
                        <a:rPr lang="ko-KR" altLang="en-US" sz="1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cs typeface="Arial"/>
                        </a:rPr>
                        <a:t>변경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pPr marL="19050" marR="0" lvl="1" indent="-28575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91436" marR="91436" marT="45742" marB="457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8288" y="577850"/>
          <a:ext cx="9375776" cy="300978"/>
        </p:xfrm>
        <a:graphic>
          <a:graphicData uri="http://schemas.openxmlformats.org/drawingml/2006/table">
            <a:tbl>
              <a:tblPr firstRow="1" bandRow="1"/>
              <a:tblGrid>
                <a:gridCol w="1019336"/>
                <a:gridCol w="4188143"/>
                <a:gridCol w="4168297"/>
              </a:tblGrid>
              <a:tr h="0">
                <a:tc>
                  <a:txBody>
                    <a:bodyPr vert="horz" lIns="91436" tIns="45714" rIns="91436" bIns="45714" anchor="ctr" anchorCtr="0"/>
                    <a:lstStyle>
                      <a:lvl1pPr>
                        <a:spcBef>
                          <a:spcPct val="20000"/>
                        </a:spcBef>
                        <a:buFont typeface="Monotype Sorts"/>
                        <a:defRPr kumimoji="1" sz="1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/>
                        <a:defRPr kumimoji="1" sz="12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66ff"/>
                        </a:buClr>
                        <a:buFont typeface="Monotype Sorts"/>
                        <a:defRPr kumimoji="1" sz="10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0099"/>
                        </a:buClr>
                        <a:buFont typeface="Symbol"/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cap="none" normalizeH="0" baseline="0">
                          <a:solidFill>
                            <a:srgbClr val="0d0d0d"/>
                          </a:solidFill>
                          <a:effectLst/>
                          <a:latin typeface="+mj-ea"/>
                          <a:ea typeface="+mj-ea"/>
                          <a:cs typeface="Arial"/>
                        </a:rPr>
                        <a:t>TASK</a:t>
                      </a:r>
                      <a:endParaRPr kumimoji="0" lang="ko-KR" altLang="en-US" sz="1400" b="1" i="0" u="none" strike="noStrike" cap="none" normalizeH="0" baseline="0">
                        <a:solidFill>
                          <a:srgbClr val="0d0d0d"/>
                        </a:solidFill>
                        <a:effectLst/>
                        <a:latin typeface="+mj-ea"/>
                        <a:ea typeface="+mj-ea"/>
                        <a:cs typeface="Arial"/>
                      </a:endParaRPr>
                    </a:p>
                  </a:txBody>
                  <a:tcPr marL="91436" marR="91436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 vert="horz" lIns="91436" tIns="45712" rIns="91436" bIns="45712" anchor="ctr" anchorCtr="0"/>
                    <a:lstStyle>
                      <a:lvl1pPr>
                        <a:spcBef>
                          <a:spcPct val="20000"/>
                        </a:spcBef>
                        <a:buFont typeface="Monotype Sorts"/>
                        <a:defRPr kumimoji="1" sz="1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/>
                        <a:defRPr kumimoji="1" sz="12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66ff"/>
                        </a:buClr>
                        <a:buFont typeface="Monotype Sorts"/>
                        <a:defRPr kumimoji="1" sz="10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0099"/>
                        </a:buClr>
                        <a:buFont typeface="Symbol"/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1" i="0" u="none" strike="noStrike" cap="none" normalizeH="0" baseline="0">
                          <a:solidFill>
                            <a:srgbClr val="0d0d0d"/>
                          </a:solidFill>
                          <a:effectLst/>
                          <a:latin typeface="+mj-ea"/>
                          <a:ea typeface="+mj-ea"/>
                          <a:cs typeface="Arial"/>
                        </a:rPr>
                        <a:t>전주 실적 </a:t>
                      </a:r>
                      <a:r>
                        <a:rPr kumimoji="0" lang="en-US" altLang="ko-KR" sz="1400" b="1" i="0" u="none" strike="noStrike" kern="1200" cap="none" normalizeH="0" baseline="0">
                          <a:solidFill>
                            <a:srgbClr val="0d0d0d"/>
                          </a:solidFill>
                          <a:effectLst/>
                          <a:latin typeface="+mj-ea"/>
                          <a:ea typeface="맑은 고딕"/>
                          <a:cs typeface="Arial"/>
                        </a:rPr>
                        <a:t>(05. 09 ~ 05. 13)</a:t>
                      </a:r>
                      <a:endParaRPr kumimoji="0" lang="en-US" altLang="ko-KR" sz="1400" b="1" i="0" u="none" strike="noStrike" kern="1200" cap="none" normalizeH="0" baseline="0">
                        <a:solidFill>
                          <a:srgbClr val="0d0d0d"/>
                        </a:solidFill>
                        <a:effectLst/>
                        <a:latin typeface="+mj-ea"/>
                        <a:ea typeface="맑은 고딕"/>
                        <a:cs typeface="Arial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 vert="horz" lIns="91436" tIns="45712" rIns="91436" bIns="45712" anchor="ctr" anchorCtr="0"/>
                    <a:lstStyle>
                      <a:lvl1pPr>
                        <a:spcBef>
                          <a:spcPct val="20000"/>
                        </a:spcBef>
                        <a:buFont typeface="Monotype Sorts"/>
                        <a:defRPr kumimoji="1" sz="1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/>
                        <a:defRPr kumimoji="1" sz="12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9966ff"/>
                        </a:buClr>
                        <a:buFont typeface="Monotype Sorts"/>
                        <a:defRPr kumimoji="1" sz="10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0099"/>
                        </a:buClr>
                        <a:buFont typeface="Symbol"/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바탕"/>
                          <a:ea typeface="바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1" i="0" u="none" strike="noStrike" cap="none" normalizeH="0" baseline="0">
                          <a:solidFill>
                            <a:srgbClr val="0d0d0d"/>
                          </a:solidFill>
                          <a:effectLst/>
                          <a:latin typeface="+mj-ea"/>
                          <a:ea typeface="+mj-ea"/>
                          <a:cs typeface="Arial"/>
                        </a:rPr>
                        <a:t>금주 계획 </a:t>
                      </a:r>
                      <a:r>
                        <a:rPr kumimoji="0" lang="en-US" altLang="ko-KR" sz="1400" b="1" i="0" u="none" strike="noStrike" cap="none" normalizeH="0" baseline="0">
                          <a:solidFill>
                            <a:srgbClr val="0d0d0d"/>
                          </a:solidFill>
                          <a:effectLst/>
                          <a:latin typeface="+mj-ea"/>
                          <a:ea typeface="+mj-ea"/>
                          <a:cs typeface="Arial"/>
                        </a:rPr>
                        <a:t>(05.16</a:t>
                      </a:r>
                      <a:r>
                        <a:rPr kumimoji="0" lang="en-US" altLang="ko-KR" sz="1400" b="1" i="0" u="none" strike="noStrike" kern="1200" cap="none" normalizeH="0" baseline="0">
                          <a:solidFill>
                            <a:srgbClr val="0d0d0d"/>
                          </a:solidFill>
                          <a:effectLst/>
                          <a:latin typeface="+mj-ea"/>
                          <a:ea typeface="맑은 고딕"/>
                          <a:cs typeface="Arial"/>
                        </a:rPr>
                        <a:t> ~ 05.20)</a:t>
                      </a:r>
                      <a:endParaRPr kumimoji="0" lang="en-US" altLang="ko-KR" sz="1400" b="1" i="0" u="none" strike="noStrike" kern="1200" cap="none" normalizeH="0" baseline="0">
                        <a:solidFill>
                          <a:srgbClr val="0d0d0d"/>
                        </a:solidFill>
                        <a:effectLst/>
                        <a:latin typeface="+mj-ea"/>
                        <a:ea typeface="맑은 고딕"/>
                        <a:cs typeface="Arial"/>
                      </a:endParaRPr>
                    </a:p>
                  </a:txBody>
                  <a:tcPr marL="91436" marR="91436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ags/tag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ARTICULATE_SLIDE_THUMBNAIL_REFRESH" val="1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.1.프로세스목록도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ffffff"/>
      </a:accent1>
      <a:accent2>
        <a:srgbClr val="0066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5ce7"/>
      </a:accent6>
      <a:hlink>
        <a:srgbClr val="ff0033"/>
      </a:hlink>
      <a:folHlink>
        <a:srgbClr val="009900"/>
      </a:folHlink>
    </a:clrScheme>
    <a:fontScheme name="3.1.프로세스목록도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맑은 고딕"/>
            <a:ea typeface="맑은 고딕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</ep:Words>
  <ep:PresentationFormat>A4 용지(210x297mm)</ep:PresentationFormat>
  <ep:Paragraphs>18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3.1.프로세스목록도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2016-04-22T05:07:28.000</dcterms:created>
  <dc:creator>HyungDon Lee</dc:creator>
  <cp:lastModifiedBy>220302_humintec</cp:lastModifiedBy>
  <dcterms:modified xsi:type="dcterms:W3CDTF">2022-05-16T06:52:54.279</dcterms:modified>
  <cp:revision>733</cp:revision>
  <dc:title>PowerPoint 프레젠테이션</dc:title>
  <cp:version>1000.0000.01</cp:version>
</cp:coreProperties>
</file>