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5525d808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5525d808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5525d80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5525d80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5525d808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5525d808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5525d808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5525d808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5525d808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a5525d808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5525d808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5525d808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5525d808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5525d808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5525d80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a5525d80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3feb47f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3feb47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3feb47f7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3feb47f7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258cf7ff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258cf7ff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56b7e8251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56b7e8251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3feb47f7f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a3feb47f7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3feb47f7f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3feb47f7f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56b7e8251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a56b7e8251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56b7e8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a56b7e8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56b7e82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56b7e82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56b7e82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56b7e82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56b7e8251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56b7e8251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3feb47f7f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3feb47f7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56b7e8251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a56b7e8251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5525d80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5525d80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3feb47f7f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a3feb47f7f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a56b7e8251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a56b7e8251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a5b37483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a5b37483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5b37483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5b37483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a5525d80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a5525d80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5525d80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5525d80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258cf7ff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258cf7ff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5525d80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5525d80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5525d80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5525d80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5525d80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5525d80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5525d80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5525d80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igilent.com/reference/learn/programmable-logic/tutorials/counter-and-clock-divider/start" TargetMode="External"/><Relationship Id="rId4" Type="http://schemas.openxmlformats.org/officeDocument/2006/relationships/hyperlink" Target="https://digilent.com/reference/nexys_vga/refmanu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FPGA Alarm Clock Implemented using Verilog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Kyle Acosta, Jeff Tang, Jimmy Luu, and Rob Ranit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Left/Right</a:t>
            </a:r>
            <a:endParaRPr/>
          </a:p>
        </p:txBody>
      </p:sp>
      <p:sp>
        <p:nvSpPr>
          <p:cNvPr id="341" name="Google Shape;341;p22"/>
          <p:cNvSpPr txBox="1"/>
          <p:nvPr/>
        </p:nvSpPr>
        <p:spPr>
          <a:xfrm>
            <a:off x="4960550" y="1592550"/>
            <a:ext cx="39396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cnt_tmp;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@(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posedge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clk)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(rst)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cnt_tmp &lt;=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(clock_load_en &amp;&amp; (cnt_tmp &lt;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cnt_tmp &gt;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cnt_tmp &lt;=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(alarm_load_en &amp;&amp; (cnt_tmp &lt;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cnt_tmp &gt;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cnt_tmp &lt;=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(left)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cnt_tmp &lt;= cnt_tmp +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(right)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cnt_tmp &lt;= cnt_tmp -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663000" y="1714500"/>
            <a:ext cx="3909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Left button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Adds 1 to the temporary register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Right button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Subtracts 1 from the register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Range of clock load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 to 7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Range of alarm load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 to 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Left/Right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823800" y="1805400"/>
            <a:ext cx="374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register, the 8-bit output only has one of the bits high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of the up-counters is assigned 1 out of the 8 bits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1 counter has the load enabled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LED position assigned </a:t>
            </a:r>
            <a:r>
              <a:rPr lang="en"/>
              <a:t>depending</a:t>
            </a:r>
            <a:r>
              <a:rPr lang="en"/>
              <a:t> on whether the clock load is active</a:t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5052000" y="1326300"/>
            <a:ext cx="38406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@(cnt_tmp)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(clock_load_en || alarm_load_en)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(cnt_tmp)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3'd0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8'b00000001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3'd1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8'b00000010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3'd2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8'b00000100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3'd3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8'b00001000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3'd4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8'b00010000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3'd5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8'b00100000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3'd6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8'b01000000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3'd7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8'b10000000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8'd0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endcase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led &lt;= clock_load_en ? out[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: out[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Up/Down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5426350" y="774000"/>
            <a:ext cx="34662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load_ud</a:t>
            </a:r>
            <a:endParaRPr sz="7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#(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 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clk,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rst,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up,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down,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out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@(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posedge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clk)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(rst)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(up)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out &lt;= (out &gt;= MAX) ?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out +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(down)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out &lt;= (out &lt;=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? MAX : out -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50"/>
          </a:p>
        </p:txBody>
      </p:sp>
      <p:sp>
        <p:nvSpPr>
          <p:cNvPr id="356" name="Google Shape;356;p24"/>
          <p:cNvSpPr txBox="1"/>
          <p:nvPr/>
        </p:nvSpPr>
        <p:spPr>
          <a:xfrm>
            <a:off x="1105800" y="1729750"/>
            <a:ext cx="3466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Up button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Adds 1 to register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Set to 0 after 9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Down button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Subtracts 1 from register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Set to 9 less than 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Center button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Resets this register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Load the up-counter with a value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LEDs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Each input has a corresponding LED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clock_en - LED[15]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clock_load</a:t>
            </a:r>
            <a:r>
              <a:rPr lang="en"/>
              <a:t> - LED[14]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alarm_en - LED[13]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alarm_load - LED[12]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minute_rst - LED[9]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rst - LED[8]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LED Enable/Disable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LED[10] = 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LEDs active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SW[10]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Active low, flip up to disable all LEDs</a:t>
            </a:r>
            <a:endParaRPr/>
          </a:p>
        </p:txBody>
      </p:sp>
      <p:sp>
        <p:nvSpPr>
          <p:cNvPr id="363" name="Google Shape;363;p2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LED[7:4]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Position of clock/alarm 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LED[7] = hr 1;	LED[4] = min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LED[3:0]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Binary of load_ud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Represents the number that is loaded into a counter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Divider</a:t>
            </a:r>
            <a:endParaRPr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Digilent Verilog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counter, comparator, and flip flop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is a 1 Hz clock signal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References slide contains the link to the example</a:t>
            </a:r>
            <a:endParaRPr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1990038"/>
            <a:ext cx="40386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(Load)</a:t>
            </a:r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clk_load;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clk for load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clk_div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#(.SIZE(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25000000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CLK_LOAD(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.clk(clk),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.clk_div(clk_load)	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0.5 sec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27"/>
          <p:cNvSpPr txBox="1"/>
          <p:nvPr>
            <p:ph idx="2" type="body"/>
          </p:nvPr>
        </p:nvSpPr>
        <p:spPr>
          <a:xfrm>
            <a:off x="4903650" y="1990050"/>
            <a:ext cx="3905100" cy="28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Edited</a:t>
            </a:r>
            <a:r>
              <a:rPr lang="en"/>
              <a:t> from Digilent example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load_LR &amp; load_ud uses a 2 Hz clock signal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Hz corresponds to 0.5 seconds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</a:t>
            </a:r>
            <a:r>
              <a:rPr lang="en"/>
              <a:t>either briefly press or hold the button </a:t>
            </a:r>
            <a:endParaRPr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Press - increment/decrement by 1</a:t>
            </a:r>
            <a:endParaRPr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Hold - continuously increase/decrease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 amount of time</a:t>
            </a:r>
            <a:endParaRPr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much delay when a button is pressed</a:t>
            </a:r>
            <a:endParaRPr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Operators can easily set a desired value without numbers changing too quickly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(Minute)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Minute counter range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 to 59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Increments the count register every 1 second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 is equal to 59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</a:t>
            </a:r>
            <a:r>
              <a:rPr lang="en"/>
              <a:t>ut signal becomes 1</a:t>
            </a:r>
            <a:endParaRPr/>
          </a:p>
        </p:txBody>
      </p:sp>
      <p:sp>
        <p:nvSpPr>
          <p:cNvPr id="384" name="Google Shape;384;p28"/>
          <p:cNvSpPr txBox="1"/>
          <p:nvPr>
            <p:ph idx="2" type="body"/>
          </p:nvPr>
        </p:nvSpPr>
        <p:spPr>
          <a:xfrm>
            <a:off x="4903650" y="1074425"/>
            <a:ext cx="34305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clk,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rst,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count,   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for simulation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@(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posedge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clk)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(rst)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count &lt;=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out &lt;=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(en)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count &lt;= (count &gt;=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59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?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count +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out &lt;= (count &gt;=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59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?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(Minute)</a:t>
            </a:r>
            <a:endParaRPr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1303800" y="2004050"/>
            <a:ext cx="34305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Minute counter is reset depending 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 reset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Minute reset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Clock 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Minute begins counting: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Enable is active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</a:t>
            </a:r>
            <a:r>
              <a:rPr lang="en"/>
              <a:t>lock_load is low</a:t>
            </a:r>
            <a:endParaRPr/>
          </a:p>
        </p:txBody>
      </p:sp>
      <p:sp>
        <p:nvSpPr>
          <p:cNvPr id="391" name="Google Shape;391;p29"/>
          <p:cNvSpPr txBox="1"/>
          <p:nvPr>
            <p:ph idx="2" type="body"/>
          </p:nvPr>
        </p:nvSpPr>
        <p:spPr>
          <a:xfrm>
            <a:off x="4903650" y="1597875"/>
            <a:ext cx="40269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 Hz clock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clk_div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#(.SIZE(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50000000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CLK_1Hz(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.clk(clk),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.clk_div(clk_1Hz)      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 sec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minute counter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CLK_MIN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.clk(clk_1Hz),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.rst(rst || min_rst || clock_load),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.en(en &amp;&amp; (clock_load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.out(min)              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60 sec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1303800" y="1158250"/>
            <a:ext cx="34305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Counter load </a:t>
            </a:r>
            <a:r>
              <a:rPr lang="en"/>
              <a:t>conditional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While clock_load/alarm_load is active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 system clock of 100 MHz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 minute signal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Loading values use faster clock for low latency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Clock counters use minute signal so all changes are synchronized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Alarm counters are on different clock while clock counters are loaded to prevent any changes when load_LR is shifting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24-Hour Reset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clock is in the range of 00:00 to 23:59, use minute signal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clock outside the range, use system clock</a:t>
            </a:r>
            <a:endParaRPr/>
          </a:p>
        </p:txBody>
      </p:sp>
      <p:sp>
        <p:nvSpPr>
          <p:cNvPr id="397" name="Google Shape;39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(Counters)</a:t>
            </a:r>
            <a:endParaRPr/>
          </a:p>
        </p:txBody>
      </p:sp>
      <p:sp>
        <p:nvSpPr>
          <p:cNvPr id="398" name="Google Shape;398;p30"/>
          <p:cNvSpPr txBox="1"/>
          <p:nvPr>
            <p:ph idx="2" type="body"/>
          </p:nvPr>
        </p:nvSpPr>
        <p:spPr>
          <a:xfrm>
            <a:off x="4903650" y="152400"/>
            <a:ext cx="4080300" cy="4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up counter clk conditional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clock_clk_cond;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assign clock_clk_cond = (clock_load &amp;&amp; (en == 0)) ? clk : min;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MIN_0 up counter 0 -&gt; 9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ucb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#(.MAX(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C_MIN0(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.clk(clock_clk_cond),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.rst(rst || rst_24hr),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.en(en || load_LR[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.load_en(load_LR[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.load_num(load_val),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.out(clock_out[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.flag(flag_tmp[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alarm load clk conditional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alarm_clk_cond;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alarm_clk_cond = alarm_load ? clk : min;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MIN_0 LOAD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ucb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#(.MAX(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A_MIN0(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.clk(alarm_clk_cond),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.rst(rst),  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.en(load_LR[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.load_en(load_LR[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.load_num(load_val),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.out(alarm_out[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Nexys A7-100T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494800" y="14608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Artix-7 </a:t>
            </a:r>
            <a:r>
              <a:rPr lang="en"/>
              <a:t>Field Programmable </a:t>
            </a:r>
            <a:r>
              <a:rPr lang="en"/>
              <a:t>Gate</a:t>
            </a:r>
            <a:r>
              <a:rPr lang="en"/>
              <a:t> Array (FPGA)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Programmed</a:t>
            </a:r>
            <a:r>
              <a:rPr lang="en"/>
              <a:t> with Verilog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Logic d</a:t>
            </a:r>
            <a:r>
              <a:rPr lang="en"/>
              <a:t>esigned in Xilinx Vivado ML 2023.1</a:t>
            </a:r>
            <a:r>
              <a:rPr lang="en"/>
              <a:t>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51" y="1642953"/>
            <a:ext cx="4418100" cy="31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Sound</a:t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12" y="2075375"/>
            <a:ext cx="7927176" cy="8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12" y="3363925"/>
            <a:ext cx="8099174" cy="7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 txBox="1"/>
          <p:nvPr>
            <p:ph idx="1" type="body"/>
          </p:nvPr>
        </p:nvSpPr>
        <p:spPr>
          <a:xfrm>
            <a:off x="2919925" y="1290700"/>
            <a:ext cx="30600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952"/>
              <a:t>Simplified the segment to play on Nexys A7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Doubled the duration of notes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■"/>
            </a:pPr>
            <a:r>
              <a:rPr lang="en" sz="952"/>
              <a:t>Sixteenth to eighth 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■"/>
            </a:pPr>
            <a:r>
              <a:rPr lang="en" sz="952"/>
              <a:t>Eighth to quarter</a:t>
            </a:r>
            <a:endParaRPr sz="95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52"/>
          </a:p>
        </p:txBody>
      </p:sp>
      <p:sp>
        <p:nvSpPr>
          <p:cNvPr id="412" name="Google Shape;412;p32"/>
          <p:cNvSpPr/>
          <p:nvPr/>
        </p:nvSpPr>
        <p:spPr>
          <a:xfrm>
            <a:off x="4236275" y="2955425"/>
            <a:ext cx="331200" cy="37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88" y="4153475"/>
            <a:ext cx="7961225" cy="7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Sound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1303800" y="1158250"/>
            <a:ext cx="34305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Musical notation parameterized to interpret pitch and length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Divided half of clock frequency by </a:t>
            </a:r>
            <a:r>
              <a:rPr lang="en"/>
              <a:t>note</a:t>
            </a:r>
            <a:r>
              <a:rPr lang="en"/>
              <a:t> frequency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incremented to play alarm sound in order</a:t>
            </a:r>
            <a:endParaRPr/>
          </a:p>
        </p:txBody>
      </p:sp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25" y="598575"/>
            <a:ext cx="3395475" cy="43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619" y="2940489"/>
            <a:ext cx="2071700" cy="199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Player</a:t>
            </a:r>
            <a:endParaRPr/>
          </a:p>
        </p:txBody>
      </p:sp>
      <p:sp>
        <p:nvSpPr>
          <p:cNvPr id="427" name="Google Shape;427;p34"/>
          <p:cNvSpPr txBox="1"/>
          <p:nvPr>
            <p:ph idx="1" type="body"/>
          </p:nvPr>
        </p:nvSpPr>
        <p:spPr>
          <a:xfrm>
            <a:off x="1303800" y="2211450"/>
            <a:ext cx="35847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player_en 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Switch input to turn on/off alarm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audio_out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PWM output signal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aud_sd</a:t>
            </a:r>
            <a:endParaRPr sz="125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Audio enable set to HIGH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28" name="Google Shape;4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125" y="1158250"/>
            <a:ext cx="358464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Player</a:t>
            </a:r>
            <a:endParaRPr/>
          </a:p>
        </p:txBody>
      </p:sp>
      <p:sp>
        <p:nvSpPr>
          <p:cNvPr id="434" name="Google Shape;434;p35"/>
          <p:cNvSpPr txBox="1"/>
          <p:nvPr>
            <p:ph idx="1" type="body"/>
          </p:nvPr>
        </p:nvSpPr>
        <p:spPr>
          <a:xfrm>
            <a:off x="1303800" y="1394525"/>
            <a:ext cx="27168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layer_en / rst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Stop incrementing, disable alarm sound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aud_sd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</a:t>
            </a:r>
            <a:r>
              <a:rPr lang="en"/>
              <a:t>udio enable on D12 pin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ounter / time1 increment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Constantly incrementing on positive 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f counter &gt;= notePeriod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Toggle audio output at note frequency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time1 &gt;= noteTime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</a:t>
            </a:r>
            <a:r>
              <a:rPr lang="en"/>
              <a:t>uration of notes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Increments to next note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475" y="1250727"/>
            <a:ext cx="4794275" cy="34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Enable LED</a:t>
            </a:r>
            <a:endParaRPr/>
          </a:p>
        </p:txBody>
      </p:sp>
      <p:pic>
        <p:nvPicPr>
          <p:cNvPr id="441" name="Google Shape;4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25" y="2668798"/>
            <a:ext cx="3420576" cy="22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4">
            <a:alphaModFix/>
          </a:blip>
          <a:srcRect b="0" l="0" r="0" t="2095"/>
          <a:stretch/>
        </p:blipFill>
        <p:spPr>
          <a:xfrm>
            <a:off x="4356513" y="1477487"/>
            <a:ext cx="2658949" cy="25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1100" y="1477475"/>
            <a:ext cx="2877400" cy="33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1303800" y="1300950"/>
            <a:ext cx="29478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Char char="●"/>
            </a:pPr>
            <a:r>
              <a:rPr lang="en" sz="925"/>
              <a:t>CLK_LED </a:t>
            </a:r>
            <a:endParaRPr sz="925"/>
          </a:p>
          <a:p>
            <a:pPr indent="-2873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Char char="○"/>
            </a:pPr>
            <a:r>
              <a:rPr lang="en" sz="925"/>
              <a:t> high enough frequency clock (ie: 40 KHz) divider to keep the LED illuminated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Char char="●"/>
            </a:pPr>
            <a:r>
              <a:rPr lang="en" sz="925"/>
              <a:t>ALRM_EN_LED - PWM_CORE instantiation to control the rgb LED</a:t>
            </a:r>
            <a:endParaRPr sz="925"/>
          </a:p>
          <a:p>
            <a:pPr indent="-2873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Char char="○"/>
            </a:pPr>
            <a:r>
              <a:rPr lang="en" sz="925"/>
              <a:t>e</a:t>
            </a:r>
            <a:r>
              <a:rPr lang="en" sz="925"/>
              <a:t>n- LED turns on/off based on the top module </a:t>
            </a:r>
            <a:r>
              <a:rPr lang="en" sz="925"/>
              <a:t>switch</a:t>
            </a:r>
            <a:endParaRPr sz="925"/>
          </a:p>
          <a:p>
            <a:pPr indent="-2873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Char char="○"/>
            </a:pPr>
            <a:r>
              <a:rPr lang="en" sz="925"/>
              <a:t>l</a:t>
            </a:r>
            <a:r>
              <a:rPr lang="en" sz="925"/>
              <a:t>oad - hard coded to 1’b1 so duty cycle is loaded onto the LED</a:t>
            </a:r>
            <a:endParaRPr sz="925"/>
          </a:p>
          <a:p>
            <a:pPr indent="-2873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Char char="○"/>
            </a:pPr>
            <a:r>
              <a:rPr lang="en" sz="925"/>
              <a:t>Duty - hard coded to 12.5% duty </a:t>
            </a:r>
            <a:r>
              <a:rPr lang="en" sz="925"/>
              <a:t>cycle so LED is not too bright</a:t>
            </a:r>
            <a:endParaRPr sz="92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Match LED</a:t>
            </a:r>
            <a:endParaRPr/>
          </a:p>
        </p:txBody>
      </p:sp>
      <p:sp>
        <p:nvSpPr>
          <p:cNvPr id="450" name="Google Shape;450;p37"/>
          <p:cNvSpPr txBox="1"/>
          <p:nvPr>
            <p:ph idx="1" type="body"/>
          </p:nvPr>
        </p:nvSpPr>
        <p:spPr>
          <a:xfrm>
            <a:off x="1303800" y="1300950"/>
            <a:ext cx="3030000" cy="30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led_enable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enable that turns the alarm player on to also turn the LED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PWM_r, PWM_g, PWM_b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LED outputs that are assigned to LD16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32 bit counter that toggles all LEDs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pwm_counter_r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 LED PWM 8 bit counter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PWM_WIDTH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PWM Resolution = 8 bits</a:t>
            </a:r>
            <a:endParaRPr/>
          </a:p>
        </p:txBody>
      </p:sp>
      <p:pic>
        <p:nvPicPr>
          <p:cNvPr id="451" name="Google Shape;4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525" y="1494025"/>
            <a:ext cx="4505400" cy="215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Match 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 txBox="1"/>
          <p:nvPr>
            <p:ph idx="1" type="body"/>
          </p:nvPr>
        </p:nvSpPr>
        <p:spPr>
          <a:xfrm>
            <a:off x="1303800" y="1312725"/>
            <a:ext cx="33669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rst or !led_enable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LEDs turn off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rst-counters are reset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led_enable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 LED gets assigned a duty cycle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With this duty cycle the red LED stays 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Counter increments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PWM counter increments until condition is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Green and Blue LEDs are toggled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Creates red and white flashing</a:t>
            </a:r>
            <a:endParaRPr/>
          </a:p>
        </p:txBody>
      </p:sp>
      <p:pic>
        <p:nvPicPr>
          <p:cNvPr id="458" name="Google Shape;4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800" y="3252425"/>
            <a:ext cx="3018776" cy="16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125" y="372950"/>
            <a:ext cx="3667821" cy="28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Controller</a:t>
            </a:r>
            <a:endParaRPr/>
          </a:p>
        </p:txBody>
      </p:sp>
      <p:sp>
        <p:nvSpPr>
          <p:cNvPr id="470" name="Google Shape;470;p40"/>
          <p:cNvSpPr txBox="1"/>
          <p:nvPr>
            <p:ph idx="1" type="body"/>
          </p:nvPr>
        </p:nvSpPr>
        <p:spPr>
          <a:xfrm>
            <a:off x="297175" y="1272550"/>
            <a:ext cx="39471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clk_100MHz is the system clock, used to divide into 25 MHz later 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Reset signal to reset all horizontal and vertical counter values to 0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Outputs are as follows: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Horizontal sync and vertical sync values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25 MHz signal, the signal of the pixel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Pixel count / position of pixel x and pixel y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 a 640 x 480 resolution / display area, using a 60 Hz refresh rate, we’re going to be taking a 800 x 525 pixel area and utilizing a 640 x 480 chunk of it for the actual display area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 rest of the pixels from the 800 x 525 area are used for synchronization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 front and back porch values, along with the retrace values, for a 640 x 480 resolution @ 60 Hz refresh rate are shown in the diagram on the right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71" name="Google Shape;471;p40"/>
          <p:cNvSpPr txBox="1"/>
          <p:nvPr/>
        </p:nvSpPr>
        <p:spPr>
          <a:xfrm>
            <a:off x="4471000" y="102575"/>
            <a:ext cx="46230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vga_controller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clk_100MHz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  </a:t>
            </a:r>
            <a:r>
              <a:rPr lang="en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system clock</a:t>
            </a:r>
            <a:endParaRPr sz="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system reset</a:t>
            </a:r>
            <a:endParaRPr sz="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video_on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   </a:t>
            </a:r>
            <a:r>
              <a:rPr lang="en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ON while pixel counts for x and y and within display area</a:t>
            </a:r>
            <a:endParaRPr sz="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hsync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      </a:t>
            </a:r>
            <a:r>
              <a:rPr lang="en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horizontal sync</a:t>
            </a:r>
            <a:endParaRPr sz="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vsync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      </a:t>
            </a:r>
            <a:r>
              <a:rPr lang="en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vertical sync</a:t>
            </a:r>
            <a:endParaRPr sz="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p_tick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     </a:t>
            </a:r>
            <a:r>
              <a:rPr lang="en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the 25MHz pixel/second rate signal, pixel tick</a:t>
            </a:r>
            <a:endParaRPr sz="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[9:0] x,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pixel count/position of pixel x, max 0-799</a:t>
            </a:r>
            <a:endParaRPr sz="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[9:0] y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pixel count/position of pixel y, max 0-524</a:t>
            </a:r>
            <a:endParaRPr sz="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7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2" name="Google Shape;4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275" y="2214351"/>
            <a:ext cx="4809476" cy="267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Controller:</a:t>
            </a:r>
            <a:br>
              <a:rPr lang="en"/>
            </a:br>
            <a:r>
              <a:rPr lang="en"/>
              <a:t>Hsync and Vsync</a:t>
            </a:r>
            <a:endParaRPr/>
          </a:p>
        </p:txBody>
      </p:sp>
      <p:sp>
        <p:nvSpPr>
          <p:cNvPr id="478" name="Google Shape;478;p41"/>
          <p:cNvSpPr txBox="1"/>
          <p:nvPr/>
        </p:nvSpPr>
        <p:spPr>
          <a:xfrm>
            <a:off x="4094575" y="0"/>
            <a:ext cx="2750400" cy="5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Counter Registers, two each for buffering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[9:0] h_count_reg, h_count_next;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[9:0] v_count_reg, v_count_next;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Output Buffers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v_sync_reg, h_sync_reg;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 v_sync_next, h_sync_next;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Register Control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@(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clk_100MHz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reset)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(reset)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7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v_count_reg &lt;=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h_count_reg &lt;=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v_sync_reg  &lt;=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1'b0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h_sync_reg  &lt;=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1'b0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7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7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v_count_reg &lt;= v_count_next;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h_count_reg &lt;= h_count_next;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v_sync_reg  &lt;= v_sync_next;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            h_sync_reg  &lt;= h_sync_next;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7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//Logic for horizontal counter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@(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w_25MHz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reset)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(reset)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h_count_next = 0;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7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h_count_reg == HMAX) 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h_count_next = 0;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7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h_count_next = h_count_reg + 1;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41"/>
          <p:cNvSpPr txBox="1"/>
          <p:nvPr/>
        </p:nvSpPr>
        <p:spPr>
          <a:xfrm>
            <a:off x="6487575" y="1723350"/>
            <a:ext cx="30000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Logic for vertical counter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@(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w_25MHz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reset)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reset)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v_count_next =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7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(h_count_reg == HMAX)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((v_count_reg == VMAX)) 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sz="7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v_count_next =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7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7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v_count_next = v_count_reg + 1;</a:t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250550" y="1502650"/>
            <a:ext cx="3947100" cy="1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Horizontal pixel counters and vertical pixel counters will tick up according to the 25 MHz signal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When the counters are in the retrace areas, the hsync and vsync signals will be set to 1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 horizontal pixel count will also be assigned to the x output in this module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 vertical pixel count will also be assigned to the y output in this module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1" name="Google Shape;481;p41"/>
          <p:cNvSpPr txBox="1"/>
          <p:nvPr/>
        </p:nvSpPr>
        <p:spPr>
          <a:xfrm>
            <a:off x="250550" y="2804825"/>
            <a:ext cx="37896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h_sync_next asserted within the horizontal retrace area</a:t>
            </a:r>
            <a:endParaRPr sz="8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h_sync_next = (h_count_reg &gt;= (HD+HB) &amp;&amp; h_count_reg &lt;= (HD+HB+HR-1));</a:t>
            </a:r>
            <a:endParaRPr sz="8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8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v_sync_next asserted within the vertical retrace area</a:t>
            </a:r>
            <a:endParaRPr sz="8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v_sync_next = (v_count_reg &gt;= (VD+VB) &amp;&amp; v_count_reg &lt;= (VD+VB+VR-1));</a:t>
            </a:r>
            <a:endParaRPr sz="85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8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Video ON/OFF - only ON while pixel counts are within the display area</a:t>
            </a:r>
            <a:endParaRPr sz="8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"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video_on = (h_count_reg &lt; HD) &amp;&amp; (v_count_reg &lt; VD); </a:t>
            </a:r>
            <a:r>
              <a:rPr lang="en" sz="8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0-639 and 0-479 respectively</a:t>
            </a:r>
            <a:endParaRPr sz="8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Inputs/Outputs on FPGA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87550" y="1272550"/>
            <a:ext cx="39471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Orange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AN[7:4] - clock time</a:t>
            </a:r>
            <a:endParaRPr sz="1152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Yellow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AN[3:0] - alarm</a:t>
            </a:r>
            <a:endParaRPr sz="1152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Light Blue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SW[15] - clock enable</a:t>
            </a:r>
            <a:endParaRPr sz="1152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SW[14] - clock load</a:t>
            </a:r>
            <a:endParaRPr sz="1152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Purple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SW[13] - alarm enable</a:t>
            </a:r>
            <a:endParaRPr sz="1152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SW[12] - alarm load</a:t>
            </a:r>
            <a:endParaRPr sz="1152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Pink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SW[10] - LED enable/disable</a:t>
            </a:r>
            <a:endParaRPr sz="1152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Brown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SW[9] - minute reset</a:t>
            </a:r>
            <a:endParaRPr sz="1152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Red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SW[8] - complete reset</a:t>
            </a:r>
            <a:endParaRPr sz="115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2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0275"/>
            <a:ext cx="4163050" cy="38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/>
          <p:nvPr/>
        </p:nvSpPr>
        <p:spPr>
          <a:xfrm>
            <a:off x="6864500" y="3442000"/>
            <a:ext cx="400500" cy="227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Digit ROM</a:t>
            </a:r>
            <a:endParaRPr/>
          </a:p>
        </p:txBody>
      </p:sp>
      <p:sp>
        <p:nvSpPr>
          <p:cNvPr id="487" name="Google Shape;487;p42"/>
          <p:cNvSpPr txBox="1"/>
          <p:nvPr>
            <p:ph idx="1" type="body"/>
          </p:nvPr>
        </p:nvSpPr>
        <p:spPr>
          <a:xfrm>
            <a:off x="297175" y="1272550"/>
            <a:ext cx="39471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952"/>
              <a:t>Takes in the system clock and the address of the specific clock digit to display concatenated with the pixel values of the y and x coordinates to scale the VGA output to 32 x 64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Utilizes a BRAM to store all of the binary ASCII digits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Each individual bit in the data is scaled up to a 4 x 4 collection of that specific bit, in the case of scaling to 32 x 64, to scale up the pixels in the VGA output</a:t>
            </a:r>
            <a:endParaRPr sz="952"/>
          </a:p>
        </p:txBody>
      </p:sp>
      <p:sp>
        <p:nvSpPr>
          <p:cNvPr id="488" name="Google Shape;488;p42"/>
          <p:cNvSpPr txBox="1"/>
          <p:nvPr>
            <p:ph idx="1" type="body"/>
          </p:nvPr>
        </p:nvSpPr>
        <p:spPr>
          <a:xfrm>
            <a:off x="4901600" y="0"/>
            <a:ext cx="3947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clock_digit_rom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clk,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addr,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data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rom_style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"block"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Infer BRAM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addr_reg;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@(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clk)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addr_reg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addr;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(addr_reg)</a:t>
            </a:r>
            <a:endParaRPr sz="7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code x30 (0)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8'b00000000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11'h301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8'b00000000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11'h302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8'b00111000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***  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11'h303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8'b01101100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** 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11'h304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8'b11000110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   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11'h305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8'b11000110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   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11'h306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8'b11000110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   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11'h307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8'b11000110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   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11'h308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8'b11000110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   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11'h309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8'b11000110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   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11'h30a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8'b01101100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** 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11'h30b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8'b00111000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***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11'h30c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8'b00000000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11'h30d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8'b00000000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11'h30e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8'b00000000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11'h30f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 data </a:t>
            </a:r>
            <a:r>
              <a:rPr lang="en" sz="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8'b00000000</a:t>
            </a:r>
            <a:r>
              <a:rPr lang="en" sz="7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7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7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52"/>
          </a:p>
        </p:txBody>
      </p:sp>
      <p:pic>
        <p:nvPicPr>
          <p:cNvPr id="489" name="Google Shape;4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5" y="2571750"/>
            <a:ext cx="4328265" cy="24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Generation</a:t>
            </a:r>
            <a:endParaRPr/>
          </a:p>
        </p:txBody>
      </p:sp>
      <p:sp>
        <p:nvSpPr>
          <p:cNvPr id="495" name="Google Shape;495;p43"/>
          <p:cNvSpPr txBox="1"/>
          <p:nvPr>
            <p:ph idx="1" type="body"/>
          </p:nvPr>
        </p:nvSpPr>
        <p:spPr>
          <a:xfrm>
            <a:off x="297175" y="1272550"/>
            <a:ext cx="39471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952"/>
              <a:t>Inputs</a:t>
            </a:r>
            <a:endParaRPr sz="952"/>
          </a:p>
          <a:p>
            <a:pPr indent="-29892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○"/>
            </a:pPr>
            <a:r>
              <a:rPr lang="en" sz="952"/>
              <a:t>c</a:t>
            </a:r>
            <a:r>
              <a:rPr lang="en" sz="952"/>
              <a:t>lk: system clock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video_on: flag denoting if horizontal and vertical pixel counters are within range of display area (640 x 480)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a</a:t>
            </a:r>
            <a:r>
              <a:rPr lang="en" sz="952"/>
              <a:t>larm_status: flag denoting if clock value is equal to the alarm value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[9:0] </a:t>
            </a:r>
            <a:r>
              <a:rPr lang="en" sz="952"/>
              <a:t>x</a:t>
            </a:r>
            <a:r>
              <a:rPr lang="en" sz="952"/>
              <a:t>, y: horizontal and vertical pixel counts respectively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[3:0] min_1s, min_10s: minutes ones place and minutes tens place of the clock respectively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[3:0] hr</a:t>
            </a:r>
            <a:r>
              <a:rPr lang="en" sz="952"/>
              <a:t>_1s, hr_10s: hours ones place and hours tens place of the clock respectively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[3:0] alarm_min_1s, alarm_min_10s, alarm_hr_1s, alarm_hr_10s: places of alarm clock digits</a:t>
            </a:r>
            <a:endParaRPr sz="952"/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●"/>
            </a:pPr>
            <a:r>
              <a:rPr lang="en" sz="952"/>
              <a:t>Outputs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[11:0] time_rgb: color of the pixel at that specific point in time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■"/>
            </a:pPr>
            <a:r>
              <a:rPr lang="en" sz="952"/>
              <a:t>Displays red whenever pixel is in range of display area for the clock value digits and matches the pattern for the binary ASCII in clock digit ROM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■"/>
            </a:pPr>
            <a:r>
              <a:rPr lang="en" sz="952"/>
              <a:t>Displays green if the alarm is currently active 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■"/>
            </a:pPr>
            <a:r>
              <a:rPr lang="en" sz="952"/>
              <a:t>Displays black otherwise, black background as well</a:t>
            </a:r>
            <a:endParaRPr sz="952"/>
          </a:p>
        </p:txBody>
      </p:sp>
      <p:sp>
        <p:nvSpPr>
          <p:cNvPr id="496" name="Google Shape;496;p43"/>
          <p:cNvSpPr txBox="1"/>
          <p:nvPr/>
        </p:nvSpPr>
        <p:spPr>
          <a:xfrm>
            <a:off x="4607400" y="0"/>
            <a:ext cx="44442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pixel_clk_gen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clk,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video_on,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alarm_status,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y,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min_1s, min_10s,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hr_1s, hr_10s,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alarm_min_1s, alarm_min_10s,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alarm_hr_1s, alarm_hr_10s,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time_rgb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4537475" y="2175500"/>
            <a:ext cx="2346300" cy="29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*** Constant Declarations ***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Hour 10s Digit section = 32 x 64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H10_X_L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224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H10_X_R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H10_Y_T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H10_Y_B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Hour 1s Digit section = 32 x 64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H1_X_L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H1_X_R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287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H1_Y_T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H1_Y_B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Colon 1 section = 32 x 64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C1_X_L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288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C1_X_R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319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C1_Y_T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C1_Y_B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6797675" y="2175500"/>
            <a:ext cx="2346300" cy="29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Minute 10s Digit section = 32 x 64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M10_X_L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M10_X_R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351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M10_Y_T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M10_Y_B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Minute 1s Digit section = 32 x 64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M1_X_L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352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M1_X_R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383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M1_Y_T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localparam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M1_Y_B </a:t>
            </a:r>
            <a:r>
              <a:rPr lang="en" sz="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(ROM Interface)</a:t>
            </a:r>
            <a:endParaRPr/>
          </a:p>
        </p:txBody>
      </p:sp>
      <p:sp>
        <p:nvSpPr>
          <p:cNvPr id="504" name="Google Shape;504;p44"/>
          <p:cNvSpPr txBox="1"/>
          <p:nvPr>
            <p:ph idx="1" type="body"/>
          </p:nvPr>
        </p:nvSpPr>
        <p:spPr>
          <a:xfrm>
            <a:off x="297175" y="1406300"/>
            <a:ext cx="39471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952"/>
              <a:t>Object status signals: these wires are set to 1 when the pixel coordinates are within the pixel regions defined in the previous slide</a:t>
            </a:r>
            <a:endParaRPr sz="952"/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●"/>
            </a:pPr>
            <a:r>
              <a:rPr lang="en" sz="952"/>
              <a:t>ROM Interface signals: these signals navigate through the clock digit rom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The character address identifies which digit needs to be displayed and chosen in the ROM (i.e. jump to the binary ASCII representation of 0 if the digit is currently 0)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The row address keeps track of the current row of the ASCII representation of the chosen digit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The bit address keeps track of the current column of the selected row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The digit word is the entire current row of bits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The digit bit is the current bit in the current row of the word</a:t>
            </a:r>
            <a:endParaRPr sz="952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For clock: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Hour sections assert signals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H10_on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(H10_X_L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H10_X_R)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 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(H10_Y_T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(y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H10_Y_B)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(hr_10s </a:t>
            </a:r>
            <a:r>
              <a:rPr lang="en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7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52"/>
          </a:p>
        </p:txBody>
      </p:sp>
      <p:sp>
        <p:nvSpPr>
          <p:cNvPr id="505" name="Google Shape;505;p44"/>
          <p:cNvSpPr txBox="1"/>
          <p:nvPr/>
        </p:nvSpPr>
        <p:spPr>
          <a:xfrm>
            <a:off x="4521950" y="0"/>
            <a:ext cx="4622100" cy="5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Object Status Signals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H10_on, H1_on, C1_on, M10_on, M1_on;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A_H10_on, A_H1_on, A_C1_on, A_M10_on, A_M1_on;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ROM Interface Signals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rom_addr;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char_addr;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3'b011 + BCD value of time component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char_addr_h10, char_addr_h1, char_addr_m10, char_addr_m1, char_addr_c1;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char_addr_h10_A, char_addr_h1_A, char_addr_m10_A, char_addr_m1_A, char_addr_c1_A;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row_addr; 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row address of digit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row_addr_h10, row_addr_h1, row_addr_m10, row_addr_m1, row_addr_c1;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row_addr_h10_A, row_addr_h1_A, row_addr_m10_A, row_addr_m1_A, row_addr_c1_A;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bit_addr; 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column address of rom data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bit_addr_h10, bit_addr_h1, bit_addr_m10, bit_addr_m1, bit_addr_c1;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bit_addr_h10_A, bit_addr_h1_A, bit_addr_m10_A, bit_addr_m1_A, bit_addr_c1_A;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digit_word;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data from rom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digit_bit;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Example:</a:t>
            </a:r>
            <a:endParaRPr sz="8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assign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char_addr_h10 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3'b011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hr_10s};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row_addr_h10 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y[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];   </a:t>
            </a: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scaling to 32x64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bit_addr_h10 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85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];   </a:t>
            </a: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scaling to 32x64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(Displaying RGB Pixels)</a:t>
            </a:r>
            <a:endParaRPr/>
          </a:p>
        </p:txBody>
      </p:sp>
      <p:sp>
        <p:nvSpPr>
          <p:cNvPr id="511" name="Google Shape;511;p45"/>
          <p:cNvSpPr txBox="1"/>
          <p:nvPr/>
        </p:nvSpPr>
        <p:spPr>
          <a:xfrm>
            <a:off x="5221200" y="1406300"/>
            <a:ext cx="3922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Mux for ROM Addresses and RGB    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time_rgb </a:t>
            </a: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12'h222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        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black background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(H10_on)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char_addr </a:t>
            </a: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char_addr_h10;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row_addr </a:t>
            </a: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row_addr_h10;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bit_addr </a:t>
            </a: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bit_addr_h10;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(digit_bit)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(alarm_status)</a:t>
            </a:r>
            <a:endParaRPr sz="8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time_rgb </a:t>
            </a: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12'h0F0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green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time_rgb </a:t>
            </a: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12'hF00</a:t>
            </a: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red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7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85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45"/>
          <p:cNvSpPr txBox="1"/>
          <p:nvPr>
            <p:ph idx="1" type="body"/>
          </p:nvPr>
        </p:nvSpPr>
        <p:spPr>
          <a:xfrm>
            <a:off x="297175" y="1406300"/>
            <a:ext cx="39471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952"/>
              <a:t>By default, the pixel at a given point will be black, to show a black background</a:t>
            </a:r>
            <a:endParaRPr sz="952"/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●"/>
            </a:pPr>
            <a:r>
              <a:rPr lang="en" sz="952"/>
              <a:t>If the current pixel is within the region of a digit’s pixel area, for example, the hours tens digit of the clock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The specific binary ASCII representation of that digit will be chosen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The row address and column address are scaled to 32 x 64 (the scaling of all digits are 32 x 64 in this project)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If the current bit in the rom ASCII is a 1, the color will be changed from black to either red or green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■"/>
            </a:pPr>
            <a:r>
              <a:rPr lang="en" sz="952"/>
              <a:t>If the alarm is currently active, the digits will be displayed in green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■"/>
            </a:pPr>
            <a:r>
              <a:rPr lang="en" sz="952"/>
              <a:t>Else, the digits will be displayed in red</a:t>
            </a:r>
            <a:br>
              <a:rPr lang="en" sz="952"/>
            </a:br>
            <a:endParaRPr sz="952"/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●"/>
            </a:pPr>
            <a:r>
              <a:rPr lang="en" sz="952"/>
              <a:t>This process essentially draws out each digit of the clock in real time and the background color (black)</a:t>
            </a:r>
            <a:endParaRPr sz="952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18" name="Google Shape;518;p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https://digilent.com/reference/learn/programmable-logic/tutorials/counter-and-clock-divider/start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https://digilent.com/reference/nexys_vga/refmanual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Inputs/Outputs on FPGA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297175" y="1272550"/>
            <a:ext cx="39471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Green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LED[7:4] - digit load position</a:t>
            </a:r>
            <a:endParaRPr sz="1152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Indigo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LED[3:0] - load value in binary</a:t>
            </a:r>
            <a:endParaRPr sz="1152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Dark Red</a:t>
            </a:r>
            <a:endParaRPr sz="1307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BTNU/BTND - load value increasing/decreasing</a:t>
            </a:r>
            <a:endParaRPr sz="1152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BTNL/BTNR - load position left/right</a:t>
            </a:r>
            <a:endParaRPr sz="1152"/>
          </a:p>
          <a:p>
            <a:pPr indent="-3017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BTNC - reset load value</a:t>
            </a:r>
            <a:endParaRPr sz="1152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Neon Green</a:t>
            </a:r>
            <a:endParaRPr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LD17 - Alarm Enable RGB LED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LD16 - Alarm Match RGB LED</a:t>
            </a:r>
            <a:endParaRPr sz="13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0275"/>
            <a:ext cx="4163050" cy="38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/>
          <p:nvPr/>
        </p:nvSpPr>
        <p:spPr>
          <a:xfrm>
            <a:off x="6864500" y="3442000"/>
            <a:ext cx="400500" cy="227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24-Hour Clock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Up-Counter with Load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5356850" y="297175"/>
            <a:ext cx="3787200" cy="47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up counter bcd w/ load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ucb</a:t>
            </a:r>
            <a:endParaRPr sz="8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#(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 =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clk,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rst,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load_en,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load_num,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out,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up counter bcd 0 -&gt; 9 logic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@(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posedge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clk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posedge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rst)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(rst)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out &lt;=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(en)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(load_en)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out &lt;= (load_num &gt; MAX) ? MAX : load_num;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out &lt;= (out &gt;= MAX) ?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out +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flag logic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flag = (out &gt;= MAX) ?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723900" y="1623050"/>
            <a:ext cx="37872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Parameterized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Allowing to use of the same module for different digits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Load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Both en &amp; load_en are active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 is set to load_num, unless greater than the max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Incrementing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 high, out increases by 1 every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clk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cycle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 equal to MAX, the next clk reset to 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Flag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Set to 1, while out equal to MAX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Otherwise 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Digits using Up-Counters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5677675" y="20357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later digit to increase, the previous counters’ flags must be high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hr 1, hr 0, min 1, the enable is the previous flag and the clock enable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outputs of the counters are in a 16-bit wire, to display on the 7-segment displays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4887"/>
            <a:ext cx="5577851" cy="22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Maximum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006500" y="1597875"/>
            <a:ext cx="3565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lang="en"/>
              <a:t>r 1 - 0 to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lang="en"/>
              <a:t>r 0 - 0 to 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in 1 - 0 to 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 0 - 0 to 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allows for the complete 24-hour clock range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00:00 to 23:59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Minute after 23:59, returns to 00:00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5333975" y="1469475"/>
            <a:ext cx="3207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HR_1 up counter 0 -&gt; 2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ucb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#(.MAX(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C_HR1(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.clk(clock_clk_cond),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.rst(rst || rst_24hr),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.en(uc_en[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|| load_LR[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.load_en(load_LR[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.load_num(load_val),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.out(clock_out[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.flag(flag_tmp[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24-Hour Reset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0" y="3483600"/>
            <a:ext cx="9144000" cy="1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RST FOR 23:59</a:t>
            </a:r>
            <a:endParaRPr sz="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/*--------------------------------------------------------------------*/</a:t>
            </a:r>
            <a:endParaRPr sz="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rst_24hr;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rst_24hr_cond;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rst_24hr_cond = (((en || clock_load ==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(clock_out[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&gt;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flag_tmp[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 || clock_load) ? clk : min;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@(</a:t>
            </a:r>
            <a: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posedge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rst_24hr_cond)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rst_24hr &lt;= ((en &amp;&amp; (clock_out[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&gt;=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(flag_tmp[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2'b11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flag_tmp[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 || ((clock_load ==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(clock_out[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&gt;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flag_tmp[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 ?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350525" y="1478275"/>
            <a:ext cx="45645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Additional reset condition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Occurs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every minute, checks if the conditions are met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Clock enable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 0 is equal to 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hr 1, min 1, min 0 flags are high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all conditions are met, reset all counters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Otherwise, do nothing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4915025" y="1597875"/>
            <a:ext cx="4008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When a value greater than 23:59 is loaded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clock_load is low, all counters are reset to 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