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6" r:id="rId5"/>
    <p:sldId id="268" r:id="rId6"/>
    <p:sldId id="269" r:id="rId7"/>
    <p:sldId id="270" r:id="rId8"/>
    <p:sldId id="262" r:id="rId9"/>
    <p:sldId id="272" r:id="rId10"/>
    <p:sldId id="273" r:id="rId11"/>
    <p:sldId id="264" r:id="rId12"/>
    <p:sldId id="271" r:id="rId13"/>
    <p:sldId id="274" r:id="rId14"/>
    <p:sldId id="275" r:id="rId15"/>
    <p:sldId id="276" r:id="rId16"/>
    <p:sldId id="280" r:id="rId17"/>
    <p:sldId id="263" r:id="rId18"/>
    <p:sldId id="277" r:id="rId19"/>
    <p:sldId id="278" r:id="rId20"/>
    <p:sldId id="279" r:id="rId21"/>
    <p:sldId id="281" r:id="rId22"/>
    <p:sldId id="283" r:id="rId23"/>
    <p:sldId id="282"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08907-54F5-B183-B714-86ACA458C3B1}" v="101" dt="2023-12-11T02:11:00.464"/>
    <p1510:client id="{2857E1FD-D7A2-A690-DB4E-F0F52CA36E4A}" v="2" dt="2023-12-11T19:52:34.151"/>
    <p1510:client id="{997579C8-85C0-8357-7CA5-6FCE4056B3E4}" v="65" dt="2023-12-11T01:10:45.617"/>
    <p1510:client id="{A58518A4-D552-CFD9-4D2D-4C5591AB8379}" v="206" dt="2023-12-11T05:07:51.648"/>
    <p1510:client id="{AF0D3E46-EC5F-A2B1-989F-CA79AD27D367}" v="441" dt="2023-12-11T05:28:08.545"/>
    <p1510:client id="{E8079D30-6E23-2C86-6608-6E470F1C9316}" v="1563" dt="2023-12-11T05:15:10.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19EB6F-8D05-4671-9671-F60B9B2FAE6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DCAA99-B2CD-46F9-B08F-ACD532AF5C3D}">
      <dgm:prSet/>
      <dgm:spPr/>
      <dgm:t>
        <a:bodyPr/>
        <a:lstStyle/>
        <a:p>
          <a:pPr>
            <a:lnSpc>
              <a:spcPct val="100000"/>
            </a:lnSpc>
            <a:defRPr cap="all"/>
          </a:pPr>
          <a:r>
            <a:rPr lang="en-US"/>
            <a:t>VGA to display Ping Pong game </a:t>
          </a:r>
        </a:p>
      </dgm:t>
    </dgm:pt>
    <dgm:pt modelId="{EFFCF9C5-B207-49EF-96A1-BFDD562EBD27}" type="parTrans" cxnId="{F2DD7E06-67A5-4112-B5CF-6918118F38F9}">
      <dgm:prSet/>
      <dgm:spPr/>
      <dgm:t>
        <a:bodyPr/>
        <a:lstStyle/>
        <a:p>
          <a:endParaRPr lang="en-US"/>
        </a:p>
      </dgm:t>
    </dgm:pt>
    <dgm:pt modelId="{D45B2986-AEA8-4A41-B5D7-A4CC23FAFFE1}" type="sibTrans" cxnId="{F2DD7E06-67A5-4112-B5CF-6918118F38F9}">
      <dgm:prSet/>
      <dgm:spPr/>
      <dgm:t>
        <a:bodyPr/>
        <a:lstStyle/>
        <a:p>
          <a:endParaRPr lang="en-US"/>
        </a:p>
      </dgm:t>
    </dgm:pt>
    <dgm:pt modelId="{BE0BF1F9-CF71-4637-A0B9-85CFF2D7C040}">
      <dgm:prSet/>
      <dgm:spPr/>
      <dgm:t>
        <a:bodyPr/>
        <a:lstStyle/>
        <a:p>
          <a:pPr>
            <a:lnSpc>
              <a:spcPct val="100000"/>
            </a:lnSpc>
            <a:defRPr cap="all"/>
          </a:pPr>
          <a:r>
            <a:rPr lang="en-US"/>
            <a:t>UART as an input to control Ping Pong game</a:t>
          </a:r>
        </a:p>
      </dgm:t>
    </dgm:pt>
    <dgm:pt modelId="{82A58D63-A36E-422A-9F70-DCE30BF22C61}" type="parTrans" cxnId="{43AA1E9C-D7C4-470A-9CF4-792C044D5D89}">
      <dgm:prSet/>
      <dgm:spPr/>
      <dgm:t>
        <a:bodyPr/>
        <a:lstStyle/>
        <a:p>
          <a:endParaRPr lang="en-US"/>
        </a:p>
      </dgm:t>
    </dgm:pt>
    <dgm:pt modelId="{5EFA34FF-9E34-492D-837A-2D1472666F34}" type="sibTrans" cxnId="{43AA1E9C-D7C4-470A-9CF4-792C044D5D89}">
      <dgm:prSet/>
      <dgm:spPr/>
      <dgm:t>
        <a:bodyPr/>
        <a:lstStyle/>
        <a:p>
          <a:endParaRPr lang="en-US"/>
        </a:p>
      </dgm:t>
    </dgm:pt>
    <dgm:pt modelId="{5D0287E4-4958-4F3C-80AD-269ED3352BDF}">
      <dgm:prSet phldr="0"/>
      <dgm:spPr/>
      <dgm:t>
        <a:bodyPr/>
        <a:lstStyle/>
        <a:p>
          <a:pPr>
            <a:lnSpc>
              <a:spcPct val="100000"/>
            </a:lnSpc>
            <a:defRPr cap="all"/>
          </a:pPr>
          <a:r>
            <a:rPr lang="en-US">
              <a:latin typeface="Posterama"/>
            </a:rPr>
            <a:t>Reset </a:t>
          </a:r>
          <a:endParaRPr lang="en-US"/>
        </a:p>
      </dgm:t>
    </dgm:pt>
    <dgm:pt modelId="{0115E256-58F0-416A-9AAD-702B0CC2518C}" type="parTrans" cxnId="{1E38E376-D45D-437E-A41B-7E30DF7B219F}">
      <dgm:prSet/>
      <dgm:spPr/>
      <dgm:t>
        <a:bodyPr/>
        <a:lstStyle/>
        <a:p>
          <a:endParaRPr lang="en-US"/>
        </a:p>
      </dgm:t>
    </dgm:pt>
    <dgm:pt modelId="{74E123FD-8CC7-48F3-BB47-D3BD9BE008D4}" type="sibTrans" cxnId="{1E38E376-D45D-437E-A41B-7E30DF7B219F}">
      <dgm:prSet/>
      <dgm:spPr/>
      <dgm:t>
        <a:bodyPr/>
        <a:lstStyle/>
        <a:p>
          <a:endParaRPr lang="en-US"/>
        </a:p>
      </dgm:t>
    </dgm:pt>
    <dgm:pt modelId="{494FB746-CBEB-481C-80C5-99660D8C651B}">
      <dgm:prSet/>
      <dgm:spPr/>
      <dgm:t>
        <a:bodyPr/>
        <a:lstStyle/>
        <a:p>
          <a:pPr>
            <a:lnSpc>
              <a:spcPct val="100000"/>
            </a:lnSpc>
            <a:defRPr cap="all"/>
          </a:pPr>
          <a:r>
            <a:rPr lang="en-US"/>
            <a:t>Seven Segment Display to</a:t>
          </a:r>
          <a:r>
            <a:rPr lang="en-US">
              <a:latin typeface="Posterama"/>
            </a:rPr>
            <a:t> provide user info</a:t>
          </a:r>
          <a:endParaRPr lang="en-US"/>
        </a:p>
      </dgm:t>
    </dgm:pt>
    <dgm:pt modelId="{0BCDD938-2174-4A2D-A2A3-E0B73B410854}" type="parTrans" cxnId="{166003FF-1564-40EE-BBFC-EDF8D40884FD}">
      <dgm:prSet/>
      <dgm:spPr/>
      <dgm:t>
        <a:bodyPr/>
        <a:lstStyle/>
        <a:p>
          <a:endParaRPr lang="en-US"/>
        </a:p>
      </dgm:t>
    </dgm:pt>
    <dgm:pt modelId="{B459833D-0770-4E6D-A0BA-5758780FC21F}" type="sibTrans" cxnId="{166003FF-1564-40EE-BBFC-EDF8D40884FD}">
      <dgm:prSet/>
      <dgm:spPr/>
      <dgm:t>
        <a:bodyPr/>
        <a:lstStyle/>
        <a:p>
          <a:endParaRPr lang="en-US"/>
        </a:p>
      </dgm:t>
    </dgm:pt>
    <dgm:pt modelId="{E2F24002-F2FB-4607-B97C-55C02E59B147}" type="pres">
      <dgm:prSet presAssocID="{0A19EB6F-8D05-4671-9671-F60B9B2FAE6D}" presName="root" presStyleCnt="0">
        <dgm:presLayoutVars>
          <dgm:dir/>
          <dgm:resizeHandles val="exact"/>
        </dgm:presLayoutVars>
      </dgm:prSet>
      <dgm:spPr/>
    </dgm:pt>
    <dgm:pt modelId="{974888C0-D73B-4145-9D09-B67A646C7AD3}" type="pres">
      <dgm:prSet presAssocID="{9CDCAA99-B2CD-46F9-B08F-ACD532AF5C3D}" presName="compNode" presStyleCnt="0"/>
      <dgm:spPr/>
    </dgm:pt>
    <dgm:pt modelId="{B93A6F45-DA93-4B37-91C9-04BBDCEE3831}" type="pres">
      <dgm:prSet presAssocID="{9CDCAA99-B2CD-46F9-B08F-ACD532AF5C3D}" presName="iconBgRect" presStyleLbl="bgShp" presStyleIdx="0" presStyleCnt="4"/>
      <dgm:spPr/>
    </dgm:pt>
    <dgm:pt modelId="{1E8D56D6-B17C-4C48-B32F-7DEE9429D9E0}" type="pres">
      <dgm:prSet presAssocID="{9CDCAA99-B2CD-46F9-B08F-ACD532AF5C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tennis"/>
        </a:ext>
      </dgm:extLst>
    </dgm:pt>
    <dgm:pt modelId="{12351546-7844-444D-A6F7-578D4D9498E1}" type="pres">
      <dgm:prSet presAssocID="{9CDCAA99-B2CD-46F9-B08F-ACD532AF5C3D}" presName="spaceRect" presStyleCnt="0"/>
      <dgm:spPr/>
    </dgm:pt>
    <dgm:pt modelId="{7AC8C30D-12E9-4161-8F8E-B9F599E47CFE}" type="pres">
      <dgm:prSet presAssocID="{9CDCAA99-B2CD-46F9-B08F-ACD532AF5C3D}" presName="textRect" presStyleLbl="revTx" presStyleIdx="0" presStyleCnt="4">
        <dgm:presLayoutVars>
          <dgm:chMax val="1"/>
          <dgm:chPref val="1"/>
        </dgm:presLayoutVars>
      </dgm:prSet>
      <dgm:spPr/>
    </dgm:pt>
    <dgm:pt modelId="{E429E99B-F334-49BE-B85D-FE17B8502F56}" type="pres">
      <dgm:prSet presAssocID="{D45B2986-AEA8-4A41-B5D7-A4CC23FAFFE1}" presName="sibTrans" presStyleCnt="0"/>
      <dgm:spPr/>
    </dgm:pt>
    <dgm:pt modelId="{7AB5CD51-E6DE-484B-A45F-878CB8D6EBFE}" type="pres">
      <dgm:prSet presAssocID="{BE0BF1F9-CF71-4637-A0B9-85CFF2D7C040}" presName="compNode" presStyleCnt="0"/>
      <dgm:spPr/>
    </dgm:pt>
    <dgm:pt modelId="{72B00C75-B12E-4FAB-A676-A399AF5C00EC}" type="pres">
      <dgm:prSet presAssocID="{BE0BF1F9-CF71-4637-A0B9-85CFF2D7C040}" presName="iconBgRect" presStyleLbl="bgShp" presStyleIdx="1" presStyleCnt="4"/>
      <dgm:spPr/>
    </dgm:pt>
    <dgm:pt modelId="{F169D888-7F89-4302-9706-1A033E3C6F19}" type="pres">
      <dgm:prSet presAssocID="{BE0BF1F9-CF71-4637-A0B9-85CFF2D7C0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09AB811-1993-4899-8F68-7C788D983C63}" type="pres">
      <dgm:prSet presAssocID="{BE0BF1F9-CF71-4637-A0B9-85CFF2D7C040}" presName="spaceRect" presStyleCnt="0"/>
      <dgm:spPr/>
    </dgm:pt>
    <dgm:pt modelId="{E8CE1901-7050-4EE7-8E9F-7FAEA8C47843}" type="pres">
      <dgm:prSet presAssocID="{BE0BF1F9-CF71-4637-A0B9-85CFF2D7C040}" presName="textRect" presStyleLbl="revTx" presStyleIdx="1" presStyleCnt="4">
        <dgm:presLayoutVars>
          <dgm:chMax val="1"/>
          <dgm:chPref val="1"/>
        </dgm:presLayoutVars>
      </dgm:prSet>
      <dgm:spPr/>
    </dgm:pt>
    <dgm:pt modelId="{E87D5475-E9E9-49DF-AA16-C3F2CE326AEE}" type="pres">
      <dgm:prSet presAssocID="{5EFA34FF-9E34-492D-837A-2D1472666F34}" presName="sibTrans" presStyleCnt="0"/>
      <dgm:spPr/>
    </dgm:pt>
    <dgm:pt modelId="{89C69914-3F03-4296-AD78-A7B0E2F9C99D}" type="pres">
      <dgm:prSet presAssocID="{5D0287E4-4958-4F3C-80AD-269ED3352BDF}" presName="compNode" presStyleCnt="0"/>
      <dgm:spPr/>
    </dgm:pt>
    <dgm:pt modelId="{F68B0E17-643A-48F3-AE05-8A25DF245184}" type="pres">
      <dgm:prSet presAssocID="{5D0287E4-4958-4F3C-80AD-269ED3352BDF}" presName="iconBgRect" presStyleLbl="bgShp" presStyleIdx="2" presStyleCnt="4"/>
      <dgm:spPr/>
    </dgm:pt>
    <dgm:pt modelId="{0BA25B51-4A8B-4FA7-B685-96ACB7916A9C}" type="pres">
      <dgm:prSet presAssocID="{5D0287E4-4958-4F3C-80AD-269ED3352B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762647C7-410A-4855-8FAC-B23B2DDAAE07}" type="pres">
      <dgm:prSet presAssocID="{5D0287E4-4958-4F3C-80AD-269ED3352BDF}" presName="spaceRect" presStyleCnt="0"/>
      <dgm:spPr/>
    </dgm:pt>
    <dgm:pt modelId="{1942C840-6E6A-4853-81D3-BCBCE848A38A}" type="pres">
      <dgm:prSet presAssocID="{5D0287E4-4958-4F3C-80AD-269ED3352BDF}" presName="textRect" presStyleLbl="revTx" presStyleIdx="2" presStyleCnt="4">
        <dgm:presLayoutVars>
          <dgm:chMax val="1"/>
          <dgm:chPref val="1"/>
        </dgm:presLayoutVars>
      </dgm:prSet>
      <dgm:spPr/>
    </dgm:pt>
    <dgm:pt modelId="{D7590297-EF93-4816-BBFB-CF876086D47E}" type="pres">
      <dgm:prSet presAssocID="{74E123FD-8CC7-48F3-BB47-D3BD9BE008D4}" presName="sibTrans" presStyleCnt="0"/>
      <dgm:spPr/>
    </dgm:pt>
    <dgm:pt modelId="{6D1125DF-2A84-4B05-8FD7-E5E8FB19C260}" type="pres">
      <dgm:prSet presAssocID="{494FB746-CBEB-481C-80C5-99660D8C651B}" presName="compNode" presStyleCnt="0"/>
      <dgm:spPr/>
    </dgm:pt>
    <dgm:pt modelId="{06177D1C-D71D-477A-8C18-A59A136A30E0}" type="pres">
      <dgm:prSet presAssocID="{494FB746-CBEB-481C-80C5-99660D8C651B}" presName="iconBgRect" presStyleLbl="bgShp" presStyleIdx="3" presStyleCnt="4"/>
      <dgm:spPr/>
    </dgm:pt>
    <dgm:pt modelId="{CF4F901C-26C8-4DBB-954C-ED5DC13AAF4C}" type="pres">
      <dgm:prSet presAssocID="{494FB746-CBEB-481C-80C5-99660D8C65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A288E3A2-2CA5-43C3-BEB3-BD46A2A2088D}" type="pres">
      <dgm:prSet presAssocID="{494FB746-CBEB-481C-80C5-99660D8C651B}" presName="spaceRect" presStyleCnt="0"/>
      <dgm:spPr/>
    </dgm:pt>
    <dgm:pt modelId="{1EEF0FD8-C56A-496C-A8A7-05A525ED571D}" type="pres">
      <dgm:prSet presAssocID="{494FB746-CBEB-481C-80C5-99660D8C651B}" presName="textRect" presStyleLbl="revTx" presStyleIdx="3" presStyleCnt="4">
        <dgm:presLayoutVars>
          <dgm:chMax val="1"/>
          <dgm:chPref val="1"/>
        </dgm:presLayoutVars>
      </dgm:prSet>
      <dgm:spPr/>
    </dgm:pt>
  </dgm:ptLst>
  <dgm:cxnLst>
    <dgm:cxn modelId="{F2DD7E06-67A5-4112-B5CF-6918118F38F9}" srcId="{0A19EB6F-8D05-4671-9671-F60B9B2FAE6D}" destId="{9CDCAA99-B2CD-46F9-B08F-ACD532AF5C3D}" srcOrd="0" destOrd="0" parTransId="{EFFCF9C5-B207-49EF-96A1-BFDD562EBD27}" sibTransId="{D45B2986-AEA8-4A41-B5D7-A4CC23FAFFE1}"/>
    <dgm:cxn modelId="{1E38E376-D45D-437E-A41B-7E30DF7B219F}" srcId="{0A19EB6F-8D05-4671-9671-F60B9B2FAE6D}" destId="{5D0287E4-4958-4F3C-80AD-269ED3352BDF}" srcOrd="2" destOrd="0" parTransId="{0115E256-58F0-416A-9AAD-702B0CC2518C}" sibTransId="{74E123FD-8CC7-48F3-BB47-D3BD9BE008D4}"/>
    <dgm:cxn modelId="{30A3DB8C-5EAB-46B4-B7C9-1D92F8A87B42}" type="presOf" srcId="{0A19EB6F-8D05-4671-9671-F60B9B2FAE6D}" destId="{E2F24002-F2FB-4607-B97C-55C02E59B147}" srcOrd="0" destOrd="0" presId="urn:microsoft.com/office/officeart/2018/5/layout/IconCircleLabelList"/>
    <dgm:cxn modelId="{43AA1E9C-D7C4-470A-9CF4-792C044D5D89}" srcId="{0A19EB6F-8D05-4671-9671-F60B9B2FAE6D}" destId="{BE0BF1F9-CF71-4637-A0B9-85CFF2D7C040}" srcOrd="1" destOrd="0" parTransId="{82A58D63-A36E-422A-9F70-DCE30BF22C61}" sibTransId="{5EFA34FF-9E34-492D-837A-2D1472666F34}"/>
    <dgm:cxn modelId="{955D289C-C793-4B4A-9230-AC3B1813DC66}" type="presOf" srcId="{494FB746-CBEB-481C-80C5-99660D8C651B}" destId="{1EEF0FD8-C56A-496C-A8A7-05A525ED571D}" srcOrd="0" destOrd="0" presId="urn:microsoft.com/office/officeart/2018/5/layout/IconCircleLabelList"/>
    <dgm:cxn modelId="{707A90A0-D679-483A-9F70-A1E610BF31B6}" type="presOf" srcId="{5D0287E4-4958-4F3C-80AD-269ED3352BDF}" destId="{1942C840-6E6A-4853-81D3-BCBCE848A38A}" srcOrd="0" destOrd="0" presId="urn:microsoft.com/office/officeart/2018/5/layout/IconCircleLabelList"/>
    <dgm:cxn modelId="{6EC6A4BF-094F-4BEF-9524-681928546D2C}" type="presOf" srcId="{BE0BF1F9-CF71-4637-A0B9-85CFF2D7C040}" destId="{E8CE1901-7050-4EE7-8E9F-7FAEA8C47843}" srcOrd="0" destOrd="0" presId="urn:microsoft.com/office/officeart/2018/5/layout/IconCircleLabelList"/>
    <dgm:cxn modelId="{224E1DC9-1B36-41C3-A38A-E6C5C1C5D56F}" type="presOf" srcId="{9CDCAA99-B2CD-46F9-B08F-ACD532AF5C3D}" destId="{7AC8C30D-12E9-4161-8F8E-B9F599E47CFE}" srcOrd="0" destOrd="0" presId="urn:microsoft.com/office/officeart/2018/5/layout/IconCircleLabelList"/>
    <dgm:cxn modelId="{166003FF-1564-40EE-BBFC-EDF8D40884FD}" srcId="{0A19EB6F-8D05-4671-9671-F60B9B2FAE6D}" destId="{494FB746-CBEB-481C-80C5-99660D8C651B}" srcOrd="3" destOrd="0" parTransId="{0BCDD938-2174-4A2D-A2A3-E0B73B410854}" sibTransId="{B459833D-0770-4E6D-A0BA-5758780FC21F}"/>
    <dgm:cxn modelId="{0EB064A8-6549-44AC-83F8-CED8C9335CDA}" type="presParOf" srcId="{E2F24002-F2FB-4607-B97C-55C02E59B147}" destId="{974888C0-D73B-4145-9D09-B67A646C7AD3}" srcOrd="0" destOrd="0" presId="urn:microsoft.com/office/officeart/2018/5/layout/IconCircleLabelList"/>
    <dgm:cxn modelId="{E7F2BAAA-2457-42F2-B2A5-BC61F546FA3E}" type="presParOf" srcId="{974888C0-D73B-4145-9D09-B67A646C7AD3}" destId="{B93A6F45-DA93-4B37-91C9-04BBDCEE3831}" srcOrd="0" destOrd="0" presId="urn:microsoft.com/office/officeart/2018/5/layout/IconCircleLabelList"/>
    <dgm:cxn modelId="{DF0FE3D2-B2C9-419D-8CC4-FF2AF254A38A}" type="presParOf" srcId="{974888C0-D73B-4145-9D09-B67A646C7AD3}" destId="{1E8D56D6-B17C-4C48-B32F-7DEE9429D9E0}" srcOrd="1" destOrd="0" presId="urn:microsoft.com/office/officeart/2018/5/layout/IconCircleLabelList"/>
    <dgm:cxn modelId="{97F1530F-BFFF-4EFA-9D18-98D188F2559B}" type="presParOf" srcId="{974888C0-D73B-4145-9D09-B67A646C7AD3}" destId="{12351546-7844-444D-A6F7-578D4D9498E1}" srcOrd="2" destOrd="0" presId="urn:microsoft.com/office/officeart/2018/5/layout/IconCircleLabelList"/>
    <dgm:cxn modelId="{5D448672-102C-4468-B69F-533C4D611C28}" type="presParOf" srcId="{974888C0-D73B-4145-9D09-B67A646C7AD3}" destId="{7AC8C30D-12E9-4161-8F8E-B9F599E47CFE}" srcOrd="3" destOrd="0" presId="urn:microsoft.com/office/officeart/2018/5/layout/IconCircleLabelList"/>
    <dgm:cxn modelId="{7FB507AD-2882-4855-8639-7B02D62BF56D}" type="presParOf" srcId="{E2F24002-F2FB-4607-B97C-55C02E59B147}" destId="{E429E99B-F334-49BE-B85D-FE17B8502F56}" srcOrd="1" destOrd="0" presId="urn:microsoft.com/office/officeart/2018/5/layout/IconCircleLabelList"/>
    <dgm:cxn modelId="{EBEC7E15-B411-4C44-A4A9-C93602E5922B}" type="presParOf" srcId="{E2F24002-F2FB-4607-B97C-55C02E59B147}" destId="{7AB5CD51-E6DE-484B-A45F-878CB8D6EBFE}" srcOrd="2" destOrd="0" presId="urn:microsoft.com/office/officeart/2018/5/layout/IconCircleLabelList"/>
    <dgm:cxn modelId="{F4828DE6-BBE0-4FC4-A884-6355D9BB558C}" type="presParOf" srcId="{7AB5CD51-E6DE-484B-A45F-878CB8D6EBFE}" destId="{72B00C75-B12E-4FAB-A676-A399AF5C00EC}" srcOrd="0" destOrd="0" presId="urn:microsoft.com/office/officeart/2018/5/layout/IconCircleLabelList"/>
    <dgm:cxn modelId="{2DBB40D8-6008-408B-8788-FF28CD2DE288}" type="presParOf" srcId="{7AB5CD51-E6DE-484B-A45F-878CB8D6EBFE}" destId="{F169D888-7F89-4302-9706-1A033E3C6F19}" srcOrd="1" destOrd="0" presId="urn:microsoft.com/office/officeart/2018/5/layout/IconCircleLabelList"/>
    <dgm:cxn modelId="{158D40A3-8FB1-483D-A171-9E98ED065063}" type="presParOf" srcId="{7AB5CD51-E6DE-484B-A45F-878CB8D6EBFE}" destId="{D09AB811-1993-4899-8F68-7C788D983C63}" srcOrd="2" destOrd="0" presId="urn:microsoft.com/office/officeart/2018/5/layout/IconCircleLabelList"/>
    <dgm:cxn modelId="{A4C6CAAA-8E8B-43A4-A416-DE8A4E610235}" type="presParOf" srcId="{7AB5CD51-E6DE-484B-A45F-878CB8D6EBFE}" destId="{E8CE1901-7050-4EE7-8E9F-7FAEA8C47843}" srcOrd="3" destOrd="0" presId="urn:microsoft.com/office/officeart/2018/5/layout/IconCircleLabelList"/>
    <dgm:cxn modelId="{A46B98F1-54C3-4D0F-A242-3F02A14B5CD5}" type="presParOf" srcId="{E2F24002-F2FB-4607-B97C-55C02E59B147}" destId="{E87D5475-E9E9-49DF-AA16-C3F2CE326AEE}" srcOrd="3" destOrd="0" presId="urn:microsoft.com/office/officeart/2018/5/layout/IconCircleLabelList"/>
    <dgm:cxn modelId="{CD318814-52A3-4EEE-8D83-31AE4F4CB5DB}" type="presParOf" srcId="{E2F24002-F2FB-4607-B97C-55C02E59B147}" destId="{89C69914-3F03-4296-AD78-A7B0E2F9C99D}" srcOrd="4" destOrd="0" presId="urn:microsoft.com/office/officeart/2018/5/layout/IconCircleLabelList"/>
    <dgm:cxn modelId="{40D61E91-7B0B-477E-9485-76725768426B}" type="presParOf" srcId="{89C69914-3F03-4296-AD78-A7B0E2F9C99D}" destId="{F68B0E17-643A-48F3-AE05-8A25DF245184}" srcOrd="0" destOrd="0" presId="urn:microsoft.com/office/officeart/2018/5/layout/IconCircleLabelList"/>
    <dgm:cxn modelId="{A66DB269-9534-4F4B-84E0-4B9E49C3E3BC}" type="presParOf" srcId="{89C69914-3F03-4296-AD78-A7B0E2F9C99D}" destId="{0BA25B51-4A8B-4FA7-B685-96ACB7916A9C}" srcOrd="1" destOrd="0" presId="urn:microsoft.com/office/officeart/2018/5/layout/IconCircleLabelList"/>
    <dgm:cxn modelId="{8D1E2241-473F-454B-95D6-2D0C46CBC795}" type="presParOf" srcId="{89C69914-3F03-4296-AD78-A7B0E2F9C99D}" destId="{762647C7-410A-4855-8FAC-B23B2DDAAE07}" srcOrd="2" destOrd="0" presId="urn:microsoft.com/office/officeart/2018/5/layout/IconCircleLabelList"/>
    <dgm:cxn modelId="{22DA2E3A-A94A-4ABC-A625-F825FBAB4443}" type="presParOf" srcId="{89C69914-3F03-4296-AD78-A7B0E2F9C99D}" destId="{1942C840-6E6A-4853-81D3-BCBCE848A38A}" srcOrd="3" destOrd="0" presId="urn:microsoft.com/office/officeart/2018/5/layout/IconCircleLabelList"/>
    <dgm:cxn modelId="{440336AD-E6F0-406F-8C4F-5383E127A6A9}" type="presParOf" srcId="{E2F24002-F2FB-4607-B97C-55C02E59B147}" destId="{D7590297-EF93-4816-BBFB-CF876086D47E}" srcOrd="5" destOrd="0" presId="urn:microsoft.com/office/officeart/2018/5/layout/IconCircleLabelList"/>
    <dgm:cxn modelId="{CB1193A3-10D5-4519-AB0C-4F9673DA0D02}" type="presParOf" srcId="{E2F24002-F2FB-4607-B97C-55C02E59B147}" destId="{6D1125DF-2A84-4B05-8FD7-E5E8FB19C260}" srcOrd="6" destOrd="0" presId="urn:microsoft.com/office/officeart/2018/5/layout/IconCircleLabelList"/>
    <dgm:cxn modelId="{F7403B1B-4A88-44DA-A2F4-BAE0229593CB}" type="presParOf" srcId="{6D1125DF-2A84-4B05-8FD7-E5E8FB19C260}" destId="{06177D1C-D71D-477A-8C18-A59A136A30E0}" srcOrd="0" destOrd="0" presId="urn:microsoft.com/office/officeart/2018/5/layout/IconCircleLabelList"/>
    <dgm:cxn modelId="{FB1D92A4-54DB-4E67-9799-D200AC288C8C}" type="presParOf" srcId="{6D1125DF-2A84-4B05-8FD7-E5E8FB19C260}" destId="{CF4F901C-26C8-4DBB-954C-ED5DC13AAF4C}" srcOrd="1" destOrd="0" presId="urn:microsoft.com/office/officeart/2018/5/layout/IconCircleLabelList"/>
    <dgm:cxn modelId="{03A4FC48-4BAB-4280-9D1F-695E6E89AD89}" type="presParOf" srcId="{6D1125DF-2A84-4B05-8FD7-E5E8FB19C260}" destId="{A288E3A2-2CA5-43C3-BEB3-BD46A2A2088D}" srcOrd="2" destOrd="0" presId="urn:microsoft.com/office/officeart/2018/5/layout/IconCircleLabelList"/>
    <dgm:cxn modelId="{002BF66D-C170-4551-84E8-1D7EA62EB194}" type="presParOf" srcId="{6D1125DF-2A84-4B05-8FD7-E5E8FB19C260}" destId="{1EEF0FD8-C56A-496C-A8A7-05A525ED571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7682D-CA34-4DD7-8F74-85481D60F7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61F62C-B541-4C40-A80E-F08D6163C4F2}">
      <dgm:prSet/>
      <dgm:spPr/>
      <dgm:t>
        <a:bodyPr/>
        <a:lstStyle/>
        <a:p>
          <a:pPr>
            <a:lnSpc>
              <a:spcPct val="100000"/>
            </a:lnSpc>
          </a:pPr>
          <a:r>
            <a:rPr lang="en-US"/>
            <a:t>In conclusion, the development and simulation of the Pong game and its associated components have yielded a functional and enjoyable gaming experience. The successful integration of the VGA controller, Pong text, Pong graph, keyboard input processing, and music generation modules showcases the design’s robustness and versatility. The testbench has effectively validated the system’s responsiveness to user input.</a:t>
          </a:r>
        </a:p>
      </dgm:t>
    </dgm:pt>
    <dgm:pt modelId="{A0F635F7-491F-44CE-9E64-73CD25EBAA3A}" type="parTrans" cxnId="{B0581590-A076-4254-987E-452315EF54A9}">
      <dgm:prSet/>
      <dgm:spPr/>
      <dgm:t>
        <a:bodyPr/>
        <a:lstStyle/>
        <a:p>
          <a:endParaRPr lang="en-US"/>
        </a:p>
      </dgm:t>
    </dgm:pt>
    <dgm:pt modelId="{9AE4312D-50AE-468D-85E0-D79646345AC6}" type="sibTrans" cxnId="{B0581590-A076-4254-987E-452315EF54A9}">
      <dgm:prSet/>
      <dgm:spPr/>
      <dgm:t>
        <a:bodyPr/>
        <a:lstStyle/>
        <a:p>
          <a:endParaRPr lang="en-US"/>
        </a:p>
      </dgm:t>
    </dgm:pt>
    <dgm:pt modelId="{C77F4C26-2EB8-4273-93C4-9F0C8AE04DCC}">
      <dgm:prSet/>
      <dgm:spPr/>
      <dgm:t>
        <a:bodyPr/>
        <a:lstStyle/>
        <a:p>
          <a:pPr>
            <a:lnSpc>
              <a:spcPct val="100000"/>
            </a:lnSpc>
          </a:pPr>
          <a:r>
            <a:rPr lang="en-US"/>
            <a:t>Future enhancements may explore additional features, optimizations, or expansions of the game logic. This project has not only provided valuable insights into Verilog hardware design and simulation but also offers a solid foundation for the development of more complex and feature-rich games or interactive applications. </a:t>
          </a:r>
        </a:p>
      </dgm:t>
    </dgm:pt>
    <dgm:pt modelId="{AD95B3A3-05CB-42FA-B82D-DC3BD031547B}" type="parTrans" cxnId="{5313512A-1CDC-4B55-A71C-797D98391765}">
      <dgm:prSet/>
      <dgm:spPr/>
      <dgm:t>
        <a:bodyPr/>
        <a:lstStyle/>
        <a:p>
          <a:endParaRPr lang="en-US"/>
        </a:p>
      </dgm:t>
    </dgm:pt>
    <dgm:pt modelId="{1133DA75-A967-46B5-8967-9FC688280F37}" type="sibTrans" cxnId="{5313512A-1CDC-4B55-A71C-797D98391765}">
      <dgm:prSet/>
      <dgm:spPr/>
      <dgm:t>
        <a:bodyPr/>
        <a:lstStyle/>
        <a:p>
          <a:endParaRPr lang="en-US"/>
        </a:p>
      </dgm:t>
    </dgm:pt>
    <dgm:pt modelId="{20408CFA-C399-4673-B430-4D28A4AADA10}" type="pres">
      <dgm:prSet presAssocID="{35A7682D-CA34-4DD7-8F74-85481D60F76F}" presName="root" presStyleCnt="0">
        <dgm:presLayoutVars>
          <dgm:dir/>
          <dgm:resizeHandles val="exact"/>
        </dgm:presLayoutVars>
      </dgm:prSet>
      <dgm:spPr/>
    </dgm:pt>
    <dgm:pt modelId="{A62FA876-7BBC-4752-B01B-9EF62ECA9F3C}" type="pres">
      <dgm:prSet presAssocID="{D461F62C-B541-4C40-A80E-F08D6163C4F2}" presName="compNode" presStyleCnt="0"/>
      <dgm:spPr/>
    </dgm:pt>
    <dgm:pt modelId="{49F77048-DBE9-4E3C-8AA7-E0DC53EAD03D}" type="pres">
      <dgm:prSet presAssocID="{D461F62C-B541-4C40-A80E-F08D6163C4F2}" presName="bgRect" presStyleLbl="bgShp" presStyleIdx="0" presStyleCnt="2"/>
      <dgm:spPr/>
    </dgm:pt>
    <dgm:pt modelId="{E41ED2FC-085B-4F77-92EE-2A8BFCC4B710}" type="pres">
      <dgm:prSet presAssocID="{D461F62C-B541-4C40-A80E-F08D6163C4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46585790-C47E-4C79-AC58-F0A9025C595E}" type="pres">
      <dgm:prSet presAssocID="{D461F62C-B541-4C40-A80E-F08D6163C4F2}" presName="spaceRect" presStyleCnt="0"/>
      <dgm:spPr/>
    </dgm:pt>
    <dgm:pt modelId="{7CF7830E-6F8D-4EBD-8626-DD963BE78313}" type="pres">
      <dgm:prSet presAssocID="{D461F62C-B541-4C40-A80E-F08D6163C4F2}" presName="parTx" presStyleLbl="revTx" presStyleIdx="0" presStyleCnt="2">
        <dgm:presLayoutVars>
          <dgm:chMax val="0"/>
          <dgm:chPref val="0"/>
        </dgm:presLayoutVars>
      </dgm:prSet>
      <dgm:spPr/>
    </dgm:pt>
    <dgm:pt modelId="{BDA05FD5-923D-49F2-953C-83091F3C0FC0}" type="pres">
      <dgm:prSet presAssocID="{9AE4312D-50AE-468D-85E0-D79646345AC6}" presName="sibTrans" presStyleCnt="0"/>
      <dgm:spPr/>
    </dgm:pt>
    <dgm:pt modelId="{71656D97-F1D2-4066-A5E5-12859E17054F}" type="pres">
      <dgm:prSet presAssocID="{C77F4C26-2EB8-4273-93C4-9F0C8AE04DCC}" presName="compNode" presStyleCnt="0"/>
      <dgm:spPr/>
    </dgm:pt>
    <dgm:pt modelId="{E79C6F8F-D240-43A7-B7A5-AD01AB8C1D38}" type="pres">
      <dgm:prSet presAssocID="{C77F4C26-2EB8-4273-93C4-9F0C8AE04DCC}" presName="bgRect" presStyleLbl="bgShp" presStyleIdx="1" presStyleCnt="2"/>
      <dgm:spPr/>
    </dgm:pt>
    <dgm:pt modelId="{F747B60E-03D1-410C-9461-ADCF2D0CCE3A}" type="pres">
      <dgm:prSet presAssocID="{C77F4C26-2EB8-4273-93C4-9F0C8AE04D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09A06A06-3A86-4B3D-9E30-0B351D7C14FA}" type="pres">
      <dgm:prSet presAssocID="{C77F4C26-2EB8-4273-93C4-9F0C8AE04DCC}" presName="spaceRect" presStyleCnt="0"/>
      <dgm:spPr/>
    </dgm:pt>
    <dgm:pt modelId="{BF48D1CE-80FE-4404-81A5-151DD4ACDBD0}" type="pres">
      <dgm:prSet presAssocID="{C77F4C26-2EB8-4273-93C4-9F0C8AE04DCC}" presName="parTx" presStyleLbl="revTx" presStyleIdx="1" presStyleCnt="2">
        <dgm:presLayoutVars>
          <dgm:chMax val="0"/>
          <dgm:chPref val="0"/>
        </dgm:presLayoutVars>
      </dgm:prSet>
      <dgm:spPr/>
    </dgm:pt>
  </dgm:ptLst>
  <dgm:cxnLst>
    <dgm:cxn modelId="{B17B2602-6C6B-4939-B9C8-220B14ED1219}" type="presOf" srcId="{D461F62C-B541-4C40-A80E-F08D6163C4F2}" destId="{7CF7830E-6F8D-4EBD-8626-DD963BE78313}" srcOrd="0" destOrd="0" presId="urn:microsoft.com/office/officeart/2018/2/layout/IconVerticalSolidList"/>
    <dgm:cxn modelId="{51F62D1D-D9D0-4B2B-8A76-AD9042DF703C}" type="presOf" srcId="{C77F4C26-2EB8-4273-93C4-9F0C8AE04DCC}" destId="{BF48D1CE-80FE-4404-81A5-151DD4ACDBD0}" srcOrd="0" destOrd="0" presId="urn:microsoft.com/office/officeart/2018/2/layout/IconVerticalSolidList"/>
    <dgm:cxn modelId="{5313512A-1CDC-4B55-A71C-797D98391765}" srcId="{35A7682D-CA34-4DD7-8F74-85481D60F76F}" destId="{C77F4C26-2EB8-4273-93C4-9F0C8AE04DCC}" srcOrd="1" destOrd="0" parTransId="{AD95B3A3-05CB-42FA-B82D-DC3BD031547B}" sibTransId="{1133DA75-A967-46B5-8967-9FC688280F37}"/>
    <dgm:cxn modelId="{B0581590-A076-4254-987E-452315EF54A9}" srcId="{35A7682D-CA34-4DD7-8F74-85481D60F76F}" destId="{D461F62C-B541-4C40-A80E-F08D6163C4F2}" srcOrd="0" destOrd="0" parTransId="{A0F635F7-491F-44CE-9E64-73CD25EBAA3A}" sibTransId="{9AE4312D-50AE-468D-85E0-D79646345AC6}"/>
    <dgm:cxn modelId="{A935FBC1-E7F5-45EF-BE8E-A291B3827D39}" type="presOf" srcId="{35A7682D-CA34-4DD7-8F74-85481D60F76F}" destId="{20408CFA-C399-4673-B430-4D28A4AADA10}" srcOrd="0" destOrd="0" presId="urn:microsoft.com/office/officeart/2018/2/layout/IconVerticalSolidList"/>
    <dgm:cxn modelId="{3D60A0CB-AA3D-4924-AD73-433ED2389183}" type="presParOf" srcId="{20408CFA-C399-4673-B430-4D28A4AADA10}" destId="{A62FA876-7BBC-4752-B01B-9EF62ECA9F3C}" srcOrd="0" destOrd="0" presId="urn:microsoft.com/office/officeart/2018/2/layout/IconVerticalSolidList"/>
    <dgm:cxn modelId="{73F17379-C89F-4842-A7DC-EE28A88FF510}" type="presParOf" srcId="{A62FA876-7BBC-4752-B01B-9EF62ECA9F3C}" destId="{49F77048-DBE9-4E3C-8AA7-E0DC53EAD03D}" srcOrd="0" destOrd="0" presId="urn:microsoft.com/office/officeart/2018/2/layout/IconVerticalSolidList"/>
    <dgm:cxn modelId="{446BABBC-A852-4393-9396-9A1F91FB542C}" type="presParOf" srcId="{A62FA876-7BBC-4752-B01B-9EF62ECA9F3C}" destId="{E41ED2FC-085B-4F77-92EE-2A8BFCC4B710}" srcOrd="1" destOrd="0" presId="urn:microsoft.com/office/officeart/2018/2/layout/IconVerticalSolidList"/>
    <dgm:cxn modelId="{D03C9C57-AEE5-4BB2-81B9-6EC27332AC58}" type="presParOf" srcId="{A62FA876-7BBC-4752-B01B-9EF62ECA9F3C}" destId="{46585790-C47E-4C79-AC58-F0A9025C595E}" srcOrd="2" destOrd="0" presId="urn:microsoft.com/office/officeart/2018/2/layout/IconVerticalSolidList"/>
    <dgm:cxn modelId="{E07E4058-1F37-4BCB-89D2-B785A25BF8CC}" type="presParOf" srcId="{A62FA876-7BBC-4752-B01B-9EF62ECA9F3C}" destId="{7CF7830E-6F8D-4EBD-8626-DD963BE78313}" srcOrd="3" destOrd="0" presId="urn:microsoft.com/office/officeart/2018/2/layout/IconVerticalSolidList"/>
    <dgm:cxn modelId="{4A12D218-9F95-40AB-A549-29DE1C3A213B}" type="presParOf" srcId="{20408CFA-C399-4673-B430-4D28A4AADA10}" destId="{BDA05FD5-923D-49F2-953C-83091F3C0FC0}" srcOrd="1" destOrd="0" presId="urn:microsoft.com/office/officeart/2018/2/layout/IconVerticalSolidList"/>
    <dgm:cxn modelId="{D168238D-36FE-44DB-82B5-CAC195CDBAB2}" type="presParOf" srcId="{20408CFA-C399-4673-B430-4D28A4AADA10}" destId="{71656D97-F1D2-4066-A5E5-12859E17054F}" srcOrd="2" destOrd="0" presId="urn:microsoft.com/office/officeart/2018/2/layout/IconVerticalSolidList"/>
    <dgm:cxn modelId="{AC925BA7-6A6B-4092-9B57-E6567D36D4C0}" type="presParOf" srcId="{71656D97-F1D2-4066-A5E5-12859E17054F}" destId="{E79C6F8F-D240-43A7-B7A5-AD01AB8C1D38}" srcOrd="0" destOrd="0" presId="urn:microsoft.com/office/officeart/2018/2/layout/IconVerticalSolidList"/>
    <dgm:cxn modelId="{8C8030AB-F487-4225-A2BE-1363697EA859}" type="presParOf" srcId="{71656D97-F1D2-4066-A5E5-12859E17054F}" destId="{F747B60E-03D1-410C-9461-ADCF2D0CCE3A}" srcOrd="1" destOrd="0" presId="urn:microsoft.com/office/officeart/2018/2/layout/IconVerticalSolidList"/>
    <dgm:cxn modelId="{83BFB3F6-C31D-4976-93D4-67BAF53DF353}" type="presParOf" srcId="{71656D97-F1D2-4066-A5E5-12859E17054F}" destId="{09A06A06-3A86-4B3D-9E30-0B351D7C14FA}" srcOrd="2" destOrd="0" presId="urn:microsoft.com/office/officeart/2018/2/layout/IconVerticalSolidList"/>
    <dgm:cxn modelId="{C2BA5EF4-10C4-4B5F-98F3-DE168CE04148}" type="presParOf" srcId="{71656D97-F1D2-4066-A5E5-12859E17054F}" destId="{BF48D1CE-80FE-4404-81A5-151DD4ACDB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6F45-DA93-4B37-91C9-04BBDCEE3831}">
      <dsp:nvSpPr>
        <dsp:cNvPr id="0" name=""/>
        <dsp:cNvSpPr/>
      </dsp:nvSpPr>
      <dsp:spPr>
        <a:xfrm>
          <a:off x="579602" y="299823"/>
          <a:ext cx="1447713" cy="14477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D56D6-B17C-4C48-B32F-7DEE9429D9E0}">
      <dsp:nvSpPr>
        <dsp:cNvPr id="0" name=""/>
        <dsp:cNvSpPr/>
      </dsp:nvSpPr>
      <dsp:spPr>
        <a:xfrm>
          <a:off x="888131" y="608353"/>
          <a:ext cx="830655" cy="8306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C8C30D-12E9-4161-8F8E-B9F599E47CFE}">
      <dsp:nvSpPr>
        <dsp:cNvPr id="0" name=""/>
        <dsp:cNvSpPr/>
      </dsp:nvSpPr>
      <dsp:spPr>
        <a:xfrm>
          <a:off x="116808"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VGA to display Ping Pong game </a:t>
          </a:r>
        </a:p>
      </dsp:txBody>
      <dsp:txXfrm>
        <a:off x="116808" y="2198464"/>
        <a:ext cx="2373300" cy="720000"/>
      </dsp:txXfrm>
    </dsp:sp>
    <dsp:sp modelId="{72B00C75-B12E-4FAB-A676-A399AF5C00EC}">
      <dsp:nvSpPr>
        <dsp:cNvPr id="0" name=""/>
        <dsp:cNvSpPr/>
      </dsp:nvSpPr>
      <dsp:spPr>
        <a:xfrm>
          <a:off x="3368229" y="299823"/>
          <a:ext cx="1447713" cy="14477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9D888-7F89-4302-9706-1A033E3C6F19}">
      <dsp:nvSpPr>
        <dsp:cNvPr id="0" name=""/>
        <dsp:cNvSpPr/>
      </dsp:nvSpPr>
      <dsp:spPr>
        <a:xfrm>
          <a:off x="3676758" y="608353"/>
          <a:ext cx="830655" cy="8306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CE1901-7050-4EE7-8E9F-7FAEA8C47843}">
      <dsp:nvSpPr>
        <dsp:cNvPr id="0" name=""/>
        <dsp:cNvSpPr/>
      </dsp:nvSpPr>
      <dsp:spPr>
        <a:xfrm>
          <a:off x="2905436"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UART as an input to control Ping Pong game</a:t>
          </a:r>
        </a:p>
      </dsp:txBody>
      <dsp:txXfrm>
        <a:off x="2905436" y="2198464"/>
        <a:ext cx="2373300" cy="720000"/>
      </dsp:txXfrm>
    </dsp:sp>
    <dsp:sp modelId="{F68B0E17-643A-48F3-AE05-8A25DF245184}">
      <dsp:nvSpPr>
        <dsp:cNvPr id="0" name=""/>
        <dsp:cNvSpPr/>
      </dsp:nvSpPr>
      <dsp:spPr>
        <a:xfrm>
          <a:off x="6156857" y="299823"/>
          <a:ext cx="1447713" cy="14477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25B51-4A8B-4FA7-B685-96ACB7916A9C}">
      <dsp:nvSpPr>
        <dsp:cNvPr id="0" name=""/>
        <dsp:cNvSpPr/>
      </dsp:nvSpPr>
      <dsp:spPr>
        <a:xfrm>
          <a:off x="6465386" y="608353"/>
          <a:ext cx="830655" cy="8306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2C840-6E6A-4853-81D3-BCBCE848A38A}">
      <dsp:nvSpPr>
        <dsp:cNvPr id="0" name=""/>
        <dsp:cNvSpPr/>
      </dsp:nvSpPr>
      <dsp:spPr>
        <a:xfrm>
          <a:off x="5694063"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latin typeface="Posterama"/>
            </a:rPr>
            <a:t>Reset </a:t>
          </a:r>
          <a:endParaRPr lang="en-US" sz="1500" kern="1200"/>
        </a:p>
      </dsp:txBody>
      <dsp:txXfrm>
        <a:off x="5694063" y="2198464"/>
        <a:ext cx="2373300" cy="720000"/>
      </dsp:txXfrm>
    </dsp:sp>
    <dsp:sp modelId="{06177D1C-D71D-477A-8C18-A59A136A30E0}">
      <dsp:nvSpPr>
        <dsp:cNvPr id="0" name=""/>
        <dsp:cNvSpPr/>
      </dsp:nvSpPr>
      <dsp:spPr>
        <a:xfrm>
          <a:off x="8945484" y="299823"/>
          <a:ext cx="1447713" cy="14477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F901C-26C8-4DBB-954C-ED5DC13AAF4C}">
      <dsp:nvSpPr>
        <dsp:cNvPr id="0" name=""/>
        <dsp:cNvSpPr/>
      </dsp:nvSpPr>
      <dsp:spPr>
        <a:xfrm>
          <a:off x="9254013" y="608353"/>
          <a:ext cx="830655" cy="8306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EF0FD8-C56A-496C-A8A7-05A525ED571D}">
      <dsp:nvSpPr>
        <dsp:cNvPr id="0" name=""/>
        <dsp:cNvSpPr/>
      </dsp:nvSpPr>
      <dsp:spPr>
        <a:xfrm>
          <a:off x="8482691"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Seven Segment Display to</a:t>
          </a:r>
          <a:r>
            <a:rPr lang="en-US" sz="1500" kern="1200">
              <a:latin typeface="Posterama"/>
            </a:rPr>
            <a:t> provide user info</a:t>
          </a:r>
          <a:endParaRPr lang="en-US" sz="1500" kern="1200"/>
        </a:p>
      </dsp:txBody>
      <dsp:txXfrm>
        <a:off x="8482691" y="2198464"/>
        <a:ext cx="2373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77048-DBE9-4E3C-8AA7-E0DC53EAD03D}">
      <dsp:nvSpPr>
        <dsp:cNvPr id="0" name=""/>
        <dsp:cNvSpPr/>
      </dsp:nvSpPr>
      <dsp:spPr>
        <a:xfrm>
          <a:off x="0" y="733333"/>
          <a:ext cx="10835089" cy="135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ED2FC-085B-4F77-92EE-2A8BFCC4B710}">
      <dsp:nvSpPr>
        <dsp:cNvPr id="0" name=""/>
        <dsp:cNvSpPr/>
      </dsp:nvSpPr>
      <dsp:spPr>
        <a:xfrm>
          <a:off x="409538" y="1037949"/>
          <a:ext cx="744615" cy="744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F7830E-6F8D-4EBD-8626-DD963BE78313}">
      <dsp:nvSpPr>
        <dsp:cNvPr id="0" name=""/>
        <dsp:cNvSpPr/>
      </dsp:nvSpPr>
      <dsp:spPr>
        <a:xfrm>
          <a:off x="1563692" y="733333"/>
          <a:ext cx="9271396" cy="1353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82" tIns="143282" rIns="143282" bIns="143282" numCol="1" spcCol="1270" anchor="ctr" anchorCtr="0">
          <a:noAutofit/>
        </a:bodyPr>
        <a:lstStyle/>
        <a:p>
          <a:pPr marL="0" lvl="0" indent="0" algn="l" defTabSz="622300">
            <a:lnSpc>
              <a:spcPct val="100000"/>
            </a:lnSpc>
            <a:spcBef>
              <a:spcPct val="0"/>
            </a:spcBef>
            <a:spcAft>
              <a:spcPct val="35000"/>
            </a:spcAft>
            <a:buNone/>
          </a:pPr>
          <a:r>
            <a:rPr lang="en-US" sz="1400" kern="1200"/>
            <a:t>In conclusion, the development and simulation of the Pong game and its associated components have yielded a functional and enjoyable gaming experience. The successful integration of the VGA controller, Pong text, Pong graph, keyboard input processing, and music generation modules showcases the design’s robustness and versatility. The testbench has effectively validated the system’s responsiveness to user input.</a:t>
          </a:r>
        </a:p>
      </dsp:txBody>
      <dsp:txXfrm>
        <a:off x="1563692" y="733333"/>
        <a:ext cx="9271396" cy="1353846"/>
      </dsp:txXfrm>
    </dsp:sp>
    <dsp:sp modelId="{E79C6F8F-D240-43A7-B7A5-AD01AB8C1D38}">
      <dsp:nvSpPr>
        <dsp:cNvPr id="0" name=""/>
        <dsp:cNvSpPr/>
      </dsp:nvSpPr>
      <dsp:spPr>
        <a:xfrm>
          <a:off x="0" y="2425641"/>
          <a:ext cx="10835089" cy="135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7B60E-03D1-410C-9461-ADCF2D0CCE3A}">
      <dsp:nvSpPr>
        <dsp:cNvPr id="0" name=""/>
        <dsp:cNvSpPr/>
      </dsp:nvSpPr>
      <dsp:spPr>
        <a:xfrm>
          <a:off x="409538" y="2730257"/>
          <a:ext cx="744615" cy="744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48D1CE-80FE-4404-81A5-151DD4ACDBD0}">
      <dsp:nvSpPr>
        <dsp:cNvPr id="0" name=""/>
        <dsp:cNvSpPr/>
      </dsp:nvSpPr>
      <dsp:spPr>
        <a:xfrm>
          <a:off x="1563692" y="2425641"/>
          <a:ext cx="9271396" cy="1353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82" tIns="143282" rIns="143282" bIns="143282" numCol="1" spcCol="1270" anchor="ctr" anchorCtr="0">
          <a:noAutofit/>
        </a:bodyPr>
        <a:lstStyle/>
        <a:p>
          <a:pPr marL="0" lvl="0" indent="0" algn="l" defTabSz="622300">
            <a:lnSpc>
              <a:spcPct val="100000"/>
            </a:lnSpc>
            <a:spcBef>
              <a:spcPct val="0"/>
            </a:spcBef>
            <a:spcAft>
              <a:spcPct val="35000"/>
            </a:spcAft>
            <a:buNone/>
          </a:pPr>
          <a:r>
            <a:rPr lang="en-US" sz="1400" kern="1200"/>
            <a:t>Future enhancements may explore additional features, optimizations, or expansions of the game logic. This project has not only provided valuable insights into Verilog hardware design and simulation but also offers a solid foundation for the development of more complex and feature-rich games or interactive applications. </a:t>
          </a:r>
        </a:p>
      </dsp:txBody>
      <dsp:txXfrm>
        <a:off x="1563692" y="2425641"/>
        <a:ext cx="9271396" cy="13538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12/11/2023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6213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12/11/2023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6745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12/11/2023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4995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12/11/2023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2761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12/11/2023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754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12/11/2023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8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12/11/2023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8978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12/11/2023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753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12/11/2023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194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12/11/2023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4789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12/11/2023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016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12/11/2023</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64850397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73E14-28A1-63DD-1481-AE0B2C8EE195}"/>
              </a:ext>
            </a:extLst>
          </p:cNvPr>
          <p:cNvSpPr>
            <a:spLocks noGrp="1"/>
          </p:cNvSpPr>
          <p:nvPr>
            <p:ph type="ctrTitle"/>
          </p:nvPr>
        </p:nvSpPr>
        <p:spPr>
          <a:xfrm>
            <a:off x="612648" y="557783"/>
            <a:ext cx="3901736" cy="3130807"/>
          </a:xfrm>
        </p:spPr>
        <p:txBody>
          <a:bodyPr>
            <a:normAutofit/>
          </a:bodyPr>
          <a:lstStyle/>
          <a:p>
            <a:r>
              <a:rPr lang="en-US">
                <a:cs typeface="Calibri Light"/>
              </a:rPr>
              <a:t>Ping Pong game with Music</a:t>
            </a:r>
            <a:endParaRPr lang="en-US"/>
          </a:p>
        </p:txBody>
      </p:sp>
      <p:sp>
        <p:nvSpPr>
          <p:cNvPr id="3" name="Subtitle 2">
            <a:extLst>
              <a:ext uri="{FF2B5EF4-FFF2-40B4-BE49-F238E27FC236}">
                <a16:creationId xmlns:a16="http://schemas.microsoft.com/office/drawing/2014/main" id="{228A1CAD-0C57-B901-D15B-0AAA904C2AA7}"/>
              </a:ext>
            </a:extLst>
          </p:cNvPr>
          <p:cNvSpPr>
            <a:spLocks noGrp="1"/>
          </p:cNvSpPr>
          <p:nvPr>
            <p:ph type="subTitle" idx="1"/>
          </p:nvPr>
        </p:nvSpPr>
        <p:spPr>
          <a:xfrm>
            <a:off x="612648" y="3902206"/>
            <a:ext cx="4107219" cy="2240529"/>
          </a:xfrm>
        </p:spPr>
        <p:txBody>
          <a:bodyPr vert="horz" lIns="91440" tIns="45720" rIns="91440" bIns="45720" rtlCol="0" anchor="t">
            <a:normAutofit/>
          </a:bodyPr>
          <a:lstStyle/>
          <a:p>
            <a:r>
              <a:rPr lang="en-US">
                <a:cs typeface="Calibri"/>
              </a:rPr>
              <a:t>Nourine Mahmoud, Andres Ruiz, Javier Eguia </a:t>
            </a:r>
            <a:r>
              <a:rPr lang="en-US" err="1">
                <a:cs typeface="Calibri"/>
              </a:rPr>
              <a:t>Chaire</a:t>
            </a:r>
            <a:r>
              <a:rPr lang="en-US">
                <a:cs typeface="Calibri"/>
              </a:rPr>
              <a:t>, Zaid Omar</a:t>
            </a:r>
          </a:p>
        </p:txBody>
      </p:sp>
      <p:pic>
        <p:nvPicPr>
          <p:cNvPr id="7" name="Picture 6" descr="Orange ball in sea of white bouncing balls">
            <a:extLst>
              <a:ext uri="{FF2B5EF4-FFF2-40B4-BE49-F238E27FC236}">
                <a16:creationId xmlns:a16="http://schemas.microsoft.com/office/drawing/2014/main" id="{9DD2A017-1AE2-E560-F924-12A711F0EE2A}"/>
              </a:ext>
            </a:extLst>
          </p:cNvPr>
          <p:cNvPicPr>
            <a:picLocks noChangeAspect="1"/>
          </p:cNvPicPr>
          <p:nvPr/>
        </p:nvPicPr>
        <p:blipFill rotWithShape="1">
          <a:blip r:embed="rId2"/>
          <a:srcRect l="14088" r="15582" b="-3"/>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C3B492FA-F7E7-4C37-A395-EC3426FA8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C1D41860-C334-4AEF-B2BB-71CB98CC8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3833-EC78-F83D-C9BB-F61276AE2C68}"/>
              </a:ext>
            </a:extLst>
          </p:cNvPr>
          <p:cNvSpPr>
            <a:spLocks noGrp="1"/>
          </p:cNvSpPr>
          <p:nvPr>
            <p:ph type="title"/>
          </p:nvPr>
        </p:nvSpPr>
        <p:spPr>
          <a:xfrm>
            <a:off x="609600" y="4550563"/>
            <a:ext cx="6658405" cy="1327947"/>
          </a:xfrm>
        </p:spPr>
        <p:txBody>
          <a:bodyPr vert="horz" lIns="91440" tIns="45720" rIns="91440" bIns="45720" rtlCol="0" anchor="ctr">
            <a:normAutofit/>
          </a:bodyPr>
          <a:lstStyle/>
          <a:p>
            <a:r>
              <a:rPr lang="en-US" sz="5400"/>
              <a:t>Game Over Screen</a:t>
            </a:r>
          </a:p>
        </p:txBody>
      </p:sp>
      <p:pic>
        <p:nvPicPr>
          <p:cNvPr id="3" name="Content Placeholder 2" descr="A screen shot of a video game&#10;&#10;Description automatically generated">
            <a:extLst>
              <a:ext uri="{FF2B5EF4-FFF2-40B4-BE49-F238E27FC236}">
                <a16:creationId xmlns:a16="http://schemas.microsoft.com/office/drawing/2014/main" id="{EF0615E0-877F-9687-4AFE-55DBDFB2FC06}"/>
              </a:ext>
            </a:extLst>
          </p:cNvPr>
          <p:cNvPicPr>
            <a:picLocks noGrp="1" noChangeAspect="1"/>
          </p:cNvPicPr>
          <p:nvPr>
            <p:ph idx="1"/>
          </p:nvPr>
        </p:nvPicPr>
        <p:blipFill>
          <a:blip r:embed="rId2"/>
          <a:stretch>
            <a:fillRect/>
          </a:stretch>
        </p:blipFill>
        <p:spPr>
          <a:xfrm>
            <a:off x="3216437" y="313185"/>
            <a:ext cx="5756077" cy="3482427"/>
          </a:xfrm>
          <a:prstGeom prst="rect">
            <a:avLst/>
          </a:prstGeom>
        </p:spPr>
      </p:pic>
    </p:spTree>
    <p:extLst>
      <p:ext uri="{BB962C8B-B14F-4D97-AF65-F5344CB8AC3E}">
        <p14:creationId xmlns:p14="http://schemas.microsoft.com/office/powerpoint/2010/main" val="89863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A4A52F7-82B0-6674-02C0-BF1E750C7E32}"/>
              </a:ext>
            </a:extLst>
          </p:cNvPr>
          <p:cNvSpPr>
            <a:spLocks noGrp="1"/>
          </p:cNvSpPr>
          <p:nvPr>
            <p:ph type="title"/>
          </p:nvPr>
        </p:nvSpPr>
        <p:spPr>
          <a:xfrm>
            <a:off x="6297494" y="552782"/>
            <a:ext cx="5369169" cy="1619611"/>
          </a:xfrm>
        </p:spPr>
        <p:txBody>
          <a:bodyPr>
            <a:normAutofit/>
          </a:bodyPr>
          <a:lstStyle/>
          <a:p>
            <a:r>
              <a:rPr lang="en-US">
                <a:cs typeface="Posterama"/>
              </a:rPr>
              <a:t>UART Implementation</a:t>
            </a:r>
            <a:endParaRPr lang="en-US"/>
          </a:p>
        </p:txBody>
      </p:sp>
      <p:pic>
        <p:nvPicPr>
          <p:cNvPr id="5" name="Picture 4" descr="CPU with binary numbers and blueprint">
            <a:extLst>
              <a:ext uri="{FF2B5EF4-FFF2-40B4-BE49-F238E27FC236}">
                <a16:creationId xmlns:a16="http://schemas.microsoft.com/office/drawing/2014/main" id="{AF4A846D-F3DB-1B47-0BD7-5F1017C5608D}"/>
              </a:ext>
            </a:extLst>
          </p:cNvPr>
          <p:cNvPicPr>
            <a:picLocks noChangeAspect="1"/>
          </p:cNvPicPr>
          <p:nvPr/>
        </p:nvPicPr>
        <p:blipFill rotWithShape="1">
          <a:blip r:embed="rId2"/>
          <a:srcRect l="29063" r="23137" b="-2"/>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3A889099-A9BE-88DE-4E3D-913EA5886709}"/>
              </a:ext>
            </a:extLst>
          </p:cNvPr>
          <p:cNvSpPr>
            <a:spLocks noGrp="1"/>
          </p:cNvSpPr>
          <p:nvPr>
            <p:ph idx="1"/>
          </p:nvPr>
        </p:nvSpPr>
        <p:spPr>
          <a:xfrm>
            <a:off x="6298092" y="2391995"/>
            <a:ext cx="5355276" cy="3174788"/>
          </a:xfrm>
        </p:spPr>
        <p:txBody>
          <a:bodyPr vert="horz" lIns="91440" tIns="45720" rIns="91440" bIns="45720" rtlCol="0" anchor="t">
            <a:normAutofit/>
          </a:bodyPr>
          <a:lstStyle/>
          <a:p>
            <a:pPr marL="342900" indent="-342900">
              <a:buFont typeface="Arial,Sans-Serif"/>
              <a:buChar char="•"/>
            </a:pPr>
            <a:r>
              <a:rPr lang="en-US">
                <a:latin typeface="Arial"/>
                <a:cs typeface="Arial"/>
              </a:rPr>
              <a:t>Controlled by five different modules </a:t>
            </a:r>
          </a:p>
          <a:p>
            <a:pPr marL="571500" lvl="1" indent="-457200">
              <a:buFont typeface="Courier New,monospace"/>
              <a:buChar char="o"/>
            </a:pPr>
            <a:r>
              <a:rPr lang="en-US">
                <a:latin typeface="Arial"/>
                <a:cs typeface="Arial"/>
              </a:rPr>
              <a:t>Debouncer</a:t>
            </a:r>
          </a:p>
          <a:p>
            <a:pPr marL="571500" lvl="1" indent="-457200">
              <a:buFont typeface="Courier New,monospace"/>
              <a:buChar char="o"/>
            </a:pPr>
            <a:r>
              <a:rPr lang="en-US">
                <a:latin typeface="Arial"/>
                <a:cs typeface="Arial"/>
              </a:rPr>
              <a:t>PS2 Receiver</a:t>
            </a:r>
          </a:p>
          <a:p>
            <a:pPr marL="571500" lvl="1" indent="-457200">
              <a:buFont typeface="Courier New,monospace"/>
              <a:buChar char="o"/>
            </a:pPr>
            <a:r>
              <a:rPr lang="en-US" err="1">
                <a:latin typeface="Arial"/>
                <a:cs typeface="Arial"/>
              </a:rPr>
              <a:t>UART_transmitter</a:t>
            </a:r>
          </a:p>
          <a:p>
            <a:pPr marL="571500" lvl="1" indent="-457200">
              <a:buFont typeface="Courier New,monospace"/>
              <a:buChar char="o"/>
            </a:pPr>
            <a:r>
              <a:rPr lang="en-US">
                <a:latin typeface="Arial"/>
                <a:cs typeface="Arial"/>
              </a:rPr>
              <a:t>UART_Buffer_Control</a:t>
            </a:r>
          </a:p>
          <a:p>
            <a:pPr marL="571500" lvl="1" indent="-457200">
              <a:buFont typeface="Courier New,monospace"/>
              <a:buChar char="o"/>
            </a:pPr>
            <a:r>
              <a:rPr lang="en-US">
                <a:latin typeface="Arial"/>
                <a:cs typeface="Arial"/>
              </a:rPr>
              <a:t>Binary_to_ASCII</a:t>
            </a:r>
          </a:p>
        </p:txBody>
      </p:sp>
    </p:spTree>
    <p:extLst>
      <p:ext uri="{BB962C8B-B14F-4D97-AF65-F5344CB8AC3E}">
        <p14:creationId xmlns:p14="http://schemas.microsoft.com/office/powerpoint/2010/main" val="272095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D691-B30C-66D3-A8D9-54F989B94653}"/>
              </a:ext>
            </a:extLst>
          </p:cNvPr>
          <p:cNvSpPr>
            <a:spLocks noGrp="1"/>
          </p:cNvSpPr>
          <p:nvPr>
            <p:ph type="title"/>
          </p:nvPr>
        </p:nvSpPr>
        <p:spPr/>
        <p:txBody>
          <a:bodyPr/>
          <a:lstStyle/>
          <a:p>
            <a:r>
              <a:rPr lang="en-US" err="1">
                <a:cs typeface="Posterama"/>
              </a:rPr>
              <a:t>Debouncer</a:t>
            </a:r>
            <a:r>
              <a:rPr lang="en-US">
                <a:cs typeface="Posterama"/>
              </a:rPr>
              <a:t> Module</a:t>
            </a:r>
            <a:endParaRPr lang="en-US"/>
          </a:p>
        </p:txBody>
      </p:sp>
      <p:sp>
        <p:nvSpPr>
          <p:cNvPr id="3" name="Content Placeholder 2">
            <a:extLst>
              <a:ext uri="{FF2B5EF4-FFF2-40B4-BE49-F238E27FC236}">
                <a16:creationId xmlns:a16="http://schemas.microsoft.com/office/drawing/2014/main" id="{20E4F3E3-D625-DEFC-0502-7331F5DE11FD}"/>
              </a:ext>
            </a:extLst>
          </p:cNvPr>
          <p:cNvSpPr>
            <a:spLocks noGrp="1"/>
          </p:cNvSpPr>
          <p:nvPr>
            <p:ph idx="1"/>
          </p:nvPr>
        </p:nvSpPr>
        <p:spPr/>
        <p:txBody>
          <a:bodyPr vert="horz" lIns="91440" tIns="45720" rIns="91440" bIns="45720" rtlCol="0" anchor="t">
            <a:normAutofit/>
          </a:bodyPr>
          <a:lstStyle/>
          <a:p>
            <a:r>
              <a:rPr lang="en-US">
                <a:ea typeface="+mn-lt"/>
                <a:cs typeface="+mn-lt"/>
              </a:rPr>
              <a:t>The module takes input from a potentially noisy source, such as a button press, and produces a clean and stable output.</a:t>
            </a:r>
          </a:p>
          <a:p>
            <a:r>
              <a:rPr lang="en-US">
                <a:ea typeface="+mn-lt"/>
                <a:cs typeface="+mn-lt"/>
              </a:rPr>
              <a:t>Operating on a clock signal, the module compares the current input state (I) with its previous state (Iv). If the states match, it increments an internal counter (count). When this counter reaches a predefined maximum count (COUNT_MAX), the output (O) is updated to reflect the stable input state. </a:t>
            </a:r>
            <a:endParaRPr lang="en-US"/>
          </a:p>
        </p:txBody>
      </p:sp>
      <p:pic>
        <p:nvPicPr>
          <p:cNvPr id="4" name="Picture 3" descr="A close up of a computer screen&#10;&#10;Description automatically generated">
            <a:extLst>
              <a:ext uri="{FF2B5EF4-FFF2-40B4-BE49-F238E27FC236}">
                <a16:creationId xmlns:a16="http://schemas.microsoft.com/office/drawing/2014/main" id="{88DB0B0C-92B9-9D46-32AD-A9B2618CF42B}"/>
              </a:ext>
            </a:extLst>
          </p:cNvPr>
          <p:cNvPicPr>
            <a:picLocks noChangeAspect="1"/>
          </p:cNvPicPr>
          <p:nvPr/>
        </p:nvPicPr>
        <p:blipFill>
          <a:blip r:embed="rId2"/>
          <a:stretch>
            <a:fillRect/>
          </a:stretch>
        </p:blipFill>
        <p:spPr>
          <a:xfrm>
            <a:off x="4557497" y="4627108"/>
            <a:ext cx="7638175" cy="2233551"/>
          </a:xfrm>
          <a:prstGeom prst="rect">
            <a:avLst/>
          </a:prstGeom>
        </p:spPr>
      </p:pic>
    </p:spTree>
    <p:extLst>
      <p:ext uri="{BB962C8B-B14F-4D97-AF65-F5344CB8AC3E}">
        <p14:creationId xmlns:p14="http://schemas.microsoft.com/office/powerpoint/2010/main" val="86900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2C8A-09DE-578B-5FDC-9A9F8B634248}"/>
              </a:ext>
            </a:extLst>
          </p:cNvPr>
          <p:cNvSpPr>
            <a:spLocks noGrp="1"/>
          </p:cNvSpPr>
          <p:nvPr>
            <p:ph type="title"/>
          </p:nvPr>
        </p:nvSpPr>
        <p:spPr/>
        <p:txBody>
          <a:bodyPr/>
          <a:lstStyle/>
          <a:p>
            <a:r>
              <a:rPr lang="en-US">
                <a:cs typeface="Posterama"/>
              </a:rPr>
              <a:t>PS2_Receiver Module</a:t>
            </a:r>
            <a:endParaRPr lang="en-US"/>
          </a:p>
        </p:txBody>
      </p:sp>
      <p:sp>
        <p:nvSpPr>
          <p:cNvPr id="3" name="Content Placeholder 2">
            <a:extLst>
              <a:ext uri="{FF2B5EF4-FFF2-40B4-BE49-F238E27FC236}">
                <a16:creationId xmlns:a16="http://schemas.microsoft.com/office/drawing/2014/main" id="{812E69A6-A223-5A4C-15EC-09F14DCB68DF}"/>
              </a:ext>
            </a:extLst>
          </p:cNvPr>
          <p:cNvSpPr>
            <a:spLocks noGrp="1"/>
          </p:cNvSpPr>
          <p:nvPr>
            <p:ph idx="1"/>
          </p:nvPr>
        </p:nvSpPr>
        <p:spPr/>
        <p:txBody>
          <a:bodyPr vert="horz" lIns="91440" tIns="45720" rIns="91440" bIns="45720" rtlCol="0" anchor="t">
            <a:normAutofit/>
          </a:bodyPr>
          <a:lstStyle/>
          <a:p>
            <a:r>
              <a:rPr lang="en-US">
                <a:ea typeface="+mn-lt"/>
                <a:cs typeface="+mn-lt"/>
              </a:rPr>
              <a:t>The PS2_Receiver module is responsible for decoding signals from a PS/2 keyboard into keycodes.</a:t>
            </a:r>
          </a:p>
          <a:p>
            <a:r>
              <a:rPr lang="en-US">
                <a:ea typeface="+mn-lt"/>
                <a:cs typeface="+mn-lt"/>
              </a:rPr>
              <a:t> It interfaces with the keyboard through clock (</a:t>
            </a:r>
            <a:r>
              <a:rPr lang="en-US" err="1">
                <a:ea typeface="+mn-lt"/>
                <a:cs typeface="+mn-lt"/>
              </a:rPr>
              <a:t>kclk</a:t>
            </a:r>
            <a:r>
              <a:rPr lang="en-US">
                <a:ea typeface="+mn-lt"/>
                <a:cs typeface="+mn-lt"/>
              </a:rPr>
              <a:t>) and data (</a:t>
            </a:r>
            <a:r>
              <a:rPr lang="en-US" err="1">
                <a:ea typeface="+mn-lt"/>
                <a:cs typeface="+mn-lt"/>
              </a:rPr>
              <a:t>kdata</a:t>
            </a:r>
            <a:r>
              <a:rPr lang="en-US">
                <a:ea typeface="+mn-lt"/>
                <a:cs typeface="+mn-lt"/>
              </a:rPr>
              <a:t>) lines, utilizing debouncing mechanisms (</a:t>
            </a:r>
            <a:r>
              <a:rPr lang="en-US" err="1">
                <a:ea typeface="+mn-lt"/>
                <a:cs typeface="+mn-lt"/>
              </a:rPr>
              <a:t>db_clk</a:t>
            </a:r>
            <a:r>
              <a:rPr lang="en-US">
                <a:ea typeface="+mn-lt"/>
                <a:cs typeface="+mn-lt"/>
              </a:rPr>
              <a:t> and </a:t>
            </a:r>
            <a:r>
              <a:rPr lang="en-US" err="1">
                <a:ea typeface="+mn-lt"/>
                <a:cs typeface="+mn-lt"/>
              </a:rPr>
              <a:t>db_data</a:t>
            </a:r>
            <a:r>
              <a:rPr lang="en-US">
                <a:ea typeface="+mn-lt"/>
                <a:cs typeface="+mn-lt"/>
              </a:rPr>
              <a:t>) to filter out noise and ensure the stability of input signals.</a:t>
            </a:r>
          </a:p>
          <a:p>
            <a:endParaRPr lang="en-US"/>
          </a:p>
        </p:txBody>
      </p:sp>
      <p:pic>
        <p:nvPicPr>
          <p:cNvPr id="4" name="Picture 3" descr="A screen shot of a computer code&#10;&#10;Description automatically generated">
            <a:extLst>
              <a:ext uri="{FF2B5EF4-FFF2-40B4-BE49-F238E27FC236}">
                <a16:creationId xmlns:a16="http://schemas.microsoft.com/office/drawing/2014/main" id="{00659236-E614-3163-BA89-072AB94ADCFA}"/>
              </a:ext>
            </a:extLst>
          </p:cNvPr>
          <p:cNvPicPr>
            <a:picLocks noChangeAspect="1"/>
          </p:cNvPicPr>
          <p:nvPr/>
        </p:nvPicPr>
        <p:blipFill>
          <a:blip r:embed="rId2"/>
          <a:stretch>
            <a:fillRect/>
          </a:stretch>
        </p:blipFill>
        <p:spPr>
          <a:xfrm>
            <a:off x="5586666" y="4314477"/>
            <a:ext cx="6609006" cy="2542953"/>
          </a:xfrm>
          <a:prstGeom prst="rect">
            <a:avLst/>
          </a:prstGeom>
        </p:spPr>
      </p:pic>
    </p:spTree>
    <p:extLst>
      <p:ext uri="{BB962C8B-B14F-4D97-AF65-F5344CB8AC3E}">
        <p14:creationId xmlns:p14="http://schemas.microsoft.com/office/powerpoint/2010/main" val="401281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107A-41B9-3405-FA63-21014975C8B7}"/>
              </a:ext>
            </a:extLst>
          </p:cNvPr>
          <p:cNvSpPr>
            <a:spLocks noGrp="1"/>
          </p:cNvSpPr>
          <p:nvPr>
            <p:ph type="title"/>
          </p:nvPr>
        </p:nvSpPr>
        <p:spPr/>
        <p:txBody>
          <a:bodyPr/>
          <a:lstStyle/>
          <a:p>
            <a:r>
              <a:rPr lang="en-US" err="1">
                <a:cs typeface="Posterama"/>
              </a:rPr>
              <a:t>UART_tx</a:t>
            </a:r>
            <a:r>
              <a:rPr lang="en-US">
                <a:cs typeface="Posterama"/>
              </a:rPr>
              <a:t> module</a:t>
            </a:r>
          </a:p>
        </p:txBody>
      </p:sp>
      <p:sp>
        <p:nvSpPr>
          <p:cNvPr id="3" name="Content Placeholder 2">
            <a:extLst>
              <a:ext uri="{FF2B5EF4-FFF2-40B4-BE49-F238E27FC236}">
                <a16:creationId xmlns:a16="http://schemas.microsoft.com/office/drawing/2014/main" id="{B0F01FC1-64A7-E216-FFDD-B6B326BAA464}"/>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err="1">
                <a:ea typeface="+mn-lt"/>
                <a:cs typeface="+mn-lt"/>
              </a:rPr>
              <a:t>uart_tx</a:t>
            </a:r>
            <a:r>
              <a:rPr lang="en-US">
                <a:ea typeface="+mn-lt"/>
                <a:cs typeface="+mn-lt"/>
              </a:rPr>
              <a:t> module serves as the transmitter, enabling the FPGA to receive input from an external source, such as a keyboard. </a:t>
            </a:r>
          </a:p>
          <a:p>
            <a:pPr marL="342900" indent="-342900">
              <a:buFont typeface="Arial" panose="020B0504020202020204" pitchFamily="34" charset="0"/>
              <a:buChar char="•"/>
            </a:pPr>
            <a:r>
              <a:rPr lang="en-US"/>
              <a:t>Follows proper UART TX protocol</a:t>
            </a:r>
          </a:p>
          <a:p>
            <a:pPr marL="342900" indent="-342900">
              <a:buFont typeface="Arial" panose="020B0504020202020204" pitchFamily="34" charset="0"/>
              <a:buChar char="•"/>
            </a:pPr>
            <a:endParaRPr lang="en-US"/>
          </a:p>
        </p:txBody>
      </p:sp>
      <p:pic>
        <p:nvPicPr>
          <p:cNvPr id="4" name="Picture 3" descr="A screen shot of a computer code&#10;&#10;Description automatically generated">
            <a:extLst>
              <a:ext uri="{FF2B5EF4-FFF2-40B4-BE49-F238E27FC236}">
                <a16:creationId xmlns:a16="http://schemas.microsoft.com/office/drawing/2014/main" id="{3FA0E04A-5FBA-2945-EA30-D0156B144074}"/>
              </a:ext>
            </a:extLst>
          </p:cNvPr>
          <p:cNvPicPr>
            <a:picLocks noChangeAspect="1"/>
          </p:cNvPicPr>
          <p:nvPr/>
        </p:nvPicPr>
        <p:blipFill rotWithShape="1">
          <a:blip r:embed="rId2"/>
          <a:srcRect t="5628" b="1732"/>
          <a:stretch/>
        </p:blipFill>
        <p:spPr>
          <a:xfrm>
            <a:off x="-354" y="4662107"/>
            <a:ext cx="6159150" cy="2194738"/>
          </a:xfrm>
          <a:prstGeom prst="rect">
            <a:avLst/>
          </a:prstGeom>
        </p:spPr>
      </p:pic>
    </p:spTree>
    <p:extLst>
      <p:ext uri="{BB962C8B-B14F-4D97-AF65-F5344CB8AC3E}">
        <p14:creationId xmlns:p14="http://schemas.microsoft.com/office/powerpoint/2010/main" val="132710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2F9D6C-CD25-5F9E-1E07-1CC375051C7B}"/>
              </a:ext>
            </a:extLst>
          </p:cNvPr>
          <p:cNvSpPr>
            <a:spLocks noGrp="1"/>
          </p:cNvSpPr>
          <p:nvPr>
            <p:ph type="title"/>
          </p:nvPr>
        </p:nvSpPr>
        <p:spPr>
          <a:xfrm>
            <a:off x="609600" y="552782"/>
            <a:ext cx="5545870" cy="1658525"/>
          </a:xfrm>
        </p:spPr>
        <p:txBody>
          <a:bodyPr>
            <a:normAutofit/>
          </a:bodyPr>
          <a:lstStyle/>
          <a:p>
            <a:r>
              <a:rPr lang="en-US" err="1">
                <a:cs typeface="Posterama"/>
              </a:rPr>
              <a:t>UART_buffer</a:t>
            </a:r>
            <a:r>
              <a:rPr lang="en-US">
                <a:cs typeface="Posterama"/>
              </a:rPr>
              <a:t> Implementation</a:t>
            </a:r>
            <a:endParaRPr lang="en-US"/>
          </a:p>
        </p:txBody>
      </p:sp>
      <p:sp>
        <p:nvSpPr>
          <p:cNvPr id="3" name="Content Placeholder 2">
            <a:extLst>
              <a:ext uri="{FF2B5EF4-FFF2-40B4-BE49-F238E27FC236}">
                <a16:creationId xmlns:a16="http://schemas.microsoft.com/office/drawing/2014/main" id="{B321E09F-2FEF-7315-1862-1E840DEBBB0A}"/>
              </a:ext>
            </a:extLst>
          </p:cNvPr>
          <p:cNvSpPr>
            <a:spLocks noGrp="1"/>
          </p:cNvSpPr>
          <p:nvPr>
            <p:ph idx="1"/>
          </p:nvPr>
        </p:nvSpPr>
        <p:spPr>
          <a:xfrm>
            <a:off x="609600" y="2548521"/>
            <a:ext cx="5545867" cy="3470616"/>
          </a:xfrm>
        </p:spPr>
        <p:txBody>
          <a:bodyPr vert="horz" lIns="91440" tIns="45720" rIns="91440" bIns="45720" rtlCol="0">
            <a:normAutofit/>
          </a:bodyPr>
          <a:lstStyle/>
          <a:p>
            <a:r>
              <a:rPr lang="en-US">
                <a:ea typeface="+mn-lt"/>
                <a:cs typeface="+mn-lt"/>
              </a:rPr>
              <a:t>This module manages the transmission of data (</a:t>
            </a:r>
            <a:r>
              <a:rPr lang="en-US" err="1">
                <a:ea typeface="+mn-lt"/>
                <a:cs typeface="+mn-lt"/>
              </a:rPr>
              <a:t>tbuf</a:t>
            </a:r>
            <a:r>
              <a:rPr lang="en-US">
                <a:ea typeface="+mn-lt"/>
                <a:cs typeface="+mn-lt"/>
              </a:rPr>
              <a:t>) from the UART buffer to the internal system based on control signals such as </a:t>
            </a:r>
            <a:r>
              <a:rPr lang="en-US" err="1">
                <a:ea typeface="+mn-lt"/>
                <a:cs typeface="+mn-lt"/>
              </a:rPr>
              <a:t>clk</a:t>
            </a:r>
            <a:r>
              <a:rPr lang="en-US">
                <a:ea typeface="+mn-lt"/>
                <a:cs typeface="+mn-lt"/>
              </a:rPr>
              <a:t>, </a:t>
            </a:r>
            <a:r>
              <a:rPr lang="en-US" err="1">
                <a:ea typeface="+mn-lt"/>
                <a:cs typeface="+mn-lt"/>
              </a:rPr>
              <a:t>bcount</a:t>
            </a:r>
            <a:r>
              <a:rPr lang="en-US">
                <a:ea typeface="+mn-lt"/>
                <a:cs typeface="+mn-lt"/>
              </a:rPr>
              <a:t>, and start. Additionally, it handles the formatting of data for proper display.</a:t>
            </a:r>
          </a:p>
          <a:p>
            <a:endParaRPr lang="en-US"/>
          </a:p>
        </p:txBody>
      </p:sp>
      <p:pic>
        <p:nvPicPr>
          <p:cNvPr id="4" name="Picture 3" descr="A screen shot of a computer code&#10;&#10;Description automatically generated">
            <a:extLst>
              <a:ext uri="{FF2B5EF4-FFF2-40B4-BE49-F238E27FC236}">
                <a16:creationId xmlns:a16="http://schemas.microsoft.com/office/drawing/2014/main" id="{085E0B6F-D826-860C-54E3-442C4941BE78}"/>
              </a:ext>
            </a:extLst>
          </p:cNvPr>
          <p:cNvPicPr>
            <a:picLocks noChangeAspect="1"/>
          </p:cNvPicPr>
          <p:nvPr/>
        </p:nvPicPr>
        <p:blipFill>
          <a:blip r:embed="rId2"/>
          <a:stretch>
            <a:fillRect/>
          </a:stretch>
        </p:blipFill>
        <p:spPr>
          <a:xfrm>
            <a:off x="7293116" y="2322843"/>
            <a:ext cx="4289283" cy="2037409"/>
          </a:xfrm>
          <a:prstGeom prst="rect">
            <a:avLst/>
          </a:prstGeom>
        </p:spPr>
      </p:pic>
    </p:spTree>
    <p:extLst>
      <p:ext uri="{BB962C8B-B14F-4D97-AF65-F5344CB8AC3E}">
        <p14:creationId xmlns:p14="http://schemas.microsoft.com/office/powerpoint/2010/main" val="19674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71C4-02F3-195A-B6DC-5082533B73D5}"/>
              </a:ext>
            </a:extLst>
          </p:cNvPr>
          <p:cNvSpPr>
            <a:spLocks noGrp="1"/>
          </p:cNvSpPr>
          <p:nvPr>
            <p:ph type="title"/>
          </p:nvPr>
        </p:nvSpPr>
        <p:spPr/>
        <p:txBody>
          <a:bodyPr/>
          <a:lstStyle/>
          <a:p>
            <a:r>
              <a:rPr lang="en-US">
                <a:cs typeface="Posterama"/>
              </a:rPr>
              <a:t>Binary to ASCII Module</a:t>
            </a:r>
            <a:endParaRPr lang="en-US"/>
          </a:p>
        </p:txBody>
      </p:sp>
      <p:sp>
        <p:nvSpPr>
          <p:cNvPr id="3" name="Content Placeholder 2">
            <a:extLst>
              <a:ext uri="{FF2B5EF4-FFF2-40B4-BE49-F238E27FC236}">
                <a16:creationId xmlns:a16="http://schemas.microsoft.com/office/drawing/2014/main" id="{5B62E7DE-0010-DF9C-6276-E0531CA2D97C}"/>
              </a:ext>
            </a:extLst>
          </p:cNvPr>
          <p:cNvSpPr>
            <a:spLocks noGrp="1"/>
          </p:cNvSpPr>
          <p:nvPr>
            <p:ph idx="1"/>
          </p:nvPr>
        </p:nvSpPr>
        <p:spPr/>
        <p:txBody>
          <a:bodyPr vert="horz" lIns="91440" tIns="45720" rIns="91440" bIns="45720" rtlCol="0" anchor="t">
            <a:normAutofit/>
          </a:bodyPr>
          <a:lstStyle/>
          <a:p>
            <a:r>
              <a:rPr lang="en-US">
                <a:ea typeface="+mn-lt"/>
                <a:cs typeface="+mn-lt"/>
              </a:rPr>
              <a:t>The module converts binary data into ASCII format, facilitating the display of relevant information on the seven-segment displays. With a parameterized number of bytes (NBYTES), this module efficiently transforms binary input data (I) into a corresponding ASCII representation (O).</a:t>
            </a:r>
          </a:p>
          <a:p>
            <a:endParaRPr lang="en-US"/>
          </a:p>
          <a:p>
            <a:r>
              <a:rPr lang="en-US"/>
              <a:t>This is used in </a:t>
            </a:r>
            <a:r>
              <a:rPr lang="en-US" err="1"/>
              <a:t>conjuction</a:t>
            </a:r>
            <a:r>
              <a:rPr lang="en-US"/>
              <a:t> with the text module.</a:t>
            </a:r>
          </a:p>
        </p:txBody>
      </p:sp>
      <p:pic>
        <p:nvPicPr>
          <p:cNvPr id="4" name="Picture 3" descr="A close-up of a computer code&#10;&#10;Description automatically generated">
            <a:extLst>
              <a:ext uri="{FF2B5EF4-FFF2-40B4-BE49-F238E27FC236}">
                <a16:creationId xmlns:a16="http://schemas.microsoft.com/office/drawing/2014/main" id="{5ABDCE6D-D277-4E7B-2B6A-90E15F57D98B}"/>
              </a:ext>
            </a:extLst>
          </p:cNvPr>
          <p:cNvPicPr>
            <a:picLocks noChangeAspect="1"/>
          </p:cNvPicPr>
          <p:nvPr/>
        </p:nvPicPr>
        <p:blipFill>
          <a:blip r:embed="rId2"/>
          <a:stretch>
            <a:fillRect/>
          </a:stretch>
        </p:blipFill>
        <p:spPr>
          <a:xfrm>
            <a:off x="4935557" y="5430093"/>
            <a:ext cx="7260115" cy="1423621"/>
          </a:xfrm>
          <a:prstGeom prst="rect">
            <a:avLst/>
          </a:prstGeom>
        </p:spPr>
      </p:pic>
    </p:spTree>
    <p:extLst>
      <p:ext uri="{BB962C8B-B14F-4D97-AF65-F5344CB8AC3E}">
        <p14:creationId xmlns:p14="http://schemas.microsoft.com/office/powerpoint/2010/main" val="119058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3046F7D-4797-B5C8-358E-60322169C84C}"/>
              </a:ext>
            </a:extLst>
          </p:cNvPr>
          <p:cNvSpPr>
            <a:spLocks noGrp="1"/>
          </p:cNvSpPr>
          <p:nvPr>
            <p:ph type="title"/>
          </p:nvPr>
        </p:nvSpPr>
        <p:spPr>
          <a:xfrm>
            <a:off x="609600" y="552782"/>
            <a:ext cx="5369169" cy="1591902"/>
          </a:xfrm>
        </p:spPr>
        <p:txBody>
          <a:bodyPr>
            <a:normAutofit/>
          </a:bodyPr>
          <a:lstStyle/>
          <a:p>
            <a:r>
              <a:rPr lang="en-US">
                <a:cs typeface="Posterama"/>
              </a:rPr>
              <a:t>Music Implementation</a:t>
            </a:r>
            <a:endParaRPr lang="en-US"/>
          </a:p>
        </p:txBody>
      </p:sp>
      <p:sp>
        <p:nvSpPr>
          <p:cNvPr id="3" name="Content Placeholder 2">
            <a:extLst>
              <a:ext uri="{FF2B5EF4-FFF2-40B4-BE49-F238E27FC236}">
                <a16:creationId xmlns:a16="http://schemas.microsoft.com/office/drawing/2014/main" id="{E3E90A82-ECED-3B5C-BDB0-8443610A3DEB}"/>
              </a:ext>
            </a:extLst>
          </p:cNvPr>
          <p:cNvSpPr>
            <a:spLocks noGrp="1"/>
          </p:cNvSpPr>
          <p:nvPr>
            <p:ph idx="1"/>
          </p:nvPr>
        </p:nvSpPr>
        <p:spPr>
          <a:xfrm>
            <a:off x="610198" y="2391995"/>
            <a:ext cx="5355276" cy="3174788"/>
          </a:xfrm>
        </p:spPr>
        <p:txBody>
          <a:bodyPr vert="horz" lIns="91440" tIns="45720" rIns="91440" bIns="45720" rtlCol="0" anchor="t">
            <a:normAutofit/>
          </a:bodyPr>
          <a:lstStyle/>
          <a:p>
            <a:pPr>
              <a:lnSpc>
                <a:spcPct val="100000"/>
              </a:lnSpc>
            </a:pPr>
            <a:r>
              <a:rPr lang="en-US" sz="1700">
                <a:ea typeface="+mn-lt"/>
                <a:cs typeface="+mn-lt"/>
              </a:rPr>
              <a:t>The music module orchestrates this process by employing several interconnected modules. The </a:t>
            </a:r>
            <a:r>
              <a:rPr lang="en-US" sz="1700" err="1">
                <a:ea typeface="+mn-lt"/>
                <a:cs typeface="+mn-lt"/>
              </a:rPr>
              <a:t>music_ROM</a:t>
            </a:r>
            <a:r>
              <a:rPr lang="en-US" sz="1700">
                <a:ea typeface="+mn-lt"/>
                <a:cs typeface="+mn-lt"/>
              </a:rPr>
              <a:t> module fetches the full note values based on a continuously increasing tone counter. These full notes are then dissected into octave and note components using the divide_by12 module.</a:t>
            </a:r>
          </a:p>
          <a:p>
            <a:pPr>
              <a:lnSpc>
                <a:spcPct val="100000"/>
              </a:lnSpc>
            </a:pPr>
            <a:r>
              <a:rPr lang="en-US" sz="1700">
                <a:ea typeface="+mn-lt"/>
                <a:cs typeface="+mn-lt"/>
              </a:rPr>
              <a:t>This implementation showcases the intricate integration of mathematical computations, sequential logic, and real-time control to achieve accurate and dynamic audio synthesis within the FPGA environment.</a:t>
            </a:r>
          </a:p>
          <a:p>
            <a:pPr>
              <a:lnSpc>
                <a:spcPct val="100000"/>
              </a:lnSpc>
            </a:pPr>
            <a:endParaRPr lang="en-US" sz="1700"/>
          </a:p>
        </p:txBody>
      </p:sp>
      <p:pic>
        <p:nvPicPr>
          <p:cNvPr id="5" name="Picture 4" descr="Close up of song composition">
            <a:extLst>
              <a:ext uri="{FF2B5EF4-FFF2-40B4-BE49-F238E27FC236}">
                <a16:creationId xmlns:a16="http://schemas.microsoft.com/office/drawing/2014/main" id="{0B874501-C849-1B31-59E1-9F049EEAE0FF}"/>
              </a:ext>
            </a:extLst>
          </p:cNvPr>
          <p:cNvPicPr>
            <a:picLocks noChangeAspect="1"/>
          </p:cNvPicPr>
          <p:nvPr/>
        </p:nvPicPr>
        <p:blipFill rotWithShape="1">
          <a:blip r:embed="rId2"/>
          <a:srcRect l="11659" r="24612"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32258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0214-F5D1-48CB-A15A-58A38B4D3BEF}"/>
              </a:ext>
            </a:extLst>
          </p:cNvPr>
          <p:cNvSpPr>
            <a:spLocks noGrp="1"/>
          </p:cNvSpPr>
          <p:nvPr>
            <p:ph type="title"/>
          </p:nvPr>
        </p:nvSpPr>
        <p:spPr/>
        <p:txBody>
          <a:bodyPr/>
          <a:lstStyle/>
          <a:p>
            <a:r>
              <a:rPr lang="en-US">
                <a:cs typeface="Posterama"/>
              </a:rPr>
              <a:t>Music ROM</a:t>
            </a:r>
            <a:endParaRPr lang="en-US"/>
          </a:p>
        </p:txBody>
      </p:sp>
      <p:sp>
        <p:nvSpPr>
          <p:cNvPr id="3" name="Content Placeholder 2">
            <a:extLst>
              <a:ext uri="{FF2B5EF4-FFF2-40B4-BE49-F238E27FC236}">
                <a16:creationId xmlns:a16="http://schemas.microsoft.com/office/drawing/2014/main" id="{65BA5796-0D4F-0A33-D4C5-FF1609EA7631}"/>
              </a:ext>
            </a:extLst>
          </p:cNvPr>
          <p:cNvSpPr>
            <a:spLocks noGrp="1"/>
          </p:cNvSpPr>
          <p:nvPr>
            <p:ph idx="1"/>
          </p:nvPr>
        </p:nvSpPr>
        <p:spPr>
          <a:xfrm>
            <a:off x="609600" y="2260316"/>
            <a:ext cx="10972800" cy="4036534"/>
          </a:xfrm>
        </p:spPr>
        <p:txBody>
          <a:bodyPr vert="horz" lIns="91440" tIns="45720" rIns="91440" bIns="45720" rtlCol="0" anchor="t">
            <a:normAutofit/>
          </a:bodyPr>
          <a:lstStyle/>
          <a:p>
            <a:r>
              <a:rPr lang="en-US">
                <a:ea typeface="+mn-lt"/>
                <a:cs typeface="+mn-lt"/>
              </a:rPr>
              <a:t>The </a:t>
            </a:r>
            <a:r>
              <a:rPr lang="en-US" err="1">
                <a:ea typeface="+mn-lt"/>
                <a:cs typeface="+mn-lt"/>
              </a:rPr>
              <a:t>music_ROM</a:t>
            </a:r>
            <a:r>
              <a:rPr lang="en-US">
                <a:ea typeface="+mn-lt"/>
                <a:cs typeface="+mn-lt"/>
              </a:rPr>
              <a:t> module serves as a crucial component in the CPPONG project, functioning as a lookup table for musical notes based on specific memory ad- dresses.</a:t>
            </a:r>
          </a:p>
          <a:p>
            <a:r>
              <a:rPr lang="en-US">
                <a:ea typeface="+mn-lt"/>
                <a:cs typeface="+mn-lt"/>
              </a:rPr>
              <a:t>This implementation showcases the FPGA’s capability to handle sequential data and highlights the efficient use of memory resources for musical synthesis.</a:t>
            </a:r>
          </a:p>
          <a:p>
            <a:endParaRPr lang="en-US"/>
          </a:p>
        </p:txBody>
      </p:sp>
      <p:pic>
        <p:nvPicPr>
          <p:cNvPr id="4" name="Picture 3" descr="A screenshot of a computer&#10;&#10;Description automatically generated">
            <a:extLst>
              <a:ext uri="{FF2B5EF4-FFF2-40B4-BE49-F238E27FC236}">
                <a16:creationId xmlns:a16="http://schemas.microsoft.com/office/drawing/2014/main" id="{A8304289-9EA5-CBE7-BF65-97697573247C}"/>
              </a:ext>
            </a:extLst>
          </p:cNvPr>
          <p:cNvPicPr>
            <a:picLocks noChangeAspect="1"/>
          </p:cNvPicPr>
          <p:nvPr/>
        </p:nvPicPr>
        <p:blipFill>
          <a:blip r:embed="rId2"/>
          <a:stretch>
            <a:fillRect/>
          </a:stretch>
        </p:blipFill>
        <p:spPr>
          <a:xfrm>
            <a:off x="4375079" y="4692521"/>
            <a:ext cx="7816921" cy="2164825"/>
          </a:xfrm>
          <a:prstGeom prst="rect">
            <a:avLst/>
          </a:prstGeom>
        </p:spPr>
      </p:pic>
    </p:spTree>
    <p:extLst>
      <p:ext uri="{BB962C8B-B14F-4D97-AF65-F5344CB8AC3E}">
        <p14:creationId xmlns:p14="http://schemas.microsoft.com/office/powerpoint/2010/main" val="99078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3B2E-3C71-AC8F-6D4E-20738619DC27}"/>
              </a:ext>
            </a:extLst>
          </p:cNvPr>
          <p:cNvSpPr>
            <a:spLocks noGrp="1"/>
          </p:cNvSpPr>
          <p:nvPr>
            <p:ph type="title"/>
          </p:nvPr>
        </p:nvSpPr>
        <p:spPr/>
        <p:txBody>
          <a:bodyPr/>
          <a:lstStyle/>
          <a:p>
            <a:r>
              <a:rPr lang="en-US">
                <a:cs typeface="Posterama"/>
              </a:rPr>
              <a:t>Tone Divider</a:t>
            </a:r>
            <a:endParaRPr lang="en-US"/>
          </a:p>
        </p:txBody>
      </p:sp>
      <p:sp>
        <p:nvSpPr>
          <p:cNvPr id="3" name="Content Placeholder 2">
            <a:extLst>
              <a:ext uri="{FF2B5EF4-FFF2-40B4-BE49-F238E27FC236}">
                <a16:creationId xmlns:a16="http://schemas.microsoft.com/office/drawing/2014/main" id="{4635621E-D708-72D9-0AA2-A281AFDED0AD}"/>
              </a:ext>
            </a:extLst>
          </p:cNvPr>
          <p:cNvSpPr>
            <a:spLocks noGrp="1"/>
          </p:cNvSpPr>
          <p:nvPr>
            <p:ph idx="1"/>
          </p:nvPr>
        </p:nvSpPr>
        <p:spPr/>
        <p:txBody>
          <a:bodyPr vert="horz" lIns="91440" tIns="45720" rIns="91440" bIns="45720" rtlCol="0" anchor="t">
            <a:normAutofit/>
          </a:bodyPr>
          <a:lstStyle/>
          <a:p>
            <a:r>
              <a:rPr lang="en-US">
                <a:ea typeface="+mn-lt"/>
                <a:cs typeface="+mn-lt"/>
              </a:rPr>
              <a:t>The divide_by12 module is designed to efficiently divide a given 6-bit input (‘numerator‘) by 12. </a:t>
            </a:r>
            <a:endParaRPr lang="en-US"/>
          </a:p>
          <a:p>
            <a:r>
              <a:rPr lang="en-US">
                <a:ea typeface="+mn-lt"/>
                <a:cs typeface="+mn-lt"/>
              </a:rPr>
              <a:t>The module employs a case statement based on the four most significant bits of the input to determine both the quotient (‘quotient‘) and the remainder (‘remainder‘).</a:t>
            </a:r>
            <a:endParaRPr lang="en-US"/>
          </a:p>
          <a:p>
            <a:endParaRPr lang="en-US"/>
          </a:p>
        </p:txBody>
      </p:sp>
      <p:pic>
        <p:nvPicPr>
          <p:cNvPr id="4" name="Picture 3" descr="A close-up of a white background&#10;&#10;Description automatically generated">
            <a:extLst>
              <a:ext uri="{FF2B5EF4-FFF2-40B4-BE49-F238E27FC236}">
                <a16:creationId xmlns:a16="http://schemas.microsoft.com/office/drawing/2014/main" id="{04C805B5-6B88-B685-0E2A-C5F0C610580B}"/>
              </a:ext>
            </a:extLst>
          </p:cNvPr>
          <p:cNvPicPr>
            <a:picLocks noChangeAspect="1"/>
          </p:cNvPicPr>
          <p:nvPr/>
        </p:nvPicPr>
        <p:blipFill>
          <a:blip r:embed="rId2"/>
          <a:stretch>
            <a:fillRect/>
          </a:stretch>
        </p:blipFill>
        <p:spPr>
          <a:xfrm>
            <a:off x="0" y="5262886"/>
            <a:ext cx="7825483" cy="1597735"/>
          </a:xfrm>
          <a:prstGeom prst="rect">
            <a:avLst/>
          </a:prstGeom>
        </p:spPr>
      </p:pic>
    </p:spTree>
    <p:extLst>
      <p:ext uri="{BB962C8B-B14F-4D97-AF65-F5344CB8AC3E}">
        <p14:creationId xmlns:p14="http://schemas.microsoft.com/office/powerpoint/2010/main" val="257830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B3E8F6A-49E0-E94F-68DD-EA661E7B670C}"/>
              </a:ext>
            </a:extLst>
          </p:cNvPr>
          <p:cNvSpPr>
            <a:spLocks noGrp="1"/>
          </p:cNvSpPr>
          <p:nvPr>
            <p:ph type="title"/>
          </p:nvPr>
        </p:nvSpPr>
        <p:spPr>
          <a:xfrm>
            <a:off x="609600" y="552782"/>
            <a:ext cx="5369169" cy="1591902"/>
          </a:xfrm>
        </p:spPr>
        <p:txBody>
          <a:bodyPr>
            <a:normAutofit/>
          </a:bodyPr>
          <a:lstStyle/>
          <a:p>
            <a:r>
              <a:rPr lang="en-US">
                <a:cs typeface="Posterama"/>
              </a:rPr>
              <a:t>Requirements</a:t>
            </a:r>
          </a:p>
        </p:txBody>
      </p:sp>
      <p:sp>
        <p:nvSpPr>
          <p:cNvPr id="3" name="Content Placeholder 2">
            <a:extLst>
              <a:ext uri="{FF2B5EF4-FFF2-40B4-BE49-F238E27FC236}">
                <a16:creationId xmlns:a16="http://schemas.microsoft.com/office/drawing/2014/main" id="{D0178DA0-891F-0116-F156-0B6E2020AFD6}"/>
              </a:ext>
            </a:extLst>
          </p:cNvPr>
          <p:cNvSpPr>
            <a:spLocks noGrp="1"/>
          </p:cNvSpPr>
          <p:nvPr>
            <p:ph idx="1"/>
          </p:nvPr>
        </p:nvSpPr>
        <p:spPr>
          <a:xfrm>
            <a:off x="610198" y="2391995"/>
            <a:ext cx="5355276" cy="3174788"/>
          </a:xfrm>
        </p:spPr>
        <p:txBody>
          <a:bodyPr vert="horz" lIns="91440" tIns="45720" rIns="91440" bIns="45720" rtlCol="0" anchor="t">
            <a:normAutofit/>
          </a:bodyPr>
          <a:lstStyle/>
          <a:p>
            <a:pPr marL="457200" indent="-457200">
              <a:buAutoNum type="arabicPeriod"/>
            </a:pPr>
            <a:r>
              <a:rPr lang="en-US"/>
              <a:t>LEDS</a:t>
            </a:r>
          </a:p>
          <a:p>
            <a:pPr marL="457200" indent="-457200">
              <a:buAutoNum type="arabicPeriod"/>
            </a:pPr>
            <a:r>
              <a:rPr lang="en-US"/>
              <a:t>Seven Segment Display </a:t>
            </a:r>
          </a:p>
          <a:p>
            <a:pPr marL="457200" indent="-457200">
              <a:buAutoNum type="arabicPeriod"/>
            </a:pPr>
            <a:r>
              <a:rPr lang="en-US"/>
              <a:t>Switches and Buttons </a:t>
            </a:r>
          </a:p>
          <a:p>
            <a:pPr marL="457200" indent="-457200">
              <a:buAutoNum type="arabicPeriod"/>
            </a:pPr>
            <a:r>
              <a:rPr lang="en-US"/>
              <a:t>Two of the following protocols</a:t>
            </a:r>
          </a:p>
          <a:p>
            <a:pPr marL="685800" lvl="1" indent="-457200">
              <a:buFont typeface="Courier New"/>
              <a:buChar char="o"/>
            </a:pPr>
            <a:r>
              <a:rPr lang="en-US"/>
              <a:t>UART, VGA, PWM, XADC</a:t>
            </a:r>
          </a:p>
          <a:p>
            <a:pPr marL="342900" indent="-342900">
              <a:buFont typeface="Avenir Next LT Pro" panose="020B0504020202020204" pitchFamily="34" charset="0"/>
              <a:buAutoNum type="arabicPeriod"/>
            </a:pPr>
            <a:endParaRPr lang="en-US"/>
          </a:p>
        </p:txBody>
      </p:sp>
      <p:pic>
        <p:nvPicPr>
          <p:cNvPr id="5" name="Picture 4">
            <a:extLst>
              <a:ext uri="{FF2B5EF4-FFF2-40B4-BE49-F238E27FC236}">
                <a16:creationId xmlns:a16="http://schemas.microsoft.com/office/drawing/2014/main" id="{428AEC6A-60FA-D64B-FBAE-0E4351B85D89}"/>
              </a:ext>
            </a:extLst>
          </p:cNvPr>
          <p:cNvPicPr>
            <a:picLocks noChangeAspect="1"/>
          </p:cNvPicPr>
          <p:nvPr/>
        </p:nvPicPr>
        <p:blipFill rotWithShape="1">
          <a:blip r:embed="rId2"/>
          <a:srcRect l="14698" r="40491" b="6250"/>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57346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1BB0-13A0-5E77-0FE6-1379147F8505}"/>
              </a:ext>
            </a:extLst>
          </p:cNvPr>
          <p:cNvSpPr>
            <a:spLocks noGrp="1"/>
          </p:cNvSpPr>
          <p:nvPr>
            <p:ph type="title"/>
          </p:nvPr>
        </p:nvSpPr>
        <p:spPr/>
        <p:txBody>
          <a:bodyPr/>
          <a:lstStyle/>
          <a:p>
            <a:r>
              <a:rPr lang="en-US">
                <a:cs typeface="Posterama"/>
              </a:rPr>
              <a:t>Music Audio Generator</a:t>
            </a:r>
            <a:endParaRPr lang="en-US"/>
          </a:p>
        </p:txBody>
      </p:sp>
      <p:sp>
        <p:nvSpPr>
          <p:cNvPr id="3" name="Content Placeholder 2">
            <a:extLst>
              <a:ext uri="{FF2B5EF4-FFF2-40B4-BE49-F238E27FC236}">
                <a16:creationId xmlns:a16="http://schemas.microsoft.com/office/drawing/2014/main" id="{22FE88FB-B533-6A84-44B3-52CDDEF47DE4}"/>
              </a:ext>
            </a:extLst>
          </p:cNvPr>
          <p:cNvSpPr>
            <a:spLocks noGrp="1"/>
          </p:cNvSpPr>
          <p:nvPr>
            <p:ph idx="1"/>
          </p:nvPr>
        </p:nvSpPr>
        <p:spPr/>
        <p:txBody>
          <a:bodyPr vert="horz" lIns="91440" tIns="45720" rIns="91440" bIns="45720" rtlCol="0" anchor="t">
            <a:normAutofit/>
          </a:bodyPr>
          <a:lstStyle/>
          <a:p>
            <a:r>
              <a:rPr lang="en-US">
                <a:ea typeface="+mn-lt"/>
                <a:cs typeface="+mn-lt"/>
              </a:rPr>
              <a:t>The music module in the CPPONG project serves as a crucial component for generating musical tones and controlling the speaker output. It employs a combination of modules to manage the frequency and duration of musical notes.</a:t>
            </a:r>
          </a:p>
          <a:p>
            <a:endParaRPr lang="en-US"/>
          </a:p>
        </p:txBody>
      </p:sp>
      <p:pic>
        <p:nvPicPr>
          <p:cNvPr id="4" name="Picture 3" descr="A close up of a text&#10;&#10;Description automatically generated">
            <a:extLst>
              <a:ext uri="{FF2B5EF4-FFF2-40B4-BE49-F238E27FC236}">
                <a16:creationId xmlns:a16="http://schemas.microsoft.com/office/drawing/2014/main" id="{07E8BD1B-F4B8-6F01-53CD-1598D28C27DE}"/>
              </a:ext>
            </a:extLst>
          </p:cNvPr>
          <p:cNvPicPr>
            <a:picLocks noChangeAspect="1"/>
          </p:cNvPicPr>
          <p:nvPr/>
        </p:nvPicPr>
        <p:blipFill>
          <a:blip r:embed="rId2"/>
          <a:stretch>
            <a:fillRect/>
          </a:stretch>
        </p:blipFill>
        <p:spPr>
          <a:xfrm>
            <a:off x="-3261" y="5608441"/>
            <a:ext cx="4743279" cy="669668"/>
          </a:xfrm>
          <a:prstGeom prst="rect">
            <a:avLst/>
          </a:prstGeom>
        </p:spPr>
      </p:pic>
      <p:pic>
        <p:nvPicPr>
          <p:cNvPr id="5" name="Picture 4" descr="A close-up of a word&#10;&#10;Description automatically generated">
            <a:extLst>
              <a:ext uri="{FF2B5EF4-FFF2-40B4-BE49-F238E27FC236}">
                <a16:creationId xmlns:a16="http://schemas.microsoft.com/office/drawing/2014/main" id="{3CD16620-FA17-1469-574C-01E3F4C9252C}"/>
              </a:ext>
            </a:extLst>
          </p:cNvPr>
          <p:cNvPicPr>
            <a:picLocks noChangeAspect="1"/>
          </p:cNvPicPr>
          <p:nvPr/>
        </p:nvPicPr>
        <p:blipFill rotWithShape="1">
          <a:blip r:embed="rId3"/>
          <a:srcRect t="14154" r="22154"/>
          <a:stretch/>
        </p:blipFill>
        <p:spPr>
          <a:xfrm>
            <a:off x="0" y="6272331"/>
            <a:ext cx="4745480" cy="588571"/>
          </a:xfrm>
          <a:prstGeom prst="rect">
            <a:avLst/>
          </a:prstGeom>
        </p:spPr>
      </p:pic>
    </p:spTree>
    <p:extLst>
      <p:ext uri="{BB962C8B-B14F-4D97-AF65-F5344CB8AC3E}">
        <p14:creationId xmlns:p14="http://schemas.microsoft.com/office/powerpoint/2010/main" val="1371198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2776-8915-DDFE-A16C-A6DBE6C22FC5}"/>
              </a:ext>
            </a:extLst>
          </p:cNvPr>
          <p:cNvSpPr>
            <a:spLocks noGrp="1"/>
          </p:cNvSpPr>
          <p:nvPr>
            <p:ph type="title"/>
          </p:nvPr>
        </p:nvSpPr>
        <p:spPr/>
        <p:txBody>
          <a:bodyPr/>
          <a:lstStyle/>
          <a:p>
            <a:r>
              <a:rPr lang="en-US">
                <a:cs typeface="Posterama"/>
              </a:rPr>
              <a:t>Top Implementation</a:t>
            </a:r>
            <a:endParaRPr lang="en-US"/>
          </a:p>
        </p:txBody>
      </p:sp>
      <p:sp>
        <p:nvSpPr>
          <p:cNvPr id="3" name="Content Placeholder 2">
            <a:extLst>
              <a:ext uri="{FF2B5EF4-FFF2-40B4-BE49-F238E27FC236}">
                <a16:creationId xmlns:a16="http://schemas.microsoft.com/office/drawing/2014/main" id="{0DE5BA1A-F299-0C09-5B8B-86E5B8D94146}"/>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err="1">
                <a:ea typeface="+mn-lt"/>
                <a:cs typeface="+mn-lt"/>
              </a:rPr>
              <a:t>pong_top</a:t>
            </a:r>
            <a:r>
              <a:rPr lang="en-US">
                <a:ea typeface="+mn-lt"/>
                <a:cs typeface="+mn-lt"/>
              </a:rPr>
              <a:t> module employs a Finite State Machine (FSM) to manage different game states, including "</a:t>
            </a:r>
            <a:r>
              <a:rPr lang="en-US" err="1">
                <a:ea typeface="+mn-lt"/>
                <a:cs typeface="+mn-lt"/>
              </a:rPr>
              <a:t>newgame</a:t>
            </a:r>
            <a:r>
              <a:rPr lang="en-US">
                <a:ea typeface="+mn-lt"/>
                <a:cs typeface="+mn-lt"/>
              </a:rPr>
              <a:t>," "play," "</a:t>
            </a:r>
            <a:r>
              <a:rPr lang="en-US" err="1">
                <a:ea typeface="+mn-lt"/>
                <a:cs typeface="+mn-lt"/>
              </a:rPr>
              <a:t>newball</a:t>
            </a:r>
            <a:r>
              <a:rPr lang="en-US">
                <a:ea typeface="+mn-lt"/>
                <a:cs typeface="+mn-lt"/>
              </a:rPr>
              <a:t>," and "over."</a:t>
            </a:r>
          </a:p>
          <a:p>
            <a:r>
              <a:rPr lang="en-US">
                <a:ea typeface="+mn-lt"/>
                <a:cs typeface="+mn-lt"/>
              </a:rPr>
              <a:t>The module interfaces with peripherals such as a PS2 receiver for keyboard input processing and a UART transmitter for serial communication. It integrates a clock divider for deriving timing signals and employs timer and counter modules to manage game timing.</a:t>
            </a:r>
          </a:p>
          <a:p>
            <a:endParaRPr lang="en-US"/>
          </a:p>
          <a:p>
            <a:endParaRPr lang="en-US"/>
          </a:p>
        </p:txBody>
      </p:sp>
    </p:spTree>
    <p:extLst>
      <p:ext uri="{BB962C8B-B14F-4D97-AF65-F5344CB8AC3E}">
        <p14:creationId xmlns:p14="http://schemas.microsoft.com/office/powerpoint/2010/main" val="21752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5AC0-4E55-C246-E78A-4B1BA8C8A49F}"/>
              </a:ext>
            </a:extLst>
          </p:cNvPr>
          <p:cNvSpPr>
            <a:spLocks noGrp="1"/>
          </p:cNvSpPr>
          <p:nvPr>
            <p:ph type="title"/>
          </p:nvPr>
        </p:nvSpPr>
        <p:spPr/>
        <p:txBody>
          <a:bodyPr/>
          <a:lstStyle/>
          <a:p>
            <a:r>
              <a:rPr lang="en-US">
                <a:cs typeface="Posterama"/>
              </a:rPr>
              <a:t>Key Components of </a:t>
            </a:r>
            <a:r>
              <a:rPr lang="en-US" err="1">
                <a:cs typeface="Posterama"/>
              </a:rPr>
              <a:t>pong_top</a:t>
            </a:r>
            <a:r>
              <a:rPr lang="en-US">
                <a:cs typeface="Posterama"/>
              </a:rPr>
              <a:t> Module</a:t>
            </a:r>
            <a:endParaRPr lang="en-US"/>
          </a:p>
        </p:txBody>
      </p:sp>
      <p:sp>
        <p:nvSpPr>
          <p:cNvPr id="3" name="Content Placeholder 2">
            <a:extLst>
              <a:ext uri="{FF2B5EF4-FFF2-40B4-BE49-F238E27FC236}">
                <a16:creationId xmlns:a16="http://schemas.microsoft.com/office/drawing/2014/main" id="{5D48A374-FF3A-762A-FB2E-2DDE50360A10}"/>
              </a:ext>
            </a:extLst>
          </p:cNvPr>
          <p:cNvSpPr>
            <a:spLocks noGrp="1"/>
          </p:cNvSpPr>
          <p:nvPr>
            <p:ph idx="1"/>
          </p:nvPr>
        </p:nvSpPr>
        <p:spPr>
          <a:xfrm>
            <a:off x="5917914" y="2260316"/>
            <a:ext cx="5253520" cy="4036534"/>
          </a:xfrm>
        </p:spPr>
        <p:txBody>
          <a:bodyPr vert="horz" lIns="91440" tIns="45720" rIns="91440" bIns="45720" rtlCol="0" anchor="t">
            <a:normAutofit/>
          </a:bodyPr>
          <a:lstStyle/>
          <a:p>
            <a:pPr marL="342900" indent="-342900">
              <a:buFont typeface="Arial" panose="020B0504020202020204" pitchFamily="34" charset="0"/>
              <a:buChar char="•"/>
            </a:pPr>
            <a:r>
              <a:rPr lang="en-US"/>
              <a:t>Text and Graphics</a:t>
            </a:r>
          </a:p>
          <a:p>
            <a:pPr marL="342900" indent="-342900">
              <a:buFont typeface="Arial" panose="020B0504020202020204" pitchFamily="34" charset="0"/>
              <a:buChar char="•"/>
            </a:pPr>
            <a:r>
              <a:rPr lang="en-US"/>
              <a:t>Input Handling</a:t>
            </a:r>
          </a:p>
          <a:p>
            <a:pPr marL="342900" indent="-342900">
              <a:buFont typeface="Arial" panose="020B0504020202020204" pitchFamily="34" charset="0"/>
              <a:buChar char="•"/>
            </a:pPr>
            <a:r>
              <a:rPr lang="en-US"/>
              <a:t>Scorekeeping Timing</a:t>
            </a:r>
          </a:p>
          <a:p>
            <a:pPr marL="342900" indent="-342900">
              <a:buFont typeface="Arial" panose="020B0504020202020204" pitchFamily="34" charset="0"/>
              <a:buChar char="•"/>
            </a:pPr>
            <a:r>
              <a:rPr lang="en-US"/>
              <a:t>User Interface</a:t>
            </a:r>
          </a:p>
          <a:p>
            <a:pPr marL="342900" indent="-342900">
              <a:buFont typeface="Arial" panose="020B0504020202020204" pitchFamily="34" charset="0"/>
              <a:buChar char="•"/>
            </a:pPr>
            <a:r>
              <a:rPr lang="en-US"/>
              <a:t>Modularity and Organization</a:t>
            </a:r>
          </a:p>
          <a:p>
            <a:pPr marL="342900" indent="-342900">
              <a:buFont typeface="Arial" panose="020B0504020202020204" pitchFamily="34" charset="0"/>
              <a:buChar char="•"/>
            </a:pPr>
            <a:endParaRPr lang="en-US"/>
          </a:p>
        </p:txBody>
      </p:sp>
      <p:sp>
        <p:nvSpPr>
          <p:cNvPr id="6" name="Content Placeholder 2">
            <a:extLst>
              <a:ext uri="{FF2B5EF4-FFF2-40B4-BE49-F238E27FC236}">
                <a16:creationId xmlns:a16="http://schemas.microsoft.com/office/drawing/2014/main" id="{F21BC132-A7FC-9ED6-5E61-478B76725205}"/>
              </a:ext>
            </a:extLst>
          </p:cNvPr>
          <p:cNvSpPr txBox="1">
            <a:spLocks/>
          </p:cNvSpPr>
          <p:nvPr/>
        </p:nvSpPr>
        <p:spPr>
          <a:xfrm>
            <a:off x="762000" y="2258604"/>
            <a:ext cx="5253520" cy="4036534"/>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504020202020204" pitchFamily="34" charset="0"/>
              <a:buChar char="•"/>
            </a:pPr>
            <a:r>
              <a:rPr lang="en-US"/>
              <a:t>Finite State Machine (FSM)</a:t>
            </a:r>
          </a:p>
          <a:p>
            <a:pPr marL="342900" indent="-342900">
              <a:buFont typeface="Arial" panose="020B0504020202020204" pitchFamily="34" charset="0"/>
              <a:buChar char="•"/>
            </a:pPr>
            <a:r>
              <a:rPr lang="en-US"/>
              <a:t>Peripheral Interfaces</a:t>
            </a:r>
          </a:p>
          <a:p>
            <a:pPr marL="342900" indent="-342900">
              <a:buFont typeface="Arial" panose="020B0504020202020204" pitchFamily="34" charset="0"/>
              <a:buChar char="•"/>
            </a:pPr>
            <a:r>
              <a:rPr lang="en-US"/>
              <a:t>Clock and Timing</a:t>
            </a:r>
          </a:p>
          <a:p>
            <a:pPr marL="342900" indent="-342900">
              <a:buFont typeface="Arial" panose="020B0504020202020204" pitchFamily="34" charset="0"/>
              <a:buChar char="•"/>
            </a:pPr>
            <a:r>
              <a:rPr lang="en-US"/>
              <a:t>Audio</a:t>
            </a:r>
          </a:p>
          <a:p>
            <a:pPr marL="342900" indent="-342900">
              <a:buFont typeface="Arial" panose="020B0504020202020204" pitchFamily="34" charset="0"/>
              <a:buChar char="•"/>
            </a:pPr>
            <a:r>
              <a:rPr lang="en-US"/>
              <a:t>Display</a:t>
            </a:r>
          </a:p>
          <a:p>
            <a:pPr marL="342900" indent="-342900">
              <a:buFont typeface="Arial" panose="020B0504020202020204" pitchFamily="34" charset="0"/>
              <a:buChar char="•"/>
            </a:pPr>
            <a:endParaRPr lang="en-US"/>
          </a:p>
        </p:txBody>
      </p:sp>
    </p:spTree>
    <p:extLst>
      <p:ext uri="{BB962C8B-B14F-4D97-AF65-F5344CB8AC3E}">
        <p14:creationId xmlns:p14="http://schemas.microsoft.com/office/powerpoint/2010/main" val="4115716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A644-2BDA-AF4C-F4AA-4B2E4F4FFD05}"/>
              </a:ext>
            </a:extLst>
          </p:cNvPr>
          <p:cNvSpPr>
            <a:spLocks noGrp="1"/>
          </p:cNvSpPr>
          <p:nvPr>
            <p:ph type="title"/>
          </p:nvPr>
        </p:nvSpPr>
        <p:spPr/>
        <p:txBody>
          <a:bodyPr/>
          <a:lstStyle/>
          <a:p>
            <a:r>
              <a:rPr lang="en-US">
                <a:cs typeface="Posterama"/>
              </a:rPr>
              <a:t>Simulation</a:t>
            </a:r>
            <a:endParaRPr lang="en-US"/>
          </a:p>
        </p:txBody>
      </p:sp>
      <p:sp>
        <p:nvSpPr>
          <p:cNvPr id="3" name="Content Placeholder 2">
            <a:extLst>
              <a:ext uri="{FF2B5EF4-FFF2-40B4-BE49-F238E27FC236}">
                <a16:creationId xmlns:a16="http://schemas.microsoft.com/office/drawing/2014/main" id="{32494609-A8D5-E529-0F83-87FC1AF72E87}"/>
              </a:ext>
            </a:extLst>
          </p:cNvPr>
          <p:cNvSpPr>
            <a:spLocks noGrp="1"/>
          </p:cNvSpPr>
          <p:nvPr>
            <p:ph idx="1"/>
          </p:nvPr>
        </p:nvSpPr>
        <p:spPr/>
        <p:txBody>
          <a:bodyPr vert="horz" lIns="91440" tIns="45720" rIns="91440" bIns="45720" rtlCol="0" anchor="t">
            <a:normAutofit/>
          </a:bodyPr>
          <a:lstStyle/>
          <a:p>
            <a:r>
              <a:rPr lang="en-US">
                <a:ea typeface="+mn-lt"/>
                <a:cs typeface="+mn-lt"/>
              </a:rPr>
              <a:t>The Verilog testbench includes modules for testing various aspects of the design, such as the VGA controller, Pong game logic, music generation, and keyboard input processing.</a:t>
            </a:r>
            <a:endParaRPr lang="en-US"/>
          </a:p>
          <a:p>
            <a:r>
              <a:rPr lang="en-US">
                <a:ea typeface="+mn-lt"/>
                <a:cs typeface="+mn-lt"/>
              </a:rPr>
              <a:t>The testbench begins by declaring signals and modules necessary for testing, including clock signals (</a:t>
            </a:r>
            <a:r>
              <a:rPr lang="en-US" err="1">
                <a:ea typeface="+mn-lt"/>
                <a:cs typeface="+mn-lt"/>
              </a:rPr>
              <a:t>clk</a:t>
            </a:r>
            <a:r>
              <a:rPr lang="en-US">
                <a:ea typeface="+mn-lt"/>
                <a:cs typeface="+mn-lt"/>
              </a:rPr>
              <a:t> and </a:t>
            </a:r>
            <a:r>
              <a:rPr lang="en-US" err="1">
                <a:ea typeface="+mn-lt"/>
                <a:cs typeface="+mn-lt"/>
              </a:rPr>
              <a:t>kclk</a:t>
            </a:r>
            <a:r>
              <a:rPr lang="en-US">
                <a:ea typeface="+mn-lt"/>
                <a:cs typeface="+mn-lt"/>
              </a:rPr>
              <a:t>), buttons (</a:t>
            </a:r>
            <a:r>
              <a:rPr lang="en-US" err="1">
                <a:ea typeface="+mn-lt"/>
                <a:cs typeface="+mn-lt"/>
              </a:rPr>
              <a:t>reset_btn</a:t>
            </a:r>
            <a:r>
              <a:rPr lang="en-US">
                <a:ea typeface="+mn-lt"/>
                <a:cs typeface="+mn-lt"/>
              </a:rPr>
              <a:t>, </a:t>
            </a:r>
            <a:r>
              <a:rPr lang="en-US" err="1">
                <a:ea typeface="+mn-lt"/>
                <a:cs typeface="+mn-lt"/>
              </a:rPr>
              <a:t>btn_controller</a:t>
            </a:r>
            <a:r>
              <a:rPr lang="en-US">
                <a:ea typeface="+mn-lt"/>
                <a:cs typeface="+mn-lt"/>
              </a:rPr>
              <a:t>, </a:t>
            </a:r>
            <a:r>
              <a:rPr lang="en-US" err="1">
                <a:ea typeface="+mn-lt"/>
                <a:cs typeface="+mn-lt"/>
              </a:rPr>
              <a:t>enter_btn</a:t>
            </a:r>
            <a:r>
              <a:rPr lang="en-US">
                <a:ea typeface="+mn-lt"/>
                <a:cs typeface="+mn-lt"/>
              </a:rPr>
              <a:t>), switches (</a:t>
            </a:r>
            <a:r>
              <a:rPr lang="en-US" err="1">
                <a:ea typeface="+mn-lt"/>
                <a:cs typeface="+mn-lt"/>
              </a:rPr>
              <a:t>clk_factor</a:t>
            </a:r>
            <a:r>
              <a:rPr lang="en-US">
                <a:ea typeface="+mn-lt"/>
                <a:cs typeface="+mn-lt"/>
              </a:rPr>
              <a:t>, </a:t>
            </a:r>
            <a:r>
              <a:rPr lang="en-US" err="1">
                <a:ea typeface="+mn-lt"/>
                <a:cs typeface="+mn-lt"/>
              </a:rPr>
              <a:t>music_enable_sw</a:t>
            </a:r>
            <a:r>
              <a:rPr lang="en-US">
                <a:ea typeface="+mn-lt"/>
                <a:cs typeface="+mn-lt"/>
              </a:rPr>
              <a:t>), and internal signals for music testing (tone, </a:t>
            </a:r>
            <a:r>
              <a:rPr lang="en-US" err="1">
                <a:ea typeface="+mn-lt"/>
                <a:cs typeface="+mn-lt"/>
              </a:rPr>
              <a:t>fullnote</a:t>
            </a:r>
            <a:r>
              <a:rPr lang="en-US">
                <a:ea typeface="+mn-lt"/>
                <a:cs typeface="+mn-lt"/>
              </a:rPr>
              <a:t>, octave, note). </a:t>
            </a:r>
            <a:endParaRPr lang="en-US"/>
          </a:p>
          <a:p>
            <a:endParaRPr lang="en-US">
              <a:ea typeface="+mn-lt"/>
              <a:cs typeface="+mn-lt"/>
            </a:endParaRPr>
          </a:p>
        </p:txBody>
      </p:sp>
    </p:spTree>
    <p:extLst>
      <p:ext uri="{BB962C8B-B14F-4D97-AF65-F5344CB8AC3E}">
        <p14:creationId xmlns:p14="http://schemas.microsoft.com/office/powerpoint/2010/main" val="394164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1E6649-BA29-6BCF-B0AA-B70220F6C975}"/>
              </a:ext>
            </a:extLst>
          </p:cNvPr>
          <p:cNvSpPr>
            <a:spLocks noGrp="1"/>
          </p:cNvSpPr>
          <p:nvPr>
            <p:ph type="title"/>
          </p:nvPr>
        </p:nvSpPr>
        <p:spPr>
          <a:xfrm>
            <a:off x="609600" y="557784"/>
            <a:ext cx="10972800" cy="1325563"/>
          </a:xfrm>
        </p:spPr>
        <p:txBody>
          <a:bodyPr>
            <a:normAutofit/>
          </a:bodyPr>
          <a:lstStyle/>
          <a:p>
            <a:r>
              <a:rPr lang="en-US">
                <a:cs typeface="Posterama"/>
              </a:rPr>
              <a:t>Conclusion</a:t>
            </a:r>
            <a:endParaRPr lang="en-US"/>
          </a:p>
        </p:txBody>
      </p:sp>
      <p:graphicFrame>
        <p:nvGraphicFramePr>
          <p:cNvPr id="5" name="Content Placeholder 2">
            <a:extLst>
              <a:ext uri="{FF2B5EF4-FFF2-40B4-BE49-F238E27FC236}">
                <a16:creationId xmlns:a16="http://schemas.microsoft.com/office/drawing/2014/main" id="{273C1825-3483-99F8-B64E-085418CF8108}"/>
              </a:ext>
            </a:extLst>
          </p:cNvPr>
          <p:cNvGraphicFramePr>
            <a:graphicFrameLocks noGrp="1"/>
          </p:cNvGraphicFramePr>
          <p:nvPr>
            <p:ph idx="1"/>
            <p:extLst>
              <p:ext uri="{D42A27DB-BD31-4B8C-83A1-F6EECF244321}">
                <p14:modId xmlns:p14="http://schemas.microsoft.com/office/powerpoint/2010/main" val="2720168448"/>
              </p:ext>
            </p:extLst>
          </p:nvPr>
        </p:nvGraphicFramePr>
        <p:xfrm>
          <a:off x="435167" y="1785288"/>
          <a:ext cx="10835089" cy="4512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0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2EF53-CA34-B157-B05A-B6C14B7D4B4A}"/>
              </a:ext>
            </a:extLst>
          </p:cNvPr>
          <p:cNvSpPr>
            <a:spLocks noGrp="1"/>
          </p:cNvSpPr>
          <p:nvPr>
            <p:ph type="title"/>
          </p:nvPr>
        </p:nvSpPr>
        <p:spPr>
          <a:xfrm>
            <a:off x="609600" y="557784"/>
            <a:ext cx="10972800" cy="1446390"/>
          </a:xfrm>
        </p:spPr>
        <p:txBody>
          <a:bodyPr>
            <a:normAutofit/>
          </a:bodyPr>
          <a:lstStyle/>
          <a:p>
            <a:r>
              <a:rPr lang="en-US">
                <a:cs typeface="Posterama"/>
              </a:rPr>
              <a:t>What we decided to do</a:t>
            </a:r>
            <a:endParaRPr lang="en-US"/>
          </a:p>
        </p:txBody>
      </p:sp>
      <p:graphicFrame>
        <p:nvGraphicFramePr>
          <p:cNvPr id="5" name="Content Placeholder 2">
            <a:extLst>
              <a:ext uri="{FF2B5EF4-FFF2-40B4-BE49-F238E27FC236}">
                <a16:creationId xmlns:a16="http://schemas.microsoft.com/office/drawing/2014/main" id="{3F3AE4F9-0673-2E3C-1915-A44FC005E799}"/>
              </a:ext>
            </a:extLst>
          </p:cNvPr>
          <p:cNvGraphicFramePr>
            <a:graphicFrameLocks noGrp="1"/>
          </p:cNvGraphicFramePr>
          <p:nvPr>
            <p:ph idx="1"/>
            <p:extLst>
              <p:ext uri="{D42A27DB-BD31-4B8C-83A1-F6EECF244321}">
                <p14:modId xmlns:p14="http://schemas.microsoft.com/office/powerpoint/2010/main" val="1511375377"/>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52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F61B6E9-E1BF-F8E0-6270-AFA22D9C3C20}"/>
              </a:ext>
            </a:extLst>
          </p:cNvPr>
          <p:cNvSpPr>
            <a:spLocks noGrp="1"/>
          </p:cNvSpPr>
          <p:nvPr>
            <p:ph type="title"/>
          </p:nvPr>
        </p:nvSpPr>
        <p:spPr>
          <a:xfrm>
            <a:off x="6297494" y="552782"/>
            <a:ext cx="5369169" cy="1619611"/>
          </a:xfrm>
        </p:spPr>
        <p:txBody>
          <a:bodyPr>
            <a:normAutofit/>
          </a:bodyPr>
          <a:lstStyle/>
          <a:p>
            <a:r>
              <a:rPr lang="en-US">
                <a:cs typeface="Posterama"/>
              </a:rPr>
              <a:t>VGA Implementation</a:t>
            </a:r>
          </a:p>
        </p:txBody>
      </p:sp>
      <p:pic>
        <p:nvPicPr>
          <p:cNvPr id="15" name="Picture 14" descr="Technological background">
            <a:extLst>
              <a:ext uri="{FF2B5EF4-FFF2-40B4-BE49-F238E27FC236}">
                <a16:creationId xmlns:a16="http://schemas.microsoft.com/office/drawing/2014/main" id="{2816BB5F-2783-12A0-FD31-3A74424909F4}"/>
              </a:ext>
            </a:extLst>
          </p:cNvPr>
          <p:cNvPicPr>
            <a:picLocks noChangeAspect="1"/>
          </p:cNvPicPr>
          <p:nvPr/>
        </p:nvPicPr>
        <p:blipFill rotWithShape="1">
          <a:blip r:embed="rId2"/>
          <a:srcRect l="14833" r="28530" b="-3"/>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2FFC82FF-E91E-435E-90B9-250E18F5558C}"/>
              </a:ext>
            </a:extLst>
          </p:cNvPr>
          <p:cNvSpPr>
            <a:spLocks noGrp="1"/>
          </p:cNvSpPr>
          <p:nvPr>
            <p:ph idx="1"/>
          </p:nvPr>
        </p:nvSpPr>
        <p:spPr>
          <a:xfrm>
            <a:off x="6298092" y="2391995"/>
            <a:ext cx="5355276" cy="3174788"/>
          </a:xfrm>
        </p:spPr>
        <p:txBody>
          <a:bodyPr vert="horz" lIns="91440" tIns="45720" rIns="91440" bIns="45720" rtlCol="0" anchor="t">
            <a:normAutofit/>
          </a:bodyPr>
          <a:lstStyle/>
          <a:p>
            <a:pPr marL="342900" indent="-342900">
              <a:buFont typeface="Arial" panose="020B0504020202020204" pitchFamily="34" charset="0"/>
              <a:buChar char="•"/>
            </a:pPr>
            <a:r>
              <a:rPr lang="en-US"/>
              <a:t>Controlled by three different modules </a:t>
            </a:r>
          </a:p>
          <a:p>
            <a:pPr marL="571500" lvl="1" indent="-457200">
              <a:buFont typeface="Courier New" panose="020B0504020202020204" pitchFamily="34" charset="0"/>
              <a:buChar char="o"/>
            </a:pPr>
            <a:r>
              <a:rPr lang="en-US" err="1"/>
              <a:t>VGA_controller</a:t>
            </a:r>
            <a:endParaRPr lang="en-US"/>
          </a:p>
          <a:p>
            <a:pPr marL="571500" lvl="1" indent="-457200">
              <a:buFont typeface="Courier New" panose="020B0504020202020204" pitchFamily="34" charset="0"/>
              <a:buChar char="o"/>
            </a:pPr>
            <a:r>
              <a:rPr lang="en-US" err="1"/>
              <a:t>Pong_text</a:t>
            </a:r>
          </a:p>
          <a:p>
            <a:pPr marL="571500" lvl="1" indent="-457200">
              <a:buFont typeface="Courier New" panose="020B0504020202020204" pitchFamily="34" charset="0"/>
              <a:buChar char="o"/>
            </a:pPr>
            <a:r>
              <a:rPr lang="en-US" err="1"/>
              <a:t>Pong_graph</a:t>
            </a:r>
          </a:p>
        </p:txBody>
      </p:sp>
    </p:spTree>
    <p:extLst>
      <p:ext uri="{BB962C8B-B14F-4D97-AF65-F5344CB8AC3E}">
        <p14:creationId xmlns:p14="http://schemas.microsoft.com/office/powerpoint/2010/main" val="260236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B3F470-1012-5A8A-C206-52B54F532D7F}"/>
              </a:ext>
            </a:extLst>
          </p:cNvPr>
          <p:cNvSpPr>
            <a:spLocks noGrp="1"/>
          </p:cNvSpPr>
          <p:nvPr>
            <p:ph type="title"/>
          </p:nvPr>
        </p:nvSpPr>
        <p:spPr>
          <a:xfrm>
            <a:off x="609600" y="552783"/>
            <a:ext cx="10972800" cy="798644"/>
          </a:xfrm>
        </p:spPr>
        <p:txBody>
          <a:bodyPr vert="horz" lIns="91440" tIns="45720" rIns="91440" bIns="45720" rtlCol="0" anchor="b">
            <a:noAutofit/>
          </a:bodyPr>
          <a:lstStyle/>
          <a:p>
            <a:r>
              <a:rPr lang="en-US" err="1">
                <a:cs typeface="Posterama"/>
              </a:rPr>
              <a:t>VGA_controller</a:t>
            </a:r>
            <a:r>
              <a:rPr lang="en-US">
                <a:cs typeface="Posterama"/>
              </a:rPr>
              <a:t> Module</a:t>
            </a:r>
          </a:p>
        </p:txBody>
      </p:sp>
      <p:sp>
        <p:nvSpPr>
          <p:cNvPr id="3" name="Content Placeholder 2">
            <a:extLst>
              <a:ext uri="{FF2B5EF4-FFF2-40B4-BE49-F238E27FC236}">
                <a16:creationId xmlns:a16="http://schemas.microsoft.com/office/drawing/2014/main" id="{776CB750-90EA-5E0C-6433-B2CD560EF15E}"/>
              </a:ext>
            </a:extLst>
          </p:cNvPr>
          <p:cNvSpPr>
            <a:spLocks noGrp="1"/>
          </p:cNvSpPr>
          <p:nvPr>
            <p:ph idx="1"/>
          </p:nvPr>
        </p:nvSpPr>
        <p:spPr>
          <a:xfrm>
            <a:off x="609599" y="1788089"/>
            <a:ext cx="3750023" cy="3445893"/>
          </a:xfrm>
        </p:spPr>
        <p:txBody>
          <a:bodyPr vert="horz" lIns="91440" tIns="45720" rIns="91440" bIns="45720" rtlCol="0">
            <a:normAutofit/>
          </a:bodyPr>
          <a:lstStyle/>
          <a:p>
            <a:pPr marL="342900" indent="-342900">
              <a:lnSpc>
                <a:spcPct val="100000"/>
              </a:lnSpc>
              <a:buFont typeface="Arial" panose="020B0504020202020204" pitchFamily="34" charset="0"/>
              <a:buChar char="•"/>
            </a:pPr>
            <a:r>
              <a:rPr lang="en-US"/>
              <a:t>Takes care of the VGA refresh rate and provides an output to the VGA XDC</a:t>
            </a:r>
          </a:p>
          <a:p>
            <a:pPr marL="342900" indent="-342900">
              <a:lnSpc>
                <a:spcPct val="100000"/>
              </a:lnSpc>
              <a:buFont typeface="Arial" panose="020B0504020202020204" pitchFamily="34" charset="0"/>
              <a:buChar char="•"/>
            </a:pPr>
            <a:r>
              <a:rPr lang="en-US"/>
              <a:t>Input of 100Mhz clock with a 25MHz refresh period for the </a:t>
            </a:r>
            <a:r>
              <a:rPr lang="en-US" err="1"/>
              <a:t>hsync</a:t>
            </a:r>
            <a:r>
              <a:rPr lang="en-US"/>
              <a:t> and </a:t>
            </a:r>
            <a:r>
              <a:rPr lang="en-US" err="1"/>
              <a:t>vsync</a:t>
            </a:r>
            <a:endParaRPr lang="en-US"/>
          </a:p>
          <a:p>
            <a:pPr marL="342900" indent="-342900">
              <a:lnSpc>
                <a:spcPct val="100000"/>
              </a:lnSpc>
              <a:buFont typeface="Arial" panose="020B0504020202020204" pitchFamily="34" charset="0"/>
              <a:buChar char="•"/>
            </a:pPr>
            <a:r>
              <a:rPr lang="en-US"/>
              <a:t>640x840 resolution</a:t>
            </a:r>
          </a:p>
          <a:p>
            <a:pPr marL="342900" indent="-342900">
              <a:lnSpc>
                <a:spcPct val="100000"/>
              </a:lnSpc>
              <a:buFont typeface="Arial" panose="020B0504020202020204" pitchFamily="34" charset="0"/>
              <a:buChar char="•"/>
            </a:pPr>
            <a:r>
              <a:rPr lang="en-US"/>
              <a:t>Reset button stops screen from refreshing</a:t>
            </a:r>
          </a:p>
          <a:p>
            <a:pPr marL="342900" indent="-342900">
              <a:lnSpc>
                <a:spcPct val="100000"/>
              </a:lnSpc>
              <a:buFont typeface="Arial" panose="020B0504020202020204" pitchFamily="34" charset="0"/>
              <a:buChar char="•"/>
            </a:pPr>
            <a:endParaRPr lang="en-US"/>
          </a:p>
          <a:p>
            <a:pPr marL="342900" indent="-342900">
              <a:lnSpc>
                <a:spcPct val="100000"/>
              </a:lnSpc>
              <a:buFont typeface="Arial" panose="020B0504020202020204" pitchFamily="34" charset="0"/>
              <a:buChar char="•"/>
            </a:pPr>
            <a:endParaRPr lang="en-US"/>
          </a:p>
        </p:txBody>
      </p:sp>
      <p:pic>
        <p:nvPicPr>
          <p:cNvPr id="4" name="Picture 3" descr="A screenshot of a computer program&#10;&#10;Description automatically generated">
            <a:extLst>
              <a:ext uri="{FF2B5EF4-FFF2-40B4-BE49-F238E27FC236}">
                <a16:creationId xmlns:a16="http://schemas.microsoft.com/office/drawing/2014/main" id="{ACF22B81-B959-329D-AF27-7A4D0D6A20DB}"/>
              </a:ext>
            </a:extLst>
          </p:cNvPr>
          <p:cNvPicPr>
            <a:picLocks noChangeAspect="1"/>
          </p:cNvPicPr>
          <p:nvPr/>
        </p:nvPicPr>
        <p:blipFill>
          <a:blip r:embed="rId2"/>
          <a:stretch>
            <a:fillRect/>
          </a:stretch>
        </p:blipFill>
        <p:spPr>
          <a:xfrm>
            <a:off x="5670784" y="3424052"/>
            <a:ext cx="6470416" cy="1880659"/>
          </a:xfrm>
          <a:prstGeom prst="rect">
            <a:avLst/>
          </a:prstGeom>
        </p:spPr>
      </p:pic>
    </p:spTree>
    <p:extLst>
      <p:ext uri="{BB962C8B-B14F-4D97-AF65-F5344CB8AC3E}">
        <p14:creationId xmlns:p14="http://schemas.microsoft.com/office/powerpoint/2010/main" val="142601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A3B37B3-279D-49A2-83A4-200BE9B8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D6A9045-ABE1-4B52-97C4-7B9D5F3E8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0290" y="0"/>
            <a:ext cx="5531710" cy="6858000"/>
          </a:xfrm>
          <a:custGeom>
            <a:avLst/>
            <a:gdLst>
              <a:gd name="connsiteX0" fmla="*/ 615190 w 5531710"/>
              <a:gd name="connsiteY0" fmla="*/ 3536635 h 6858000"/>
              <a:gd name="connsiteX1" fmla="*/ 1124778 w 5531710"/>
              <a:gd name="connsiteY1" fmla="*/ 4046223 h 6858000"/>
              <a:gd name="connsiteX2" fmla="*/ 615190 w 5531710"/>
              <a:gd name="connsiteY2" fmla="*/ 4555811 h 6858000"/>
              <a:gd name="connsiteX3" fmla="*/ 105603 w 5531710"/>
              <a:gd name="connsiteY3" fmla="*/ 4046223 h 6858000"/>
              <a:gd name="connsiteX4" fmla="*/ 615190 w 5531710"/>
              <a:gd name="connsiteY4" fmla="*/ 3536635 h 6858000"/>
              <a:gd name="connsiteX5" fmla="*/ 1497780 w 5531710"/>
              <a:gd name="connsiteY5" fmla="*/ 0 h 6858000"/>
              <a:gd name="connsiteX6" fmla="*/ 1997377 w 5531710"/>
              <a:gd name="connsiteY6" fmla="*/ 0 h 6858000"/>
              <a:gd name="connsiteX7" fmla="*/ 5164844 w 5531710"/>
              <a:gd name="connsiteY7" fmla="*/ 0 h 6858000"/>
              <a:gd name="connsiteX8" fmla="*/ 5531710 w 5531710"/>
              <a:gd name="connsiteY8" fmla="*/ 0 h 6858000"/>
              <a:gd name="connsiteX9" fmla="*/ 5531710 w 5531710"/>
              <a:gd name="connsiteY9" fmla="*/ 6858000 h 6858000"/>
              <a:gd name="connsiteX10" fmla="*/ 1997377 w 5531710"/>
              <a:gd name="connsiteY10" fmla="*/ 6858000 h 6858000"/>
              <a:gd name="connsiteX11" fmla="*/ 311757 w 5531710"/>
              <a:gd name="connsiteY11" fmla="*/ 6858000 h 6858000"/>
              <a:gd name="connsiteX12" fmla="*/ 314130 w 5531710"/>
              <a:gd name="connsiteY12" fmla="*/ 6707670 h 6858000"/>
              <a:gd name="connsiteX13" fmla="*/ 599702 w 5531710"/>
              <a:gd name="connsiteY13" fmla="*/ 5670858 h 6858000"/>
              <a:gd name="connsiteX14" fmla="*/ 1211433 w 5531710"/>
              <a:gd name="connsiteY14" fmla="*/ 4641255 h 6858000"/>
              <a:gd name="connsiteX15" fmla="*/ 1053041 w 5531710"/>
              <a:gd name="connsiteY15" fmla="*/ 3164269 h 6858000"/>
              <a:gd name="connsiteX16" fmla="*/ 607048 w 5531710"/>
              <a:gd name="connsiteY16" fmla="*/ 2589405 h 6858000"/>
              <a:gd name="connsiteX17" fmla="*/ 1054915 w 5531710"/>
              <a:gd name="connsiteY17" fmla="*/ 1068099 h 6858000"/>
              <a:gd name="connsiteX18" fmla="*/ 1502877 w 5531710"/>
              <a:gd name="connsiteY18" fmla="*/ 419995 h 6858000"/>
              <a:gd name="connsiteX19" fmla="*/ 1505904 w 5531710"/>
              <a:gd name="connsiteY19" fmla="*/ 184996 h 6858000"/>
              <a:gd name="connsiteX20" fmla="*/ 14543 w 5531710"/>
              <a:gd name="connsiteY20" fmla="*/ 0 h 6858000"/>
              <a:gd name="connsiteX21" fmla="*/ 879351 w 5531710"/>
              <a:gd name="connsiteY21" fmla="*/ 0 h 6858000"/>
              <a:gd name="connsiteX22" fmla="*/ 892053 w 5531710"/>
              <a:gd name="connsiteY22" fmla="*/ 78052 h 6858000"/>
              <a:gd name="connsiteX23" fmla="*/ 561940 w 5531710"/>
              <a:gd name="connsiteY23" fmla="*/ 535443 h 6858000"/>
              <a:gd name="connsiteX24" fmla="*/ 15320 w 5531710"/>
              <a:gd name="connsiteY24" fmla="*/ 219852 h 6858000"/>
              <a:gd name="connsiteX25" fmla="*/ 4234 w 5531710"/>
              <a:gd name="connsiteY25"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31710" h="6858000">
                <a:moveTo>
                  <a:pt x="615190" y="3536635"/>
                </a:moveTo>
                <a:cubicBezTo>
                  <a:pt x="896628" y="3536635"/>
                  <a:pt x="1124778" y="3764785"/>
                  <a:pt x="1124778" y="4046223"/>
                </a:cubicBezTo>
                <a:cubicBezTo>
                  <a:pt x="1124778" y="4327661"/>
                  <a:pt x="896628" y="4555811"/>
                  <a:pt x="615190" y="4555811"/>
                </a:cubicBezTo>
                <a:cubicBezTo>
                  <a:pt x="333753" y="4555811"/>
                  <a:pt x="105603" y="4327661"/>
                  <a:pt x="105603" y="4046223"/>
                </a:cubicBezTo>
                <a:cubicBezTo>
                  <a:pt x="105603" y="3764785"/>
                  <a:pt x="333753" y="3536635"/>
                  <a:pt x="615190" y="3536635"/>
                </a:cubicBezTo>
                <a:close/>
                <a:moveTo>
                  <a:pt x="1497780" y="0"/>
                </a:moveTo>
                <a:lnTo>
                  <a:pt x="1997377" y="0"/>
                </a:lnTo>
                <a:lnTo>
                  <a:pt x="5164844" y="0"/>
                </a:lnTo>
                <a:lnTo>
                  <a:pt x="5531710" y="0"/>
                </a:lnTo>
                <a:lnTo>
                  <a:pt x="5531710" y="6858000"/>
                </a:lnTo>
                <a:lnTo>
                  <a:pt x="1997377" y="6858000"/>
                </a:lnTo>
                <a:lnTo>
                  <a:pt x="311757" y="6858000"/>
                </a:lnTo>
                <a:lnTo>
                  <a:pt x="314130" y="6707670"/>
                </a:lnTo>
                <a:cubicBezTo>
                  <a:pt x="335132" y="6366409"/>
                  <a:pt x="433652" y="6019042"/>
                  <a:pt x="599702" y="5670858"/>
                </a:cubicBezTo>
                <a:cubicBezTo>
                  <a:pt x="770257" y="5311556"/>
                  <a:pt x="1010813" y="4986832"/>
                  <a:pt x="1211433" y="4641255"/>
                </a:cubicBezTo>
                <a:cubicBezTo>
                  <a:pt x="1493036" y="4154456"/>
                  <a:pt x="1511835" y="3622744"/>
                  <a:pt x="1053041" y="3164269"/>
                </a:cubicBezTo>
                <a:cubicBezTo>
                  <a:pt x="881977" y="2993264"/>
                  <a:pt x="700423" y="2805523"/>
                  <a:pt x="607048" y="2589405"/>
                </a:cubicBezTo>
                <a:cubicBezTo>
                  <a:pt x="366280"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20" y="219852"/>
                </a:cubicBezTo>
                <a:cubicBezTo>
                  <a:pt x="-630" y="160329"/>
                  <a:pt x="-3761"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A911FB-1210-2F71-9392-BDDDF5B7F1A5}"/>
              </a:ext>
            </a:extLst>
          </p:cNvPr>
          <p:cNvSpPr>
            <a:spLocks noGrp="1"/>
          </p:cNvSpPr>
          <p:nvPr>
            <p:ph type="title"/>
          </p:nvPr>
        </p:nvSpPr>
        <p:spPr>
          <a:xfrm>
            <a:off x="189730" y="163391"/>
            <a:ext cx="6475409" cy="1184588"/>
          </a:xfrm>
        </p:spPr>
        <p:txBody>
          <a:bodyPr>
            <a:normAutofit/>
          </a:bodyPr>
          <a:lstStyle/>
          <a:p>
            <a:r>
              <a:rPr lang="en-US" err="1">
                <a:cs typeface="Posterama"/>
              </a:rPr>
              <a:t>Pong_text</a:t>
            </a:r>
            <a:r>
              <a:rPr lang="en-US">
                <a:cs typeface="Posterama"/>
              </a:rPr>
              <a:t> Module</a:t>
            </a:r>
          </a:p>
        </p:txBody>
      </p:sp>
      <p:sp>
        <p:nvSpPr>
          <p:cNvPr id="3" name="Content Placeholder 2">
            <a:extLst>
              <a:ext uri="{FF2B5EF4-FFF2-40B4-BE49-F238E27FC236}">
                <a16:creationId xmlns:a16="http://schemas.microsoft.com/office/drawing/2014/main" id="{2DF7F1B8-6EF9-2457-453F-407F2A4C2D38}"/>
              </a:ext>
            </a:extLst>
          </p:cNvPr>
          <p:cNvSpPr>
            <a:spLocks noGrp="1"/>
          </p:cNvSpPr>
          <p:nvPr>
            <p:ph idx="1"/>
          </p:nvPr>
        </p:nvSpPr>
        <p:spPr>
          <a:xfrm>
            <a:off x="409052" y="1831236"/>
            <a:ext cx="5420367" cy="2325590"/>
          </a:xfrm>
        </p:spPr>
        <p:txBody>
          <a:bodyPr vert="horz" lIns="91440" tIns="45720" rIns="91440" bIns="45720" rtlCol="0" anchor="t">
            <a:noAutofit/>
          </a:bodyPr>
          <a:lstStyle/>
          <a:p>
            <a:pPr>
              <a:lnSpc>
                <a:spcPct val="100000"/>
              </a:lnSpc>
            </a:pPr>
            <a:r>
              <a:rPr lang="en-US" sz="1600">
                <a:ea typeface="+mn-lt"/>
                <a:cs typeface="+mn-lt"/>
              </a:rPr>
              <a:t>The </a:t>
            </a:r>
            <a:r>
              <a:rPr lang="en-US" sz="1600" err="1">
                <a:ea typeface="+mn-lt"/>
                <a:cs typeface="+mn-lt"/>
              </a:rPr>
              <a:t>pong_text</a:t>
            </a:r>
            <a:r>
              <a:rPr lang="en-US" sz="1600">
                <a:ea typeface="+mn-lt"/>
                <a:cs typeface="+mn-lt"/>
              </a:rPr>
              <a:t> module serves as a text-based graphics controller for a Pong game, responsible for displaying various textual elements on the screen.</a:t>
            </a:r>
          </a:p>
          <a:p>
            <a:pPr marL="342900" indent="-342900">
              <a:lnSpc>
                <a:spcPct val="100000"/>
              </a:lnSpc>
              <a:buFont typeface="Arial" panose="020B0504020202020204" pitchFamily="34" charset="0"/>
              <a:buChar char="•"/>
            </a:pPr>
            <a:r>
              <a:rPr lang="en-US" sz="1600"/>
              <a:t>Utilizes ASCII Codes to provide characters to the different text sections of the game</a:t>
            </a:r>
          </a:p>
          <a:p>
            <a:pPr marL="342900" indent="-342900">
              <a:lnSpc>
                <a:spcPct val="100000"/>
              </a:lnSpc>
              <a:buFont typeface="Arial" panose="020B0504020202020204" pitchFamily="34" charset="0"/>
              <a:buChar char="•"/>
            </a:pPr>
            <a:r>
              <a:rPr lang="en-US" sz="1600">
                <a:ea typeface="+mn-lt"/>
                <a:cs typeface="+mn-lt"/>
              </a:rPr>
              <a:t>Four regions are used in the game, activated based on the courser position:</a:t>
            </a:r>
          </a:p>
          <a:p>
            <a:pPr marL="571500" lvl="1" indent="-457200">
              <a:lnSpc>
                <a:spcPct val="100000"/>
              </a:lnSpc>
              <a:buFont typeface="Courier New" panose="020B0504020202020204" pitchFamily="34" charset="0"/>
              <a:buChar char="o"/>
            </a:pPr>
            <a:r>
              <a:rPr lang="en-US" sz="1600">
                <a:ea typeface="+mn-lt"/>
                <a:cs typeface="+mn-lt"/>
              </a:rPr>
              <a:t>score region, logo region, rule region, and game over.</a:t>
            </a:r>
            <a:endParaRPr lang="en-US" sz="1600"/>
          </a:p>
        </p:txBody>
      </p:sp>
      <p:pic>
        <p:nvPicPr>
          <p:cNvPr id="7" name="Picture 6">
            <a:extLst>
              <a:ext uri="{FF2B5EF4-FFF2-40B4-BE49-F238E27FC236}">
                <a16:creationId xmlns:a16="http://schemas.microsoft.com/office/drawing/2014/main" id="{FDD412FE-4376-A4E4-7CA7-49EAA8CD169F}"/>
              </a:ext>
            </a:extLst>
          </p:cNvPr>
          <p:cNvPicPr>
            <a:picLocks noChangeAspect="1"/>
          </p:cNvPicPr>
          <p:nvPr/>
        </p:nvPicPr>
        <p:blipFill>
          <a:blip r:embed="rId2"/>
          <a:stretch>
            <a:fillRect/>
          </a:stretch>
        </p:blipFill>
        <p:spPr>
          <a:xfrm>
            <a:off x="8130452" y="1828175"/>
            <a:ext cx="3451351" cy="1551642"/>
          </a:xfrm>
          <a:prstGeom prst="rect">
            <a:avLst/>
          </a:prstGeom>
        </p:spPr>
      </p:pic>
      <p:pic>
        <p:nvPicPr>
          <p:cNvPr id="5" name="Picture 4" descr="A green and yellow sign&#10;&#10;Description automatically generated">
            <a:extLst>
              <a:ext uri="{FF2B5EF4-FFF2-40B4-BE49-F238E27FC236}">
                <a16:creationId xmlns:a16="http://schemas.microsoft.com/office/drawing/2014/main" id="{84F196B8-DCF1-FC57-7741-5858D60E87B3}"/>
              </a:ext>
            </a:extLst>
          </p:cNvPr>
          <p:cNvPicPr>
            <a:picLocks noChangeAspect="1"/>
          </p:cNvPicPr>
          <p:nvPr/>
        </p:nvPicPr>
        <p:blipFill>
          <a:blip r:embed="rId3"/>
          <a:stretch>
            <a:fillRect/>
          </a:stretch>
        </p:blipFill>
        <p:spPr>
          <a:xfrm>
            <a:off x="8130452" y="5107125"/>
            <a:ext cx="3451351" cy="804598"/>
          </a:xfrm>
          <a:prstGeom prst="rect">
            <a:avLst/>
          </a:prstGeom>
        </p:spPr>
      </p:pic>
      <p:pic>
        <p:nvPicPr>
          <p:cNvPr id="6" name="Picture 5">
            <a:extLst>
              <a:ext uri="{FF2B5EF4-FFF2-40B4-BE49-F238E27FC236}">
                <a16:creationId xmlns:a16="http://schemas.microsoft.com/office/drawing/2014/main" id="{DDFB8367-A38D-F238-0BE9-4C0AD7CDB354}"/>
              </a:ext>
            </a:extLst>
          </p:cNvPr>
          <p:cNvPicPr>
            <a:picLocks noChangeAspect="1"/>
          </p:cNvPicPr>
          <p:nvPr/>
        </p:nvPicPr>
        <p:blipFill>
          <a:blip r:embed="rId4"/>
          <a:stretch>
            <a:fillRect/>
          </a:stretch>
        </p:blipFill>
        <p:spPr>
          <a:xfrm>
            <a:off x="8130452" y="3741617"/>
            <a:ext cx="3451351" cy="686067"/>
          </a:xfrm>
          <a:prstGeom prst="rect">
            <a:avLst/>
          </a:prstGeom>
        </p:spPr>
      </p:pic>
      <p:pic>
        <p:nvPicPr>
          <p:cNvPr id="4" name="Picture 3">
            <a:extLst>
              <a:ext uri="{FF2B5EF4-FFF2-40B4-BE49-F238E27FC236}">
                <a16:creationId xmlns:a16="http://schemas.microsoft.com/office/drawing/2014/main" id="{CC683CEF-BD6A-5CEF-6BB2-3FFDD4A9A525}"/>
              </a:ext>
            </a:extLst>
          </p:cNvPr>
          <p:cNvPicPr>
            <a:picLocks noChangeAspect="1"/>
          </p:cNvPicPr>
          <p:nvPr/>
        </p:nvPicPr>
        <p:blipFill>
          <a:blip r:embed="rId5"/>
          <a:stretch>
            <a:fillRect/>
          </a:stretch>
        </p:blipFill>
        <p:spPr>
          <a:xfrm>
            <a:off x="8130452" y="754598"/>
            <a:ext cx="3451351" cy="432688"/>
          </a:xfrm>
          <a:prstGeom prst="rect">
            <a:avLst/>
          </a:prstGeom>
        </p:spPr>
      </p:pic>
      <p:pic>
        <p:nvPicPr>
          <p:cNvPr id="8" name="Picture 7" descr="A computer screen shot of a program&#10;&#10;Description automatically generated">
            <a:extLst>
              <a:ext uri="{FF2B5EF4-FFF2-40B4-BE49-F238E27FC236}">
                <a16:creationId xmlns:a16="http://schemas.microsoft.com/office/drawing/2014/main" id="{3BF1015D-D924-070D-5C7B-AFE8D5E58339}"/>
              </a:ext>
            </a:extLst>
          </p:cNvPr>
          <p:cNvPicPr>
            <a:picLocks noChangeAspect="1"/>
          </p:cNvPicPr>
          <p:nvPr/>
        </p:nvPicPr>
        <p:blipFill>
          <a:blip r:embed="rId6"/>
          <a:stretch>
            <a:fillRect/>
          </a:stretch>
        </p:blipFill>
        <p:spPr>
          <a:xfrm>
            <a:off x="1410984" y="4710054"/>
            <a:ext cx="5252720" cy="2152132"/>
          </a:xfrm>
          <a:prstGeom prst="rect">
            <a:avLst/>
          </a:prstGeom>
        </p:spPr>
      </p:pic>
    </p:spTree>
    <p:extLst>
      <p:ext uri="{BB962C8B-B14F-4D97-AF65-F5344CB8AC3E}">
        <p14:creationId xmlns:p14="http://schemas.microsoft.com/office/powerpoint/2010/main" val="316240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7A74-8938-9887-4806-59F1B75B28B5}"/>
              </a:ext>
            </a:extLst>
          </p:cNvPr>
          <p:cNvSpPr>
            <a:spLocks noGrp="1"/>
          </p:cNvSpPr>
          <p:nvPr>
            <p:ph type="title"/>
          </p:nvPr>
        </p:nvSpPr>
        <p:spPr>
          <a:xfrm>
            <a:off x="751840" y="456184"/>
            <a:ext cx="10972800" cy="1325563"/>
          </a:xfrm>
        </p:spPr>
        <p:txBody>
          <a:bodyPr/>
          <a:lstStyle/>
          <a:p>
            <a:r>
              <a:rPr lang="en-US" err="1">
                <a:cs typeface="Posterama"/>
              </a:rPr>
              <a:t>Pong_graph</a:t>
            </a:r>
            <a:r>
              <a:rPr lang="en-US">
                <a:cs typeface="Posterama"/>
              </a:rPr>
              <a:t> Module</a:t>
            </a:r>
            <a:endParaRPr lang="en-US"/>
          </a:p>
        </p:txBody>
      </p:sp>
      <p:sp>
        <p:nvSpPr>
          <p:cNvPr id="3" name="Content Placeholder 2">
            <a:extLst>
              <a:ext uri="{FF2B5EF4-FFF2-40B4-BE49-F238E27FC236}">
                <a16:creationId xmlns:a16="http://schemas.microsoft.com/office/drawing/2014/main" id="{544B7DBE-CF87-AE3A-7C4A-A8302ABF04F2}"/>
              </a:ext>
            </a:extLst>
          </p:cNvPr>
          <p:cNvSpPr>
            <a:spLocks noGrp="1"/>
          </p:cNvSpPr>
          <p:nvPr>
            <p:ph idx="1"/>
          </p:nvPr>
        </p:nvSpPr>
        <p:spPr>
          <a:xfrm>
            <a:off x="711200" y="2614204"/>
            <a:ext cx="10972800" cy="4036534"/>
          </a:xfrm>
        </p:spPr>
        <p:txBody>
          <a:bodyPr vert="horz" lIns="91440" tIns="45720" rIns="91440" bIns="45720" rtlCol="0" anchor="t">
            <a:normAutofit/>
          </a:bodyPr>
          <a:lstStyle/>
          <a:p>
            <a:r>
              <a:rPr lang="en-US"/>
              <a:t>The </a:t>
            </a:r>
            <a:r>
              <a:rPr lang="en-US" err="1"/>
              <a:t>pong_graph</a:t>
            </a:r>
            <a:r>
              <a:rPr lang="en-US"/>
              <a:t> module functions as a graphics controller for a Pong game, determining the positions and interactions of various graphical elements such as walls, paddles, and the ball within the display area.</a:t>
            </a:r>
          </a:p>
          <a:p>
            <a:pPr marL="342900" indent="-342900">
              <a:buFont typeface="Arial" panose="020B0504020202020204" pitchFamily="34" charset="0"/>
              <a:buChar char="•"/>
            </a:pPr>
            <a:r>
              <a:rPr lang="en-US"/>
              <a:t>These objects are closed within a display area and are giving coordinates within this display area</a:t>
            </a:r>
          </a:p>
          <a:p>
            <a:pPr marL="342900" indent="-342900">
              <a:buFont typeface="Arial" panose="020B0504020202020204" pitchFamily="34" charset="0"/>
              <a:buChar char="•"/>
            </a:pPr>
            <a:r>
              <a:rPr lang="en-US"/>
              <a:t>The paddle's position is controlled by the up and down keys of a keyboard</a:t>
            </a:r>
          </a:p>
          <a:p>
            <a:pPr marL="342900" indent="-342900">
              <a:buFont typeface="Arial" panose="020B0504020202020204" pitchFamily="34" charset="0"/>
              <a:buChar char="•"/>
            </a:pPr>
            <a:r>
              <a:rPr lang="en-US"/>
              <a:t>The ball's position is controlled by velocity parameters that recognize when the ball crashes with any other objects and responds respectively</a:t>
            </a:r>
          </a:p>
          <a:p>
            <a:pPr marL="342900" indent="-342900">
              <a:buFont typeface="Arial" panose="020B0504020202020204" pitchFamily="34" charset="0"/>
              <a:buChar char="•"/>
            </a:pPr>
            <a:r>
              <a:rPr lang="en-US"/>
              <a:t>These objects include ROMs to represent the object to place on screen</a:t>
            </a:r>
          </a:p>
        </p:txBody>
      </p:sp>
      <p:pic>
        <p:nvPicPr>
          <p:cNvPr id="4" name="Picture 3">
            <a:extLst>
              <a:ext uri="{FF2B5EF4-FFF2-40B4-BE49-F238E27FC236}">
                <a16:creationId xmlns:a16="http://schemas.microsoft.com/office/drawing/2014/main" id="{F2F6F35C-6677-6413-CAB5-34CE002617D4}"/>
              </a:ext>
            </a:extLst>
          </p:cNvPr>
          <p:cNvPicPr>
            <a:picLocks noChangeAspect="1"/>
          </p:cNvPicPr>
          <p:nvPr/>
        </p:nvPicPr>
        <p:blipFill>
          <a:blip r:embed="rId2"/>
          <a:stretch>
            <a:fillRect/>
          </a:stretch>
        </p:blipFill>
        <p:spPr>
          <a:xfrm>
            <a:off x="7294880" y="-645"/>
            <a:ext cx="4927600" cy="2429530"/>
          </a:xfrm>
          <a:prstGeom prst="rect">
            <a:avLst/>
          </a:prstGeom>
        </p:spPr>
      </p:pic>
    </p:spTree>
    <p:extLst>
      <p:ext uri="{BB962C8B-B14F-4D97-AF65-F5344CB8AC3E}">
        <p14:creationId xmlns:p14="http://schemas.microsoft.com/office/powerpoint/2010/main" val="93469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3B492FA-F7E7-4C37-A395-EC3426FA8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1D41860-C334-4AEF-B2BB-71CB98CC8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35E5C-3CA7-2A4E-9866-422649EE9726}"/>
              </a:ext>
            </a:extLst>
          </p:cNvPr>
          <p:cNvSpPr>
            <a:spLocks noGrp="1"/>
          </p:cNvSpPr>
          <p:nvPr>
            <p:ph type="title"/>
          </p:nvPr>
        </p:nvSpPr>
        <p:spPr>
          <a:xfrm>
            <a:off x="609600" y="4550563"/>
            <a:ext cx="6658405" cy="1327947"/>
          </a:xfrm>
        </p:spPr>
        <p:txBody>
          <a:bodyPr vert="horz" lIns="91440" tIns="45720" rIns="91440" bIns="45720" rtlCol="0" anchor="ctr">
            <a:normAutofit/>
          </a:bodyPr>
          <a:lstStyle/>
          <a:p>
            <a:r>
              <a:rPr lang="en-US" sz="5400"/>
              <a:t>Initial Screen</a:t>
            </a:r>
          </a:p>
        </p:txBody>
      </p:sp>
      <p:pic>
        <p:nvPicPr>
          <p:cNvPr id="4" name="Content Placeholder 3" descr="A screen shot of a video game&#10;&#10;Description automatically generated">
            <a:extLst>
              <a:ext uri="{FF2B5EF4-FFF2-40B4-BE49-F238E27FC236}">
                <a16:creationId xmlns:a16="http://schemas.microsoft.com/office/drawing/2014/main" id="{883A3A64-969A-F38C-6B7E-F6D80266331F}"/>
              </a:ext>
            </a:extLst>
          </p:cNvPr>
          <p:cNvPicPr>
            <a:picLocks noGrp="1" noChangeAspect="1"/>
          </p:cNvPicPr>
          <p:nvPr>
            <p:ph idx="1"/>
          </p:nvPr>
        </p:nvPicPr>
        <p:blipFill rotWithShape="1">
          <a:blip r:embed="rId2"/>
          <a:srcRect b="5063"/>
          <a:stretch/>
        </p:blipFill>
        <p:spPr>
          <a:xfrm>
            <a:off x="2998993" y="313185"/>
            <a:ext cx="6190964" cy="3482427"/>
          </a:xfrm>
          <a:prstGeom prst="rect">
            <a:avLst/>
          </a:prstGeom>
        </p:spPr>
      </p:pic>
    </p:spTree>
    <p:extLst>
      <p:ext uri="{BB962C8B-B14F-4D97-AF65-F5344CB8AC3E}">
        <p14:creationId xmlns:p14="http://schemas.microsoft.com/office/powerpoint/2010/main" val="31605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FB09BF-B726-6111-2A08-A508E6F0EFB6}"/>
              </a:ext>
            </a:extLst>
          </p:cNvPr>
          <p:cNvSpPr>
            <a:spLocks noGrp="1"/>
          </p:cNvSpPr>
          <p:nvPr>
            <p:ph type="title"/>
          </p:nvPr>
        </p:nvSpPr>
        <p:spPr>
          <a:xfrm>
            <a:off x="609600" y="552783"/>
            <a:ext cx="10972800" cy="1570804"/>
          </a:xfrm>
        </p:spPr>
        <p:txBody>
          <a:bodyPr vert="horz" lIns="91440" tIns="45720" rIns="91440" bIns="45720" rtlCol="0">
            <a:normAutofit/>
          </a:bodyPr>
          <a:lstStyle/>
          <a:p>
            <a:r>
              <a:rPr lang="en-US" sz="5400"/>
              <a:t>Gameplay Screen</a:t>
            </a:r>
            <a:endParaRPr lang="en-US" sz="5400">
              <a:cs typeface="Posterama"/>
            </a:endParaRPr>
          </a:p>
        </p:txBody>
      </p:sp>
      <p:pic>
        <p:nvPicPr>
          <p:cNvPr id="6" name="Content Placeholder 5" descr="A screen shot of a video game&#10;&#10;Description automatically generated">
            <a:extLst>
              <a:ext uri="{FF2B5EF4-FFF2-40B4-BE49-F238E27FC236}">
                <a16:creationId xmlns:a16="http://schemas.microsoft.com/office/drawing/2014/main" id="{640CB87F-1912-0ED9-8F32-054FDF7AD3D5}"/>
              </a:ext>
            </a:extLst>
          </p:cNvPr>
          <p:cNvPicPr>
            <a:picLocks noChangeAspect="1"/>
          </p:cNvPicPr>
          <p:nvPr/>
        </p:nvPicPr>
        <p:blipFill>
          <a:blip r:embed="rId2"/>
          <a:stretch>
            <a:fillRect/>
          </a:stretch>
        </p:blipFill>
        <p:spPr>
          <a:xfrm>
            <a:off x="5219293" y="2400266"/>
            <a:ext cx="6371669" cy="3952318"/>
          </a:xfrm>
          <a:prstGeom prst="rect">
            <a:avLst/>
          </a:prstGeom>
        </p:spPr>
      </p:pic>
    </p:spTree>
    <p:extLst>
      <p:ext uri="{BB962C8B-B14F-4D97-AF65-F5344CB8AC3E}">
        <p14:creationId xmlns:p14="http://schemas.microsoft.com/office/powerpoint/2010/main" val="1062512157"/>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213A22"/>
      </a:dk2>
      <a:lt2>
        <a:srgbClr val="E2E6E8"/>
      </a:lt2>
      <a:accent1>
        <a:srgbClr val="C37A4D"/>
      </a:accent1>
      <a:accent2>
        <a:srgbClr val="B19A3B"/>
      </a:accent2>
      <a:accent3>
        <a:srgbClr val="96AD44"/>
      </a:accent3>
      <a:accent4>
        <a:srgbClr val="66B13B"/>
      </a:accent4>
      <a:accent5>
        <a:srgbClr val="48B84E"/>
      </a:accent5>
      <a:accent6>
        <a:srgbClr val="3BB172"/>
      </a:accent6>
      <a:hlink>
        <a:srgbClr val="3D89B8"/>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SplashVTI</vt:lpstr>
      <vt:lpstr>Ping Pong game with Music</vt:lpstr>
      <vt:lpstr>Requirements</vt:lpstr>
      <vt:lpstr>What we decided to do</vt:lpstr>
      <vt:lpstr>VGA Implementation</vt:lpstr>
      <vt:lpstr>VGA_controller Module</vt:lpstr>
      <vt:lpstr>Pong_text Module</vt:lpstr>
      <vt:lpstr>Pong_graph Module</vt:lpstr>
      <vt:lpstr>Initial Screen</vt:lpstr>
      <vt:lpstr>Gameplay Screen</vt:lpstr>
      <vt:lpstr>Game Over Screen</vt:lpstr>
      <vt:lpstr>UART Implementation</vt:lpstr>
      <vt:lpstr>Debouncer Module</vt:lpstr>
      <vt:lpstr>PS2_Receiver Module</vt:lpstr>
      <vt:lpstr>UART_tx module</vt:lpstr>
      <vt:lpstr>UART_buffer Implementation</vt:lpstr>
      <vt:lpstr>Binary to ASCII Module</vt:lpstr>
      <vt:lpstr>Music Implementation</vt:lpstr>
      <vt:lpstr>Music ROM</vt:lpstr>
      <vt:lpstr>Tone Divider</vt:lpstr>
      <vt:lpstr>Music Audio Generator</vt:lpstr>
      <vt:lpstr>Top Implementation</vt:lpstr>
      <vt:lpstr>Key Components of pong_top Module</vt:lpstr>
      <vt:lpstr>Simulation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2023-12-11T00:59:34Z</dcterms:created>
  <dcterms:modified xsi:type="dcterms:W3CDTF">2023-12-12T01:03:38Z</dcterms:modified>
</cp:coreProperties>
</file>