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ora"/>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ra-bold.fntdata"/><Relationship Id="rId25" Type="http://schemas.openxmlformats.org/officeDocument/2006/relationships/font" Target="fonts/Sora-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87fa921f8d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87fa921f8d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29f856721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29f856721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8" name="Google Shape;208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29f856721d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29f856721d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g29f856721d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29f856721d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29f856721db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29f856721db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29f856721d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29f856721d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29f856721db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29f856721db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29f856721db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29f856721db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87fa921f8d_1_4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87fa921f8d_1_4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29f856721db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29f856721db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9f856721db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9f856721db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29f856721db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29f856721db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9f856721db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9f856721db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2a07cca99f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2a07cca99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3" name="Google Shape;13;p2"/>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7" name="Google Shape;17;p2"/>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8" name="Google Shape;18;p2"/>
          <p:cNvSpPr txBox="1"/>
          <p:nvPr>
            <p:ph type="ctrTitle"/>
          </p:nvPr>
        </p:nvSpPr>
        <p:spPr>
          <a:xfrm>
            <a:off x="713225" y="1252927"/>
            <a:ext cx="4370100" cy="2151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713225" y="3414773"/>
            <a:ext cx="437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txBox="1"/>
          <p:nvPr>
            <p:ph hasCustomPrompt="1" type="title"/>
          </p:nvPr>
        </p:nvSpPr>
        <p:spPr>
          <a:xfrm>
            <a:off x="3110500" y="1782613"/>
            <a:ext cx="5320200" cy="932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p:nvPr>
            <p:ph idx="1" type="subTitle"/>
          </p:nvPr>
        </p:nvSpPr>
        <p:spPr>
          <a:xfrm>
            <a:off x="3110500" y="2863787"/>
            <a:ext cx="53202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1"/>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16" name="Google Shape;116;p11"/>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1"/>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20" name="Google Shape;120;p11"/>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2" name="Shape 122"/>
        <p:cNvGrpSpPr/>
        <p:nvPr/>
      </p:nvGrpSpPr>
      <p:grpSpPr>
        <a:xfrm>
          <a:off x="0" y="0"/>
          <a:ext cx="0" cy="0"/>
          <a:chOff x="0" y="0"/>
          <a:chExt cx="0" cy="0"/>
        </a:xfrm>
      </p:grpSpPr>
      <p:sp>
        <p:nvSpPr>
          <p:cNvPr id="123" name="Google Shape;123;p13"/>
          <p:cNvSpPr txBox="1"/>
          <p:nvPr>
            <p:ph hasCustomPrompt="1" type="title"/>
          </p:nvPr>
        </p:nvSpPr>
        <p:spPr>
          <a:xfrm>
            <a:off x="720000"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2" type="title"/>
          </p:nvPr>
        </p:nvSpPr>
        <p:spPr>
          <a:xfrm>
            <a:off x="720000"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hasCustomPrompt="1" idx="3" type="title"/>
          </p:nvPr>
        </p:nvSpPr>
        <p:spPr>
          <a:xfrm>
            <a:off x="2709178"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4" type="title"/>
          </p:nvPr>
        </p:nvSpPr>
        <p:spPr>
          <a:xfrm>
            <a:off x="2709178"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5" type="title"/>
          </p:nvPr>
        </p:nvSpPr>
        <p:spPr>
          <a:xfrm>
            <a:off x="4698355"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6" type="title"/>
          </p:nvPr>
        </p:nvSpPr>
        <p:spPr>
          <a:xfrm>
            <a:off x="4698355"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 type="subTitle"/>
          </p:nvPr>
        </p:nvSpPr>
        <p:spPr>
          <a:xfrm>
            <a:off x="720000"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0" name="Google Shape;130;p13"/>
          <p:cNvSpPr txBox="1"/>
          <p:nvPr>
            <p:ph idx="7" type="subTitle"/>
          </p:nvPr>
        </p:nvSpPr>
        <p:spPr>
          <a:xfrm>
            <a:off x="2709178"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1" name="Google Shape;131;p13"/>
          <p:cNvSpPr txBox="1"/>
          <p:nvPr>
            <p:ph idx="8" type="subTitle"/>
          </p:nvPr>
        </p:nvSpPr>
        <p:spPr>
          <a:xfrm>
            <a:off x="4698355"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2" name="Google Shape;132;p13"/>
          <p:cNvSpPr txBox="1"/>
          <p:nvPr>
            <p:ph idx="9" type="subTitle"/>
          </p:nvPr>
        </p:nvSpPr>
        <p:spPr>
          <a:xfrm>
            <a:off x="720000"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3" name="Google Shape;133;p13"/>
          <p:cNvSpPr txBox="1"/>
          <p:nvPr>
            <p:ph idx="13" type="subTitle"/>
          </p:nvPr>
        </p:nvSpPr>
        <p:spPr>
          <a:xfrm>
            <a:off x="2709178"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4" name="Google Shape;134;p13"/>
          <p:cNvSpPr txBox="1"/>
          <p:nvPr>
            <p:ph idx="14" type="subTitle"/>
          </p:nvPr>
        </p:nvSpPr>
        <p:spPr>
          <a:xfrm>
            <a:off x="4698355"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1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39" name="Google Shape;139;p1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43" name="Google Shape;143;p1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44" name="Google Shape;144;p13"/>
          <p:cNvSpPr txBox="1"/>
          <p:nvPr>
            <p:ph idx="15"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5" name="Shape 145"/>
        <p:cNvGrpSpPr/>
        <p:nvPr/>
      </p:nvGrpSpPr>
      <p:grpSpPr>
        <a:xfrm>
          <a:off x="0" y="0"/>
          <a:ext cx="0" cy="0"/>
          <a:chOff x="0" y="0"/>
          <a:chExt cx="0" cy="0"/>
        </a:xfrm>
      </p:grpSpPr>
      <p:sp>
        <p:nvSpPr>
          <p:cNvPr id="146" name="Google Shape;146;p14"/>
          <p:cNvSpPr txBox="1"/>
          <p:nvPr>
            <p:ph type="title"/>
          </p:nvPr>
        </p:nvSpPr>
        <p:spPr>
          <a:xfrm>
            <a:off x="3758050" y="1937075"/>
            <a:ext cx="3233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14"/>
          <p:cNvSpPr txBox="1"/>
          <p:nvPr>
            <p:ph idx="1" type="subTitle"/>
          </p:nvPr>
        </p:nvSpPr>
        <p:spPr>
          <a:xfrm>
            <a:off x="3758050" y="2433575"/>
            <a:ext cx="3233100" cy="98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52" name="Google Shape;152;p1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56" name="Google Shape;156;p1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7" name="Shape 157"/>
        <p:cNvGrpSpPr/>
        <p:nvPr/>
      </p:nvGrpSpPr>
      <p:grpSpPr>
        <a:xfrm>
          <a:off x="0" y="0"/>
          <a:ext cx="0" cy="0"/>
          <a:chOff x="0" y="0"/>
          <a:chExt cx="0" cy="0"/>
        </a:xfrm>
      </p:grpSpPr>
      <p:sp>
        <p:nvSpPr>
          <p:cNvPr id="158" name="Google Shape;158;p15"/>
          <p:cNvSpPr txBox="1"/>
          <p:nvPr>
            <p:ph idx="1" type="subTitle"/>
          </p:nvPr>
        </p:nvSpPr>
        <p:spPr>
          <a:xfrm>
            <a:off x="901850"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15"/>
          <p:cNvSpPr txBox="1"/>
          <p:nvPr>
            <p:ph idx="2" type="subTitle"/>
          </p:nvPr>
        </p:nvSpPr>
        <p:spPr>
          <a:xfrm>
            <a:off x="3473632"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15"/>
          <p:cNvSpPr txBox="1"/>
          <p:nvPr>
            <p:ph idx="3" type="subTitle"/>
          </p:nvPr>
        </p:nvSpPr>
        <p:spPr>
          <a:xfrm>
            <a:off x="6045421"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15"/>
          <p:cNvSpPr txBox="1"/>
          <p:nvPr>
            <p:ph idx="4" type="subTitle"/>
          </p:nvPr>
        </p:nvSpPr>
        <p:spPr>
          <a:xfrm>
            <a:off x="901850"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62" name="Google Shape;162;p15"/>
          <p:cNvSpPr txBox="1"/>
          <p:nvPr>
            <p:ph idx="5" type="subTitle"/>
          </p:nvPr>
        </p:nvSpPr>
        <p:spPr>
          <a:xfrm>
            <a:off x="3473636"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63" name="Google Shape;163;p15"/>
          <p:cNvSpPr txBox="1"/>
          <p:nvPr>
            <p:ph idx="6" type="subTitle"/>
          </p:nvPr>
        </p:nvSpPr>
        <p:spPr>
          <a:xfrm>
            <a:off x="6045421"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1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68" name="Google Shape;168;p1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72" name="Google Shape;172;p1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73" name="Google Shape;173;p1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4" name="Shape 174"/>
        <p:cNvGrpSpPr/>
        <p:nvPr/>
      </p:nvGrpSpPr>
      <p:grpSpPr>
        <a:xfrm>
          <a:off x="0" y="0"/>
          <a:ext cx="0" cy="0"/>
          <a:chOff x="0" y="0"/>
          <a:chExt cx="0" cy="0"/>
        </a:xfrm>
      </p:grpSpPr>
      <p:sp>
        <p:nvSpPr>
          <p:cNvPr id="175" name="Google Shape;175;p16"/>
          <p:cNvSpPr txBox="1"/>
          <p:nvPr>
            <p:ph idx="1" type="subTitle"/>
          </p:nvPr>
        </p:nvSpPr>
        <p:spPr>
          <a:xfrm>
            <a:off x="2321755" y="17489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6"/>
          <p:cNvSpPr txBox="1"/>
          <p:nvPr>
            <p:ph idx="2" type="subTitle"/>
          </p:nvPr>
        </p:nvSpPr>
        <p:spPr>
          <a:xfrm>
            <a:off x="5614906" y="17489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6"/>
          <p:cNvSpPr txBox="1"/>
          <p:nvPr>
            <p:ph idx="3" type="subTitle"/>
          </p:nvPr>
        </p:nvSpPr>
        <p:spPr>
          <a:xfrm>
            <a:off x="2321754" y="34094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6"/>
          <p:cNvSpPr txBox="1"/>
          <p:nvPr>
            <p:ph idx="4" type="subTitle"/>
          </p:nvPr>
        </p:nvSpPr>
        <p:spPr>
          <a:xfrm>
            <a:off x="5614906" y="34094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6"/>
          <p:cNvSpPr txBox="1"/>
          <p:nvPr>
            <p:ph idx="5" type="subTitle"/>
          </p:nvPr>
        </p:nvSpPr>
        <p:spPr>
          <a:xfrm>
            <a:off x="2321754" y="13793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0" name="Google Shape;180;p16"/>
          <p:cNvSpPr txBox="1"/>
          <p:nvPr>
            <p:ph idx="6" type="subTitle"/>
          </p:nvPr>
        </p:nvSpPr>
        <p:spPr>
          <a:xfrm>
            <a:off x="2321754" y="30400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1" name="Google Shape;181;p16"/>
          <p:cNvSpPr txBox="1"/>
          <p:nvPr>
            <p:ph idx="7" type="subTitle"/>
          </p:nvPr>
        </p:nvSpPr>
        <p:spPr>
          <a:xfrm>
            <a:off x="5614879" y="13793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2" name="Google Shape;182;p16"/>
          <p:cNvSpPr txBox="1"/>
          <p:nvPr>
            <p:ph idx="8" type="subTitle"/>
          </p:nvPr>
        </p:nvSpPr>
        <p:spPr>
          <a:xfrm>
            <a:off x="5614879" y="30400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1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87" name="Google Shape;187;p1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1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91" name="Google Shape;191;p1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92" name="Google Shape;192;p1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3" name="Shape 193"/>
        <p:cNvGrpSpPr/>
        <p:nvPr/>
      </p:nvGrpSpPr>
      <p:grpSpPr>
        <a:xfrm>
          <a:off x="0" y="0"/>
          <a:ext cx="0" cy="0"/>
          <a:chOff x="0" y="0"/>
          <a:chExt cx="0" cy="0"/>
        </a:xfrm>
      </p:grpSpPr>
      <p:sp>
        <p:nvSpPr>
          <p:cNvPr id="194" name="Google Shape;194;p17"/>
          <p:cNvSpPr txBox="1"/>
          <p:nvPr>
            <p:ph idx="1" type="subTitle"/>
          </p:nvPr>
        </p:nvSpPr>
        <p:spPr>
          <a:xfrm>
            <a:off x="720000" y="1710171"/>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7"/>
          <p:cNvSpPr txBox="1"/>
          <p:nvPr>
            <p:ph idx="2" type="subTitle"/>
          </p:nvPr>
        </p:nvSpPr>
        <p:spPr>
          <a:xfrm>
            <a:off x="3490950" y="1710149"/>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17"/>
          <p:cNvSpPr txBox="1"/>
          <p:nvPr>
            <p:ph idx="3" type="subTitle"/>
          </p:nvPr>
        </p:nvSpPr>
        <p:spPr>
          <a:xfrm>
            <a:off x="720000" y="3498800"/>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17"/>
          <p:cNvSpPr txBox="1"/>
          <p:nvPr>
            <p:ph idx="4" type="subTitle"/>
          </p:nvPr>
        </p:nvSpPr>
        <p:spPr>
          <a:xfrm>
            <a:off x="3490950" y="3498796"/>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17"/>
          <p:cNvSpPr txBox="1"/>
          <p:nvPr>
            <p:ph idx="5" type="subTitle"/>
          </p:nvPr>
        </p:nvSpPr>
        <p:spPr>
          <a:xfrm>
            <a:off x="6268669" y="1710149"/>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17"/>
          <p:cNvSpPr txBox="1"/>
          <p:nvPr>
            <p:ph idx="6" type="subTitle"/>
          </p:nvPr>
        </p:nvSpPr>
        <p:spPr>
          <a:xfrm>
            <a:off x="6268669" y="3498796"/>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17"/>
          <p:cNvSpPr txBox="1"/>
          <p:nvPr>
            <p:ph idx="7" type="subTitle"/>
          </p:nvPr>
        </p:nvSpPr>
        <p:spPr>
          <a:xfrm>
            <a:off x="720000"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1" name="Google Shape;201;p17"/>
          <p:cNvSpPr txBox="1"/>
          <p:nvPr>
            <p:ph idx="8" type="subTitle"/>
          </p:nvPr>
        </p:nvSpPr>
        <p:spPr>
          <a:xfrm>
            <a:off x="3490950"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2" name="Google Shape;202;p17"/>
          <p:cNvSpPr txBox="1"/>
          <p:nvPr>
            <p:ph idx="9" type="subTitle"/>
          </p:nvPr>
        </p:nvSpPr>
        <p:spPr>
          <a:xfrm>
            <a:off x="6268669"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3" name="Google Shape;203;p17"/>
          <p:cNvSpPr txBox="1"/>
          <p:nvPr>
            <p:ph idx="13" type="subTitle"/>
          </p:nvPr>
        </p:nvSpPr>
        <p:spPr>
          <a:xfrm>
            <a:off x="720000"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4" name="Google Shape;204;p17"/>
          <p:cNvSpPr txBox="1"/>
          <p:nvPr>
            <p:ph idx="14" type="subTitle"/>
          </p:nvPr>
        </p:nvSpPr>
        <p:spPr>
          <a:xfrm>
            <a:off x="3490950"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5" name="Google Shape;205;p17"/>
          <p:cNvSpPr txBox="1"/>
          <p:nvPr>
            <p:ph idx="15" type="subTitle"/>
          </p:nvPr>
        </p:nvSpPr>
        <p:spPr>
          <a:xfrm>
            <a:off x="6268669"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1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10" name="Google Shape;210;p1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13" name="Google Shape;213;p1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14" name="Google Shape;214;p1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215" name="Google Shape;215;p17"/>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sp>
        <p:nvSpPr>
          <p:cNvPr id="217" name="Google Shape;217;p18"/>
          <p:cNvSpPr txBox="1"/>
          <p:nvPr>
            <p:ph type="title"/>
          </p:nvPr>
        </p:nvSpPr>
        <p:spPr>
          <a:xfrm>
            <a:off x="3982663" y="5395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18"/>
          <p:cNvSpPr txBox="1"/>
          <p:nvPr>
            <p:ph idx="1" type="subTitle"/>
          </p:nvPr>
        </p:nvSpPr>
        <p:spPr>
          <a:xfrm>
            <a:off x="3982625" y="1719925"/>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9" name="Google Shape;219;p18"/>
          <p:cNvSpPr txBox="1"/>
          <p:nvPr/>
        </p:nvSpPr>
        <p:spPr>
          <a:xfrm>
            <a:off x="3982500" y="3611950"/>
            <a:ext cx="4448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1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24" name="Google Shape;224;p1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1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28" name="Google Shape;228;p1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9"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1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34" name="Google Shape;234;p1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1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38" name="Google Shape;238;p1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1910411" y="3196997"/>
              <a:ext cx="46022" cy="46081"/>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101050" y="2622025"/>
                <a:ext cx="349775" cy="229850"/>
              </a:xfrm>
              <a:custGeom>
                <a:rect b="b" l="l" r="r" t="t"/>
                <a:pathLst>
                  <a:path extrusionOk="0" h="9194" w="13991">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7448000" y="2694150"/>
                <a:ext cx="2825" cy="76100"/>
              </a:xfrm>
              <a:custGeom>
                <a:rect b="b" l="l" r="r" t="t"/>
                <a:pathLst>
                  <a:path extrusionOk="0" h="3044" w="113">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9"/>
            <p:cNvSpPr/>
            <p:nvPr/>
          </p:nvSpPr>
          <p:spPr>
            <a:xfrm>
              <a:off x="1925692" y="2196479"/>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rect b="b" l="l" r="r" t="t"/>
                <a:pathLst>
                  <a:path extrusionOk="0" h="493" w="3823">
                    <a:moveTo>
                      <a:pt x="1" y="1"/>
                    </a:moveTo>
                    <a:lnTo>
                      <a:pt x="1" y="492"/>
                    </a:lnTo>
                    <a:lnTo>
                      <a:pt x="3823" y="492"/>
                    </a:lnTo>
                    <a:lnTo>
                      <a:pt x="38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7872920" y="2634468"/>
                <a:ext cx="314120" cy="48106"/>
              </a:xfrm>
              <a:custGeom>
                <a:rect b="b" l="l" r="r" t="t"/>
                <a:pathLst>
                  <a:path extrusionOk="0" h="604" w="3944">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7878097" y="2725342"/>
                <a:ext cx="174423" cy="25247"/>
              </a:xfrm>
              <a:custGeom>
                <a:rect b="b" l="l" r="r" t="t"/>
                <a:pathLst>
                  <a:path extrusionOk="0" h="317" w="2190">
                    <a:moveTo>
                      <a:pt x="1" y="1"/>
                    </a:moveTo>
                    <a:lnTo>
                      <a:pt x="1" y="316"/>
                    </a:lnTo>
                    <a:lnTo>
                      <a:pt x="2190" y="316"/>
                    </a:lnTo>
                    <a:lnTo>
                      <a:pt x="21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7872920" y="2720165"/>
                <a:ext cx="184060" cy="34805"/>
              </a:xfrm>
              <a:custGeom>
                <a:rect b="b" l="l" r="r" t="t"/>
                <a:pathLst>
                  <a:path extrusionOk="0" h="437" w="2311">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7878097" y="2797818"/>
                <a:ext cx="174423" cy="25168"/>
              </a:xfrm>
              <a:custGeom>
                <a:rect b="b" l="l" r="r" t="t"/>
                <a:pathLst>
                  <a:path extrusionOk="0" h="316" w="2190">
                    <a:moveTo>
                      <a:pt x="1" y="0"/>
                    </a:moveTo>
                    <a:lnTo>
                      <a:pt x="1" y="315"/>
                    </a:lnTo>
                    <a:lnTo>
                      <a:pt x="2190" y="315"/>
                    </a:lnTo>
                    <a:lnTo>
                      <a:pt x="21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7872920" y="2793358"/>
                <a:ext cx="184060" cy="34805"/>
              </a:xfrm>
              <a:custGeom>
                <a:rect b="b" l="l" r="r" t="t"/>
                <a:pathLst>
                  <a:path extrusionOk="0" h="437" w="2311">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6985603" y="2857631"/>
                <a:ext cx="295563" cy="127910"/>
              </a:xfrm>
              <a:custGeom>
                <a:rect b="b" l="l" r="r" t="t"/>
                <a:pathLst>
                  <a:path extrusionOk="0" h="1606" w="3711">
                    <a:moveTo>
                      <a:pt x="3711" y="0"/>
                    </a:moveTo>
                    <a:lnTo>
                      <a:pt x="0" y="1605"/>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6980426" y="2853330"/>
                <a:ext cx="305916" cy="136591"/>
              </a:xfrm>
              <a:custGeom>
                <a:rect b="b" l="l" r="r" t="t"/>
                <a:pathLst>
                  <a:path extrusionOk="0" h="1715" w="3841">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6951595" y="2965470"/>
                <a:ext cx="48822" cy="48106"/>
              </a:xfrm>
              <a:custGeom>
                <a:rect b="b" l="l" r="r" t="t"/>
                <a:pathLst>
                  <a:path extrusionOk="0" h="604" w="613">
                    <a:moveTo>
                      <a:pt x="168" y="1"/>
                    </a:moveTo>
                    <a:lnTo>
                      <a:pt x="1" y="446"/>
                    </a:lnTo>
                    <a:lnTo>
                      <a:pt x="446" y="604"/>
                    </a:lnTo>
                    <a:lnTo>
                      <a:pt x="613" y="159"/>
                    </a:lnTo>
                    <a:lnTo>
                      <a:pt x="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6947135" y="2961487"/>
                <a:ext cx="57743" cy="57265"/>
              </a:xfrm>
              <a:custGeom>
                <a:rect b="b" l="l" r="r" t="t"/>
                <a:pathLst>
                  <a:path extrusionOk="0" h="719" w="725">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264836" y="2488002"/>
                <a:ext cx="591922" cy="551701"/>
              </a:xfrm>
              <a:custGeom>
                <a:rect b="b" l="l" r="r" t="t"/>
                <a:pathLst>
                  <a:path extrusionOk="0" h="6927" w="7432">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259659" y="2483223"/>
                <a:ext cx="589692" cy="561418"/>
              </a:xfrm>
              <a:custGeom>
                <a:rect b="b" l="l" r="r" t="t"/>
                <a:pathLst>
                  <a:path extrusionOk="0" h="7049" w="7404">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7219757" y="2465303"/>
                <a:ext cx="627364" cy="552019"/>
              </a:xfrm>
              <a:custGeom>
                <a:rect b="b" l="l" r="r" t="t"/>
                <a:pathLst>
                  <a:path extrusionOk="0" h="6931" w="7877">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232341" y="2460525"/>
                <a:ext cx="601479" cy="561179"/>
              </a:xfrm>
              <a:custGeom>
                <a:rect b="b" l="l" r="r" t="t"/>
                <a:pathLst>
                  <a:path extrusionOk="0" h="7046" w="7552">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615828" y="2510541"/>
                <a:ext cx="134520" cy="135158"/>
              </a:xfrm>
              <a:custGeom>
                <a:rect b="b" l="l" r="r" t="t"/>
                <a:pathLst>
                  <a:path extrusionOk="0" h="1697" w="1689">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397842" y="2601973"/>
                <a:ext cx="261634" cy="300102"/>
              </a:xfrm>
              <a:custGeom>
                <a:rect b="b" l="l" r="r" t="t"/>
                <a:pathLst>
                  <a:path extrusionOk="0" h="3768" w="3285">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7393461" y="2597592"/>
                <a:ext cx="271191" cy="308863"/>
              </a:xfrm>
              <a:custGeom>
                <a:rect b="b" l="l" r="r" t="t"/>
                <a:pathLst>
                  <a:path extrusionOk="0" h="3878" w="3405">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7448814" y="2585725"/>
                <a:ext cx="159688" cy="31858"/>
              </a:xfrm>
              <a:custGeom>
                <a:rect b="b" l="l" r="r" t="t"/>
                <a:pathLst>
                  <a:path extrusionOk="0" h="400" w="2005">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7443637" y="2580549"/>
                <a:ext cx="169325" cy="41495"/>
              </a:xfrm>
              <a:custGeom>
                <a:rect b="b" l="l" r="r" t="t"/>
                <a:pathLst>
                  <a:path extrusionOk="0" h="521" w="2126">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7500583" y="2556894"/>
                <a:ext cx="55433" cy="55513"/>
              </a:xfrm>
              <a:custGeom>
                <a:rect b="b" l="l" r="r" t="t"/>
                <a:pathLst>
                  <a:path extrusionOk="0" h="697" w="696">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7496123" y="2552514"/>
                <a:ext cx="65070" cy="65070"/>
              </a:xfrm>
              <a:custGeom>
                <a:rect b="b" l="l" r="r" t="t"/>
                <a:pathLst>
                  <a:path extrusionOk="0" h="817" w="817">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7516830" y="2570195"/>
                <a:ext cx="22938" cy="22301"/>
              </a:xfrm>
              <a:custGeom>
                <a:rect b="b" l="l" r="r" t="t"/>
                <a:pathLst>
                  <a:path extrusionOk="0" h="280" w="288">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7512370" y="2565018"/>
                <a:ext cx="31858" cy="31858"/>
              </a:xfrm>
              <a:custGeom>
                <a:rect b="b" l="l" r="r" t="t"/>
                <a:pathLst>
                  <a:path extrusionOk="0" h="400" w="40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7442204" y="2676600"/>
                <a:ext cx="178086" cy="9717"/>
              </a:xfrm>
              <a:custGeom>
                <a:rect b="b" l="l" r="r" t="t"/>
                <a:pathLst>
                  <a:path extrusionOk="0" h="122" w="2236">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7496840" y="2655175"/>
                <a:ext cx="68096" cy="9717"/>
              </a:xfrm>
              <a:custGeom>
                <a:rect b="b" l="l" r="r" t="t"/>
                <a:pathLst>
                  <a:path extrusionOk="0" h="122" w="855">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7496840" y="2727572"/>
                <a:ext cx="68096" cy="9000"/>
              </a:xfrm>
              <a:custGeom>
                <a:rect b="b" l="l" r="r" t="t"/>
                <a:pathLst>
                  <a:path extrusionOk="0" h="113" w="855">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496840" y="2802199"/>
                <a:ext cx="68096" cy="9000"/>
              </a:xfrm>
              <a:custGeom>
                <a:rect b="b" l="l" r="r" t="t"/>
                <a:pathLst>
                  <a:path extrusionOk="0" h="113" w="855">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442204" y="2698741"/>
                <a:ext cx="178086" cy="9000"/>
              </a:xfrm>
              <a:custGeom>
                <a:rect b="b" l="l" r="r" t="t"/>
                <a:pathLst>
                  <a:path extrusionOk="0" h="113" w="2236">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42204" y="2753456"/>
                <a:ext cx="178086" cy="8920"/>
              </a:xfrm>
              <a:custGeom>
                <a:rect b="b" l="l" r="r" t="t"/>
                <a:pathLst>
                  <a:path extrusionOk="0" h="112" w="2236">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442204" y="2775598"/>
                <a:ext cx="178086" cy="9000"/>
              </a:xfrm>
              <a:custGeom>
                <a:rect b="b" l="l" r="r" t="t"/>
                <a:pathLst>
                  <a:path extrusionOk="0" h="113" w="2236">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7442204" y="2828800"/>
                <a:ext cx="178086" cy="9717"/>
              </a:xfrm>
              <a:custGeom>
                <a:rect b="b" l="l" r="r" t="t"/>
                <a:pathLst>
                  <a:path extrusionOk="0" h="122" w="2236">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rect b="b" l="l" r="r" t="t"/>
                <a:pathLst>
                  <a:path extrusionOk="0" h="1875" w="1875">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8311760" y="3539546"/>
                <a:ext cx="9000" cy="60689"/>
              </a:xfrm>
              <a:custGeom>
                <a:rect b="b" l="l" r="r" t="t"/>
                <a:pathLst>
                  <a:path extrusionOk="0" h="762" w="113">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311760" y="3671118"/>
                <a:ext cx="9000" cy="59893"/>
              </a:xfrm>
              <a:custGeom>
                <a:rect b="b" l="l" r="r" t="t"/>
                <a:pathLst>
                  <a:path extrusionOk="0" h="752" w="113">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351662" y="3631217"/>
                <a:ext cx="60689" cy="8920"/>
              </a:xfrm>
              <a:custGeom>
                <a:rect b="b" l="l" r="r" t="t"/>
                <a:pathLst>
                  <a:path extrusionOk="0" h="112" w="762">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8220169" y="3631217"/>
                <a:ext cx="60689" cy="8920"/>
              </a:xfrm>
              <a:custGeom>
                <a:rect b="b" l="l" r="r" t="t"/>
                <a:pathLst>
                  <a:path extrusionOk="0" h="112" w="762">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8251948" y="3663711"/>
                <a:ext cx="36318" cy="36238"/>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246771" y="3659092"/>
                <a:ext cx="46672" cy="45318"/>
              </a:xfrm>
              <a:custGeom>
                <a:rect b="b" l="l" r="r" t="t"/>
                <a:pathLst>
                  <a:path extrusionOk="0" h="569" w="586">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344335" y="3571324"/>
                <a:ext cx="36238" cy="35522"/>
              </a:xfrm>
              <a:custGeom>
                <a:rect b="b" l="l" r="r" t="t"/>
                <a:pathLst>
                  <a:path extrusionOk="0" h="446" w="455">
                    <a:moveTo>
                      <a:pt x="0" y="44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8339158" y="3566545"/>
                <a:ext cx="46592" cy="45477"/>
              </a:xfrm>
              <a:custGeom>
                <a:rect b="b" l="l" r="r" t="t"/>
                <a:pathLst>
                  <a:path extrusionOk="0" h="571" w="585">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8251948" y="3571324"/>
                <a:ext cx="36318" cy="35522"/>
              </a:xfrm>
              <a:custGeom>
                <a:rect b="b" l="l" r="r" t="t"/>
                <a:pathLst>
                  <a:path extrusionOk="0" h="446" w="456">
                    <a:moveTo>
                      <a:pt x="1" y="1"/>
                    </a:moveTo>
                    <a:lnTo>
                      <a:pt x="455" y="44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246771" y="3566545"/>
                <a:ext cx="46672" cy="45477"/>
              </a:xfrm>
              <a:custGeom>
                <a:rect b="b" l="l" r="r" t="t"/>
                <a:pathLst>
                  <a:path extrusionOk="0" h="571" w="586">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344335" y="3663711"/>
                <a:ext cx="36238" cy="36238"/>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8339158" y="3659092"/>
                <a:ext cx="46592" cy="45318"/>
              </a:xfrm>
              <a:custGeom>
                <a:rect b="b" l="l" r="r" t="t"/>
                <a:pathLst>
                  <a:path extrusionOk="0" h="569" w="585">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376830" y="3208544"/>
                <a:ext cx="53999" cy="54796"/>
              </a:xfrm>
              <a:custGeom>
                <a:rect b="b" l="l" r="r" t="t"/>
                <a:pathLst>
                  <a:path extrusionOk="0" h="688" w="678">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7681743" y="3168650"/>
                <a:ext cx="135237" cy="164865"/>
              </a:xfrm>
              <a:custGeom>
                <a:rect b="b" l="l" r="r" t="t"/>
                <a:pathLst>
                  <a:path extrusionOk="0" h="2070" w="1698">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684690" y="3164031"/>
                <a:ext cx="136750" cy="173865"/>
              </a:xfrm>
              <a:custGeom>
                <a:rect b="b" l="l" r="r" t="t"/>
                <a:pathLst>
                  <a:path extrusionOk="0" h="2183" w="1717">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95044" y="3328974"/>
                <a:ext cx="164786" cy="123290"/>
              </a:xfrm>
              <a:custGeom>
                <a:rect b="b" l="l" r="r" t="t"/>
                <a:pathLst>
                  <a:path extrusionOk="0" h="1548" w="2069">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7690583" y="3324594"/>
                <a:ext cx="173706" cy="132290"/>
              </a:xfrm>
              <a:custGeom>
                <a:rect b="b" l="l" r="r" t="t"/>
                <a:pathLst>
                  <a:path extrusionOk="0" h="1661" w="2181">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7812519" y="3166580"/>
                <a:ext cx="167016" cy="283695"/>
              </a:xfrm>
              <a:custGeom>
                <a:rect b="b" l="l" r="r" t="t"/>
                <a:pathLst>
                  <a:path extrusionOk="0" h="3562" w="2097">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807342" y="3162199"/>
                <a:ext cx="176653" cy="293173"/>
              </a:xfrm>
              <a:custGeom>
                <a:rect b="b" l="l" r="r" t="t"/>
                <a:pathLst>
                  <a:path extrusionOk="0" h="3681" w="2218">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540613" y="3210065"/>
                <a:ext cx="103538" cy="455888"/>
              </a:xfrm>
              <a:custGeom>
                <a:rect b="b" l="l" r="r" t="t"/>
                <a:pathLst>
                  <a:path extrusionOk="0" h="5724" w="1300">
                    <a:moveTo>
                      <a:pt x="0" y="0"/>
                    </a:moveTo>
                    <a:lnTo>
                      <a:pt x="0" y="5724"/>
                    </a:lnTo>
                    <a:lnTo>
                      <a:pt x="1299" y="5724"/>
                    </a:lnTo>
                    <a:lnTo>
                      <a:pt x="1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536153" y="3205605"/>
                <a:ext cx="112379" cy="464808"/>
              </a:xfrm>
              <a:custGeom>
                <a:rect b="b" l="l" r="r" t="t"/>
                <a:pathLst>
                  <a:path extrusionOk="0" h="5836" w="1411">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688353" y="3377000"/>
                <a:ext cx="102822" cy="288952"/>
              </a:xfrm>
              <a:custGeom>
                <a:rect b="b" l="l" r="r" t="t"/>
                <a:pathLst>
                  <a:path extrusionOk="0" h="3628" w="1291">
                    <a:moveTo>
                      <a:pt x="1" y="1"/>
                    </a:moveTo>
                    <a:lnTo>
                      <a:pt x="1" y="3628"/>
                    </a:lnTo>
                    <a:lnTo>
                      <a:pt x="1290" y="362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683973" y="3372540"/>
                <a:ext cx="111583" cy="297872"/>
              </a:xfrm>
              <a:custGeom>
                <a:rect b="b" l="l" r="r" t="t"/>
                <a:pathLst>
                  <a:path extrusionOk="0" h="3740" w="1401">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833943" y="3502599"/>
                <a:ext cx="103459" cy="163352"/>
              </a:xfrm>
              <a:custGeom>
                <a:rect b="b" l="l" r="r" t="t"/>
                <a:pathLst>
                  <a:path extrusionOk="0" h="2051" w="1299">
                    <a:moveTo>
                      <a:pt x="0" y="1"/>
                    </a:moveTo>
                    <a:lnTo>
                      <a:pt x="0" y="2051"/>
                    </a:lnTo>
                    <a:lnTo>
                      <a:pt x="1299" y="2051"/>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829483" y="3498935"/>
                <a:ext cx="111662" cy="171476"/>
              </a:xfrm>
              <a:custGeom>
                <a:rect b="b" l="l" r="r" t="t"/>
                <a:pathLst>
                  <a:path extrusionOk="0" h="2153" w="1402">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69219" y="3129465"/>
                <a:ext cx="103459" cy="536489"/>
              </a:xfrm>
              <a:custGeom>
                <a:rect b="b" l="l" r="r" t="t"/>
                <a:pathLst>
                  <a:path extrusionOk="0" h="6736" w="1299">
                    <a:moveTo>
                      <a:pt x="0" y="1"/>
                    </a:moveTo>
                    <a:lnTo>
                      <a:pt x="0" y="6736"/>
                    </a:lnTo>
                    <a:lnTo>
                      <a:pt x="1299" y="6736"/>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65475" y="3125802"/>
                <a:ext cx="110229" cy="543896"/>
              </a:xfrm>
              <a:custGeom>
                <a:rect b="b" l="l" r="r" t="t"/>
                <a:pathLst>
                  <a:path extrusionOk="0" h="6829" w="1384">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359582" y="3130979"/>
                <a:ext cx="103538" cy="524622"/>
              </a:xfrm>
              <a:custGeom>
                <a:rect b="b" l="l" r="r" t="t"/>
                <a:pathLst>
                  <a:path extrusionOk="0" h="6587" w="1300">
                    <a:moveTo>
                      <a:pt x="1" y="1"/>
                    </a:moveTo>
                    <a:lnTo>
                      <a:pt x="1" y="6587"/>
                    </a:lnTo>
                    <a:lnTo>
                      <a:pt x="1299" y="6587"/>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7355122" y="3126519"/>
                <a:ext cx="111662" cy="533542"/>
              </a:xfrm>
              <a:custGeom>
                <a:rect b="b" l="l" r="r" t="t"/>
                <a:pathLst>
                  <a:path extrusionOk="0" h="6699" w="1402">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7980967" y="3600163"/>
                <a:ext cx="103538" cy="66583"/>
              </a:xfrm>
              <a:custGeom>
                <a:rect b="b" l="l" r="r" t="t"/>
                <a:pathLst>
                  <a:path extrusionOk="0" h="836" w="1300">
                    <a:moveTo>
                      <a:pt x="0" y="0"/>
                    </a:moveTo>
                    <a:lnTo>
                      <a:pt x="0" y="835"/>
                    </a:lnTo>
                    <a:lnTo>
                      <a:pt x="1299" y="835"/>
                    </a:lnTo>
                    <a:lnTo>
                      <a:pt x="1299"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7976507" y="3595703"/>
                <a:ext cx="111662" cy="75424"/>
              </a:xfrm>
              <a:custGeom>
                <a:rect b="b" l="l" r="r" t="t"/>
                <a:pathLst>
                  <a:path extrusionOk="0" h="947" w="1402">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7003284" y="3902326"/>
                <a:ext cx="295642" cy="127193"/>
              </a:xfrm>
              <a:custGeom>
                <a:rect b="b" l="l" r="r" t="t"/>
                <a:pathLst>
                  <a:path extrusionOk="0" h="1597" w="3712">
                    <a:moveTo>
                      <a:pt x="3712" y="1596"/>
                    </a:moveTo>
                    <a:lnTo>
                      <a:pt x="1" y="1"/>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6998107" y="3897627"/>
                <a:ext cx="305996" cy="136273"/>
              </a:xfrm>
              <a:custGeom>
                <a:rect b="b" l="l" r="r" t="t"/>
                <a:pathLst>
                  <a:path extrusionOk="0" h="1711" w="3842">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6969355" y="3873495"/>
                <a:ext cx="48106" cy="48106"/>
              </a:xfrm>
              <a:custGeom>
                <a:rect b="b" l="l" r="r" t="t"/>
                <a:pathLst>
                  <a:path extrusionOk="0" h="604" w="604">
                    <a:moveTo>
                      <a:pt x="445" y="1"/>
                    </a:moveTo>
                    <a:lnTo>
                      <a:pt x="0" y="168"/>
                    </a:lnTo>
                    <a:lnTo>
                      <a:pt x="158" y="604"/>
                    </a:lnTo>
                    <a:lnTo>
                      <a:pt x="603" y="446"/>
                    </a:lnTo>
                    <a:lnTo>
                      <a:pt x="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6964178" y="3868477"/>
                <a:ext cx="58459" cy="57583"/>
              </a:xfrm>
              <a:custGeom>
                <a:rect b="b" l="l" r="r" t="t"/>
                <a:pathLst>
                  <a:path extrusionOk="0" h="723" w="734">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282596" y="3887114"/>
                <a:ext cx="591125" cy="551940"/>
              </a:xfrm>
              <a:custGeom>
                <a:rect b="b" l="l" r="r" t="t"/>
                <a:pathLst>
                  <a:path extrusionOk="0" h="6930" w="7422">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7277420" y="3882176"/>
                <a:ext cx="589692" cy="561099"/>
              </a:xfrm>
              <a:custGeom>
                <a:rect b="b" l="l" r="r" t="t"/>
                <a:pathLst>
                  <a:path extrusionOk="0" h="7045" w="7404">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7236801" y="3869592"/>
                <a:ext cx="627364" cy="551781"/>
              </a:xfrm>
              <a:custGeom>
                <a:rect b="b" l="l" r="r" t="t"/>
                <a:pathLst>
                  <a:path extrusionOk="0" h="6928" w="7877">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250102" y="3865769"/>
                <a:ext cx="588895" cy="561258"/>
              </a:xfrm>
              <a:custGeom>
                <a:rect b="b" l="l" r="r" t="t"/>
                <a:pathLst>
                  <a:path extrusionOk="0" h="7047" w="7394">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7643863" y="3925423"/>
                <a:ext cx="134600" cy="135078"/>
              </a:xfrm>
              <a:custGeom>
                <a:rect b="b" l="l" r="r" t="t"/>
                <a:pathLst>
                  <a:path extrusionOk="0" h="1696" w="169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7895061" y="4209673"/>
                <a:ext cx="304483" cy="38548"/>
              </a:xfrm>
              <a:custGeom>
                <a:rect b="b" l="l" r="r" t="t"/>
                <a:pathLst>
                  <a:path extrusionOk="0" h="484" w="3823">
                    <a:moveTo>
                      <a:pt x="1" y="1"/>
                    </a:moveTo>
                    <a:lnTo>
                      <a:pt x="1" y="483"/>
                    </a:lnTo>
                    <a:lnTo>
                      <a:pt x="3823" y="483"/>
                    </a:lnTo>
                    <a:lnTo>
                      <a:pt x="38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7890681" y="4205293"/>
                <a:ext cx="314040" cy="48106"/>
              </a:xfrm>
              <a:custGeom>
                <a:rect b="b" l="l" r="r" t="t"/>
                <a:pathLst>
                  <a:path extrusionOk="0" h="604" w="3943">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895061" y="4136560"/>
                <a:ext cx="175219" cy="25885"/>
              </a:xfrm>
              <a:custGeom>
                <a:rect b="b" l="l" r="r" t="t"/>
                <a:pathLst>
                  <a:path extrusionOk="0" h="325" w="2200">
                    <a:moveTo>
                      <a:pt x="1" y="0"/>
                    </a:moveTo>
                    <a:lnTo>
                      <a:pt x="1" y="325"/>
                    </a:lnTo>
                    <a:lnTo>
                      <a:pt x="2199" y="325"/>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7890681" y="4132100"/>
                <a:ext cx="184060" cy="34805"/>
              </a:xfrm>
              <a:custGeom>
                <a:rect b="b" l="l" r="r" t="t"/>
                <a:pathLst>
                  <a:path extrusionOk="0" h="437" w="2311">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895061" y="4064163"/>
                <a:ext cx="175219" cy="25168"/>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890681" y="4059703"/>
                <a:ext cx="184060" cy="34805"/>
              </a:xfrm>
              <a:custGeom>
                <a:rect b="b" l="l" r="r" t="t"/>
                <a:pathLst>
                  <a:path extrusionOk="0" h="437" w="2311">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475415" y="3969546"/>
                <a:ext cx="156025" cy="115326"/>
              </a:xfrm>
              <a:custGeom>
                <a:rect b="b" l="l" r="r" t="t"/>
                <a:pathLst>
                  <a:path extrusionOk="0" h="1448" w="1959">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7471035" y="3964369"/>
                <a:ext cx="164786" cy="125680"/>
              </a:xfrm>
              <a:custGeom>
                <a:rect b="b" l="l" r="r" t="t"/>
                <a:pathLst>
                  <a:path extrusionOk="0" h="1578" w="2069">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7437744" y="4085587"/>
                <a:ext cx="231369" cy="192900"/>
              </a:xfrm>
              <a:custGeom>
                <a:rect b="b" l="l" r="r" t="t"/>
                <a:pathLst>
                  <a:path extrusionOk="0" h="2422" w="2905">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7433283" y="4080411"/>
                <a:ext cx="240209" cy="202537"/>
              </a:xfrm>
              <a:custGeom>
                <a:rect b="b" l="l" r="r" t="t"/>
                <a:pathLst>
                  <a:path extrusionOk="0" h="2543" w="3016">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532361" y="4141737"/>
                <a:ext cx="42132" cy="80601"/>
              </a:xfrm>
              <a:custGeom>
                <a:rect b="b" l="l" r="r" t="t"/>
                <a:pathLst>
                  <a:path extrusionOk="0" h="1012" w="529">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527901" y="4137277"/>
                <a:ext cx="51769" cy="89521"/>
              </a:xfrm>
              <a:custGeom>
                <a:rect b="b" l="l" r="r" t="t"/>
                <a:pathLst>
                  <a:path extrusionOk="0" h="1124" w="65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2"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16" name="Google Shape;516;p20"/>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17" name="Google Shape;517;p20"/>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20"/>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21" name="Google Shape;521;p20"/>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8233235" y="2755955"/>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5475412" y="3604065"/>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8311913" y="3834088"/>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8015063" y="1953753"/>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015063" y="2047230"/>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8044097" y="2018709"/>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7950107" y="2018709"/>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7972309" y="2041936"/>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7969121" y="2039032"/>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8038859" y="1975898"/>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8035159" y="1972653"/>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7972309" y="1975898"/>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7969121" y="1972653"/>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8038859" y="2041936"/>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8035159" y="2039032"/>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8355158" y="2208282"/>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5739149" y="2773380"/>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6637773" y="1860275"/>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6622459" y="2287528"/>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6619783" y="2282746"/>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6175621" y="2313943"/>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6172490" y="2310755"/>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359445" y="2342407"/>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6356257" y="2338764"/>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6631966" y="2285421"/>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6629290" y="2280127"/>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7338003" y="2218302"/>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7334359" y="2214658"/>
              <a:ext cx="88241"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7468997" y="2075239"/>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7465297" y="2072051"/>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7587296" y="2272214"/>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7583596" y="2269026"/>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6112258" y="2077573"/>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086412" y="2051443"/>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6083224" y="2047742"/>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6314016" y="2051443"/>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310315" y="2047742"/>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6194635" y="2159722"/>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6191504" y="2156022"/>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6449223" y="2065163"/>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6446035" y="2062032"/>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6930332" y="1988081"/>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927144" y="1984893"/>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987888" y="2066757"/>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7051250" y="2066757"/>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7114100" y="2066757"/>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5743641" y="2204582"/>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5740453" y="2201451"/>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5914201" y="2279045"/>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5854027" y="2279045"/>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5794878" y="2279045"/>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974415" y="2277337"/>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7970715" y="2274035"/>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946406" y="2402126"/>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942706" y="2398938"/>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741005" y="2150215"/>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7737817" y="2147027"/>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7784272" y="2170538"/>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6902835" y="3774116"/>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5894162" y="2528850"/>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5890974" y="2525662"/>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5995041" y="2636047"/>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5991341" y="2632916"/>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6933520" y="2560559"/>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6930332" y="2556859"/>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5893081" y="3731363"/>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5889950" y="3727662"/>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6431802" y="4215089"/>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6428614" y="4211958"/>
              <a:ext cx="1044666"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6691628" y="4215089"/>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6687927" y="4211958"/>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160554" y="2782355"/>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7157423" y="2779167"/>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7228186" y="2854200"/>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7592078"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7624243" y="2824084"/>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7653334"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7471104" y="2903842"/>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7471104" y="2947677"/>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7471104" y="2991456"/>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7453171" y="3091309"/>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7231374" y="3221734"/>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7231374" y="3178411"/>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7231374" y="3134575"/>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7417761" y="3341114"/>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7245607" y="3341114"/>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7245607" y="3390756"/>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7337490" y="2894335"/>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7333790" y="2890065"/>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7250389" y="2883404"/>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7249819" y="2879875"/>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7464272" y="3113853"/>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7461084" y="3111177"/>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7495925" y="3135657"/>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7492224" y="3132469"/>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7504920" y="3149434"/>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7501219" y="3146246"/>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7526553" y="3166797"/>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7523422" y="3163097"/>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7495412" y="3128939"/>
              <a:ext cx="49188" cy="55905"/>
            </a:xfrm>
            <a:custGeom>
              <a:rect b="b" l="l" r="r" t="t"/>
              <a:pathLst>
                <a:path extrusionOk="0" h="982" w="864">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7493818" y="3127231"/>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7482205" y="3116130"/>
              <a:ext cx="19072" cy="18502"/>
            </a:xfrm>
            <a:custGeom>
              <a:rect b="b" l="l" r="r" t="t"/>
              <a:pathLst>
                <a:path extrusionOk="0" h="325" w="335">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7481123" y="3114536"/>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7487499" y="3121937"/>
              <a:ext cx="18502" cy="18218"/>
            </a:xfrm>
            <a:custGeom>
              <a:rect b="b" l="l" r="r" t="t"/>
              <a:pathLst>
                <a:path extrusionOk="0" h="320" w="325">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7485905" y="3120115"/>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6932439" y="3332119"/>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6929251" y="3328419"/>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6626671" y="3327906"/>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6623483" y="3324718"/>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6695328" y="3411877"/>
              <a:ext cx="136290" cy="100937"/>
            </a:xfrm>
            <a:custGeom>
              <a:rect b="b" l="l" r="r" t="t"/>
              <a:pathLst>
                <a:path extrusionOk="0" h="1773" w="2394">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6692140" y="3408689"/>
              <a:ext cx="142667" cy="107768"/>
            </a:xfrm>
            <a:custGeom>
              <a:rect b="b" l="l" r="r" t="t"/>
              <a:pathLst>
                <a:path extrusionOk="0" h="1893" w="2506">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6695328" y="3425597"/>
              <a:ext cx="136290" cy="37232"/>
            </a:xfrm>
            <a:custGeom>
              <a:rect b="b" l="l" r="r" t="t"/>
              <a:pathLst>
                <a:path extrusionOk="0" h="654" w="2394">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6693734" y="3422409"/>
              <a:ext cx="139479" cy="43381"/>
            </a:xfrm>
            <a:custGeom>
              <a:rect b="b" l="l" r="r" t="t"/>
              <a:pathLst>
                <a:path extrusionOk="0" h="762" w="245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6732275" y="3079126"/>
              <a:ext cx="373973" cy="201817"/>
            </a:xfrm>
            <a:custGeom>
              <a:rect b="b" l="l" r="r" t="t"/>
              <a:pathLst>
                <a:path extrusionOk="0" h="3545" w="6569">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6732275" y="3083908"/>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6728575" y="3080720"/>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6793531" y="3145164"/>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6942971" y="3145164"/>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6793531" y="3208526"/>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6893328" y="3175280"/>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6793531" y="3175280"/>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6931926" y="3208526"/>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6732275" y="2787650"/>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6728575" y="2783949"/>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6997395"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7035424"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7073452" y="2799263"/>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6833154" y="2829891"/>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a:off x="6829966" y="2826703"/>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a:off x="6851656" y="2848393"/>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6848468" y="2845205"/>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6915018" y="2877939"/>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6909724" y="2906973"/>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6906536" y="2903842"/>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6131273" y="2776548"/>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6127572" y="2773360"/>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6317204" y="2829094"/>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6322441" y="2825678"/>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6370547" y="2912780"/>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6366846" y="2909649"/>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6386885" y="2864731"/>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6383697" y="2861031"/>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6246953" y="3037967"/>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6243765" y="3034779"/>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6246953" y="3133038"/>
              <a:ext cx="324843" cy="58638"/>
            </a:xfrm>
            <a:custGeom>
              <a:rect b="b" l="l" r="r" t="t"/>
              <a:pathLst>
                <a:path extrusionOk="0" h="1030" w="5706">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6243765" y="3129850"/>
              <a:ext cx="331731" cy="65526"/>
            </a:xfrm>
            <a:custGeom>
              <a:rect b="b" l="l" r="r" t="t"/>
              <a:pathLst>
                <a:path extrusionOk="0" h="1151" w="5827">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6362576" y="3211714"/>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6608682" y="2809681"/>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6608682" y="2809681"/>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6131273" y="3328419"/>
              <a:ext cx="460564" cy="268880"/>
            </a:xfrm>
            <a:custGeom>
              <a:rect b="b" l="l" r="r" t="t"/>
              <a:pathLst>
                <a:path extrusionOk="0" h="4723" w="809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6466643" y="3355346"/>
              <a:ext cx="71903" cy="201248"/>
            </a:xfrm>
            <a:custGeom>
              <a:rect b="b" l="l" r="r" t="t"/>
              <a:pathLst>
                <a:path extrusionOk="0" h="3535" w="1263">
                  <a:moveTo>
                    <a:pt x="0" y="1"/>
                  </a:moveTo>
                  <a:lnTo>
                    <a:pt x="0" y="3535"/>
                  </a:lnTo>
                  <a:lnTo>
                    <a:pt x="1262" y="353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6463455" y="3352158"/>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6365252" y="3443017"/>
              <a:ext cx="71846" cy="113575"/>
            </a:xfrm>
            <a:custGeom>
              <a:rect b="b" l="l" r="r" t="t"/>
              <a:pathLst>
                <a:path extrusionOk="0" h="1995" w="1262">
                  <a:moveTo>
                    <a:pt x="0" y="1"/>
                  </a:moveTo>
                  <a:lnTo>
                    <a:pt x="0" y="1995"/>
                  </a:lnTo>
                  <a:lnTo>
                    <a:pt x="1262" y="199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6362064" y="3439829"/>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6461861" y="3355346"/>
              <a:ext cx="71390" cy="194416"/>
            </a:xfrm>
            <a:custGeom>
              <a:rect b="b" l="l" r="r" t="t"/>
              <a:pathLst>
                <a:path extrusionOk="0" h="3415" w="1254">
                  <a:moveTo>
                    <a:pt x="1" y="1"/>
                  </a:moveTo>
                  <a:lnTo>
                    <a:pt x="1" y="3414"/>
                  </a:lnTo>
                  <a:lnTo>
                    <a:pt x="1253" y="3414"/>
                  </a:lnTo>
                  <a:lnTo>
                    <a:pt x="12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6458161" y="3352158"/>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6359958" y="3443017"/>
              <a:ext cx="71903" cy="106744"/>
            </a:xfrm>
            <a:custGeom>
              <a:rect b="b" l="l" r="r" t="t"/>
              <a:pathLst>
                <a:path extrusionOk="0" h="1875" w="1263">
                  <a:moveTo>
                    <a:pt x="1" y="1"/>
                  </a:moveTo>
                  <a:lnTo>
                    <a:pt x="1" y="1874"/>
                  </a:lnTo>
                  <a:lnTo>
                    <a:pt x="1262" y="1874"/>
                  </a:lnTo>
                  <a:lnTo>
                    <a:pt x="1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6356770" y="3439829"/>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6263292" y="3494765"/>
              <a:ext cx="71903" cy="62395"/>
            </a:xfrm>
            <a:custGeom>
              <a:rect b="b" l="l" r="r" t="t"/>
              <a:pathLst>
                <a:path extrusionOk="0" h="1096" w="1263">
                  <a:moveTo>
                    <a:pt x="1" y="1"/>
                  </a:moveTo>
                  <a:lnTo>
                    <a:pt x="1" y="1095"/>
                  </a:lnTo>
                  <a:lnTo>
                    <a:pt x="1263" y="1095"/>
                  </a:lnTo>
                  <a:lnTo>
                    <a:pt x="1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6260161" y="3491577"/>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6258054" y="3494765"/>
              <a:ext cx="71846" cy="58182"/>
            </a:xfrm>
            <a:custGeom>
              <a:rect b="b" l="l" r="r" t="t"/>
              <a:pathLst>
                <a:path extrusionOk="0" h="1022" w="1262">
                  <a:moveTo>
                    <a:pt x="0" y="1"/>
                  </a:moveTo>
                  <a:lnTo>
                    <a:pt x="0" y="1021"/>
                  </a:lnTo>
                  <a:lnTo>
                    <a:pt x="1262" y="1021"/>
                  </a:lnTo>
                  <a:lnTo>
                    <a:pt x="1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6254866" y="3491577"/>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6166113" y="3528069"/>
              <a:ext cx="71903" cy="29091"/>
            </a:xfrm>
            <a:custGeom>
              <a:rect b="b" l="l" r="r" t="t"/>
              <a:pathLst>
                <a:path extrusionOk="0" h="511" w="1263">
                  <a:moveTo>
                    <a:pt x="1" y="0"/>
                  </a:moveTo>
                  <a:lnTo>
                    <a:pt x="1" y="510"/>
                  </a:lnTo>
                  <a:lnTo>
                    <a:pt x="1263" y="510"/>
                  </a:lnTo>
                  <a:lnTo>
                    <a:pt x="1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6162470" y="3524369"/>
              <a:ext cx="78734" cy="35923"/>
            </a:xfrm>
            <a:custGeom>
              <a:rect b="b" l="l" r="r" t="t"/>
              <a:pathLst>
                <a:path extrusionOk="0" h="631" w="1383">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6160876" y="3528069"/>
              <a:ext cx="71846" cy="26985"/>
            </a:xfrm>
            <a:custGeom>
              <a:rect b="b" l="l" r="r" t="t"/>
              <a:pathLst>
                <a:path extrusionOk="0" h="474" w="1262">
                  <a:moveTo>
                    <a:pt x="0" y="0"/>
                  </a:moveTo>
                  <a:lnTo>
                    <a:pt x="0" y="473"/>
                  </a:lnTo>
                  <a:lnTo>
                    <a:pt x="1262" y="473"/>
                  </a:lnTo>
                  <a:lnTo>
                    <a:pt x="1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6157176" y="3524369"/>
              <a:ext cx="78734" cy="34386"/>
            </a:xfrm>
            <a:custGeom>
              <a:rect b="b" l="l" r="r" t="t"/>
              <a:pathLst>
                <a:path extrusionOk="0" h="604" w="1383">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6176190" y="3382729"/>
              <a:ext cx="163731" cy="111184"/>
            </a:xfrm>
            <a:custGeom>
              <a:rect b="b" l="l" r="r" t="t"/>
              <a:pathLst>
                <a:path extrusionOk="0" h="1953" w="2876">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6297108" y="3363259"/>
              <a:ext cx="49188" cy="58182"/>
            </a:xfrm>
            <a:custGeom>
              <a:rect b="b" l="l" r="r" t="t"/>
              <a:pathLst>
                <a:path extrusionOk="0" h="1022" w="864">
                  <a:moveTo>
                    <a:pt x="863" y="1"/>
                  </a:moveTo>
                  <a:lnTo>
                    <a:pt x="1" y="576"/>
                  </a:lnTo>
                  <a:lnTo>
                    <a:pt x="437" y="659"/>
                  </a:lnTo>
                  <a:lnTo>
                    <a:pt x="678" y="1021"/>
                  </a:lnTo>
                  <a:lnTo>
                    <a:pt x="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7410929" y="3726638"/>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5696618" y="4217195"/>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4130550" y="2623450"/>
            <a:ext cx="43002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4130550" y="1678250"/>
            <a:ext cx="43002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7" name="Google Shape;27;p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31" name="Google Shape;31;p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txBox="1"/>
          <p:nvPr>
            <p:ph idx="1" type="body"/>
          </p:nvPr>
        </p:nvSpPr>
        <p:spPr>
          <a:xfrm>
            <a:off x="720000" y="1215750"/>
            <a:ext cx="7710900" cy="3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37" name="Google Shape;37;p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38" name="Google Shape;38;p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42" name="Google Shape;42;p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43" name="Google Shape;43;p4"/>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txBox="1"/>
          <p:nvPr>
            <p:ph idx="1" type="subTitle"/>
          </p:nvPr>
        </p:nvSpPr>
        <p:spPr>
          <a:xfrm>
            <a:off x="3672296" y="2477450"/>
            <a:ext cx="2742000" cy="16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 name="Google Shape;46;p5"/>
          <p:cNvSpPr txBox="1"/>
          <p:nvPr>
            <p:ph idx="2" type="subTitle"/>
          </p:nvPr>
        </p:nvSpPr>
        <p:spPr>
          <a:xfrm>
            <a:off x="720000" y="2477450"/>
            <a:ext cx="2742000" cy="16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 name="Google Shape;47;p5"/>
          <p:cNvSpPr txBox="1"/>
          <p:nvPr>
            <p:ph idx="3" type="subTitle"/>
          </p:nvPr>
        </p:nvSpPr>
        <p:spPr>
          <a:xfrm>
            <a:off x="720000" y="1827600"/>
            <a:ext cx="2742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8" name="Google Shape;48;p5"/>
          <p:cNvSpPr txBox="1"/>
          <p:nvPr>
            <p:ph idx="4" type="subTitle"/>
          </p:nvPr>
        </p:nvSpPr>
        <p:spPr>
          <a:xfrm>
            <a:off x="3672293" y="1827600"/>
            <a:ext cx="2742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3" name="Google Shape;53;p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7" name="Google Shape;57;p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58" name="Google Shape;58;p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63" name="Google Shape;63;p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64" name="Google Shape;64;p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67" name="Google Shape;67;p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68" name="Google Shape;68;p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69" name="Google Shape;69;p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txBox="1"/>
          <p:nvPr>
            <p:ph idx="1" type="subTitle"/>
          </p:nvPr>
        </p:nvSpPr>
        <p:spPr>
          <a:xfrm>
            <a:off x="713225" y="1900863"/>
            <a:ext cx="4306500" cy="19827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2" name="Google Shape;72;p7"/>
          <p:cNvSpPr txBox="1"/>
          <p:nvPr>
            <p:ph type="title"/>
          </p:nvPr>
        </p:nvSpPr>
        <p:spPr>
          <a:xfrm>
            <a:off x="713225" y="1259938"/>
            <a:ext cx="43065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7"/>
          <p:cNvSpPr/>
          <p:nvPr>
            <p:ph idx="2" type="pic"/>
          </p:nvPr>
        </p:nvSpPr>
        <p:spPr>
          <a:xfrm>
            <a:off x="5019725" y="965076"/>
            <a:ext cx="2203500" cy="3213300"/>
          </a:xfrm>
          <a:prstGeom prst="rect">
            <a:avLst/>
          </a:prstGeom>
          <a:noFill/>
          <a:ln cap="flat" cmpd="sng" w="19050">
            <a:solidFill>
              <a:schemeClr val="dk1"/>
            </a:solidFill>
            <a:prstDash val="solid"/>
            <a:round/>
            <a:headEnd len="sm" w="sm" type="none"/>
            <a:tailEnd len="sm" w="sm" type="none"/>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78" name="Google Shape;78;p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81" name="Google Shape;81;p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82" name="Google Shape;82;p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89" name="Google Shape;89;p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93" name="Google Shape;93;p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txBox="1"/>
          <p:nvPr>
            <p:ph type="title"/>
          </p:nvPr>
        </p:nvSpPr>
        <p:spPr>
          <a:xfrm>
            <a:off x="2135550" y="1222639"/>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6" name="Google Shape;96;p9"/>
          <p:cNvSpPr txBox="1"/>
          <p:nvPr>
            <p:ph idx="1" type="subTitle"/>
          </p:nvPr>
        </p:nvSpPr>
        <p:spPr>
          <a:xfrm>
            <a:off x="2135550" y="3339439"/>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00" name="Google Shape;100;p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01" name="Google Shape;101;p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05" name="Google Shape;105;p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0"/>
          <p:cNvSpPr/>
          <p:nvPr>
            <p:ph idx="2" type="pic"/>
          </p:nvPr>
        </p:nvSpPr>
        <p:spPr>
          <a:xfrm>
            <a:off x="0" y="0"/>
            <a:ext cx="9144000" cy="5143500"/>
          </a:xfrm>
          <a:prstGeom prst="rect">
            <a:avLst/>
          </a:prstGeom>
          <a:noFill/>
          <a:ln>
            <a:noFill/>
          </a:ln>
        </p:spPr>
      </p:sp>
      <p:sp>
        <p:nvSpPr>
          <p:cNvPr id="108" name="Google Shape;108;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github.com/jpszczolowski/des-verilog" TargetMode="External"/><Relationship Id="rId4" Type="http://schemas.openxmlformats.org/officeDocument/2006/relationships/hyperlink" Target="https://github.com/michaelehab/AES-Verilog" TargetMode="External"/><Relationship Id="rId5" Type="http://schemas.openxmlformats.org/officeDocument/2006/relationships/hyperlink" Target="https://github.com/Rajandeep/RSA-CRYPTOSYSTEM-using-verilo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jpg"/><Relationship Id="rId5"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1"/>
          <p:cNvSpPr txBox="1"/>
          <p:nvPr>
            <p:ph type="ctrTitle"/>
          </p:nvPr>
        </p:nvSpPr>
        <p:spPr>
          <a:xfrm>
            <a:off x="702950" y="753574"/>
            <a:ext cx="4370100" cy="28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Enhancing Data Security: Analysis of Symmetric and Asymmetric Cryptography Algorithms</a:t>
            </a:r>
            <a:endParaRPr sz="3000"/>
          </a:p>
        </p:txBody>
      </p:sp>
      <p:sp>
        <p:nvSpPr>
          <p:cNvPr id="705" name="Google Shape;705;p21"/>
          <p:cNvSpPr txBox="1"/>
          <p:nvPr>
            <p:ph idx="1" type="subTitle"/>
          </p:nvPr>
        </p:nvSpPr>
        <p:spPr>
          <a:xfrm>
            <a:off x="702950" y="3630377"/>
            <a:ext cx="43701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Brad Bolluyt, Steven Do, Charles Tran, and Elizabeth Woo</a:t>
            </a:r>
            <a:endParaRPr/>
          </a:p>
        </p:txBody>
      </p:sp>
      <p:grpSp>
        <p:nvGrpSpPr>
          <p:cNvPr id="706" name="Google Shape;706;p21"/>
          <p:cNvGrpSpPr/>
          <p:nvPr/>
        </p:nvGrpSpPr>
        <p:grpSpPr>
          <a:xfrm>
            <a:off x="5148240" y="1213448"/>
            <a:ext cx="3374953" cy="2676564"/>
            <a:chOff x="5148240" y="1213448"/>
            <a:chExt cx="3374953" cy="2676564"/>
          </a:xfrm>
        </p:grpSpPr>
        <p:grpSp>
          <p:nvGrpSpPr>
            <p:cNvPr id="707" name="Google Shape;707;p21"/>
            <p:cNvGrpSpPr/>
            <p:nvPr/>
          </p:nvGrpSpPr>
          <p:grpSpPr>
            <a:xfrm>
              <a:off x="8384122" y="2614871"/>
              <a:ext cx="139071" cy="139071"/>
              <a:chOff x="5448853" y="3419595"/>
              <a:chExt cx="78736" cy="78736"/>
            </a:xfrm>
          </p:grpSpPr>
          <p:sp>
            <p:nvSpPr>
              <p:cNvPr id="708" name="Google Shape;708;p21"/>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21"/>
            <p:cNvSpPr/>
            <p:nvPr/>
          </p:nvSpPr>
          <p:spPr>
            <a:xfrm>
              <a:off x="6756905" y="3331665"/>
              <a:ext cx="323574" cy="155533"/>
            </a:xfrm>
            <a:custGeom>
              <a:rect b="b" l="l" r="r" t="t"/>
              <a:pathLst>
                <a:path extrusionOk="0" h="2636" w="5484">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6048099" y="1992822"/>
              <a:ext cx="6608" cy="77235"/>
            </a:xfrm>
            <a:custGeom>
              <a:rect b="b" l="l" r="r" t="t"/>
              <a:pathLst>
                <a:path extrusionOk="0" h="1309" w="112">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6344236" y="1821005"/>
              <a:ext cx="327350" cy="131400"/>
            </a:xfrm>
            <a:custGeom>
              <a:rect b="b" l="l" r="r" t="t"/>
              <a:pathLst>
                <a:path extrusionOk="0" h="2227" w="5548">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7379802" y="2174552"/>
              <a:ext cx="423171" cy="165917"/>
            </a:xfrm>
            <a:custGeom>
              <a:rect b="b" l="l" r="r" t="t"/>
              <a:pathLst>
                <a:path extrusionOk="0" h="2812" w="7172">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7580708" y="2958941"/>
              <a:ext cx="85437" cy="160430"/>
            </a:xfrm>
            <a:custGeom>
              <a:rect b="b" l="l" r="r" t="t"/>
              <a:pathLst>
                <a:path extrusionOk="0" h="2719" w="1448">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8240247" y="1261064"/>
              <a:ext cx="108448" cy="108389"/>
            </a:xfrm>
            <a:custGeom>
              <a:rect b="b" l="l" r="r" t="t"/>
              <a:pathLst>
                <a:path extrusionOk="0" h="1837" w="1838">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6505138" y="1371577"/>
              <a:ext cx="121547" cy="121075"/>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5442194" y="1567291"/>
              <a:ext cx="33986" cy="33160"/>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5509517" y="1499968"/>
              <a:ext cx="33986" cy="33160"/>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5442194" y="1499968"/>
              <a:ext cx="33986" cy="33160"/>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5509517" y="1567291"/>
              <a:ext cx="33986" cy="33160"/>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8380379" y="2008694"/>
              <a:ext cx="26315" cy="25784"/>
            </a:xfrm>
            <a:custGeom>
              <a:rect b="b" l="l" r="r" t="t"/>
              <a:pathLst>
                <a:path extrusionOk="0" h="437" w="446">
                  <a:moveTo>
                    <a:pt x="0" y="437"/>
                  </a:moveTo>
                  <a:lnTo>
                    <a:pt x="44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8380379" y="1940840"/>
              <a:ext cx="26315" cy="26315"/>
            </a:xfrm>
            <a:custGeom>
              <a:rect b="b" l="l" r="r" t="t"/>
              <a:pathLst>
                <a:path extrusionOk="0" h="446" w="446">
                  <a:moveTo>
                    <a:pt x="0" y="1"/>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7173999" y="2893271"/>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7173999" y="2988502"/>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7203028"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7107797"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7130750" y="2983015"/>
              <a:ext cx="25784" cy="26315"/>
            </a:xfrm>
            <a:custGeom>
              <a:rect b="b" l="l" r="r" t="t"/>
              <a:pathLst>
                <a:path extrusionOk="0" h="446" w="437">
                  <a:moveTo>
                    <a:pt x="1" y="446"/>
                  </a:moveTo>
                  <a:lnTo>
                    <a:pt x="43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7126914" y="2979592"/>
              <a:ext cx="33986" cy="33573"/>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7198072" y="2915692"/>
              <a:ext cx="26374" cy="26315"/>
            </a:xfrm>
            <a:custGeom>
              <a:rect b="b" l="l" r="r" t="t"/>
              <a:pathLst>
                <a:path extrusionOk="0" h="446" w="447">
                  <a:moveTo>
                    <a:pt x="1" y="446"/>
                  </a:moveTo>
                  <a:lnTo>
                    <a:pt x="446"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7194237" y="2912270"/>
              <a:ext cx="33986" cy="33042"/>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7130750" y="2915692"/>
              <a:ext cx="25784" cy="26315"/>
            </a:xfrm>
            <a:custGeom>
              <a:rect b="b" l="l" r="r" t="t"/>
              <a:pathLst>
                <a:path extrusionOk="0" h="446" w="437">
                  <a:moveTo>
                    <a:pt x="1" y="0"/>
                  </a:moveTo>
                  <a:lnTo>
                    <a:pt x="437"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7126914" y="2912270"/>
              <a:ext cx="33986" cy="33042"/>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7198072" y="2983015"/>
              <a:ext cx="26374" cy="26315"/>
            </a:xfrm>
            <a:custGeom>
              <a:rect b="b" l="l" r="r" t="t"/>
              <a:pathLst>
                <a:path extrusionOk="0" h="446" w="447">
                  <a:moveTo>
                    <a:pt x="1" y="0"/>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7194237" y="2979592"/>
              <a:ext cx="33986" cy="33573"/>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6401705" y="1879536"/>
              <a:ext cx="52572" cy="52041"/>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8286210" y="1697806"/>
              <a:ext cx="47144" cy="47675"/>
            </a:xfrm>
            <a:custGeom>
              <a:rect b="b" l="l" r="r" t="t"/>
              <a:pathLst>
                <a:path extrusionOk="0" h="808" w="799">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8222723" y="3615765"/>
              <a:ext cx="33455" cy="33455"/>
            </a:xfrm>
            <a:custGeom>
              <a:rect b="b" l="l" r="r" t="t"/>
              <a:pathLst>
                <a:path extrusionOk="0" h="567" w="567">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5649591" y="1243540"/>
              <a:ext cx="33455" cy="32865"/>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6843404" y="1371577"/>
              <a:ext cx="517872" cy="515688"/>
            </a:xfrm>
            <a:custGeom>
              <a:rect b="b" l="l" r="r" t="t"/>
              <a:pathLst>
                <a:path extrusionOk="0" h="8740" w="8777">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7731226" y="2764939"/>
              <a:ext cx="652517" cy="651101"/>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5349677" y="3784338"/>
              <a:ext cx="1411122" cy="6608"/>
            </a:xfrm>
            <a:custGeom>
              <a:rect b="b" l="l" r="r" t="t"/>
              <a:pathLst>
                <a:path extrusionOk="0" h="112" w="23916">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5615133" y="3875734"/>
              <a:ext cx="879679" cy="6608"/>
            </a:xfrm>
            <a:custGeom>
              <a:rect b="b" l="l" r="r" t="t"/>
              <a:pathLst>
                <a:path extrusionOk="0" h="112" w="14909">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7107207" y="3142854"/>
              <a:ext cx="958508" cy="662902"/>
            </a:xfrm>
            <a:custGeom>
              <a:rect b="b" l="l" r="r" t="t"/>
              <a:pathLst>
                <a:path extrusionOk="0" h="11235" w="16245">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7103372" y="3139550"/>
              <a:ext cx="966178" cy="669451"/>
            </a:xfrm>
            <a:custGeom>
              <a:rect b="b" l="l" r="r" t="t"/>
              <a:pathLst>
                <a:path extrusionOk="0" h="11346" w="16375">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7177303" y="3206342"/>
              <a:ext cx="818316" cy="535927"/>
            </a:xfrm>
            <a:custGeom>
              <a:rect b="b" l="l" r="r" t="t"/>
              <a:pathLst>
                <a:path extrusionOk="0" h="9083" w="13869">
                  <a:moveTo>
                    <a:pt x="0" y="0"/>
                  </a:moveTo>
                  <a:lnTo>
                    <a:pt x="0" y="1856"/>
                  </a:lnTo>
                  <a:lnTo>
                    <a:pt x="0" y="7375"/>
                  </a:lnTo>
                  <a:lnTo>
                    <a:pt x="0" y="9082"/>
                  </a:lnTo>
                  <a:lnTo>
                    <a:pt x="13869" y="9082"/>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7173468" y="3203038"/>
              <a:ext cx="825455" cy="542476"/>
            </a:xfrm>
            <a:custGeom>
              <a:rect b="b" l="l" r="r" t="t"/>
              <a:pathLst>
                <a:path extrusionOk="0" h="9194" w="1399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7173468" y="3369427"/>
              <a:ext cx="7139" cy="180727"/>
            </a:xfrm>
            <a:custGeom>
              <a:rect b="b" l="l" r="r" t="t"/>
              <a:pathLst>
                <a:path extrusionOk="0" h="3063" w="121">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7575752" y="3164745"/>
              <a:ext cx="21418" cy="21418"/>
            </a:xfrm>
            <a:custGeom>
              <a:rect b="b" l="l" r="r" t="t"/>
              <a:pathLst>
                <a:path extrusionOk="0" h="363" w="363">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6950141" y="3800741"/>
              <a:ext cx="1272641" cy="86027"/>
            </a:xfrm>
            <a:custGeom>
              <a:rect b="b" l="l" r="r" t="t"/>
              <a:pathLst>
                <a:path extrusionOk="0" h="1458" w="21569">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
            <p:cNvSpPr/>
            <p:nvPr/>
          </p:nvSpPr>
          <p:spPr>
            <a:xfrm>
              <a:off x="6946836" y="3797495"/>
              <a:ext cx="1279249" cy="92517"/>
            </a:xfrm>
            <a:custGeom>
              <a:rect b="b" l="l" r="r" t="t"/>
              <a:pathLst>
                <a:path extrusionOk="0" h="1568" w="21681">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1"/>
            <p:cNvSpPr/>
            <p:nvPr/>
          </p:nvSpPr>
          <p:spPr>
            <a:xfrm>
              <a:off x="6958873" y="3863166"/>
              <a:ext cx="1255176" cy="6608"/>
            </a:xfrm>
            <a:custGeom>
              <a:rect b="b" l="l" r="r" t="t"/>
              <a:pathLst>
                <a:path extrusionOk="0" h="112" w="21273">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a:off x="7464649" y="3806228"/>
              <a:ext cx="243093" cy="26905"/>
            </a:xfrm>
            <a:custGeom>
              <a:rect b="b" l="l" r="r" t="t"/>
              <a:pathLst>
                <a:path extrusionOk="0" h="456" w="4120">
                  <a:moveTo>
                    <a:pt x="1" y="0"/>
                  </a:moveTo>
                  <a:lnTo>
                    <a:pt x="1" y="455"/>
                  </a:lnTo>
                  <a:lnTo>
                    <a:pt x="4119" y="455"/>
                  </a:lnTo>
                  <a:lnTo>
                    <a:pt x="41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a:off x="7461345" y="3802393"/>
              <a:ext cx="250233" cy="33986"/>
            </a:xfrm>
            <a:custGeom>
              <a:rect b="b" l="l" r="r" t="t"/>
              <a:pathLst>
                <a:path extrusionOk="0" h="576" w="4241">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a:off x="7340388" y="3308122"/>
              <a:ext cx="439043" cy="375025"/>
            </a:xfrm>
            <a:custGeom>
              <a:rect b="b" l="l" r="r" t="t"/>
              <a:pathLst>
                <a:path extrusionOk="0" h="6356" w="7441">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a:off x="7369418" y="3278562"/>
              <a:ext cx="439043" cy="375025"/>
            </a:xfrm>
            <a:custGeom>
              <a:rect b="b" l="l" r="r" t="t"/>
              <a:pathLst>
                <a:path extrusionOk="0" h="6356" w="7441">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a:off x="7366113" y="3274727"/>
              <a:ext cx="445593" cy="382695"/>
            </a:xfrm>
            <a:custGeom>
              <a:rect b="b" l="l" r="r" t="t"/>
              <a:pathLst>
                <a:path extrusionOk="0" h="6486" w="7552">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a:off x="7437271" y="3476164"/>
              <a:ext cx="302746" cy="40594"/>
            </a:xfrm>
            <a:custGeom>
              <a:rect b="b" l="l" r="r" t="t"/>
              <a:pathLst>
                <a:path extrusionOk="0" h="688" w="5131">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a:off x="7433436" y="3472919"/>
              <a:ext cx="309885" cy="47085"/>
            </a:xfrm>
            <a:custGeom>
              <a:rect b="b" l="l" r="r" t="t"/>
              <a:pathLst>
                <a:path extrusionOk="0" h="798" w="5252">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a:off x="7470136" y="3487138"/>
              <a:ext cx="234833" cy="16993"/>
            </a:xfrm>
            <a:custGeom>
              <a:rect b="b" l="l" r="r" t="t"/>
              <a:pathLst>
                <a:path extrusionOk="0" h="288" w="398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7489253" y="3539120"/>
              <a:ext cx="198251" cy="23601"/>
            </a:xfrm>
            <a:custGeom>
              <a:rect b="b" l="l" r="r" t="t"/>
              <a:pathLst>
                <a:path extrusionOk="0" h="400" w="336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7486008" y="3535816"/>
              <a:ext cx="204741" cy="30741"/>
            </a:xfrm>
            <a:custGeom>
              <a:rect b="b" l="l" r="r" t="t"/>
              <a:pathLst>
                <a:path extrusionOk="0" h="521" w="347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a:off x="7529257" y="3545139"/>
              <a:ext cx="11506" cy="11565"/>
            </a:xfrm>
            <a:custGeom>
              <a:rect b="b" l="l" r="r" t="t"/>
              <a:pathLst>
                <a:path extrusionOk="0" h="196" w="195">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a:off x="7551148" y="3545139"/>
              <a:ext cx="11565" cy="11565"/>
            </a:xfrm>
            <a:custGeom>
              <a:rect b="b" l="l" r="r" t="t"/>
              <a:pathLst>
                <a:path extrusionOk="0" h="196" w="196">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757191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759380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7614635" y="3545139"/>
              <a:ext cx="11565" cy="11565"/>
            </a:xfrm>
            <a:custGeom>
              <a:rect b="b" l="l" r="r" t="t"/>
              <a:pathLst>
                <a:path extrusionOk="0" h="196" w="196">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a:off x="7636525" y="3545139"/>
              <a:ext cx="11565" cy="11565"/>
            </a:xfrm>
            <a:custGeom>
              <a:rect b="b" l="l" r="r" t="t"/>
              <a:pathLst>
                <a:path extrusionOk="0" h="196" w="196">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7524832" y="3322342"/>
              <a:ext cx="127093" cy="127093"/>
            </a:xfrm>
            <a:custGeom>
              <a:rect b="b" l="l" r="r" t="t"/>
              <a:pathLst>
                <a:path extrusionOk="0" h="2154" w="2154">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7521587" y="3319097"/>
              <a:ext cx="133583" cy="133583"/>
            </a:xfrm>
            <a:custGeom>
              <a:rect b="b" l="l" r="r" t="t"/>
              <a:pathLst>
                <a:path extrusionOk="0" h="2264" w="2264">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1"/>
            <p:cNvSpPr/>
            <p:nvPr/>
          </p:nvSpPr>
          <p:spPr>
            <a:xfrm>
              <a:off x="7560411" y="3389665"/>
              <a:ext cx="56466" cy="28558"/>
            </a:xfrm>
            <a:custGeom>
              <a:rect b="b" l="l" r="r" t="t"/>
              <a:pathLst>
                <a:path extrusionOk="0" h="484" w="957">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a:off x="7556576" y="3386420"/>
              <a:ext cx="63606" cy="35107"/>
            </a:xfrm>
            <a:custGeom>
              <a:rect b="b" l="l" r="r" t="t"/>
              <a:pathLst>
                <a:path extrusionOk="0" h="595" w="1078">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1"/>
            <p:cNvSpPr/>
            <p:nvPr/>
          </p:nvSpPr>
          <p:spPr>
            <a:xfrm>
              <a:off x="7572507" y="3353555"/>
              <a:ext cx="32334" cy="32393"/>
            </a:xfrm>
            <a:custGeom>
              <a:rect b="b" l="l" r="r" t="t"/>
              <a:pathLst>
                <a:path extrusionOk="0" h="549" w="548">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1"/>
            <p:cNvSpPr/>
            <p:nvPr/>
          </p:nvSpPr>
          <p:spPr>
            <a:xfrm>
              <a:off x="7569203" y="3350310"/>
              <a:ext cx="38883" cy="38883"/>
            </a:xfrm>
            <a:custGeom>
              <a:rect b="b" l="l" r="r" t="t"/>
              <a:pathLst>
                <a:path extrusionOk="0" h="659" w="659">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1"/>
            <p:cNvSpPr/>
            <p:nvPr/>
          </p:nvSpPr>
          <p:spPr>
            <a:xfrm>
              <a:off x="7541825" y="3581839"/>
              <a:ext cx="93638" cy="29030"/>
            </a:xfrm>
            <a:custGeom>
              <a:rect b="b" l="l" r="r" t="t"/>
              <a:pathLst>
                <a:path extrusionOk="0" h="492" w="1587">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a:off x="7537990" y="3578534"/>
              <a:ext cx="100778" cy="35638"/>
            </a:xfrm>
            <a:custGeom>
              <a:rect b="b" l="l" r="r" t="t"/>
              <a:pathLst>
                <a:path extrusionOk="0" h="604" w="1708">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a:off x="7134585" y="1285137"/>
              <a:ext cx="959039" cy="662902"/>
            </a:xfrm>
            <a:custGeom>
              <a:rect b="b" l="l" r="r" t="t"/>
              <a:pathLst>
                <a:path extrusionOk="0" h="11235" w="16254">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a:off x="7131340" y="1281833"/>
              <a:ext cx="965588" cy="670041"/>
            </a:xfrm>
            <a:custGeom>
              <a:rect b="b" l="l" r="r" t="t"/>
              <a:pathLst>
                <a:path extrusionOk="0" h="11356" w="16365">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a:off x="7204681" y="1349156"/>
              <a:ext cx="818847" cy="535396"/>
            </a:xfrm>
            <a:custGeom>
              <a:rect b="b" l="l" r="r" t="t"/>
              <a:pathLst>
                <a:path extrusionOk="0" h="9074" w="13878">
                  <a:moveTo>
                    <a:pt x="0" y="1"/>
                  </a:moveTo>
                  <a:lnTo>
                    <a:pt x="0" y="1847"/>
                  </a:lnTo>
                  <a:lnTo>
                    <a:pt x="0" y="7376"/>
                  </a:lnTo>
                  <a:lnTo>
                    <a:pt x="0" y="9073"/>
                  </a:lnTo>
                  <a:lnTo>
                    <a:pt x="13878" y="9073"/>
                  </a:lnTo>
                  <a:lnTo>
                    <a:pt x="13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7201376" y="1345320"/>
              <a:ext cx="825455" cy="542476"/>
            </a:xfrm>
            <a:custGeom>
              <a:rect b="b" l="l" r="r" t="t"/>
              <a:pathLst>
                <a:path extrusionOk="0" h="9194" w="1399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7201376" y="1512300"/>
              <a:ext cx="6608" cy="180668"/>
            </a:xfrm>
            <a:custGeom>
              <a:rect b="b" l="l" r="r" t="t"/>
              <a:pathLst>
                <a:path extrusionOk="0" h="3062" w="112">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7603130" y="1307027"/>
              <a:ext cx="21949" cy="21418"/>
            </a:xfrm>
            <a:custGeom>
              <a:rect b="b" l="l" r="r" t="t"/>
              <a:pathLst>
                <a:path extrusionOk="0" h="363" w="372">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6977518" y="1943023"/>
              <a:ext cx="1272641" cy="86027"/>
            </a:xfrm>
            <a:custGeom>
              <a:rect b="b" l="l" r="r" t="t"/>
              <a:pathLst>
                <a:path extrusionOk="0" h="1458" w="21569">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6974214" y="1939778"/>
              <a:ext cx="1279781" cy="92517"/>
            </a:xfrm>
            <a:custGeom>
              <a:rect b="b" l="l" r="r" t="t"/>
              <a:pathLst>
                <a:path extrusionOk="0" h="1568" w="2169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6986251" y="2005449"/>
              <a:ext cx="1255176" cy="6608"/>
            </a:xfrm>
            <a:custGeom>
              <a:rect b="b" l="l" r="r" t="t"/>
              <a:pathLst>
                <a:path extrusionOk="0" h="112" w="21273">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7492557" y="1948511"/>
              <a:ext cx="243093" cy="26905"/>
            </a:xfrm>
            <a:custGeom>
              <a:rect b="b" l="l" r="r" t="t"/>
              <a:pathLst>
                <a:path extrusionOk="0" h="456" w="4120">
                  <a:moveTo>
                    <a:pt x="1" y="1"/>
                  </a:moveTo>
                  <a:lnTo>
                    <a:pt x="1"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7489253" y="1945206"/>
              <a:ext cx="249702" cy="33455"/>
            </a:xfrm>
            <a:custGeom>
              <a:rect b="b" l="l" r="r" t="t"/>
              <a:pathLst>
                <a:path extrusionOk="0" h="567" w="4232">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7368297" y="1450405"/>
              <a:ext cx="438512" cy="375556"/>
            </a:xfrm>
            <a:custGeom>
              <a:rect b="b" l="l" r="r" t="t"/>
              <a:pathLst>
                <a:path extrusionOk="0" h="6365" w="7432">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7397326" y="1420844"/>
              <a:ext cx="438512" cy="375556"/>
            </a:xfrm>
            <a:custGeom>
              <a:rect b="b" l="l" r="r" t="t"/>
              <a:pathLst>
                <a:path extrusionOk="0" h="6365" w="7432">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7394022" y="1417599"/>
              <a:ext cx="445652" cy="382105"/>
            </a:xfrm>
            <a:custGeom>
              <a:rect b="b" l="l" r="r" t="t"/>
              <a:pathLst>
                <a:path extrusionOk="0" h="6476" w="7553">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7464649" y="1618446"/>
              <a:ext cx="302746" cy="40594"/>
            </a:xfrm>
            <a:custGeom>
              <a:rect b="b" l="l" r="r" t="t"/>
              <a:pathLst>
                <a:path extrusionOk="0" h="688" w="5131">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7461345" y="1615201"/>
              <a:ext cx="309885" cy="47085"/>
            </a:xfrm>
            <a:custGeom>
              <a:rect b="b" l="l" r="r" t="t"/>
              <a:pathLst>
                <a:path extrusionOk="0" h="798" w="5252">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7497514" y="1629421"/>
              <a:ext cx="235423" cy="16993"/>
            </a:xfrm>
            <a:custGeom>
              <a:rect b="b" l="l" r="r" t="t"/>
              <a:pathLst>
                <a:path extrusionOk="0" h="288" w="399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7517221" y="1681934"/>
              <a:ext cx="198192" cy="23601"/>
            </a:xfrm>
            <a:custGeom>
              <a:rect b="b" l="l" r="r" t="t"/>
              <a:pathLst>
                <a:path extrusionOk="0" h="400" w="3359">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7513917" y="1678689"/>
              <a:ext cx="204741" cy="30151"/>
            </a:xfrm>
            <a:custGeom>
              <a:rect b="b" l="l" r="r" t="t"/>
              <a:pathLst>
                <a:path extrusionOk="0" h="511" w="347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7557166" y="1687952"/>
              <a:ext cx="10975" cy="11565"/>
            </a:xfrm>
            <a:custGeom>
              <a:rect b="b" l="l" r="r" t="t"/>
              <a:pathLst>
                <a:path extrusionOk="0" h="196" w="186">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7579056" y="1687952"/>
              <a:ext cx="10975" cy="11565"/>
            </a:xfrm>
            <a:custGeom>
              <a:rect b="b" l="l" r="r" t="t"/>
              <a:pathLst>
                <a:path extrusionOk="0" h="196" w="186">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7599294" y="1687952"/>
              <a:ext cx="11565" cy="11565"/>
            </a:xfrm>
            <a:custGeom>
              <a:rect b="b" l="l" r="r" t="t"/>
              <a:pathLst>
                <a:path extrusionOk="0" h="196" w="196">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1"/>
            <p:cNvSpPr/>
            <p:nvPr/>
          </p:nvSpPr>
          <p:spPr>
            <a:xfrm>
              <a:off x="7621185" y="1687952"/>
              <a:ext cx="11565" cy="11565"/>
            </a:xfrm>
            <a:custGeom>
              <a:rect b="b" l="l" r="r" t="t"/>
              <a:pathLst>
                <a:path extrusionOk="0" h="196" w="196">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a:off x="764254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a:off x="766443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a:off x="7552800" y="1465215"/>
              <a:ext cx="126444" cy="126503"/>
            </a:xfrm>
            <a:custGeom>
              <a:rect b="b" l="l" r="r" t="t"/>
              <a:pathLst>
                <a:path extrusionOk="0" h="2144" w="2143">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a:off x="7549496" y="1461380"/>
              <a:ext cx="133583" cy="134173"/>
            </a:xfrm>
            <a:custGeom>
              <a:rect b="b" l="l" r="r" t="t"/>
              <a:pathLst>
                <a:path extrusionOk="0" h="2274" w="2264">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a:off x="7587789" y="1532007"/>
              <a:ext cx="56466" cy="28499"/>
            </a:xfrm>
            <a:custGeom>
              <a:rect b="b" l="l" r="r" t="t"/>
              <a:pathLst>
                <a:path extrusionOk="0" h="483" w="957">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a:off x="7584544" y="1528702"/>
              <a:ext cx="63547" cy="35107"/>
            </a:xfrm>
            <a:custGeom>
              <a:rect b="b" l="l" r="r" t="t"/>
              <a:pathLst>
                <a:path extrusionOk="0" h="595" w="1077">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a:off x="7600415" y="1496428"/>
              <a:ext cx="31803" cy="31803"/>
            </a:xfrm>
            <a:custGeom>
              <a:rect b="b" l="l" r="r" t="t"/>
              <a:pathLst>
                <a:path extrusionOk="0" h="539" w="539">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a:off x="7597111" y="1493123"/>
              <a:ext cx="38942" cy="38942"/>
            </a:xfrm>
            <a:custGeom>
              <a:rect b="b" l="l" r="r" t="t"/>
              <a:pathLst>
                <a:path extrusionOk="0" h="660" w="66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1"/>
            <p:cNvSpPr/>
            <p:nvPr/>
          </p:nvSpPr>
          <p:spPr>
            <a:xfrm>
              <a:off x="7569203" y="1724121"/>
              <a:ext cx="93638" cy="29030"/>
            </a:xfrm>
            <a:custGeom>
              <a:rect b="b" l="l" r="r" t="t"/>
              <a:pathLst>
                <a:path extrusionOk="0" h="492" w="1587">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p:nvPr/>
          </p:nvSpPr>
          <p:spPr>
            <a:xfrm>
              <a:off x="7565898" y="1720817"/>
              <a:ext cx="100247" cy="36169"/>
            </a:xfrm>
            <a:custGeom>
              <a:rect b="b" l="l" r="r" t="t"/>
              <a:pathLst>
                <a:path extrusionOk="0" h="613" w="1699">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1"/>
            <p:cNvSpPr/>
            <p:nvPr/>
          </p:nvSpPr>
          <p:spPr>
            <a:xfrm>
              <a:off x="6772246" y="1753682"/>
              <a:ext cx="560000" cy="977035"/>
            </a:xfrm>
            <a:custGeom>
              <a:rect b="b" l="l" r="r" t="t"/>
              <a:pathLst>
                <a:path extrusionOk="0" h="16559" w="9491">
                  <a:moveTo>
                    <a:pt x="0" y="0"/>
                  </a:moveTo>
                  <a:lnTo>
                    <a:pt x="0" y="16559"/>
                  </a:lnTo>
                  <a:lnTo>
                    <a:pt x="9491" y="16559"/>
                  </a:lnTo>
                  <a:lnTo>
                    <a:pt x="9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6731179" y="1693971"/>
              <a:ext cx="560000" cy="995739"/>
            </a:xfrm>
            <a:custGeom>
              <a:rect b="b" l="l" r="r" t="t"/>
              <a:pathLst>
                <a:path extrusionOk="0" h="16876" w="9491">
                  <a:moveTo>
                    <a:pt x="1" y="1"/>
                  </a:moveTo>
                  <a:lnTo>
                    <a:pt x="1" y="16875"/>
                  </a:lnTo>
                  <a:lnTo>
                    <a:pt x="9491" y="16875"/>
                  </a:lnTo>
                  <a:lnTo>
                    <a:pt x="9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727934" y="1690725"/>
              <a:ext cx="566549" cy="1002229"/>
            </a:xfrm>
            <a:custGeom>
              <a:rect b="b" l="l" r="r" t="t"/>
              <a:pathLst>
                <a:path extrusionOk="0" h="16986" w="9602">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6732301" y="1693971"/>
              <a:ext cx="558348" cy="80539"/>
            </a:xfrm>
            <a:custGeom>
              <a:rect b="b" l="l" r="r" t="t"/>
              <a:pathLst>
                <a:path extrusionOk="0" h="1365" w="9463">
                  <a:moveTo>
                    <a:pt x="0" y="1"/>
                  </a:moveTo>
                  <a:lnTo>
                    <a:pt x="0" y="1365"/>
                  </a:lnTo>
                  <a:lnTo>
                    <a:pt x="9463" y="1365"/>
                  </a:lnTo>
                  <a:lnTo>
                    <a:pt x="9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6728465" y="1690725"/>
              <a:ext cx="565487" cy="87089"/>
            </a:xfrm>
            <a:custGeom>
              <a:rect b="b" l="l" r="r" t="t"/>
              <a:pathLst>
                <a:path extrusionOk="0" h="1476" w="9584">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7140072" y="1723531"/>
              <a:ext cx="24132" cy="24191"/>
            </a:xfrm>
            <a:custGeom>
              <a:rect b="b" l="l" r="r" t="t"/>
              <a:pathLst>
                <a:path extrusionOk="0" h="410" w="409">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7189871" y="1723531"/>
              <a:ext cx="24132" cy="24191"/>
            </a:xfrm>
            <a:custGeom>
              <a:rect b="b" l="l" r="r" t="t"/>
              <a:pathLst>
                <a:path extrusionOk="0" h="410" w="409">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7240791" y="1723531"/>
              <a:ext cx="24132" cy="24191"/>
            </a:xfrm>
            <a:custGeom>
              <a:rect b="b" l="l" r="r" t="t"/>
              <a:pathLst>
                <a:path extrusionOk="0" h="410" w="409">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6820392" y="1885023"/>
              <a:ext cx="176892" cy="6608"/>
            </a:xfrm>
            <a:custGeom>
              <a:rect b="b" l="l" r="r" t="t"/>
              <a:pathLst>
                <a:path extrusionOk="0" h="112" w="2998">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7032804" y="1885023"/>
              <a:ext cx="67913" cy="6608"/>
            </a:xfrm>
            <a:custGeom>
              <a:rect b="b" l="l" r="r" t="t"/>
              <a:pathLst>
                <a:path extrusionOk="0" h="112" w="1151">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7142255" y="188502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7027848" y="2016364"/>
              <a:ext cx="176892" cy="7198"/>
            </a:xfrm>
            <a:custGeom>
              <a:rect b="b" l="l" r="r" t="t"/>
              <a:pathLst>
                <a:path extrusionOk="0" h="122" w="2998">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6924415" y="2016364"/>
              <a:ext cx="67913" cy="7198"/>
            </a:xfrm>
            <a:custGeom>
              <a:rect b="b" l="l" r="r" t="t"/>
              <a:pathLst>
                <a:path extrusionOk="0" h="122" w="1151">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6820392" y="2016364"/>
              <a:ext cx="62484" cy="7198"/>
            </a:xfrm>
            <a:custGeom>
              <a:rect b="b" l="l" r="r" t="t"/>
              <a:pathLst>
                <a:path extrusionOk="0" h="122" w="1059">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6820392" y="1950163"/>
              <a:ext cx="94228" cy="6608"/>
            </a:xfrm>
            <a:custGeom>
              <a:rect b="b" l="l" r="r" t="t"/>
              <a:pathLst>
                <a:path extrusionOk="0" h="112" w="1597">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a:off x="6945184" y="1950163"/>
              <a:ext cx="155533" cy="6608"/>
            </a:xfrm>
            <a:custGeom>
              <a:rect b="b" l="l" r="r" t="t"/>
              <a:pathLst>
                <a:path extrusionOk="0" h="112" w="2636">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a:off x="7142255" y="195016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6820392" y="2074955"/>
              <a:ext cx="176892" cy="7198"/>
            </a:xfrm>
            <a:custGeom>
              <a:rect b="b" l="l" r="r" t="t"/>
              <a:pathLst>
                <a:path extrusionOk="0" h="122" w="2998">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7032804" y="2074955"/>
              <a:ext cx="67913" cy="7198"/>
            </a:xfrm>
            <a:custGeom>
              <a:rect b="b" l="l" r="r" t="t"/>
              <a:pathLst>
                <a:path extrusionOk="0" h="122" w="1151">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6820392" y="2286245"/>
              <a:ext cx="176892" cy="6608"/>
            </a:xfrm>
            <a:custGeom>
              <a:rect b="b" l="l" r="r" t="t"/>
              <a:pathLst>
                <a:path extrusionOk="0" h="112" w="2998">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7032804" y="2286245"/>
              <a:ext cx="67913" cy="6608"/>
            </a:xfrm>
            <a:custGeom>
              <a:rect b="b" l="l" r="r" t="t"/>
              <a:pathLst>
                <a:path extrusionOk="0" h="112" w="1151">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7142255" y="2074955"/>
              <a:ext cx="62484" cy="7198"/>
            </a:xfrm>
            <a:custGeom>
              <a:rect b="b" l="l" r="r" t="t"/>
              <a:pathLst>
                <a:path extrusionOk="0" h="122" w="1059">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7027848" y="2206886"/>
              <a:ext cx="176892" cy="6608"/>
            </a:xfrm>
            <a:custGeom>
              <a:rect b="b" l="l" r="r" t="t"/>
              <a:pathLst>
                <a:path extrusionOk="0" h="112" w="2998">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6924415" y="2206886"/>
              <a:ext cx="67913" cy="6608"/>
            </a:xfrm>
            <a:custGeom>
              <a:rect b="b" l="l" r="r" t="t"/>
              <a:pathLst>
                <a:path extrusionOk="0" h="112" w="1151">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6820392" y="2206886"/>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7123669" y="2357403"/>
              <a:ext cx="67382" cy="7139"/>
            </a:xfrm>
            <a:custGeom>
              <a:rect b="b" l="l" r="r" t="t"/>
              <a:pathLst>
                <a:path extrusionOk="0" h="121" w="1142">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7019115" y="2357403"/>
              <a:ext cx="63015" cy="7139"/>
            </a:xfrm>
            <a:custGeom>
              <a:rect b="b" l="l" r="r" t="t"/>
              <a:pathLst>
                <a:path extrusionOk="0" h="121" w="1068">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6820392" y="2140094"/>
              <a:ext cx="94228" cy="7139"/>
            </a:xfrm>
            <a:custGeom>
              <a:rect b="b" l="l" r="r" t="t"/>
              <a:pathLst>
                <a:path extrusionOk="0" h="121" w="1597">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6945184" y="2140094"/>
              <a:ext cx="155533" cy="7139"/>
            </a:xfrm>
            <a:custGeom>
              <a:rect b="b" l="l" r="r" t="t"/>
              <a:pathLst>
                <a:path extrusionOk="0" h="121" w="2636">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42255" y="2140094"/>
              <a:ext cx="62484" cy="7139"/>
            </a:xfrm>
            <a:custGeom>
              <a:rect b="b" l="l" r="r" t="t"/>
              <a:pathLst>
                <a:path extrusionOk="0" h="121" w="1059">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
            <p:cNvSpPr/>
            <p:nvPr/>
          </p:nvSpPr>
          <p:spPr>
            <a:xfrm>
              <a:off x="7017994" y="2427440"/>
              <a:ext cx="155533" cy="7198"/>
            </a:xfrm>
            <a:custGeom>
              <a:rect b="b" l="l" r="r" t="t"/>
              <a:pathLst>
                <a:path extrusionOk="0" h="122" w="2636">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7018584" y="2493111"/>
              <a:ext cx="62425" cy="7198"/>
            </a:xfrm>
            <a:custGeom>
              <a:rect b="b" l="l" r="r" t="t"/>
              <a:pathLst>
                <a:path extrusionOk="0" h="122" w="1058">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a:off x="7433436" y="2415403"/>
              <a:ext cx="731876" cy="52170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1"/>
            <p:cNvSpPr/>
            <p:nvPr/>
          </p:nvSpPr>
          <p:spPr>
            <a:xfrm>
              <a:off x="7430191" y="2412099"/>
              <a:ext cx="738957" cy="528846"/>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7474502" y="2375989"/>
              <a:ext cx="731876" cy="88210"/>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a:off x="7471198" y="2372685"/>
              <a:ext cx="738485" cy="94759"/>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a:off x="7553862" y="2401715"/>
              <a:ext cx="33455" cy="33986"/>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a:off x="7606434" y="2401715"/>
              <a:ext cx="33986" cy="33986"/>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a:off x="7501349" y="2401715"/>
              <a:ext cx="33986" cy="33986"/>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a:off x="7473971" y="2464140"/>
              <a:ext cx="732407" cy="430252"/>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a:off x="7470667" y="2460305"/>
              <a:ext cx="739016" cy="437391"/>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1"/>
            <p:cNvSpPr/>
            <p:nvPr/>
          </p:nvSpPr>
          <p:spPr>
            <a:xfrm>
              <a:off x="7778310" y="2564859"/>
              <a:ext cx="336083" cy="6608"/>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1"/>
            <p:cNvSpPr/>
            <p:nvPr/>
          </p:nvSpPr>
          <p:spPr>
            <a:xfrm>
              <a:off x="7778310" y="2614657"/>
              <a:ext cx="122668" cy="7139"/>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7941395" y="2614657"/>
              <a:ext cx="147272" cy="7139"/>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a:off x="7778310" y="2766237"/>
              <a:ext cx="217899" cy="666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1"/>
            <p:cNvSpPr/>
            <p:nvPr/>
          </p:nvSpPr>
          <p:spPr>
            <a:xfrm>
              <a:off x="7778310" y="2667170"/>
              <a:ext cx="338856" cy="7198"/>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7778310" y="2716969"/>
              <a:ext cx="112224" cy="7198"/>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7915670" y="2716969"/>
              <a:ext cx="198723" cy="7198"/>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1"/>
            <p:cNvSpPr/>
            <p:nvPr/>
          </p:nvSpPr>
          <p:spPr>
            <a:xfrm>
              <a:off x="7525953" y="2548397"/>
              <a:ext cx="219020" cy="219020"/>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a:off x="7522649" y="2545151"/>
              <a:ext cx="225567" cy="225567"/>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7516631" y="2550049"/>
              <a:ext cx="218489" cy="218430"/>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1"/>
            <p:cNvSpPr/>
            <p:nvPr/>
          </p:nvSpPr>
          <p:spPr>
            <a:xfrm>
              <a:off x="7513386" y="2546213"/>
              <a:ext cx="225569" cy="225569"/>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7662251" y="2565921"/>
              <a:ext cx="54814" cy="54814"/>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7658947" y="2562085"/>
              <a:ext cx="61363" cy="61894"/>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7985707" y="2216444"/>
              <a:ext cx="377208" cy="339092"/>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a:off x="8001047" y="2212904"/>
              <a:ext cx="345995" cy="345995"/>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a:off x="7997212" y="2199923"/>
              <a:ext cx="384878" cy="339387"/>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a:off x="8016388" y="2196442"/>
              <a:ext cx="345995" cy="345995"/>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a:off x="8070553" y="2285655"/>
              <a:ext cx="224507" cy="141844"/>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a:off x="8066718" y="2282410"/>
              <a:ext cx="231588" cy="148393"/>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a:off x="5843948" y="3263280"/>
              <a:ext cx="422581" cy="300504"/>
            </a:xfrm>
            <a:custGeom>
              <a:rect b="b" l="l" r="r" t="t"/>
              <a:pathLst>
                <a:path extrusionOk="0" h="5093" w="7162">
                  <a:moveTo>
                    <a:pt x="0" y="0"/>
                  </a:moveTo>
                  <a:lnTo>
                    <a:pt x="0" y="5093"/>
                  </a:lnTo>
                  <a:lnTo>
                    <a:pt x="7162" y="5093"/>
                  </a:lnTo>
                  <a:lnTo>
                    <a:pt x="71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1"/>
            <p:cNvSpPr/>
            <p:nvPr/>
          </p:nvSpPr>
          <p:spPr>
            <a:xfrm>
              <a:off x="5840112" y="3259976"/>
              <a:ext cx="429721" cy="307643"/>
            </a:xfrm>
            <a:custGeom>
              <a:rect b="b" l="l" r="r" t="t"/>
              <a:pathLst>
                <a:path extrusionOk="0" h="5214" w="7283">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5151544" y="2042680"/>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a:off x="5148240" y="2039376"/>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5151544" y="2076076"/>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5148240" y="2072771"/>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5254977" y="2195380"/>
              <a:ext cx="1597218" cy="973790"/>
            </a:xfrm>
            <a:custGeom>
              <a:rect b="b" l="l" r="r" t="t"/>
              <a:pathLst>
                <a:path extrusionOk="0" h="16504" w="2707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a:off x="5251673" y="2192076"/>
              <a:ext cx="1603826" cy="980929"/>
            </a:xfrm>
            <a:custGeom>
              <a:rect b="b" l="l" r="r" t="t"/>
              <a:pathLst>
                <a:path extrusionOk="0" h="16625" w="27182">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a:off x="6850543" y="2586749"/>
              <a:ext cx="6608" cy="189990"/>
            </a:xfrm>
            <a:custGeom>
              <a:rect b="b" l="l" r="r" t="t"/>
              <a:pathLst>
                <a:path extrusionOk="0" h="3220" w="112">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a:off x="6035531" y="2114369"/>
              <a:ext cx="38883" cy="38352"/>
            </a:xfrm>
            <a:custGeom>
              <a:rect b="b" l="l" r="r" t="t"/>
              <a:pathLst>
                <a:path extrusionOk="0" h="650" w="659">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1"/>
            <p:cNvSpPr/>
            <p:nvPr/>
          </p:nvSpPr>
          <p:spPr>
            <a:xfrm>
              <a:off x="6032227" y="2110533"/>
              <a:ext cx="46023" cy="46023"/>
            </a:xfrm>
            <a:custGeom>
              <a:rect b="b" l="l" r="r" t="t"/>
              <a:pathLst>
                <a:path extrusionOk="0" h="780" w="78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a:off x="6808356" y="3211239"/>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a:off x="6805111" y="3207404"/>
              <a:ext cx="46023" cy="46082"/>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1"/>
            <p:cNvSpPr/>
            <p:nvPr/>
          </p:nvSpPr>
          <p:spPr>
            <a:xfrm>
              <a:off x="6741564" y="3219441"/>
              <a:ext cx="22539" cy="21949"/>
            </a:xfrm>
            <a:custGeom>
              <a:rect b="b" l="l" r="r" t="t"/>
              <a:pathLst>
                <a:path extrusionOk="0" h="372" w="382">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1"/>
            <p:cNvSpPr/>
            <p:nvPr/>
          </p:nvSpPr>
          <p:spPr>
            <a:xfrm>
              <a:off x="6697253" y="3219441"/>
              <a:ext cx="22480" cy="21949"/>
            </a:xfrm>
            <a:custGeom>
              <a:rect b="b" l="l" r="r" t="t"/>
              <a:pathLst>
                <a:path extrusionOk="0" h="372" w="381">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1"/>
            <p:cNvSpPr/>
            <p:nvPr/>
          </p:nvSpPr>
          <p:spPr>
            <a:xfrm>
              <a:off x="5844479" y="3294434"/>
              <a:ext cx="421519" cy="77825"/>
            </a:xfrm>
            <a:custGeom>
              <a:rect b="b" l="l" r="r" t="t"/>
              <a:pathLst>
                <a:path extrusionOk="0" h="1319" w="7144">
                  <a:moveTo>
                    <a:pt x="0" y="1"/>
                  </a:moveTo>
                  <a:lnTo>
                    <a:pt x="0" y="1318"/>
                  </a:lnTo>
                  <a:lnTo>
                    <a:pt x="7144" y="1318"/>
                  </a:lnTo>
                  <a:lnTo>
                    <a:pt x="7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1"/>
            <p:cNvSpPr/>
            <p:nvPr/>
          </p:nvSpPr>
          <p:spPr>
            <a:xfrm>
              <a:off x="5841174" y="3291189"/>
              <a:ext cx="428128" cy="84316"/>
            </a:xfrm>
            <a:custGeom>
              <a:rect b="b" l="l" r="r" t="t"/>
              <a:pathLst>
                <a:path extrusionOk="0" h="1429" w="7256">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1"/>
            <p:cNvSpPr/>
            <p:nvPr/>
          </p:nvSpPr>
          <p:spPr>
            <a:xfrm>
              <a:off x="5257691" y="3542955"/>
              <a:ext cx="1595094" cy="130869"/>
            </a:xfrm>
            <a:custGeom>
              <a:rect b="b" l="l" r="r" t="t"/>
              <a:pathLst>
                <a:path extrusionOk="0" h="2218" w="27034">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1"/>
            <p:cNvSpPr/>
            <p:nvPr/>
          </p:nvSpPr>
          <p:spPr>
            <a:xfrm>
              <a:off x="5253856" y="3539120"/>
              <a:ext cx="1602764" cy="138540"/>
            </a:xfrm>
            <a:custGeom>
              <a:rect b="b" l="l" r="r" t="t"/>
              <a:pathLst>
                <a:path extrusionOk="0" h="2348" w="27164">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1"/>
            <p:cNvSpPr/>
            <p:nvPr/>
          </p:nvSpPr>
          <p:spPr>
            <a:xfrm>
              <a:off x="542573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1"/>
            <p:cNvSpPr/>
            <p:nvPr/>
          </p:nvSpPr>
          <p:spPr>
            <a:xfrm>
              <a:off x="5422487" y="3569743"/>
              <a:ext cx="119895" cy="44960"/>
            </a:xfrm>
            <a:custGeom>
              <a:rect b="b" l="l" r="r" t="t"/>
              <a:pathLst>
                <a:path extrusionOk="0" h="762" w="2032">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1"/>
            <p:cNvSpPr/>
            <p:nvPr/>
          </p:nvSpPr>
          <p:spPr>
            <a:xfrm>
              <a:off x="5565334" y="3573047"/>
              <a:ext cx="113345" cy="38352"/>
            </a:xfrm>
            <a:custGeom>
              <a:rect b="b" l="l" r="r" t="t"/>
              <a:pathLst>
                <a:path extrusionOk="0" h="650" w="1921">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1"/>
            <p:cNvSpPr/>
            <p:nvPr/>
          </p:nvSpPr>
          <p:spPr>
            <a:xfrm>
              <a:off x="5562030" y="3569743"/>
              <a:ext cx="119954" cy="44960"/>
            </a:xfrm>
            <a:custGeom>
              <a:rect b="b" l="l" r="r" t="t"/>
              <a:pathLst>
                <a:path extrusionOk="0" h="762" w="2033">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1"/>
            <p:cNvSpPr/>
            <p:nvPr/>
          </p:nvSpPr>
          <p:spPr>
            <a:xfrm>
              <a:off x="5708712"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1"/>
            <p:cNvSpPr/>
            <p:nvPr/>
          </p:nvSpPr>
          <p:spPr>
            <a:xfrm>
              <a:off x="5705467" y="3569743"/>
              <a:ext cx="119895" cy="44960"/>
            </a:xfrm>
            <a:custGeom>
              <a:rect b="b" l="l" r="r" t="t"/>
              <a:pathLst>
                <a:path extrusionOk="0" h="762" w="2032">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1"/>
            <p:cNvSpPr/>
            <p:nvPr/>
          </p:nvSpPr>
          <p:spPr>
            <a:xfrm>
              <a:off x="5848314" y="3573047"/>
              <a:ext cx="112814" cy="38352"/>
            </a:xfrm>
            <a:custGeom>
              <a:rect b="b" l="l" r="r" t="t"/>
              <a:pathLst>
                <a:path extrusionOk="0" h="650" w="1912">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a:off x="5845010" y="3569743"/>
              <a:ext cx="119954" cy="44960"/>
            </a:xfrm>
            <a:custGeom>
              <a:rect b="b" l="l" r="r" t="t"/>
              <a:pathLst>
                <a:path extrusionOk="0" h="762" w="2033">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1"/>
            <p:cNvSpPr/>
            <p:nvPr/>
          </p:nvSpPr>
          <p:spPr>
            <a:xfrm>
              <a:off x="5990099"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a:off x="5986794"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a:off x="612964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1"/>
            <p:cNvSpPr/>
            <p:nvPr/>
          </p:nvSpPr>
          <p:spPr>
            <a:xfrm>
              <a:off x="6126337" y="3569743"/>
              <a:ext cx="119423" cy="44960"/>
            </a:xfrm>
            <a:custGeom>
              <a:rect b="b" l="l" r="r" t="t"/>
              <a:pathLst>
                <a:path extrusionOk="0" h="762" w="2024">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a:off x="6273078"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1"/>
            <p:cNvSpPr/>
            <p:nvPr/>
          </p:nvSpPr>
          <p:spPr>
            <a:xfrm>
              <a:off x="6269243" y="3569743"/>
              <a:ext cx="119895" cy="44960"/>
            </a:xfrm>
            <a:custGeom>
              <a:rect b="b" l="l" r="r" t="t"/>
              <a:pathLst>
                <a:path extrusionOk="0" h="762" w="2032">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1"/>
            <p:cNvSpPr/>
            <p:nvPr/>
          </p:nvSpPr>
          <p:spPr>
            <a:xfrm>
              <a:off x="641262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6409376" y="3569743"/>
              <a:ext cx="119364" cy="44960"/>
            </a:xfrm>
            <a:custGeom>
              <a:rect b="b" l="l" r="r" t="t"/>
              <a:pathLst>
                <a:path extrusionOk="0" h="762" w="2023">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1"/>
            <p:cNvSpPr/>
            <p:nvPr/>
          </p:nvSpPr>
          <p:spPr>
            <a:xfrm>
              <a:off x="655930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1"/>
            <p:cNvSpPr/>
            <p:nvPr/>
          </p:nvSpPr>
          <p:spPr>
            <a:xfrm>
              <a:off x="6556058"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1"/>
            <p:cNvSpPr/>
            <p:nvPr/>
          </p:nvSpPr>
          <p:spPr>
            <a:xfrm>
              <a:off x="535953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a:off x="5356227"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1"/>
            <p:cNvSpPr/>
            <p:nvPr/>
          </p:nvSpPr>
          <p:spPr>
            <a:xfrm>
              <a:off x="549907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1"/>
            <p:cNvSpPr/>
            <p:nvPr/>
          </p:nvSpPr>
          <p:spPr>
            <a:xfrm>
              <a:off x="549582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1"/>
            <p:cNvSpPr/>
            <p:nvPr/>
          </p:nvSpPr>
          <p:spPr>
            <a:xfrm>
              <a:off x="564251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1"/>
            <p:cNvSpPr/>
            <p:nvPr/>
          </p:nvSpPr>
          <p:spPr>
            <a:xfrm>
              <a:off x="5639206"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1"/>
            <p:cNvSpPr/>
            <p:nvPr/>
          </p:nvSpPr>
          <p:spPr>
            <a:xfrm>
              <a:off x="5782053"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1"/>
            <p:cNvSpPr/>
            <p:nvPr/>
          </p:nvSpPr>
          <p:spPr>
            <a:xfrm>
              <a:off x="577880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1"/>
            <p:cNvSpPr/>
            <p:nvPr/>
          </p:nvSpPr>
          <p:spPr>
            <a:xfrm>
              <a:off x="5923307" y="3599304"/>
              <a:ext cx="113345" cy="38411"/>
            </a:xfrm>
            <a:custGeom>
              <a:rect b="b" l="l" r="r" t="t"/>
              <a:pathLst>
                <a:path extrusionOk="0" h="651" w="1921">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1"/>
            <p:cNvSpPr/>
            <p:nvPr/>
          </p:nvSpPr>
          <p:spPr>
            <a:xfrm>
              <a:off x="5920003"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1"/>
            <p:cNvSpPr/>
            <p:nvPr/>
          </p:nvSpPr>
          <p:spPr>
            <a:xfrm>
              <a:off x="606344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1"/>
            <p:cNvSpPr/>
            <p:nvPr/>
          </p:nvSpPr>
          <p:spPr>
            <a:xfrm>
              <a:off x="6060136"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a:off x="6206818" y="3599304"/>
              <a:ext cx="112814" cy="38411"/>
            </a:xfrm>
            <a:custGeom>
              <a:rect b="b" l="l" r="r" t="t"/>
              <a:pathLst>
                <a:path extrusionOk="0" h="651" w="1912">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a:off x="6202982"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a:off x="6346419"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a:off x="6342584" y="3596058"/>
              <a:ext cx="119895" cy="44901"/>
            </a:xfrm>
            <a:custGeom>
              <a:rect b="b" l="l" r="r" t="t"/>
              <a:pathLst>
                <a:path extrusionOk="0" h="761" w="2032">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a:off x="649310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p:nvPr/>
          </p:nvSpPr>
          <p:spPr>
            <a:xfrm>
              <a:off x="6489797"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p:nvPr/>
          </p:nvSpPr>
          <p:spPr>
            <a:xfrm>
              <a:off x="663264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a:off x="6629399"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a:off x="5370447" y="2293916"/>
              <a:ext cx="907057" cy="792060"/>
            </a:xfrm>
            <a:custGeom>
              <a:rect b="b" l="l" r="r" t="t"/>
              <a:pathLst>
                <a:path extrusionOk="0" h="13424" w="15373">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a:off x="5367201" y="2290611"/>
              <a:ext cx="913606" cy="798668"/>
            </a:xfrm>
            <a:custGeom>
              <a:rect b="b" l="l" r="r" t="t"/>
              <a:pathLst>
                <a:path extrusionOk="0" h="13536" w="15484">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a:off x="5370447" y="2293916"/>
              <a:ext cx="907057" cy="72279"/>
            </a:xfrm>
            <a:custGeom>
              <a:rect b="b" l="l" r="r" t="t"/>
              <a:pathLst>
                <a:path extrusionOk="0" h="1225" w="15373">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a:off x="5367201" y="2290611"/>
              <a:ext cx="913606" cy="78887"/>
            </a:xfrm>
            <a:custGeom>
              <a:rect b="b" l="l" r="r" t="t"/>
              <a:pathLst>
                <a:path extrusionOk="0" h="1337" w="15484">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a:off x="5462433"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1"/>
            <p:cNvSpPr/>
            <p:nvPr/>
          </p:nvSpPr>
          <p:spPr>
            <a:xfrm>
              <a:off x="55100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a:off x="54153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5458597" y="2489275"/>
              <a:ext cx="556165" cy="7198"/>
            </a:xfrm>
            <a:custGeom>
              <a:rect b="b" l="l" r="r" t="t"/>
              <a:pathLst>
                <a:path extrusionOk="0" h="122" w="9426">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5458597" y="2588932"/>
              <a:ext cx="199844" cy="7139"/>
            </a:xfrm>
            <a:custGeom>
              <a:rect b="b" l="l" r="r" t="t"/>
              <a:pathLst>
                <a:path extrusionOk="0" h="121" w="3387">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5731192" y="2588932"/>
              <a:ext cx="240851" cy="7139"/>
            </a:xfrm>
            <a:custGeom>
              <a:rect b="b" l="l" r="r" t="t"/>
              <a:pathLst>
                <a:path extrusionOk="0" h="121" w="4082">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5458597" y="2892150"/>
              <a:ext cx="359094" cy="6608"/>
            </a:xfrm>
            <a:custGeom>
              <a:rect b="b" l="l" r="r" t="t"/>
              <a:pathLst>
                <a:path extrusionOk="0" h="112" w="6086">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a:off x="5458597" y="2694017"/>
              <a:ext cx="561121" cy="6608"/>
            </a:xfrm>
            <a:custGeom>
              <a:rect b="b" l="l" r="r" t="t"/>
              <a:pathLst>
                <a:path extrusionOk="0" h="112" w="951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p:nvPr/>
          </p:nvSpPr>
          <p:spPr>
            <a:xfrm>
              <a:off x="5458597" y="2793614"/>
              <a:ext cx="182320" cy="7198"/>
            </a:xfrm>
            <a:custGeom>
              <a:rect b="b" l="l" r="r" t="t"/>
              <a:pathLst>
                <a:path extrusionOk="0" h="122" w="309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
            <p:cNvSpPr/>
            <p:nvPr/>
          </p:nvSpPr>
          <p:spPr>
            <a:xfrm>
              <a:off x="5688474" y="2793614"/>
              <a:ext cx="326288" cy="7198"/>
            </a:xfrm>
            <a:custGeom>
              <a:rect b="b" l="l" r="r" t="t"/>
              <a:pathLst>
                <a:path extrusionOk="0" h="122" w="553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a:off x="6337628" y="2408264"/>
              <a:ext cx="409483" cy="672224"/>
            </a:xfrm>
            <a:custGeom>
              <a:rect b="b" l="l" r="r" t="t"/>
              <a:pathLst>
                <a:path extrusionOk="0" h="11393" w="694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a:off x="6334383" y="2405019"/>
              <a:ext cx="416563" cy="678773"/>
            </a:xfrm>
            <a:custGeom>
              <a:rect b="b" l="l" r="r" t="t"/>
              <a:pathLst>
                <a:path extrusionOk="0" h="11504" w="706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6397280" y="2535829"/>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6558772" y="2535829"/>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6641967" y="2535829"/>
              <a:ext cx="48796" cy="7139"/>
            </a:xfrm>
            <a:custGeom>
              <a:rect b="b" l="l" r="r" t="t"/>
              <a:pathLst>
                <a:path extrusionOk="0" h="121" w="827">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6554937" y="2625042"/>
              <a:ext cx="135825" cy="6608"/>
            </a:xfrm>
            <a:custGeom>
              <a:rect b="b" l="l" r="r" t="t"/>
              <a:pathLst>
                <a:path extrusionOk="0" h="112" w="2302">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6476108" y="2625042"/>
              <a:ext cx="53162" cy="6608"/>
            </a:xfrm>
            <a:custGeom>
              <a:rect b="b" l="l" r="r" t="t"/>
              <a:pathLst>
                <a:path extrusionOk="0" h="112" w="901">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6397280" y="2625042"/>
              <a:ext cx="48796" cy="6608"/>
            </a:xfrm>
            <a:custGeom>
              <a:rect b="b" l="l" r="r" t="t"/>
              <a:pathLst>
                <a:path extrusionOk="0" h="112" w="827">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6397280" y="2580140"/>
              <a:ext cx="73459" cy="6667"/>
            </a:xfrm>
            <a:custGeom>
              <a:rect b="b" l="l" r="r" t="t"/>
              <a:pathLst>
                <a:path extrusionOk="0" h="113" w="1245">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1"/>
            <p:cNvSpPr/>
            <p:nvPr/>
          </p:nvSpPr>
          <p:spPr>
            <a:xfrm>
              <a:off x="6491980" y="2580140"/>
              <a:ext cx="119954" cy="6667"/>
            </a:xfrm>
            <a:custGeom>
              <a:rect b="b" l="l" r="r" t="t"/>
              <a:pathLst>
                <a:path extrusionOk="0" h="113" w="2033">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1"/>
            <p:cNvSpPr/>
            <p:nvPr/>
          </p:nvSpPr>
          <p:spPr>
            <a:xfrm>
              <a:off x="6641967" y="2580140"/>
              <a:ext cx="48796" cy="6667"/>
            </a:xfrm>
            <a:custGeom>
              <a:rect b="b" l="l" r="r" t="t"/>
              <a:pathLst>
                <a:path extrusionOk="0" h="113" w="827">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6397280" y="2664456"/>
              <a:ext cx="135825" cy="7198"/>
            </a:xfrm>
            <a:custGeom>
              <a:rect b="b" l="l" r="r" t="t"/>
              <a:pathLst>
                <a:path extrusionOk="0" h="122" w="2302">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6558772" y="2664456"/>
              <a:ext cx="53162" cy="7198"/>
            </a:xfrm>
            <a:custGeom>
              <a:rect b="b" l="l" r="r" t="t"/>
              <a:pathLst>
                <a:path extrusionOk="0" h="122" w="901">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6397280" y="2806772"/>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6558772" y="2806772"/>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6641967" y="2664456"/>
              <a:ext cx="48796" cy="7198"/>
            </a:xfrm>
            <a:custGeom>
              <a:rect b="b" l="l" r="r" t="t"/>
              <a:pathLst>
                <a:path extrusionOk="0" h="122" w="827">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6554937" y="2753669"/>
              <a:ext cx="135825" cy="6608"/>
            </a:xfrm>
            <a:custGeom>
              <a:rect b="b" l="l" r="r" t="t"/>
              <a:pathLst>
                <a:path extrusionOk="0" h="112" w="2302">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6476108" y="2753669"/>
              <a:ext cx="53162" cy="6608"/>
            </a:xfrm>
            <a:custGeom>
              <a:rect b="b" l="l" r="r" t="t"/>
              <a:pathLst>
                <a:path extrusionOk="0" h="112" w="901">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6397280" y="2753669"/>
              <a:ext cx="48796" cy="6608"/>
            </a:xfrm>
            <a:custGeom>
              <a:rect b="b" l="l" r="r" t="t"/>
              <a:pathLst>
                <a:path extrusionOk="0" h="112" w="827">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6476108" y="2854919"/>
              <a:ext cx="53162" cy="7198"/>
            </a:xfrm>
            <a:custGeom>
              <a:rect b="b" l="l" r="r" t="t"/>
              <a:pathLst>
                <a:path extrusionOk="0" h="122" w="901">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6397280" y="2854919"/>
              <a:ext cx="48796" cy="7198"/>
            </a:xfrm>
            <a:custGeom>
              <a:rect b="b" l="l" r="r" t="t"/>
              <a:pathLst>
                <a:path extrusionOk="0" h="122" w="827">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6397280" y="2708236"/>
              <a:ext cx="73459" cy="7198"/>
            </a:xfrm>
            <a:custGeom>
              <a:rect b="b" l="l" r="r" t="t"/>
              <a:pathLst>
                <a:path extrusionOk="0" h="122" w="1245">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6491980" y="2708236"/>
              <a:ext cx="119954" cy="7198"/>
            </a:xfrm>
            <a:custGeom>
              <a:rect b="b" l="l" r="r" t="t"/>
              <a:pathLst>
                <a:path extrusionOk="0" h="122" w="2033">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641967" y="2708236"/>
              <a:ext cx="48796" cy="7198"/>
            </a:xfrm>
            <a:custGeom>
              <a:rect b="b" l="l" r="r" t="t"/>
              <a:pathLst>
                <a:path extrusionOk="0" h="122" w="827">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96218" y="2902534"/>
              <a:ext cx="119895" cy="6667"/>
            </a:xfrm>
            <a:custGeom>
              <a:rect b="b" l="l" r="r" t="t"/>
              <a:pathLst>
                <a:path extrusionOk="0" h="113" w="2032">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396218" y="2946905"/>
              <a:ext cx="49327" cy="6608"/>
            </a:xfrm>
            <a:custGeom>
              <a:rect b="b" l="l" r="r" t="t"/>
              <a:pathLst>
                <a:path extrusionOk="0" h="112" w="836">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5656730" y="2411037"/>
              <a:ext cx="707803" cy="605963"/>
            </a:xfrm>
            <a:custGeom>
              <a:rect b="b" l="l" r="r" t="t"/>
              <a:pathLst>
                <a:path extrusionOk="0" h="10270" w="11996">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5695023" y="2385312"/>
              <a:ext cx="707272" cy="605432"/>
            </a:xfrm>
            <a:custGeom>
              <a:rect b="b" l="l" r="r" t="t"/>
              <a:pathLst>
                <a:path extrusionOk="0" h="10261" w="11987">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a:off x="5691778" y="2382007"/>
              <a:ext cx="714352" cy="611982"/>
            </a:xfrm>
            <a:custGeom>
              <a:rect b="b" l="l" r="r" t="t"/>
              <a:pathLst>
                <a:path extrusionOk="0" h="10372" w="12107">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5647408" y="1634318"/>
              <a:ext cx="784979" cy="105144"/>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5644163" y="1630483"/>
              <a:ext cx="791529" cy="112283"/>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5783174" y="1797993"/>
              <a:ext cx="513505"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5779870" y="1794689"/>
              <a:ext cx="520055" cy="67972"/>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5918351" y="1908565"/>
              <a:ext cx="243093" cy="75052"/>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5915106" y="1904730"/>
              <a:ext cx="249643" cy="82133"/>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656199" y="1614611"/>
              <a:ext cx="784979" cy="105144"/>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652895" y="1611366"/>
              <a:ext cx="792119" cy="112224"/>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5742698" y="1644172"/>
              <a:ext cx="607615"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5788662" y="1775572"/>
              <a:ext cx="520055" cy="67913"/>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5953399" y="1795810"/>
              <a:ext cx="27437" cy="27437"/>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6006502" y="1795810"/>
              <a:ext cx="27437" cy="27437"/>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6063440" y="1795810"/>
              <a:ext cx="27378" cy="27437"/>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6118136" y="1795810"/>
              <a:ext cx="27437" cy="27437"/>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6175074" y="1795810"/>
              <a:ext cx="27437" cy="27437"/>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5860882" y="1237521"/>
              <a:ext cx="328471" cy="329002"/>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5857046" y="1234217"/>
              <a:ext cx="335610" cy="335610"/>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5884424" y="1216693"/>
              <a:ext cx="329002" cy="329002"/>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5881179" y="1213448"/>
              <a:ext cx="335551" cy="335551"/>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5975820" y="1391284"/>
              <a:ext cx="146210" cy="73105"/>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5972575" y="1387508"/>
              <a:ext cx="152759" cy="80480"/>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6007564" y="1298236"/>
              <a:ext cx="83254" cy="82723"/>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6004318" y="1294401"/>
              <a:ext cx="89803" cy="89862"/>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5927673" y="1888858"/>
              <a:ext cx="242562" cy="75583"/>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5924369" y="1885554"/>
              <a:ext cx="249112" cy="82192"/>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5808369" y="2463550"/>
              <a:ext cx="490494" cy="488842"/>
            </a:xfrm>
            <a:custGeom>
              <a:rect b="b" l="l" r="r" t="t"/>
              <a:pathLst>
                <a:path extrusionOk="0" h="8285" w="8313">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5807248" y="2460305"/>
              <a:ext cx="492677" cy="495922"/>
            </a:xfrm>
            <a:custGeom>
              <a:rect b="b" l="l" r="r" t="t"/>
              <a:pathLst>
                <a:path extrusionOk="0" h="8405" w="835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5808369" y="2421422"/>
              <a:ext cx="490494" cy="489373"/>
            </a:xfrm>
            <a:custGeom>
              <a:rect b="b" l="l" r="r" t="t"/>
              <a:pathLst>
                <a:path extrusionOk="0" h="8294" w="8313">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5807248" y="2418117"/>
              <a:ext cx="492677" cy="495981"/>
            </a:xfrm>
            <a:custGeom>
              <a:rect b="b" l="l" r="r" t="t"/>
              <a:pathLst>
                <a:path extrusionOk="0" h="8406" w="835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21"/>
            <p:cNvGrpSpPr/>
            <p:nvPr/>
          </p:nvGrpSpPr>
          <p:grpSpPr>
            <a:xfrm>
              <a:off x="5968208" y="2549518"/>
              <a:ext cx="174119" cy="231588"/>
              <a:chOff x="4803668" y="3224977"/>
              <a:chExt cx="98578" cy="131115"/>
            </a:xfrm>
          </p:grpSpPr>
          <p:sp>
            <p:nvSpPr>
              <p:cNvPr id="1015" name="Google Shape;1015;p21"/>
              <p:cNvSpPr/>
              <p:nvPr/>
            </p:nvSpPr>
            <p:spPr>
              <a:xfrm>
                <a:off x="4821006" y="3226815"/>
                <a:ext cx="63870" cy="47769"/>
              </a:xfrm>
              <a:custGeom>
                <a:rect b="b" l="l" r="r" t="t"/>
                <a:pathLst>
                  <a:path extrusionOk="0" h="1430" w="1912">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4818834" y="3224977"/>
                <a:ext cx="67912" cy="51477"/>
              </a:xfrm>
              <a:custGeom>
                <a:rect b="b" l="l" r="r" t="t"/>
                <a:pathLst>
                  <a:path extrusionOk="0" h="1541" w="2033">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4805506" y="3274550"/>
                <a:ext cx="94870" cy="79671"/>
              </a:xfrm>
              <a:custGeom>
                <a:rect b="b" l="l" r="r" t="t"/>
                <a:pathLst>
                  <a:path extrusionOk="0" h="2385" w="284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4803668" y="3272680"/>
                <a:ext cx="98578" cy="83412"/>
              </a:xfrm>
              <a:custGeom>
                <a:rect b="b" l="l" r="r" t="t"/>
                <a:pathLst>
                  <a:path extrusionOk="0" h="2497" w="2951">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4842084" y="3295930"/>
                <a:ext cx="21413" cy="36913"/>
              </a:xfrm>
              <a:custGeom>
                <a:rect b="b" l="l" r="r" t="t"/>
                <a:pathLst>
                  <a:path extrusionOk="0" h="1105" w="641">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30"/>
          <p:cNvSpPr txBox="1"/>
          <p:nvPr>
            <p:ph type="title"/>
          </p:nvPr>
        </p:nvSpPr>
        <p:spPr>
          <a:xfrm>
            <a:off x="4130550" y="2356525"/>
            <a:ext cx="4474800" cy="11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AES (Advanced Encryption Standard)</a:t>
            </a:r>
            <a:endParaRPr sz="3000"/>
          </a:p>
        </p:txBody>
      </p:sp>
      <p:sp>
        <p:nvSpPr>
          <p:cNvPr id="1881" name="Google Shape;1881;p30"/>
          <p:cNvSpPr txBox="1"/>
          <p:nvPr>
            <p:ph idx="2" type="title"/>
          </p:nvPr>
        </p:nvSpPr>
        <p:spPr>
          <a:xfrm>
            <a:off x="4130550" y="1678250"/>
            <a:ext cx="4300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03</a:t>
            </a:r>
            <a:endParaRPr sz="4000"/>
          </a:p>
        </p:txBody>
      </p:sp>
      <p:grpSp>
        <p:nvGrpSpPr>
          <p:cNvPr id="1882" name="Google Shape;1882;p30"/>
          <p:cNvGrpSpPr/>
          <p:nvPr/>
        </p:nvGrpSpPr>
        <p:grpSpPr>
          <a:xfrm>
            <a:off x="713237" y="1219150"/>
            <a:ext cx="2955370" cy="2463165"/>
            <a:chOff x="1136562" y="1210000"/>
            <a:chExt cx="2955370" cy="2463165"/>
          </a:xfrm>
        </p:grpSpPr>
        <p:sp>
          <p:nvSpPr>
            <p:cNvPr id="1883" name="Google Shape;1883;p30"/>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0"/>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0"/>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0"/>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0"/>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0"/>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0"/>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0"/>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0"/>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0"/>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0"/>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0"/>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0"/>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0"/>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0"/>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0"/>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0"/>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0"/>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0"/>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0"/>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0"/>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0"/>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0"/>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0"/>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0"/>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0"/>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0"/>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0"/>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0"/>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0"/>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0"/>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0"/>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0"/>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0"/>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0"/>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0"/>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0"/>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0"/>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0"/>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0"/>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0"/>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0"/>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0"/>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0"/>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0"/>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0"/>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0"/>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0"/>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0"/>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0"/>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0"/>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0"/>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0"/>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0"/>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0"/>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0"/>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0"/>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0"/>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0"/>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0"/>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0"/>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0"/>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0"/>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0"/>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0"/>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0"/>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0"/>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0"/>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0"/>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0"/>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0"/>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0"/>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0"/>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0"/>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0"/>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0"/>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0"/>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0"/>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0"/>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0"/>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0"/>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0"/>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0"/>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0"/>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0"/>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0"/>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0"/>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0"/>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0"/>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0"/>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0"/>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0"/>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0"/>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0"/>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0"/>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0"/>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0"/>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0"/>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0"/>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0"/>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0"/>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0"/>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0"/>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0"/>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0"/>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0"/>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0"/>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0"/>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0"/>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0"/>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0"/>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0"/>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0"/>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0"/>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0"/>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0"/>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0"/>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0"/>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0"/>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0"/>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0"/>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0"/>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0"/>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0"/>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0"/>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0"/>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0"/>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0"/>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0"/>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0"/>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0"/>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0"/>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0"/>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0"/>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0"/>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0"/>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0"/>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0"/>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0"/>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0"/>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0"/>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sp>
        <p:nvSpPr>
          <p:cNvPr id="2090" name="Google Shape;2090;p31"/>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AES?</a:t>
            </a:r>
            <a:endParaRPr/>
          </a:p>
        </p:txBody>
      </p:sp>
      <p:sp>
        <p:nvSpPr>
          <p:cNvPr id="2091" name="Google Shape;2091;p31"/>
          <p:cNvSpPr txBox="1"/>
          <p:nvPr>
            <p:ph idx="2" type="subTitle"/>
          </p:nvPr>
        </p:nvSpPr>
        <p:spPr>
          <a:xfrm>
            <a:off x="720000" y="1114375"/>
            <a:ext cx="58731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AES, or Advanced Encryption Standard, is a widely used symmetric encryption algorithm designed to secure sensitive information. It was established as a standard by the National Institute of Standards and Technology (NIST) in 2001. AES operates on fixed-size blocks of data and supports key sizes of 128, 192, or 256 bits.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algorithm employs a series of substitution, permutation, and mixing operations, organized into multiple rounds, to transform plaintext data into ciphertext. AES is known for its strength and efficiency, making it a cornerstone in securing data for a variety of applications, including securing communications over the internet, encrypting files, and protecting sensitive information in various computing environments. The algorithm's security is attributed to its resistance against known cryptographic attacks and its widespread adoption in various industries.</a:t>
            </a:r>
            <a:endParaRPr sz="1400"/>
          </a:p>
          <a:p>
            <a:pPr indent="0" lvl="0" marL="0" rtl="0" algn="l">
              <a:spcBef>
                <a:spcPts val="0"/>
              </a:spcBef>
              <a:spcAft>
                <a:spcPts val="0"/>
              </a:spcAft>
              <a:buNone/>
            </a:pPr>
            <a:r>
              <a:t/>
            </a:r>
            <a:endParaRPr sz="1400"/>
          </a:p>
        </p:txBody>
      </p:sp>
      <p:grpSp>
        <p:nvGrpSpPr>
          <p:cNvPr id="2092" name="Google Shape;2092;p31"/>
          <p:cNvGrpSpPr/>
          <p:nvPr/>
        </p:nvGrpSpPr>
        <p:grpSpPr>
          <a:xfrm>
            <a:off x="7225068" y="3582212"/>
            <a:ext cx="1155488" cy="930983"/>
            <a:chOff x="7225068" y="3582212"/>
            <a:chExt cx="1155488" cy="930983"/>
          </a:xfrm>
        </p:grpSpPr>
        <p:grpSp>
          <p:nvGrpSpPr>
            <p:cNvPr id="2093" name="Google Shape;2093;p31"/>
            <p:cNvGrpSpPr/>
            <p:nvPr/>
          </p:nvGrpSpPr>
          <p:grpSpPr>
            <a:xfrm>
              <a:off x="8190795" y="3582212"/>
              <a:ext cx="189761" cy="189761"/>
              <a:chOff x="5448853" y="3419595"/>
              <a:chExt cx="78736" cy="78736"/>
            </a:xfrm>
          </p:grpSpPr>
          <p:sp>
            <p:nvSpPr>
              <p:cNvPr id="2094" name="Google Shape;2094;p31"/>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1"/>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1"/>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1"/>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1"/>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1"/>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1"/>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1"/>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2" name="Google Shape;2102;p31"/>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31"/>
          <p:cNvGrpSpPr/>
          <p:nvPr/>
        </p:nvGrpSpPr>
        <p:grpSpPr>
          <a:xfrm>
            <a:off x="7081708" y="2357479"/>
            <a:ext cx="1298848" cy="1015848"/>
            <a:chOff x="781983" y="2939892"/>
            <a:chExt cx="1298848" cy="1015848"/>
          </a:xfrm>
        </p:grpSpPr>
        <p:sp>
          <p:nvSpPr>
            <p:cNvPr id="2104" name="Google Shape;2104;p31"/>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1"/>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1"/>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1"/>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1"/>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1"/>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1"/>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1"/>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1"/>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1"/>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1"/>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1"/>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1"/>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1"/>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1"/>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1"/>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1"/>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1"/>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1"/>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1"/>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1"/>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1"/>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1"/>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1"/>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1"/>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1"/>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1"/>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1"/>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2" name="Google Shape;2132;p31"/>
          <p:cNvGrpSpPr/>
          <p:nvPr/>
        </p:nvGrpSpPr>
        <p:grpSpPr>
          <a:xfrm>
            <a:off x="6681222" y="1204501"/>
            <a:ext cx="1469314" cy="944106"/>
            <a:chOff x="5423018" y="1213448"/>
            <a:chExt cx="1203665" cy="773414"/>
          </a:xfrm>
        </p:grpSpPr>
        <p:sp>
          <p:nvSpPr>
            <p:cNvPr id="2133" name="Google Shape;2133;p31"/>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1"/>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1"/>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1"/>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1"/>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1"/>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1"/>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1"/>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1"/>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1"/>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1"/>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1"/>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1"/>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1"/>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1"/>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1"/>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1"/>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1"/>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1"/>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1"/>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1"/>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1"/>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1"/>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1"/>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1"/>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1"/>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1"/>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32"/>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Synthesis on Board</a:t>
            </a:r>
            <a:endParaRPr/>
          </a:p>
        </p:txBody>
      </p:sp>
      <p:grpSp>
        <p:nvGrpSpPr>
          <p:cNvPr id="2180" name="Google Shape;2180;p32"/>
          <p:cNvGrpSpPr/>
          <p:nvPr/>
        </p:nvGrpSpPr>
        <p:grpSpPr>
          <a:xfrm>
            <a:off x="7814889" y="900912"/>
            <a:ext cx="887675" cy="801288"/>
            <a:chOff x="6544194" y="2365864"/>
            <a:chExt cx="529544" cy="478038"/>
          </a:xfrm>
        </p:grpSpPr>
        <p:sp>
          <p:nvSpPr>
            <p:cNvPr id="2181" name="Google Shape;2181;p32"/>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2"/>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2"/>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2"/>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2"/>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2"/>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2"/>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2"/>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2"/>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2"/>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91" name="Google Shape;2191;p32"/>
          <p:cNvPicPr preferRelativeResize="0"/>
          <p:nvPr/>
        </p:nvPicPr>
        <p:blipFill>
          <a:blip r:embed="rId3">
            <a:alphaModFix/>
          </a:blip>
          <a:stretch>
            <a:fillRect/>
          </a:stretch>
        </p:blipFill>
        <p:spPr>
          <a:xfrm>
            <a:off x="720000" y="1114375"/>
            <a:ext cx="5113451" cy="1507675"/>
          </a:xfrm>
          <a:prstGeom prst="rect">
            <a:avLst/>
          </a:prstGeom>
          <a:noFill/>
          <a:ln>
            <a:noFill/>
          </a:ln>
        </p:spPr>
      </p:pic>
      <p:pic>
        <p:nvPicPr>
          <p:cNvPr id="2192" name="Google Shape;2192;p32"/>
          <p:cNvPicPr preferRelativeResize="0"/>
          <p:nvPr/>
        </p:nvPicPr>
        <p:blipFill rotWithShape="1">
          <a:blip r:embed="rId4">
            <a:alphaModFix/>
          </a:blip>
          <a:srcRect b="10929" l="0" r="37632" t="0"/>
          <a:stretch/>
        </p:blipFill>
        <p:spPr>
          <a:xfrm>
            <a:off x="720000" y="2622050"/>
            <a:ext cx="3706900" cy="1281075"/>
          </a:xfrm>
          <a:prstGeom prst="rect">
            <a:avLst/>
          </a:prstGeom>
          <a:noFill/>
          <a:ln>
            <a:noFill/>
          </a:ln>
        </p:spPr>
      </p:pic>
      <p:pic>
        <p:nvPicPr>
          <p:cNvPr id="2193" name="Google Shape;2193;p32"/>
          <p:cNvPicPr preferRelativeResize="0"/>
          <p:nvPr/>
        </p:nvPicPr>
        <p:blipFill rotWithShape="1">
          <a:blip r:embed="rId5">
            <a:alphaModFix/>
          </a:blip>
          <a:srcRect b="10929" l="20672" r="11100" t="0"/>
          <a:stretch/>
        </p:blipFill>
        <p:spPr>
          <a:xfrm>
            <a:off x="4426900" y="2622050"/>
            <a:ext cx="4055250" cy="1281075"/>
          </a:xfrm>
          <a:prstGeom prst="rect">
            <a:avLst/>
          </a:prstGeom>
          <a:noFill/>
          <a:ln>
            <a:noFill/>
          </a:ln>
        </p:spPr>
      </p:pic>
      <p:sp>
        <p:nvSpPr>
          <p:cNvPr id="2194" name="Google Shape;2194;p32"/>
          <p:cNvSpPr txBox="1"/>
          <p:nvPr/>
        </p:nvSpPr>
        <p:spPr>
          <a:xfrm>
            <a:off x="556050" y="3821000"/>
            <a:ext cx="80388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AES implementation uses a very low amount of LUTs and IOs. It is very lightweight in </a:t>
            </a:r>
            <a:r>
              <a:rPr lang="en" sz="1200">
                <a:latin typeface="Times New Roman"/>
                <a:ea typeface="Times New Roman"/>
                <a:cs typeface="Times New Roman"/>
                <a:sym typeface="Times New Roman"/>
              </a:rPr>
              <a:t>comparison</a:t>
            </a:r>
            <a:r>
              <a:rPr lang="en" sz="1200">
                <a:latin typeface="Times New Roman"/>
                <a:ea typeface="Times New Roman"/>
                <a:cs typeface="Times New Roman"/>
                <a:sym typeface="Times New Roman"/>
              </a:rPr>
              <a:t> to the previous DES implementation.</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highest delay through this program is 5.361ns. This means the maximum frequency is around 1/5.361ns ≈ 186.53 MHz</a:t>
            </a:r>
            <a:endParaRPr sz="12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33"/>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Implementation on Board</a:t>
            </a:r>
            <a:endParaRPr/>
          </a:p>
        </p:txBody>
      </p:sp>
      <p:grpSp>
        <p:nvGrpSpPr>
          <p:cNvPr id="2200" name="Google Shape;2200;p33"/>
          <p:cNvGrpSpPr/>
          <p:nvPr/>
        </p:nvGrpSpPr>
        <p:grpSpPr>
          <a:xfrm>
            <a:off x="7814889" y="900912"/>
            <a:ext cx="887675" cy="801288"/>
            <a:chOff x="6544194" y="2365864"/>
            <a:chExt cx="529544" cy="478038"/>
          </a:xfrm>
        </p:grpSpPr>
        <p:sp>
          <p:nvSpPr>
            <p:cNvPr id="2201" name="Google Shape;2201;p33"/>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3"/>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3"/>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1" name="Google Shape;2211;p33"/>
          <p:cNvSpPr txBox="1"/>
          <p:nvPr/>
        </p:nvSpPr>
        <p:spPr>
          <a:xfrm>
            <a:off x="1788425" y="948625"/>
            <a:ext cx="591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pic>
        <p:nvPicPr>
          <p:cNvPr id="2212" name="Google Shape;2212;p33"/>
          <p:cNvPicPr preferRelativeResize="0"/>
          <p:nvPr/>
        </p:nvPicPr>
        <p:blipFill rotWithShape="1">
          <a:blip r:embed="rId3">
            <a:alphaModFix/>
          </a:blip>
          <a:srcRect b="49606" l="0" r="0" t="0"/>
          <a:stretch/>
        </p:blipFill>
        <p:spPr>
          <a:xfrm>
            <a:off x="720000" y="1114375"/>
            <a:ext cx="4315550" cy="699400"/>
          </a:xfrm>
          <a:prstGeom prst="rect">
            <a:avLst/>
          </a:prstGeom>
          <a:noFill/>
          <a:ln>
            <a:noFill/>
          </a:ln>
        </p:spPr>
      </p:pic>
      <p:pic>
        <p:nvPicPr>
          <p:cNvPr id="2213" name="Google Shape;2213;p33"/>
          <p:cNvPicPr preferRelativeResize="0"/>
          <p:nvPr/>
        </p:nvPicPr>
        <p:blipFill rotWithShape="1">
          <a:blip r:embed="rId4">
            <a:alphaModFix/>
          </a:blip>
          <a:srcRect b="28067" l="0" r="0" t="0"/>
          <a:stretch/>
        </p:blipFill>
        <p:spPr>
          <a:xfrm>
            <a:off x="720000" y="1813780"/>
            <a:ext cx="1618200" cy="2069320"/>
          </a:xfrm>
          <a:prstGeom prst="rect">
            <a:avLst/>
          </a:prstGeom>
          <a:noFill/>
          <a:ln>
            <a:noFill/>
          </a:ln>
        </p:spPr>
      </p:pic>
      <p:pic>
        <p:nvPicPr>
          <p:cNvPr id="2214" name="Google Shape;2214;p33"/>
          <p:cNvPicPr preferRelativeResize="0"/>
          <p:nvPr/>
        </p:nvPicPr>
        <p:blipFill rotWithShape="1">
          <a:blip r:embed="rId5">
            <a:alphaModFix/>
          </a:blip>
          <a:srcRect b="27063" l="0" r="0" t="6960"/>
          <a:stretch/>
        </p:blipFill>
        <p:spPr>
          <a:xfrm>
            <a:off x="2338200" y="1813775"/>
            <a:ext cx="1764274" cy="2069325"/>
          </a:xfrm>
          <a:prstGeom prst="rect">
            <a:avLst/>
          </a:prstGeom>
          <a:noFill/>
          <a:ln>
            <a:noFill/>
          </a:ln>
        </p:spPr>
      </p:pic>
      <p:sp>
        <p:nvSpPr>
          <p:cNvPr id="2215" name="Google Shape;2215;p33"/>
          <p:cNvSpPr txBox="1"/>
          <p:nvPr/>
        </p:nvSpPr>
        <p:spPr>
          <a:xfrm>
            <a:off x="805338" y="3883100"/>
            <a:ext cx="14475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AES Enable Off</a:t>
            </a:r>
            <a:endParaRPr sz="1200">
              <a:solidFill>
                <a:schemeClr val="dk1"/>
              </a:solidFill>
              <a:latin typeface="Open Sans"/>
              <a:ea typeface="Open Sans"/>
              <a:cs typeface="Open Sans"/>
              <a:sym typeface="Open Sans"/>
            </a:endParaRPr>
          </a:p>
        </p:txBody>
      </p:sp>
      <p:sp>
        <p:nvSpPr>
          <p:cNvPr id="2216" name="Google Shape;2216;p33"/>
          <p:cNvSpPr txBox="1"/>
          <p:nvPr/>
        </p:nvSpPr>
        <p:spPr>
          <a:xfrm>
            <a:off x="2496575" y="3883100"/>
            <a:ext cx="14475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AES Enable On</a:t>
            </a:r>
            <a:endParaRPr sz="1200">
              <a:solidFill>
                <a:schemeClr val="dk1"/>
              </a:solidFill>
              <a:latin typeface="Open Sans"/>
              <a:ea typeface="Open Sans"/>
              <a:cs typeface="Open Sans"/>
              <a:sym typeface="Open Sans"/>
            </a:endParaRPr>
          </a:p>
        </p:txBody>
      </p:sp>
      <p:pic>
        <p:nvPicPr>
          <p:cNvPr id="2217" name="Google Shape;2217;p33"/>
          <p:cNvPicPr preferRelativeResize="0"/>
          <p:nvPr/>
        </p:nvPicPr>
        <p:blipFill>
          <a:blip r:embed="rId6">
            <a:alphaModFix/>
          </a:blip>
          <a:stretch>
            <a:fillRect/>
          </a:stretch>
        </p:blipFill>
        <p:spPr>
          <a:xfrm>
            <a:off x="4102475" y="1813775"/>
            <a:ext cx="4368527" cy="1078850"/>
          </a:xfrm>
          <a:prstGeom prst="rect">
            <a:avLst/>
          </a:prstGeom>
          <a:noFill/>
          <a:ln>
            <a:noFill/>
          </a:ln>
        </p:spPr>
      </p:pic>
      <p:sp>
        <p:nvSpPr>
          <p:cNvPr id="2218" name="Google Shape;2218;p33"/>
          <p:cNvSpPr txBox="1"/>
          <p:nvPr/>
        </p:nvSpPr>
        <p:spPr>
          <a:xfrm>
            <a:off x="4102450" y="2892625"/>
            <a:ext cx="4116000" cy="1078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For the implementation the amount of LUTs went down to 0</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The amount of power used was shown to be 4.512W, mainly from the 7 I/O ports that were used</a:t>
            </a:r>
            <a:endParaRPr sz="12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34"/>
          <p:cNvSpPr txBox="1"/>
          <p:nvPr>
            <p:ph type="title"/>
          </p:nvPr>
        </p:nvSpPr>
        <p:spPr>
          <a:xfrm>
            <a:off x="4130550" y="2346275"/>
            <a:ext cx="44748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RSA</a:t>
            </a:r>
            <a:r>
              <a:rPr lang="en" sz="3000"/>
              <a:t> (</a:t>
            </a:r>
            <a:r>
              <a:rPr lang="en" sz="3000"/>
              <a:t>Rivest-Shamir</a:t>
            </a:r>
            <a:endParaRPr sz="3000"/>
          </a:p>
          <a:p>
            <a:pPr indent="0" lvl="0" marL="0" rtl="0" algn="l">
              <a:spcBef>
                <a:spcPts val="0"/>
              </a:spcBef>
              <a:spcAft>
                <a:spcPts val="0"/>
              </a:spcAft>
              <a:buNone/>
            </a:pPr>
            <a:r>
              <a:rPr lang="en" sz="3000"/>
              <a:t>-Adleman</a:t>
            </a:r>
            <a:r>
              <a:rPr lang="en" sz="3000"/>
              <a:t>)</a:t>
            </a:r>
            <a:endParaRPr sz="3000"/>
          </a:p>
        </p:txBody>
      </p:sp>
      <p:sp>
        <p:nvSpPr>
          <p:cNvPr id="2224" name="Google Shape;2224;p34"/>
          <p:cNvSpPr txBox="1"/>
          <p:nvPr>
            <p:ph idx="2" type="title"/>
          </p:nvPr>
        </p:nvSpPr>
        <p:spPr>
          <a:xfrm>
            <a:off x="4130550" y="1678250"/>
            <a:ext cx="4300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04</a:t>
            </a:r>
            <a:endParaRPr sz="4000"/>
          </a:p>
        </p:txBody>
      </p:sp>
      <p:grpSp>
        <p:nvGrpSpPr>
          <p:cNvPr id="2225" name="Google Shape;2225;p34"/>
          <p:cNvGrpSpPr/>
          <p:nvPr/>
        </p:nvGrpSpPr>
        <p:grpSpPr>
          <a:xfrm>
            <a:off x="713237" y="1219150"/>
            <a:ext cx="2955370" cy="2463165"/>
            <a:chOff x="1136562" y="1210000"/>
            <a:chExt cx="2955370" cy="2463165"/>
          </a:xfrm>
        </p:grpSpPr>
        <p:sp>
          <p:nvSpPr>
            <p:cNvPr id="2226" name="Google Shape;2226;p34"/>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4"/>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4"/>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4"/>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4"/>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4"/>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4"/>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3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RSA?</a:t>
            </a:r>
            <a:endParaRPr/>
          </a:p>
        </p:txBody>
      </p:sp>
      <p:sp>
        <p:nvSpPr>
          <p:cNvPr id="2434" name="Google Shape;2434;p35"/>
          <p:cNvSpPr txBox="1"/>
          <p:nvPr>
            <p:ph idx="2" type="subTitle"/>
          </p:nvPr>
        </p:nvSpPr>
        <p:spPr>
          <a:xfrm>
            <a:off x="720000" y="1114375"/>
            <a:ext cx="58731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RSA, named after its inventors Rivest, Shamir, and Adleman, is an asymmetric encryption algorithm widely employed for secure communication and digital signatures. In RSA, a pair of keys is generated—a public key for encryption and a private key for decryption. The security of RSA hinges on the challenge of factoring the product of two large prime numbers, forming the basis for its robust encryption. Users can encrypt data using the recipient's public key, and only the recipient, possessing the corresponding private key, can decrypt the message. Moreover, RSA's digital signature capabilities ensure data authenticity and integrity, with the sender using their private key to create a signature that anyone can verify using the sender's public key.</a:t>
            </a:r>
            <a:endParaRPr sz="1400"/>
          </a:p>
        </p:txBody>
      </p:sp>
      <p:grpSp>
        <p:nvGrpSpPr>
          <p:cNvPr id="2435" name="Google Shape;2435;p35"/>
          <p:cNvGrpSpPr/>
          <p:nvPr/>
        </p:nvGrpSpPr>
        <p:grpSpPr>
          <a:xfrm>
            <a:off x="7225068" y="3582212"/>
            <a:ext cx="1155488" cy="930983"/>
            <a:chOff x="7225068" y="3582212"/>
            <a:chExt cx="1155488" cy="930983"/>
          </a:xfrm>
        </p:grpSpPr>
        <p:grpSp>
          <p:nvGrpSpPr>
            <p:cNvPr id="2436" name="Google Shape;2436;p35"/>
            <p:cNvGrpSpPr/>
            <p:nvPr/>
          </p:nvGrpSpPr>
          <p:grpSpPr>
            <a:xfrm>
              <a:off x="8190795" y="3582212"/>
              <a:ext cx="189761" cy="189761"/>
              <a:chOff x="5448853" y="3419595"/>
              <a:chExt cx="78736" cy="78736"/>
            </a:xfrm>
          </p:grpSpPr>
          <p:sp>
            <p:nvSpPr>
              <p:cNvPr id="2437" name="Google Shape;2437;p35"/>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5"/>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5"/>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5"/>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5"/>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5"/>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5"/>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5" name="Google Shape;2445;p35"/>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6" name="Google Shape;2446;p35"/>
          <p:cNvGrpSpPr/>
          <p:nvPr/>
        </p:nvGrpSpPr>
        <p:grpSpPr>
          <a:xfrm>
            <a:off x="7081708" y="2357479"/>
            <a:ext cx="1298848" cy="1015848"/>
            <a:chOff x="781983" y="2939892"/>
            <a:chExt cx="1298848" cy="1015848"/>
          </a:xfrm>
        </p:grpSpPr>
        <p:sp>
          <p:nvSpPr>
            <p:cNvPr id="2447" name="Google Shape;2447;p35"/>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5"/>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5"/>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5"/>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5"/>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5"/>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5"/>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5"/>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5"/>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5"/>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5"/>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5" name="Google Shape;2475;p35"/>
          <p:cNvGrpSpPr/>
          <p:nvPr/>
        </p:nvGrpSpPr>
        <p:grpSpPr>
          <a:xfrm>
            <a:off x="6681222" y="1204501"/>
            <a:ext cx="1469314" cy="944106"/>
            <a:chOff x="5423018" y="1213448"/>
            <a:chExt cx="1203665" cy="773414"/>
          </a:xfrm>
        </p:grpSpPr>
        <p:sp>
          <p:nvSpPr>
            <p:cNvPr id="2476" name="Google Shape;2476;p35"/>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3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RSA</a:t>
            </a:r>
            <a:r>
              <a:rPr lang="en"/>
              <a:t> Synthesis on Board</a:t>
            </a:r>
            <a:endParaRPr/>
          </a:p>
        </p:txBody>
      </p:sp>
      <p:grpSp>
        <p:nvGrpSpPr>
          <p:cNvPr id="2523" name="Google Shape;2523;p36"/>
          <p:cNvGrpSpPr/>
          <p:nvPr/>
        </p:nvGrpSpPr>
        <p:grpSpPr>
          <a:xfrm>
            <a:off x="7814889" y="900912"/>
            <a:ext cx="887675" cy="801288"/>
            <a:chOff x="6544194" y="2365864"/>
            <a:chExt cx="529544" cy="478038"/>
          </a:xfrm>
        </p:grpSpPr>
        <p:sp>
          <p:nvSpPr>
            <p:cNvPr id="2524" name="Google Shape;2524;p36"/>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6"/>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6"/>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6"/>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6"/>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6"/>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6"/>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6"/>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4" name="Google Shape;2534;p36"/>
          <p:cNvSpPr txBox="1"/>
          <p:nvPr/>
        </p:nvSpPr>
        <p:spPr>
          <a:xfrm>
            <a:off x="546175" y="3761625"/>
            <a:ext cx="76176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RSA implementation is far more resource intensive than either of symmetrical encryption algorithms in terms of LUTs, FFs, and DSPs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highest delay through this program is 339.878ns. This means the maximum frequency is around 1/339.878ns ≈ 2.94 MHz</a:t>
            </a:r>
            <a:endParaRPr sz="1200">
              <a:latin typeface="Times New Roman"/>
              <a:ea typeface="Times New Roman"/>
              <a:cs typeface="Times New Roman"/>
              <a:sym typeface="Times New Roman"/>
            </a:endParaRPr>
          </a:p>
        </p:txBody>
      </p:sp>
      <p:pic>
        <p:nvPicPr>
          <p:cNvPr id="2535" name="Google Shape;2535;p36"/>
          <p:cNvPicPr preferRelativeResize="0"/>
          <p:nvPr/>
        </p:nvPicPr>
        <p:blipFill>
          <a:blip r:embed="rId3">
            <a:alphaModFix/>
          </a:blip>
          <a:stretch>
            <a:fillRect/>
          </a:stretch>
        </p:blipFill>
        <p:spPr>
          <a:xfrm>
            <a:off x="720000" y="1114375"/>
            <a:ext cx="3926166" cy="1503775"/>
          </a:xfrm>
          <a:prstGeom prst="rect">
            <a:avLst/>
          </a:prstGeom>
          <a:noFill/>
          <a:ln>
            <a:noFill/>
          </a:ln>
        </p:spPr>
      </p:pic>
      <p:pic>
        <p:nvPicPr>
          <p:cNvPr id="2536" name="Google Shape;2536;p36"/>
          <p:cNvPicPr preferRelativeResize="0"/>
          <p:nvPr/>
        </p:nvPicPr>
        <p:blipFill rotWithShape="1">
          <a:blip r:embed="rId4">
            <a:alphaModFix/>
          </a:blip>
          <a:srcRect b="13224" l="18226" r="37554" t="0"/>
          <a:stretch/>
        </p:blipFill>
        <p:spPr>
          <a:xfrm>
            <a:off x="720000" y="2618150"/>
            <a:ext cx="2715726" cy="1195675"/>
          </a:xfrm>
          <a:prstGeom prst="rect">
            <a:avLst/>
          </a:prstGeom>
          <a:noFill/>
          <a:ln>
            <a:noFill/>
          </a:ln>
        </p:spPr>
      </p:pic>
      <p:pic>
        <p:nvPicPr>
          <p:cNvPr id="2537" name="Google Shape;2537;p36"/>
          <p:cNvPicPr preferRelativeResize="0"/>
          <p:nvPr/>
        </p:nvPicPr>
        <p:blipFill rotWithShape="1">
          <a:blip r:embed="rId5">
            <a:alphaModFix/>
          </a:blip>
          <a:srcRect b="10849" l="16817" r="3627" t="0"/>
          <a:stretch/>
        </p:blipFill>
        <p:spPr>
          <a:xfrm>
            <a:off x="3486800" y="2174900"/>
            <a:ext cx="4728426" cy="1638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37"/>
          <p:cNvSpPr txBox="1"/>
          <p:nvPr>
            <p:ph type="title"/>
          </p:nvPr>
        </p:nvSpPr>
        <p:spPr>
          <a:xfrm>
            <a:off x="4130550" y="2346275"/>
            <a:ext cx="44748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 &amp; Conclusions</a:t>
            </a:r>
            <a:endParaRPr sz="3000"/>
          </a:p>
        </p:txBody>
      </p:sp>
      <p:sp>
        <p:nvSpPr>
          <p:cNvPr id="2543" name="Google Shape;2543;p37"/>
          <p:cNvSpPr txBox="1"/>
          <p:nvPr>
            <p:ph idx="2" type="title"/>
          </p:nvPr>
        </p:nvSpPr>
        <p:spPr>
          <a:xfrm>
            <a:off x="4130550" y="1678250"/>
            <a:ext cx="4300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05</a:t>
            </a:r>
            <a:endParaRPr sz="4000"/>
          </a:p>
        </p:txBody>
      </p:sp>
      <p:grpSp>
        <p:nvGrpSpPr>
          <p:cNvPr id="2544" name="Google Shape;2544;p37"/>
          <p:cNvGrpSpPr/>
          <p:nvPr/>
        </p:nvGrpSpPr>
        <p:grpSpPr>
          <a:xfrm>
            <a:off x="713237" y="1219150"/>
            <a:ext cx="2955370" cy="2463165"/>
            <a:chOff x="1136562" y="1210000"/>
            <a:chExt cx="2955370" cy="2463165"/>
          </a:xfrm>
        </p:grpSpPr>
        <p:sp>
          <p:nvSpPr>
            <p:cNvPr id="2545" name="Google Shape;2545;p37"/>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7"/>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7"/>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7"/>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7"/>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7"/>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7"/>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7"/>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7"/>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7"/>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7"/>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7"/>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7"/>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7"/>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7"/>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7"/>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7"/>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7"/>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7"/>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7"/>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7"/>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7"/>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7"/>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7"/>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7"/>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7"/>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7"/>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7"/>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7"/>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7"/>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7"/>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7"/>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7"/>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7"/>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7"/>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7"/>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7"/>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7"/>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7"/>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7"/>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7"/>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7"/>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7"/>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7"/>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7"/>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7"/>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7"/>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7"/>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7"/>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7"/>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7"/>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7"/>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7"/>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7"/>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7"/>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7"/>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7"/>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7"/>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7"/>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7"/>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7"/>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7"/>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7"/>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7"/>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7"/>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7"/>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7"/>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7"/>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7"/>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7"/>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7"/>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7"/>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7"/>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7"/>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7"/>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7"/>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7"/>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7"/>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7"/>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7"/>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7"/>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7"/>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7"/>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7"/>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7"/>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7"/>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7"/>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7"/>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7"/>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7"/>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7"/>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7"/>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7"/>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7"/>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7"/>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7"/>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7"/>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7"/>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7"/>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7"/>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7"/>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7"/>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7"/>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7"/>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7"/>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7"/>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7"/>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7"/>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7"/>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7"/>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7"/>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7"/>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7"/>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7"/>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7"/>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7"/>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7"/>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7"/>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7"/>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7"/>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7"/>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7"/>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7"/>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7"/>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7"/>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7"/>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7"/>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7"/>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7"/>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7"/>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7"/>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7"/>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7"/>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7"/>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7"/>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7"/>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7"/>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7"/>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7"/>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7"/>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7"/>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7"/>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7"/>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7"/>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7"/>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7"/>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7"/>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7"/>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7"/>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7"/>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7"/>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7"/>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7"/>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7"/>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7"/>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7"/>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7"/>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7"/>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7"/>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7"/>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7"/>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7"/>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7"/>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7"/>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7"/>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7"/>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7"/>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7"/>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7"/>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7"/>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7"/>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7"/>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7"/>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7"/>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7"/>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7"/>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7"/>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7"/>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7"/>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7"/>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7"/>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7"/>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7"/>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7"/>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7"/>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7"/>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7"/>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7"/>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7"/>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7"/>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7"/>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7"/>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7"/>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7"/>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7"/>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7"/>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7"/>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7"/>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7"/>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7"/>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7"/>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7"/>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7"/>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38"/>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overall…</a:t>
            </a:r>
            <a:endParaRPr/>
          </a:p>
        </p:txBody>
      </p:sp>
      <p:sp>
        <p:nvSpPr>
          <p:cNvPr id="2753" name="Google Shape;2753;p38"/>
          <p:cNvSpPr txBox="1"/>
          <p:nvPr>
            <p:ph idx="2" type="subTitle"/>
          </p:nvPr>
        </p:nvSpPr>
        <p:spPr>
          <a:xfrm>
            <a:off x="720000" y="1114375"/>
            <a:ext cx="7710900" cy="340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RSA verilog code was intended for user input. Attempting to create a </a:t>
            </a:r>
            <a:r>
              <a:rPr lang="en" sz="1400"/>
              <a:t>wrapper for the RSA algorithm proved to be difficult so the synthesized results were used for benchmarking instead</a:t>
            </a:r>
            <a:endParaRPr sz="1400"/>
          </a:p>
          <a:p>
            <a:pPr indent="-317500" lvl="0" marL="457200" rtl="0" algn="l">
              <a:spcBef>
                <a:spcPts val="0"/>
              </a:spcBef>
              <a:spcAft>
                <a:spcPts val="0"/>
              </a:spcAft>
              <a:buSzPts val="1400"/>
              <a:buChar char="●"/>
            </a:pPr>
            <a:r>
              <a:rPr lang="en" sz="1400"/>
              <a:t>Based off these results, we can see that AES is an improvement to DES in terms of resource usage. Additionally, the AES algorithm has a smaller maximum path in comparison to the DES algorithm</a:t>
            </a:r>
            <a:endParaRPr sz="1400"/>
          </a:p>
          <a:p>
            <a:pPr indent="-317500" lvl="0" marL="457200" rtl="0" algn="l">
              <a:spcBef>
                <a:spcPts val="0"/>
              </a:spcBef>
              <a:spcAft>
                <a:spcPts val="0"/>
              </a:spcAft>
              <a:buSzPts val="1400"/>
              <a:buChar char="●"/>
            </a:pPr>
            <a:r>
              <a:rPr lang="en" sz="1400"/>
              <a:t>Overall, both DES and AES algorithms had similar maximum frequencies (approximately 146 MHz and 187 MHz respectively), while the RSA algorithm had a much slower maximum frequency in comparison to them (approximately 3 MHz)</a:t>
            </a:r>
            <a:endParaRPr sz="1400"/>
          </a:p>
          <a:p>
            <a:pPr indent="-317500" lvl="0" marL="457200" rtl="0" algn="l">
              <a:spcBef>
                <a:spcPts val="0"/>
              </a:spcBef>
              <a:spcAft>
                <a:spcPts val="0"/>
              </a:spcAft>
              <a:buSzPts val="1400"/>
              <a:buChar char="●"/>
            </a:pPr>
            <a:r>
              <a:rPr lang="en" sz="1400"/>
              <a:t>These results provide a good insight on the structural design of symmetric and asymmetric cryptographic algorithms and provide numerical evidence of both the complexity and speeds of both types of systems where symmetric algorithms generally use less LUTs, FFs, and etc. and have faster speeds, and asymmetric algorithms use more LUTs, FFs, and etc, and have slower speeds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39"/>
          <p:cNvSpPr txBox="1"/>
          <p:nvPr>
            <p:ph idx="4294967295" type="body"/>
          </p:nvPr>
        </p:nvSpPr>
        <p:spPr>
          <a:xfrm>
            <a:off x="720000" y="1329600"/>
            <a:ext cx="4291200" cy="24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 Verilog Code:</a:t>
            </a:r>
            <a:endParaRPr/>
          </a:p>
          <a:p>
            <a:pPr indent="0" lvl="0" marL="0" rtl="0" algn="l">
              <a:spcBef>
                <a:spcPts val="0"/>
              </a:spcBef>
              <a:spcAft>
                <a:spcPts val="0"/>
              </a:spcAft>
              <a:buNone/>
            </a:pPr>
            <a:r>
              <a:rPr lang="en" u="sng">
                <a:solidFill>
                  <a:schemeClr val="hlink"/>
                </a:solidFill>
                <a:latin typeface="Arial"/>
                <a:ea typeface="Arial"/>
                <a:cs typeface="Arial"/>
                <a:sym typeface="Arial"/>
                <a:hlinkClick r:id="rId3"/>
              </a:rPr>
              <a:t>https://github.com/jpszczolowski/des-verilog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AES Verilog Code:</a:t>
            </a:r>
            <a:endParaRPr/>
          </a:p>
          <a:p>
            <a:pPr indent="0" lvl="0" marL="0" rtl="0" algn="l">
              <a:spcBef>
                <a:spcPts val="0"/>
              </a:spcBef>
              <a:spcAft>
                <a:spcPts val="0"/>
              </a:spcAft>
              <a:buNone/>
            </a:pPr>
            <a:r>
              <a:rPr lang="en" u="sng">
                <a:latin typeface="Arial"/>
                <a:ea typeface="Arial"/>
                <a:cs typeface="Arial"/>
                <a:sym typeface="Arial"/>
                <a:hlinkClick r:id="rId4"/>
              </a:rPr>
              <a:t>https://github.com/michaelehab/AES-Verilog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RSA Verilog Code:</a:t>
            </a:r>
            <a:endParaRPr/>
          </a:p>
          <a:p>
            <a:pPr indent="0" lvl="0" marL="0" rtl="0" algn="l">
              <a:spcBef>
                <a:spcPts val="0"/>
              </a:spcBef>
              <a:spcAft>
                <a:spcPts val="0"/>
              </a:spcAft>
              <a:buNone/>
            </a:pPr>
            <a:r>
              <a:rPr lang="en" u="sng">
                <a:solidFill>
                  <a:schemeClr val="hlink"/>
                </a:solidFill>
                <a:latin typeface="Arial"/>
                <a:ea typeface="Arial"/>
                <a:cs typeface="Arial"/>
                <a:sym typeface="Arial"/>
                <a:hlinkClick r:id="rId5"/>
              </a:rPr>
              <a:t>https://github.com/Rajandeep/RSA-CRYPTOSYSTEM-using-verilog</a:t>
            </a:r>
            <a:endParaRPr/>
          </a:p>
          <a:p>
            <a:pPr indent="0" lvl="0" marL="0" rtl="0" algn="l">
              <a:spcBef>
                <a:spcPts val="0"/>
              </a:spcBef>
              <a:spcAft>
                <a:spcPts val="0"/>
              </a:spcAft>
              <a:buNone/>
            </a:pPr>
            <a:r>
              <a:t/>
            </a:r>
            <a:endParaRPr/>
          </a:p>
        </p:txBody>
      </p:sp>
      <p:sp>
        <p:nvSpPr>
          <p:cNvPr id="2759" name="Google Shape;2759;p39"/>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grpSp>
        <p:nvGrpSpPr>
          <p:cNvPr id="2760" name="Google Shape;2760;p39"/>
          <p:cNvGrpSpPr/>
          <p:nvPr/>
        </p:nvGrpSpPr>
        <p:grpSpPr>
          <a:xfrm>
            <a:off x="5532233" y="1331668"/>
            <a:ext cx="2898265" cy="2712158"/>
            <a:chOff x="6727934" y="1261064"/>
            <a:chExt cx="1795259" cy="1679875"/>
          </a:xfrm>
        </p:grpSpPr>
        <p:grpSp>
          <p:nvGrpSpPr>
            <p:cNvPr id="2761" name="Google Shape;2761;p39"/>
            <p:cNvGrpSpPr/>
            <p:nvPr/>
          </p:nvGrpSpPr>
          <p:grpSpPr>
            <a:xfrm>
              <a:off x="8384122" y="2614871"/>
              <a:ext cx="139071" cy="139071"/>
              <a:chOff x="5448853" y="3419595"/>
              <a:chExt cx="78736" cy="78736"/>
            </a:xfrm>
          </p:grpSpPr>
          <p:sp>
            <p:nvSpPr>
              <p:cNvPr id="2762" name="Google Shape;2762;p39"/>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9"/>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9"/>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9"/>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9"/>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9"/>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9"/>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9"/>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0" name="Google Shape;2770;p39"/>
            <p:cNvSpPr/>
            <p:nvPr/>
          </p:nvSpPr>
          <p:spPr>
            <a:xfrm>
              <a:off x="7379802" y="2174552"/>
              <a:ext cx="423166" cy="165915"/>
            </a:xfrm>
            <a:custGeom>
              <a:rect b="b" l="l" r="r" t="t"/>
              <a:pathLst>
                <a:path extrusionOk="0" h="2812" w="7172">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9"/>
            <p:cNvSpPr/>
            <p:nvPr/>
          </p:nvSpPr>
          <p:spPr>
            <a:xfrm>
              <a:off x="8240247" y="1261064"/>
              <a:ext cx="108447" cy="108388"/>
            </a:xfrm>
            <a:custGeom>
              <a:rect b="b" l="l" r="r" t="t"/>
              <a:pathLst>
                <a:path extrusionOk="0" h="1837" w="1838">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9"/>
            <p:cNvSpPr/>
            <p:nvPr/>
          </p:nvSpPr>
          <p:spPr>
            <a:xfrm>
              <a:off x="8380379" y="2008694"/>
              <a:ext cx="26315" cy="25784"/>
            </a:xfrm>
            <a:custGeom>
              <a:rect b="b" l="l" r="r" t="t"/>
              <a:pathLst>
                <a:path extrusionOk="0" h="437" w="446">
                  <a:moveTo>
                    <a:pt x="0" y="437"/>
                  </a:moveTo>
                  <a:lnTo>
                    <a:pt x="44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9"/>
            <p:cNvSpPr/>
            <p:nvPr/>
          </p:nvSpPr>
          <p:spPr>
            <a:xfrm>
              <a:off x="8380379" y="1940840"/>
              <a:ext cx="26315" cy="26315"/>
            </a:xfrm>
            <a:custGeom>
              <a:rect b="b" l="l" r="r" t="t"/>
              <a:pathLst>
                <a:path extrusionOk="0" h="446" w="446">
                  <a:moveTo>
                    <a:pt x="0" y="1"/>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9"/>
            <p:cNvSpPr/>
            <p:nvPr/>
          </p:nvSpPr>
          <p:spPr>
            <a:xfrm>
              <a:off x="8286210" y="1697806"/>
              <a:ext cx="47143" cy="47674"/>
            </a:xfrm>
            <a:custGeom>
              <a:rect b="b" l="l" r="r" t="t"/>
              <a:pathLst>
                <a:path extrusionOk="0" h="808" w="799">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9"/>
            <p:cNvSpPr/>
            <p:nvPr/>
          </p:nvSpPr>
          <p:spPr>
            <a:xfrm>
              <a:off x="6843404" y="1371577"/>
              <a:ext cx="517865" cy="515682"/>
            </a:xfrm>
            <a:custGeom>
              <a:rect b="b" l="l" r="r" t="t"/>
              <a:pathLst>
                <a:path extrusionOk="0" h="8740" w="8777">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9"/>
            <p:cNvSpPr/>
            <p:nvPr/>
          </p:nvSpPr>
          <p:spPr>
            <a:xfrm>
              <a:off x="7134585" y="1285137"/>
              <a:ext cx="959027" cy="662893"/>
            </a:xfrm>
            <a:custGeom>
              <a:rect b="b" l="l" r="r" t="t"/>
              <a:pathLst>
                <a:path extrusionOk="0" h="11235" w="16254">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9"/>
            <p:cNvSpPr/>
            <p:nvPr/>
          </p:nvSpPr>
          <p:spPr>
            <a:xfrm>
              <a:off x="7131340" y="1281833"/>
              <a:ext cx="965576" cy="670032"/>
            </a:xfrm>
            <a:custGeom>
              <a:rect b="b" l="l" r="r" t="t"/>
              <a:pathLst>
                <a:path extrusionOk="0" h="11356" w="16365">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9"/>
            <p:cNvSpPr/>
            <p:nvPr/>
          </p:nvSpPr>
          <p:spPr>
            <a:xfrm>
              <a:off x="7204681" y="1349156"/>
              <a:ext cx="818837" cy="535389"/>
            </a:xfrm>
            <a:custGeom>
              <a:rect b="b" l="l" r="r" t="t"/>
              <a:pathLst>
                <a:path extrusionOk="0" h="9074" w="13878">
                  <a:moveTo>
                    <a:pt x="0" y="1"/>
                  </a:moveTo>
                  <a:lnTo>
                    <a:pt x="0" y="1847"/>
                  </a:lnTo>
                  <a:lnTo>
                    <a:pt x="0" y="7376"/>
                  </a:lnTo>
                  <a:lnTo>
                    <a:pt x="0" y="9073"/>
                  </a:lnTo>
                  <a:lnTo>
                    <a:pt x="13878" y="9073"/>
                  </a:lnTo>
                  <a:lnTo>
                    <a:pt x="13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9"/>
            <p:cNvSpPr/>
            <p:nvPr/>
          </p:nvSpPr>
          <p:spPr>
            <a:xfrm>
              <a:off x="7201376" y="1345320"/>
              <a:ext cx="825445" cy="542469"/>
            </a:xfrm>
            <a:custGeom>
              <a:rect b="b" l="l" r="r" t="t"/>
              <a:pathLst>
                <a:path extrusionOk="0" h="9194" w="1399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9"/>
            <p:cNvSpPr/>
            <p:nvPr/>
          </p:nvSpPr>
          <p:spPr>
            <a:xfrm>
              <a:off x="7201376" y="1512300"/>
              <a:ext cx="6608" cy="180666"/>
            </a:xfrm>
            <a:custGeom>
              <a:rect b="b" l="l" r="r" t="t"/>
              <a:pathLst>
                <a:path extrusionOk="0" h="3062" w="112">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9"/>
            <p:cNvSpPr/>
            <p:nvPr/>
          </p:nvSpPr>
          <p:spPr>
            <a:xfrm>
              <a:off x="7603130" y="1307027"/>
              <a:ext cx="21949" cy="21418"/>
            </a:xfrm>
            <a:custGeom>
              <a:rect b="b" l="l" r="r" t="t"/>
              <a:pathLst>
                <a:path extrusionOk="0" h="363" w="372">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9"/>
            <p:cNvSpPr/>
            <p:nvPr/>
          </p:nvSpPr>
          <p:spPr>
            <a:xfrm>
              <a:off x="6977518" y="1943023"/>
              <a:ext cx="1272625" cy="86026"/>
            </a:xfrm>
            <a:custGeom>
              <a:rect b="b" l="l" r="r" t="t"/>
              <a:pathLst>
                <a:path extrusionOk="0" h="1458" w="21569">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9"/>
            <p:cNvSpPr/>
            <p:nvPr/>
          </p:nvSpPr>
          <p:spPr>
            <a:xfrm>
              <a:off x="6974214" y="1939778"/>
              <a:ext cx="1279764" cy="92516"/>
            </a:xfrm>
            <a:custGeom>
              <a:rect b="b" l="l" r="r" t="t"/>
              <a:pathLst>
                <a:path extrusionOk="0" h="1568" w="2169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9"/>
            <p:cNvSpPr/>
            <p:nvPr/>
          </p:nvSpPr>
          <p:spPr>
            <a:xfrm>
              <a:off x="6986251" y="2005449"/>
              <a:ext cx="1255160" cy="6608"/>
            </a:xfrm>
            <a:custGeom>
              <a:rect b="b" l="l" r="r" t="t"/>
              <a:pathLst>
                <a:path extrusionOk="0" h="112" w="21273">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9"/>
            <p:cNvSpPr/>
            <p:nvPr/>
          </p:nvSpPr>
          <p:spPr>
            <a:xfrm>
              <a:off x="7492557" y="1948511"/>
              <a:ext cx="243090" cy="26905"/>
            </a:xfrm>
            <a:custGeom>
              <a:rect b="b" l="l" r="r" t="t"/>
              <a:pathLst>
                <a:path extrusionOk="0" h="456" w="4120">
                  <a:moveTo>
                    <a:pt x="1" y="1"/>
                  </a:moveTo>
                  <a:lnTo>
                    <a:pt x="1"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9"/>
            <p:cNvSpPr/>
            <p:nvPr/>
          </p:nvSpPr>
          <p:spPr>
            <a:xfrm>
              <a:off x="7489253" y="1945206"/>
              <a:ext cx="249699" cy="33454"/>
            </a:xfrm>
            <a:custGeom>
              <a:rect b="b" l="l" r="r" t="t"/>
              <a:pathLst>
                <a:path extrusionOk="0" h="567" w="4232">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9"/>
            <p:cNvSpPr/>
            <p:nvPr/>
          </p:nvSpPr>
          <p:spPr>
            <a:xfrm>
              <a:off x="7368297" y="1450405"/>
              <a:ext cx="438507" cy="375551"/>
            </a:xfrm>
            <a:custGeom>
              <a:rect b="b" l="l" r="r" t="t"/>
              <a:pathLst>
                <a:path extrusionOk="0" h="6365" w="7432">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9"/>
            <p:cNvSpPr/>
            <p:nvPr/>
          </p:nvSpPr>
          <p:spPr>
            <a:xfrm>
              <a:off x="7397326" y="1420844"/>
              <a:ext cx="438507" cy="375551"/>
            </a:xfrm>
            <a:custGeom>
              <a:rect b="b" l="l" r="r" t="t"/>
              <a:pathLst>
                <a:path extrusionOk="0" h="6365" w="7432">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9"/>
            <p:cNvSpPr/>
            <p:nvPr/>
          </p:nvSpPr>
          <p:spPr>
            <a:xfrm>
              <a:off x="7394022" y="1417599"/>
              <a:ext cx="445646" cy="382100"/>
            </a:xfrm>
            <a:custGeom>
              <a:rect b="b" l="l" r="r" t="t"/>
              <a:pathLst>
                <a:path extrusionOk="0" h="6476" w="7553">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9"/>
            <p:cNvSpPr/>
            <p:nvPr/>
          </p:nvSpPr>
          <p:spPr>
            <a:xfrm>
              <a:off x="7464649" y="1618446"/>
              <a:ext cx="302742" cy="40594"/>
            </a:xfrm>
            <a:custGeom>
              <a:rect b="b" l="l" r="r" t="t"/>
              <a:pathLst>
                <a:path extrusionOk="0" h="688" w="5131">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9"/>
            <p:cNvSpPr/>
            <p:nvPr/>
          </p:nvSpPr>
          <p:spPr>
            <a:xfrm>
              <a:off x="7461345" y="1615201"/>
              <a:ext cx="309881" cy="47084"/>
            </a:xfrm>
            <a:custGeom>
              <a:rect b="b" l="l" r="r" t="t"/>
              <a:pathLst>
                <a:path extrusionOk="0" h="798" w="5252">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9"/>
            <p:cNvSpPr/>
            <p:nvPr/>
          </p:nvSpPr>
          <p:spPr>
            <a:xfrm>
              <a:off x="7497514" y="1629421"/>
              <a:ext cx="235420" cy="16993"/>
            </a:xfrm>
            <a:custGeom>
              <a:rect b="b" l="l" r="r" t="t"/>
              <a:pathLst>
                <a:path extrusionOk="0" h="288" w="399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9"/>
            <p:cNvSpPr/>
            <p:nvPr/>
          </p:nvSpPr>
          <p:spPr>
            <a:xfrm>
              <a:off x="7517221" y="1681934"/>
              <a:ext cx="198189" cy="23601"/>
            </a:xfrm>
            <a:custGeom>
              <a:rect b="b" l="l" r="r" t="t"/>
              <a:pathLst>
                <a:path extrusionOk="0" h="400" w="3359">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9"/>
            <p:cNvSpPr/>
            <p:nvPr/>
          </p:nvSpPr>
          <p:spPr>
            <a:xfrm>
              <a:off x="7513917" y="1678689"/>
              <a:ext cx="204739" cy="30150"/>
            </a:xfrm>
            <a:custGeom>
              <a:rect b="b" l="l" r="r" t="t"/>
              <a:pathLst>
                <a:path extrusionOk="0" h="511" w="347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9"/>
            <p:cNvSpPr/>
            <p:nvPr/>
          </p:nvSpPr>
          <p:spPr>
            <a:xfrm>
              <a:off x="7557166" y="1687952"/>
              <a:ext cx="10974" cy="11564"/>
            </a:xfrm>
            <a:custGeom>
              <a:rect b="b" l="l" r="r" t="t"/>
              <a:pathLst>
                <a:path extrusionOk="0" h="196" w="186">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9"/>
            <p:cNvSpPr/>
            <p:nvPr/>
          </p:nvSpPr>
          <p:spPr>
            <a:xfrm>
              <a:off x="7579056" y="1687952"/>
              <a:ext cx="10974" cy="11564"/>
            </a:xfrm>
            <a:custGeom>
              <a:rect b="b" l="l" r="r" t="t"/>
              <a:pathLst>
                <a:path extrusionOk="0" h="196" w="186">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9"/>
            <p:cNvSpPr/>
            <p:nvPr/>
          </p:nvSpPr>
          <p:spPr>
            <a:xfrm>
              <a:off x="7599294" y="1687952"/>
              <a:ext cx="11564" cy="11564"/>
            </a:xfrm>
            <a:custGeom>
              <a:rect b="b" l="l" r="r" t="t"/>
              <a:pathLst>
                <a:path extrusionOk="0" h="196" w="196">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9"/>
            <p:cNvSpPr/>
            <p:nvPr/>
          </p:nvSpPr>
          <p:spPr>
            <a:xfrm>
              <a:off x="7621185" y="1687952"/>
              <a:ext cx="11564" cy="11564"/>
            </a:xfrm>
            <a:custGeom>
              <a:rect b="b" l="l" r="r" t="t"/>
              <a:pathLst>
                <a:path extrusionOk="0" h="196" w="196">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9"/>
            <p:cNvSpPr/>
            <p:nvPr/>
          </p:nvSpPr>
          <p:spPr>
            <a:xfrm>
              <a:off x="7642544" y="1687952"/>
              <a:ext cx="11564" cy="11564"/>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9"/>
            <p:cNvSpPr/>
            <p:nvPr/>
          </p:nvSpPr>
          <p:spPr>
            <a:xfrm>
              <a:off x="7664434" y="1687952"/>
              <a:ext cx="11564" cy="11564"/>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9"/>
            <p:cNvSpPr/>
            <p:nvPr/>
          </p:nvSpPr>
          <p:spPr>
            <a:xfrm>
              <a:off x="7552800" y="1465215"/>
              <a:ext cx="126442" cy="126501"/>
            </a:xfrm>
            <a:custGeom>
              <a:rect b="b" l="l" r="r" t="t"/>
              <a:pathLst>
                <a:path extrusionOk="0" h="2144" w="2143">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9"/>
            <p:cNvSpPr/>
            <p:nvPr/>
          </p:nvSpPr>
          <p:spPr>
            <a:xfrm>
              <a:off x="7549496" y="1461380"/>
              <a:ext cx="133582" cy="134172"/>
            </a:xfrm>
            <a:custGeom>
              <a:rect b="b" l="l" r="r" t="t"/>
              <a:pathLst>
                <a:path extrusionOk="0" h="2274" w="2264">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9"/>
            <p:cNvSpPr/>
            <p:nvPr/>
          </p:nvSpPr>
          <p:spPr>
            <a:xfrm>
              <a:off x="7587789" y="1532007"/>
              <a:ext cx="56465" cy="28498"/>
            </a:xfrm>
            <a:custGeom>
              <a:rect b="b" l="l" r="r" t="t"/>
              <a:pathLst>
                <a:path extrusionOk="0" h="483" w="957">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9"/>
            <p:cNvSpPr/>
            <p:nvPr/>
          </p:nvSpPr>
          <p:spPr>
            <a:xfrm>
              <a:off x="7584544" y="1528702"/>
              <a:ext cx="63546" cy="35106"/>
            </a:xfrm>
            <a:custGeom>
              <a:rect b="b" l="l" r="r" t="t"/>
              <a:pathLst>
                <a:path extrusionOk="0" h="595" w="1077">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9"/>
            <p:cNvSpPr/>
            <p:nvPr/>
          </p:nvSpPr>
          <p:spPr>
            <a:xfrm>
              <a:off x="7600415" y="1496428"/>
              <a:ext cx="31802" cy="31802"/>
            </a:xfrm>
            <a:custGeom>
              <a:rect b="b" l="l" r="r" t="t"/>
              <a:pathLst>
                <a:path extrusionOk="0" h="539" w="539">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9"/>
            <p:cNvSpPr/>
            <p:nvPr/>
          </p:nvSpPr>
          <p:spPr>
            <a:xfrm>
              <a:off x="7597111" y="1493123"/>
              <a:ext cx="38942" cy="38942"/>
            </a:xfrm>
            <a:custGeom>
              <a:rect b="b" l="l" r="r" t="t"/>
              <a:pathLst>
                <a:path extrusionOk="0" h="660" w="66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9"/>
            <p:cNvSpPr/>
            <p:nvPr/>
          </p:nvSpPr>
          <p:spPr>
            <a:xfrm>
              <a:off x="7569203" y="1724121"/>
              <a:ext cx="93637" cy="29029"/>
            </a:xfrm>
            <a:custGeom>
              <a:rect b="b" l="l" r="r" t="t"/>
              <a:pathLst>
                <a:path extrusionOk="0" h="492" w="1587">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9"/>
            <p:cNvSpPr/>
            <p:nvPr/>
          </p:nvSpPr>
          <p:spPr>
            <a:xfrm>
              <a:off x="7565898" y="1720817"/>
              <a:ext cx="100245" cy="36169"/>
            </a:xfrm>
            <a:custGeom>
              <a:rect b="b" l="l" r="r" t="t"/>
              <a:pathLst>
                <a:path extrusionOk="0" h="613" w="1699">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9"/>
            <p:cNvSpPr/>
            <p:nvPr/>
          </p:nvSpPr>
          <p:spPr>
            <a:xfrm>
              <a:off x="6772246" y="1753682"/>
              <a:ext cx="559993" cy="977022"/>
            </a:xfrm>
            <a:custGeom>
              <a:rect b="b" l="l" r="r" t="t"/>
              <a:pathLst>
                <a:path extrusionOk="0" h="16559" w="9491">
                  <a:moveTo>
                    <a:pt x="0" y="0"/>
                  </a:moveTo>
                  <a:lnTo>
                    <a:pt x="0" y="16559"/>
                  </a:lnTo>
                  <a:lnTo>
                    <a:pt x="9491" y="16559"/>
                  </a:lnTo>
                  <a:lnTo>
                    <a:pt x="9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9"/>
            <p:cNvSpPr/>
            <p:nvPr/>
          </p:nvSpPr>
          <p:spPr>
            <a:xfrm>
              <a:off x="6731179" y="1693971"/>
              <a:ext cx="559993" cy="995726"/>
            </a:xfrm>
            <a:custGeom>
              <a:rect b="b" l="l" r="r" t="t"/>
              <a:pathLst>
                <a:path extrusionOk="0" h="16876" w="9491">
                  <a:moveTo>
                    <a:pt x="1" y="1"/>
                  </a:moveTo>
                  <a:lnTo>
                    <a:pt x="1" y="16875"/>
                  </a:lnTo>
                  <a:lnTo>
                    <a:pt x="9491" y="16875"/>
                  </a:lnTo>
                  <a:lnTo>
                    <a:pt x="9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9"/>
            <p:cNvSpPr/>
            <p:nvPr/>
          </p:nvSpPr>
          <p:spPr>
            <a:xfrm>
              <a:off x="6727934" y="1690725"/>
              <a:ext cx="566542" cy="1002216"/>
            </a:xfrm>
            <a:custGeom>
              <a:rect b="b" l="l" r="r" t="t"/>
              <a:pathLst>
                <a:path extrusionOk="0" h="16986" w="9602">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9"/>
            <p:cNvSpPr/>
            <p:nvPr/>
          </p:nvSpPr>
          <p:spPr>
            <a:xfrm>
              <a:off x="6732301" y="1693971"/>
              <a:ext cx="558341" cy="80538"/>
            </a:xfrm>
            <a:custGeom>
              <a:rect b="b" l="l" r="r" t="t"/>
              <a:pathLst>
                <a:path extrusionOk="0" h="1365" w="9463">
                  <a:moveTo>
                    <a:pt x="0" y="1"/>
                  </a:moveTo>
                  <a:lnTo>
                    <a:pt x="0" y="1365"/>
                  </a:lnTo>
                  <a:lnTo>
                    <a:pt x="9463" y="1365"/>
                  </a:lnTo>
                  <a:lnTo>
                    <a:pt x="9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9"/>
            <p:cNvSpPr/>
            <p:nvPr/>
          </p:nvSpPr>
          <p:spPr>
            <a:xfrm>
              <a:off x="6728465" y="1690725"/>
              <a:ext cx="565480" cy="87088"/>
            </a:xfrm>
            <a:custGeom>
              <a:rect b="b" l="l" r="r" t="t"/>
              <a:pathLst>
                <a:path extrusionOk="0" h="1476" w="9584">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9"/>
            <p:cNvSpPr/>
            <p:nvPr/>
          </p:nvSpPr>
          <p:spPr>
            <a:xfrm>
              <a:off x="7140072" y="1723531"/>
              <a:ext cx="24132" cy="24191"/>
            </a:xfrm>
            <a:custGeom>
              <a:rect b="b" l="l" r="r" t="t"/>
              <a:pathLst>
                <a:path extrusionOk="0" h="410" w="409">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9"/>
            <p:cNvSpPr/>
            <p:nvPr/>
          </p:nvSpPr>
          <p:spPr>
            <a:xfrm>
              <a:off x="7189871" y="1723531"/>
              <a:ext cx="24132" cy="24191"/>
            </a:xfrm>
            <a:custGeom>
              <a:rect b="b" l="l" r="r" t="t"/>
              <a:pathLst>
                <a:path extrusionOk="0" h="410" w="409">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9"/>
            <p:cNvSpPr/>
            <p:nvPr/>
          </p:nvSpPr>
          <p:spPr>
            <a:xfrm>
              <a:off x="7240791" y="1723531"/>
              <a:ext cx="24132" cy="24191"/>
            </a:xfrm>
            <a:custGeom>
              <a:rect b="b" l="l" r="r" t="t"/>
              <a:pathLst>
                <a:path extrusionOk="0" h="410" w="409">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9"/>
            <p:cNvSpPr/>
            <p:nvPr/>
          </p:nvSpPr>
          <p:spPr>
            <a:xfrm>
              <a:off x="6820392" y="1885023"/>
              <a:ext cx="176889" cy="6608"/>
            </a:xfrm>
            <a:custGeom>
              <a:rect b="b" l="l" r="r" t="t"/>
              <a:pathLst>
                <a:path extrusionOk="0" h="112" w="2998">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9"/>
            <p:cNvSpPr/>
            <p:nvPr/>
          </p:nvSpPr>
          <p:spPr>
            <a:xfrm>
              <a:off x="7032804" y="1885023"/>
              <a:ext cx="67912" cy="6608"/>
            </a:xfrm>
            <a:custGeom>
              <a:rect b="b" l="l" r="r" t="t"/>
              <a:pathLst>
                <a:path extrusionOk="0" h="112" w="1151">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9"/>
            <p:cNvSpPr/>
            <p:nvPr/>
          </p:nvSpPr>
          <p:spPr>
            <a:xfrm>
              <a:off x="7142255" y="188502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9"/>
            <p:cNvSpPr/>
            <p:nvPr/>
          </p:nvSpPr>
          <p:spPr>
            <a:xfrm>
              <a:off x="7027848" y="2016364"/>
              <a:ext cx="176889" cy="7198"/>
            </a:xfrm>
            <a:custGeom>
              <a:rect b="b" l="l" r="r" t="t"/>
              <a:pathLst>
                <a:path extrusionOk="0" h="122" w="2998">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9"/>
            <p:cNvSpPr/>
            <p:nvPr/>
          </p:nvSpPr>
          <p:spPr>
            <a:xfrm>
              <a:off x="6924415" y="2016364"/>
              <a:ext cx="67912" cy="7198"/>
            </a:xfrm>
            <a:custGeom>
              <a:rect b="b" l="l" r="r" t="t"/>
              <a:pathLst>
                <a:path extrusionOk="0" h="122" w="1151">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9"/>
            <p:cNvSpPr/>
            <p:nvPr/>
          </p:nvSpPr>
          <p:spPr>
            <a:xfrm>
              <a:off x="6820392" y="2016364"/>
              <a:ext cx="62484" cy="7198"/>
            </a:xfrm>
            <a:custGeom>
              <a:rect b="b" l="l" r="r" t="t"/>
              <a:pathLst>
                <a:path extrusionOk="0" h="122" w="1059">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9"/>
            <p:cNvSpPr/>
            <p:nvPr/>
          </p:nvSpPr>
          <p:spPr>
            <a:xfrm>
              <a:off x="6820392" y="1950163"/>
              <a:ext cx="94227" cy="6608"/>
            </a:xfrm>
            <a:custGeom>
              <a:rect b="b" l="l" r="r" t="t"/>
              <a:pathLst>
                <a:path extrusionOk="0" h="112" w="1597">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9"/>
            <p:cNvSpPr/>
            <p:nvPr/>
          </p:nvSpPr>
          <p:spPr>
            <a:xfrm>
              <a:off x="6945184" y="1950163"/>
              <a:ext cx="155531" cy="6608"/>
            </a:xfrm>
            <a:custGeom>
              <a:rect b="b" l="l" r="r" t="t"/>
              <a:pathLst>
                <a:path extrusionOk="0" h="112" w="2636">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9"/>
            <p:cNvSpPr/>
            <p:nvPr/>
          </p:nvSpPr>
          <p:spPr>
            <a:xfrm>
              <a:off x="7142255" y="195016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9"/>
            <p:cNvSpPr/>
            <p:nvPr/>
          </p:nvSpPr>
          <p:spPr>
            <a:xfrm>
              <a:off x="6820392" y="2074955"/>
              <a:ext cx="176889" cy="7198"/>
            </a:xfrm>
            <a:custGeom>
              <a:rect b="b" l="l" r="r" t="t"/>
              <a:pathLst>
                <a:path extrusionOk="0" h="122" w="2998">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9"/>
            <p:cNvSpPr/>
            <p:nvPr/>
          </p:nvSpPr>
          <p:spPr>
            <a:xfrm>
              <a:off x="7032804" y="2074955"/>
              <a:ext cx="67912" cy="7198"/>
            </a:xfrm>
            <a:custGeom>
              <a:rect b="b" l="l" r="r" t="t"/>
              <a:pathLst>
                <a:path extrusionOk="0" h="122" w="1151">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9"/>
            <p:cNvSpPr/>
            <p:nvPr/>
          </p:nvSpPr>
          <p:spPr>
            <a:xfrm>
              <a:off x="6820392" y="2286245"/>
              <a:ext cx="176889" cy="6608"/>
            </a:xfrm>
            <a:custGeom>
              <a:rect b="b" l="l" r="r" t="t"/>
              <a:pathLst>
                <a:path extrusionOk="0" h="112" w="2998">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9"/>
            <p:cNvSpPr/>
            <p:nvPr/>
          </p:nvSpPr>
          <p:spPr>
            <a:xfrm>
              <a:off x="7032804" y="2286245"/>
              <a:ext cx="67912" cy="6608"/>
            </a:xfrm>
            <a:custGeom>
              <a:rect b="b" l="l" r="r" t="t"/>
              <a:pathLst>
                <a:path extrusionOk="0" h="112" w="1151">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9"/>
            <p:cNvSpPr/>
            <p:nvPr/>
          </p:nvSpPr>
          <p:spPr>
            <a:xfrm>
              <a:off x="7142255" y="2074955"/>
              <a:ext cx="62484" cy="7198"/>
            </a:xfrm>
            <a:custGeom>
              <a:rect b="b" l="l" r="r" t="t"/>
              <a:pathLst>
                <a:path extrusionOk="0" h="122" w="1059">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9"/>
            <p:cNvSpPr/>
            <p:nvPr/>
          </p:nvSpPr>
          <p:spPr>
            <a:xfrm>
              <a:off x="7027848" y="2206886"/>
              <a:ext cx="176889" cy="6608"/>
            </a:xfrm>
            <a:custGeom>
              <a:rect b="b" l="l" r="r" t="t"/>
              <a:pathLst>
                <a:path extrusionOk="0" h="112" w="2998">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9"/>
            <p:cNvSpPr/>
            <p:nvPr/>
          </p:nvSpPr>
          <p:spPr>
            <a:xfrm>
              <a:off x="6924415" y="2206886"/>
              <a:ext cx="67912" cy="6608"/>
            </a:xfrm>
            <a:custGeom>
              <a:rect b="b" l="l" r="r" t="t"/>
              <a:pathLst>
                <a:path extrusionOk="0" h="112" w="1151">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9"/>
            <p:cNvSpPr/>
            <p:nvPr/>
          </p:nvSpPr>
          <p:spPr>
            <a:xfrm>
              <a:off x="6820392" y="2206886"/>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9"/>
            <p:cNvSpPr/>
            <p:nvPr/>
          </p:nvSpPr>
          <p:spPr>
            <a:xfrm>
              <a:off x="7123669" y="2357403"/>
              <a:ext cx="67381" cy="7139"/>
            </a:xfrm>
            <a:custGeom>
              <a:rect b="b" l="l" r="r" t="t"/>
              <a:pathLst>
                <a:path extrusionOk="0" h="121" w="1142">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9"/>
            <p:cNvSpPr/>
            <p:nvPr/>
          </p:nvSpPr>
          <p:spPr>
            <a:xfrm>
              <a:off x="7019115" y="2357403"/>
              <a:ext cx="63015" cy="7139"/>
            </a:xfrm>
            <a:custGeom>
              <a:rect b="b" l="l" r="r" t="t"/>
              <a:pathLst>
                <a:path extrusionOk="0" h="121" w="1068">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9"/>
            <p:cNvSpPr/>
            <p:nvPr/>
          </p:nvSpPr>
          <p:spPr>
            <a:xfrm>
              <a:off x="6820392" y="2140094"/>
              <a:ext cx="94227" cy="7139"/>
            </a:xfrm>
            <a:custGeom>
              <a:rect b="b" l="l" r="r" t="t"/>
              <a:pathLst>
                <a:path extrusionOk="0" h="121" w="1597">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9"/>
            <p:cNvSpPr/>
            <p:nvPr/>
          </p:nvSpPr>
          <p:spPr>
            <a:xfrm>
              <a:off x="6945184" y="2140094"/>
              <a:ext cx="155531" cy="7139"/>
            </a:xfrm>
            <a:custGeom>
              <a:rect b="b" l="l" r="r" t="t"/>
              <a:pathLst>
                <a:path extrusionOk="0" h="121" w="2636">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9"/>
            <p:cNvSpPr/>
            <p:nvPr/>
          </p:nvSpPr>
          <p:spPr>
            <a:xfrm>
              <a:off x="7142255" y="2140094"/>
              <a:ext cx="62484" cy="7139"/>
            </a:xfrm>
            <a:custGeom>
              <a:rect b="b" l="l" r="r" t="t"/>
              <a:pathLst>
                <a:path extrusionOk="0" h="121" w="1059">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9"/>
            <p:cNvSpPr/>
            <p:nvPr/>
          </p:nvSpPr>
          <p:spPr>
            <a:xfrm>
              <a:off x="7017994" y="2427440"/>
              <a:ext cx="155531" cy="7198"/>
            </a:xfrm>
            <a:custGeom>
              <a:rect b="b" l="l" r="r" t="t"/>
              <a:pathLst>
                <a:path extrusionOk="0" h="122" w="2636">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9"/>
            <p:cNvSpPr/>
            <p:nvPr/>
          </p:nvSpPr>
          <p:spPr>
            <a:xfrm>
              <a:off x="7018584" y="2493111"/>
              <a:ext cx="62425" cy="7198"/>
            </a:xfrm>
            <a:custGeom>
              <a:rect b="b" l="l" r="r" t="t"/>
              <a:pathLst>
                <a:path extrusionOk="0" h="122" w="1058">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9"/>
            <p:cNvSpPr/>
            <p:nvPr/>
          </p:nvSpPr>
          <p:spPr>
            <a:xfrm>
              <a:off x="7433436" y="2415403"/>
              <a:ext cx="731867" cy="521700"/>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9"/>
            <p:cNvSpPr/>
            <p:nvPr/>
          </p:nvSpPr>
          <p:spPr>
            <a:xfrm>
              <a:off x="7430191" y="2412099"/>
              <a:ext cx="738947" cy="52883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9"/>
            <p:cNvSpPr/>
            <p:nvPr/>
          </p:nvSpPr>
          <p:spPr>
            <a:xfrm>
              <a:off x="7474502" y="2375989"/>
              <a:ext cx="731867" cy="8820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9"/>
            <p:cNvSpPr/>
            <p:nvPr/>
          </p:nvSpPr>
          <p:spPr>
            <a:xfrm>
              <a:off x="7471198" y="2372685"/>
              <a:ext cx="738475" cy="94758"/>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9"/>
            <p:cNvSpPr/>
            <p:nvPr/>
          </p:nvSpPr>
          <p:spPr>
            <a:xfrm>
              <a:off x="7553862" y="2401715"/>
              <a:ext cx="33454" cy="33985"/>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9"/>
            <p:cNvSpPr/>
            <p:nvPr/>
          </p:nvSpPr>
          <p:spPr>
            <a:xfrm>
              <a:off x="7606434" y="2401715"/>
              <a:ext cx="33985" cy="33985"/>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9"/>
            <p:cNvSpPr/>
            <p:nvPr/>
          </p:nvSpPr>
          <p:spPr>
            <a:xfrm>
              <a:off x="7501349" y="2401715"/>
              <a:ext cx="33985" cy="33985"/>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9"/>
            <p:cNvSpPr/>
            <p:nvPr/>
          </p:nvSpPr>
          <p:spPr>
            <a:xfrm>
              <a:off x="7473971" y="2464140"/>
              <a:ext cx="732398" cy="430246"/>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9"/>
            <p:cNvSpPr/>
            <p:nvPr/>
          </p:nvSpPr>
          <p:spPr>
            <a:xfrm>
              <a:off x="7470667" y="2460305"/>
              <a:ext cx="739006" cy="437386"/>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9"/>
            <p:cNvSpPr/>
            <p:nvPr/>
          </p:nvSpPr>
          <p:spPr>
            <a:xfrm>
              <a:off x="7778310" y="2564859"/>
              <a:ext cx="336078" cy="6608"/>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9"/>
            <p:cNvSpPr/>
            <p:nvPr/>
          </p:nvSpPr>
          <p:spPr>
            <a:xfrm>
              <a:off x="7778310" y="2614657"/>
              <a:ext cx="122666" cy="7139"/>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9"/>
            <p:cNvSpPr/>
            <p:nvPr/>
          </p:nvSpPr>
          <p:spPr>
            <a:xfrm>
              <a:off x="7941395" y="2614657"/>
              <a:ext cx="147270" cy="7139"/>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9"/>
            <p:cNvSpPr/>
            <p:nvPr/>
          </p:nvSpPr>
          <p:spPr>
            <a:xfrm>
              <a:off x="7778310" y="2766237"/>
              <a:ext cx="217896" cy="666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9"/>
            <p:cNvSpPr/>
            <p:nvPr/>
          </p:nvSpPr>
          <p:spPr>
            <a:xfrm>
              <a:off x="7778310" y="2667170"/>
              <a:ext cx="338851" cy="7198"/>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9"/>
            <p:cNvSpPr/>
            <p:nvPr/>
          </p:nvSpPr>
          <p:spPr>
            <a:xfrm>
              <a:off x="7778310" y="2716969"/>
              <a:ext cx="112223" cy="7198"/>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9"/>
            <p:cNvSpPr/>
            <p:nvPr/>
          </p:nvSpPr>
          <p:spPr>
            <a:xfrm>
              <a:off x="7915670" y="2716969"/>
              <a:ext cx="198720" cy="7198"/>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9"/>
            <p:cNvSpPr/>
            <p:nvPr/>
          </p:nvSpPr>
          <p:spPr>
            <a:xfrm>
              <a:off x="7525953" y="2548397"/>
              <a:ext cx="219017" cy="219017"/>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9"/>
            <p:cNvSpPr/>
            <p:nvPr/>
          </p:nvSpPr>
          <p:spPr>
            <a:xfrm>
              <a:off x="7522649" y="2545151"/>
              <a:ext cx="225567" cy="225567"/>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9"/>
            <p:cNvSpPr/>
            <p:nvPr/>
          </p:nvSpPr>
          <p:spPr>
            <a:xfrm>
              <a:off x="7516631" y="2550049"/>
              <a:ext cx="218486" cy="218427"/>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9"/>
            <p:cNvSpPr/>
            <p:nvPr/>
          </p:nvSpPr>
          <p:spPr>
            <a:xfrm>
              <a:off x="7513386" y="2546213"/>
              <a:ext cx="225567" cy="225567"/>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9"/>
            <p:cNvSpPr/>
            <p:nvPr/>
          </p:nvSpPr>
          <p:spPr>
            <a:xfrm>
              <a:off x="7662251" y="2565921"/>
              <a:ext cx="54813" cy="54813"/>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9"/>
            <p:cNvSpPr/>
            <p:nvPr/>
          </p:nvSpPr>
          <p:spPr>
            <a:xfrm>
              <a:off x="7658947" y="2562085"/>
              <a:ext cx="61363" cy="61894"/>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9"/>
            <p:cNvSpPr/>
            <p:nvPr/>
          </p:nvSpPr>
          <p:spPr>
            <a:xfrm>
              <a:off x="7985707" y="2216444"/>
              <a:ext cx="377203" cy="33908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9"/>
            <p:cNvSpPr/>
            <p:nvPr/>
          </p:nvSpPr>
          <p:spPr>
            <a:xfrm>
              <a:off x="8001047" y="2212904"/>
              <a:ext cx="345991" cy="345991"/>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9"/>
            <p:cNvSpPr/>
            <p:nvPr/>
          </p:nvSpPr>
          <p:spPr>
            <a:xfrm>
              <a:off x="7997212" y="2199923"/>
              <a:ext cx="384873" cy="339382"/>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9"/>
            <p:cNvSpPr/>
            <p:nvPr/>
          </p:nvSpPr>
          <p:spPr>
            <a:xfrm>
              <a:off x="8016388" y="2196442"/>
              <a:ext cx="345991" cy="345991"/>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9"/>
            <p:cNvSpPr/>
            <p:nvPr/>
          </p:nvSpPr>
          <p:spPr>
            <a:xfrm>
              <a:off x="8070553" y="2285655"/>
              <a:ext cx="224505" cy="141842"/>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9"/>
            <p:cNvSpPr/>
            <p:nvPr/>
          </p:nvSpPr>
          <p:spPr>
            <a:xfrm>
              <a:off x="8066718" y="2282410"/>
              <a:ext cx="231585" cy="148391"/>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22"/>
          <p:cNvSpPr txBox="1"/>
          <p:nvPr>
            <p:ph idx="8" type="subTitle"/>
          </p:nvPr>
        </p:nvSpPr>
        <p:spPr>
          <a:xfrm>
            <a:off x="4228550" y="1852275"/>
            <a:ext cx="18897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AES (Advanced Encryption Standard) </a:t>
            </a:r>
            <a:endParaRPr sz="1600"/>
          </a:p>
          <a:p>
            <a:pPr indent="0" lvl="0" marL="0" rtl="0" algn="l">
              <a:spcBef>
                <a:spcPts val="0"/>
              </a:spcBef>
              <a:spcAft>
                <a:spcPts val="0"/>
              </a:spcAft>
              <a:buNone/>
            </a:pPr>
            <a:r>
              <a:t/>
            </a:r>
            <a:endParaRPr sz="1600"/>
          </a:p>
        </p:txBody>
      </p:sp>
      <p:sp>
        <p:nvSpPr>
          <p:cNvPr id="1025" name="Google Shape;1025;p22"/>
          <p:cNvSpPr txBox="1"/>
          <p:nvPr>
            <p:ph idx="7" type="subTitle"/>
          </p:nvPr>
        </p:nvSpPr>
        <p:spPr>
          <a:xfrm>
            <a:off x="2709175" y="1852275"/>
            <a:ext cx="14199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DES (Data Encryption Standard)</a:t>
            </a:r>
            <a:endParaRPr sz="1600"/>
          </a:p>
        </p:txBody>
      </p:sp>
      <p:sp>
        <p:nvSpPr>
          <p:cNvPr id="1026" name="Google Shape;1026;p22"/>
          <p:cNvSpPr txBox="1"/>
          <p:nvPr>
            <p:ph idx="15"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027" name="Google Shape;1027;p22"/>
          <p:cNvSpPr txBox="1"/>
          <p:nvPr>
            <p:ph type="title"/>
          </p:nvPr>
        </p:nvSpPr>
        <p:spPr>
          <a:xfrm>
            <a:off x="720000" y="1404675"/>
            <a:ext cx="761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28" name="Google Shape;1028;p22"/>
          <p:cNvSpPr txBox="1"/>
          <p:nvPr>
            <p:ph idx="2" type="title"/>
          </p:nvPr>
        </p:nvSpPr>
        <p:spPr>
          <a:xfrm>
            <a:off x="1654925" y="3066713"/>
            <a:ext cx="761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029" name="Google Shape;1029;p22"/>
          <p:cNvSpPr txBox="1"/>
          <p:nvPr>
            <p:ph idx="3" type="title"/>
          </p:nvPr>
        </p:nvSpPr>
        <p:spPr>
          <a:xfrm>
            <a:off x="2709178" y="1404675"/>
            <a:ext cx="761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30" name="Google Shape;1030;p22"/>
          <p:cNvSpPr txBox="1"/>
          <p:nvPr>
            <p:ph idx="5" type="title"/>
          </p:nvPr>
        </p:nvSpPr>
        <p:spPr>
          <a:xfrm>
            <a:off x="4228555" y="1404675"/>
            <a:ext cx="761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31" name="Google Shape;1031;p22"/>
          <p:cNvSpPr txBox="1"/>
          <p:nvPr>
            <p:ph idx="1" type="subTitle"/>
          </p:nvPr>
        </p:nvSpPr>
        <p:spPr>
          <a:xfrm>
            <a:off x="720000" y="1852275"/>
            <a:ext cx="18897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Symmetric vs. Asymmetric Cryptography</a:t>
            </a:r>
            <a:endParaRPr sz="1600"/>
          </a:p>
        </p:txBody>
      </p:sp>
      <p:sp>
        <p:nvSpPr>
          <p:cNvPr id="1032" name="Google Shape;1032;p22"/>
          <p:cNvSpPr txBox="1"/>
          <p:nvPr>
            <p:ph idx="9" type="subTitle"/>
          </p:nvPr>
        </p:nvSpPr>
        <p:spPr>
          <a:xfrm>
            <a:off x="1654925" y="3514275"/>
            <a:ext cx="15939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RSA (Rivest-</a:t>
            </a:r>
            <a:endParaRPr sz="1600"/>
          </a:p>
          <a:p>
            <a:pPr indent="0" lvl="0" marL="0" rtl="0" algn="l">
              <a:spcBef>
                <a:spcPts val="0"/>
              </a:spcBef>
              <a:spcAft>
                <a:spcPts val="0"/>
              </a:spcAft>
              <a:buNone/>
            </a:pPr>
            <a:r>
              <a:rPr lang="en" sz="1600"/>
              <a:t>Shamir-</a:t>
            </a:r>
            <a:endParaRPr sz="1600"/>
          </a:p>
          <a:p>
            <a:pPr indent="0" lvl="0" marL="0" rtl="0" algn="l">
              <a:spcBef>
                <a:spcPts val="0"/>
              </a:spcBef>
              <a:spcAft>
                <a:spcPts val="0"/>
              </a:spcAft>
              <a:buNone/>
            </a:pPr>
            <a:r>
              <a:rPr lang="en" sz="1600"/>
              <a:t>Adleman)</a:t>
            </a:r>
            <a:endParaRPr sz="1600"/>
          </a:p>
          <a:p>
            <a:pPr indent="0" lvl="0" marL="0" rtl="0" algn="l">
              <a:spcBef>
                <a:spcPts val="0"/>
              </a:spcBef>
              <a:spcAft>
                <a:spcPts val="0"/>
              </a:spcAft>
              <a:buNone/>
            </a:pPr>
            <a:r>
              <a:t/>
            </a:r>
            <a:endParaRPr sz="1600"/>
          </a:p>
        </p:txBody>
      </p:sp>
      <p:grpSp>
        <p:nvGrpSpPr>
          <p:cNvPr id="1033" name="Google Shape;1033;p22"/>
          <p:cNvGrpSpPr/>
          <p:nvPr/>
        </p:nvGrpSpPr>
        <p:grpSpPr>
          <a:xfrm>
            <a:off x="6444695" y="1114373"/>
            <a:ext cx="1986215" cy="3269968"/>
            <a:chOff x="6934075" y="1778325"/>
            <a:chExt cx="689275" cy="1134775"/>
          </a:xfrm>
        </p:grpSpPr>
        <p:sp>
          <p:nvSpPr>
            <p:cNvPr id="1034" name="Google Shape;1034;p22"/>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2"/>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2"/>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2"/>
          <p:cNvSpPr txBox="1"/>
          <p:nvPr>
            <p:ph idx="2" type="title"/>
          </p:nvPr>
        </p:nvSpPr>
        <p:spPr>
          <a:xfrm>
            <a:off x="3396350" y="3066713"/>
            <a:ext cx="761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158" name="Google Shape;1158;p22"/>
          <p:cNvSpPr txBox="1"/>
          <p:nvPr>
            <p:ph idx="9" type="subTitle"/>
          </p:nvPr>
        </p:nvSpPr>
        <p:spPr>
          <a:xfrm>
            <a:off x="3396350" y="3514275"/>
            <a:ext cx="15939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Results &amp; Conclusion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23"/>
          <p:cNvSpPr txBox="1"/>
          <p:nvPr>
            <p:ph idx="1" type="subTitle"/>
          </p:nvPr>
        </p:nvSpPr>
        <p:spPr>
          <a:xfrm>
            <a:off x="713225" y="1900876"/>
            <a:ext cx="4306500" cy="21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benchmarking study evaluates the cryptographic performance of the Nexys A7-100T FPGA (Field-Programmable Gate Array) when implementing three widely used encryption algorithms: AES (Advanced Encryption Standard), RSA (Rivest-Shamir-Adleman), and DES (Data Encryption Standard). The Nexys A7-100T FPGA offers a parallel processing architecture, making it well-suited for cryptographic applications.</a:t>
            </a:r>
            <a:endParaRPr sz="1400"/>
          </a:p>
        </p:txBody>
      </p:sp>
      <p:sp>
        <p:nvSpPr>
          <p:cNvPr id="1164" name="Google Shape;1164;p23"/>
          <p:cNvSpPr txBox="1"/>
          <p:nvPr>
            <p:ph type="title"/>
          </p:nvPr>
        </p:nvSpPr>
        <p:spPr>
          <a:xfrm>
            <a:off x="713225" y="1259938"/>
            <a:ext cx="4306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Executive summary</a:t>
            </a:r>
            <a:endParaRPr/>
          </a:p>
        </p:txBody>
      </p:sp>
      <p:pic>
        <p:nvPicPr>
          <p:cNvPr id="1165" name="Google Shape;1165;p23"/>
          <p:cNvPicPr preferRelativeResize="0"/>
          <p:nvPr>
            <p:ph idx="2" type="pic"/>
          </p:nvPr>
        </p:nvPicPr>
        <p:blipFill rotWithShape="1">
          <a:blip r:embed="rId3">
            <a:alphaModFix/>
          </a:blip>
          <a:srcRect b="0" l="27151" r="27146" t="0"/>
          <a:stretch/>
        </p:blipFill>
        <p:spPr>
          <a:xfrm>
            <a:off x="5019725" y="965076"/>
            <a:ext cx="2203377" cy="3213350"/>
          </a:xfrm>
          <a:prstGeom prst="rect">
            <a:avLst/>
          </a:prstGeom>
        </p:spPr>
      </p:pic>
      <p:grpSp>
        <p:nvGrpSpPr>
          <p:cNvPr id="1166" name="Google Shape;1166;p23"/>
          <p:cNvGrpSpPr/>
          <p:nvPr/>
        </p:nvGrpSpPr>
        <p:grpSpPr>
          <a:xfrm>
            <a:off x="6964178" y="2817557"/>
            <a:ext cx="1466651" cy="1625718"/>
            <a:chOff x="6964178" y="2817557"/>
            <a:chExt cx="1466651" cy="1625718"/>
          </a:xfrm>
        </p:grpSpPr>
        <p:sp>
          <p:nvSpPr>
            <p:cNvPr id="1167" name="Google Shape;1167;p23"/>
            <p:cNvSpPr/>
            <p:nvPr/>
          </p:nvSpPr>
          <p:spPr>
            <a:xfrm>
              <a:off x="8050212" y="2817557"/>
              <a:ext cx="149334" cy="149334"/>
            </a:xfrm>
            <a:custGeom>
              <a:rect b="b" l="l" r="r" t="t"/>
              <a:pathLst>
                <a:path extrusionOk="0" h="1875" w="1875">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8311760" y="3539546"/>
              <a:ext cx="9000" cy="60689"/>
            </a:xfrm>
            <a:custGeom>
              <a:rect b="b" l="l" r="r" t="t"/>
              <a:pathLst>
                <a:path extrusionOk="0" h="762" w="113">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8311760" y="3671118"/>
              <a:ext cx="9000" cy="59893"/>
            </a:xfrm>
            <a:custGeom>
              <a:rect b="b" l="l" r="r" t="t"/>
              <a:pathLst>
                <a:path extrusionOk="0" h="752" w="113">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8351662" y="3631217"/>
              <a:ext cx="60689" cy="8920"/>
            </a:xfrm>
            <a:custGeom>
              <a:rect b="b" l="l" r="r" t="t"/>
              <a:pathLst>
                <a:path extrusionOk="0" h="112" w="762">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a:off x="8220169" y="3631217"/>
              <a:ext cx="60689" cy="8920"/>
            </a:xfrm>
            <a:custGeom>
              <a:rect b="b" l="l" r="r" t="t"/>
              <a:pathLst>
                <a:path extrusionOk="0" h="112" w="762">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251948" y="3663711"/>
              <a:ext cx="36318" cy="36238"/>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246771" y="3659092"/>
              <a:ext cx="46672" cy="45318"/>
            </a:xfrm>
            <a:custGeom>
              <a:rect b="b" l="l" r="r" t="t"/>
              <a:pathLst>
                <a:path extrusionOk="0" h="569" w="586">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344335" y="3571324"/>
              <a:ext cx="36238" cy="35522"/>
            </a:xfrm>
            <a:custGeom>
              <a:rect b="b" l="l" r="r" t="t"/>
              <a:pathLst>
                <a:path extrusionOk="0" h="446" w="455">
                  <a:moveTo>
                    <a:pt x="0" y="44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8339158" y="3566545"/>
              <a:ext cx="46592" cy="45477"/>
            </a:xfrm>
            <a:custGeom>
              <a:rect b="b" l="l" r="r" t="t"/>
              <a:pathLst>
                <a:path extrusionOk="0" h="571" w="585">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8251948" y="3571324"/>
              <a:ext cx="36318" cy="35522"/>
            </a:xfrm>
            <a:custGeom>
              <a:rect b="b" l="l" r="r" t="t"/>
              <a:pathLst>
                <a:path extrusionOk="0" h="446" w="456">
                  <a:moveTo>
                    <a:pt x="1" y="1"/>
                  </a:moveTo>
                  <a:lnTo>
                    <a:pt x="455" y="44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8246771" y="3566545"/>
              <a:ext cx="46672" cy="45477"/>
            </a:xfrm>
            <a:custGeom>
              <a:rect b="b" l="l" r="r" t="t"/>
              <a:pathLst>
                <a:path extrusionOk="0" h="571" w="586">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8344335" y="3663711"/>
              <a:ext cx="36238" cy="36238"/>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8339158" y="3659092"/>
              <a:ext cx="46592" cy="45318"/>
            </a:xfrm>
            <a:custGeom>
              <a:rect b="b" l="l" r="r" t="t"/>
              <a:pathLst>
                <a:path extrusionOk="0" h="569" w="585">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8376830" y="3208544"/>
              <a:ext cx="53999" cy="54796"/>
            </a:xfrm>
            <a:custGeom>
              <a:rect b="b" l="l" r="r" t="t"/>
              <a:pathLst>
                <a:path extrusionOk="0" h="688" w="678">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7681743" y="3168650"/>
              <a:ext cx="135237" cy="164865"/>
            </a:xfrm>
            <a:custGeom>
              <a:rect b="b" l="l" r="r" t="t"/>
              <a:pathLst>
                <a:path extrusionOk="0" h="2070" w="1698">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7684690" y="3164031"/>
              <a:ext cx="136750" cy="173865"/>
            </a:xfrm>
            <a:custGeom>
              <a:rect b="b" l="l" r="r" t="t"/>
              <a:pathLst>
                <a:path extrusionOk="0" h="2183" w="1717">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7695044" y="3328974"/>
              <a:ext cx="164786" cy="123290"/>
            </a:xfrm>
            <a:custGeom>
              <a:rect b="b" l="l" r="r" t="t"/>
              <a:pathLst>
                <a:path extrusionOk="0" h="1548" w="2069">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7690583" y="3324594"/>
              <a:ext cx="173706" cy="132290"/>
            </a:xfrm>
            <a:custGeom>
              <a:rect b="b" l="l" r="r" t="t"/>
              <a:pathLst>
                <a:path extrusionOk="0" h="1661" w="2181">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7812519" y="3166580"/>
              <a:ext cx="167016" cy="283695"/>
            </a:xfrm>
            <a:custGeom>
              <a:rect b="b" l="l" r="r" t="t"/>
              <a:pathLst>
                <a:path extrusionOk="0" h="3562" w="2097">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7807342" y="3162199"/>
              <a:ext cx="176653" cy="293173"/>
            </a:xfrm>
            <a:custGeom>
              <a:rect b="b" l="l" r="r" t="t"/>
              <a:pathLst>
                <a:path extrusionOk="0" h="3681" w="2218">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7540613" y="3210065"/>
              <a:ext cx="103538" cy="455888"/>
            </a:xfrm>
            <a:custGeom>
              <a:rect b="b" l="l" r="r" t="t"/>
              <a:pathLst>
                <a:path extrusionOk="0" h="5724" w="1300">
                  <a:moveTo>
                    <a:pt x="0" y="0"/>
                  </a:moveTo>
                  <a:lnTo>
                    <a:pt x="0" y="5724"/>
                  </a:lnTo>
                  <a:lnTo>
                    <a:pt x="1299" y="5724"/>
                  </a:lnTo>
                  <a:lnTo>
                    <a:pt x="1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7536153" y="3205605"/>
              <a:ext cx="112379" cy="464808"/>
            </a:xfrm>
            <a:custGeom>
              <a:rect b="b" l="l" r="r" t="t"/>
              <a:pathLst>
                <a:path extrusionOk="0" h="5836" w="1411">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7688353" y="3377000"/>
              <a:ext cx="102822" cy="288952"/>
            </a:xfrm>
            <a:custGeom>
              <a:rect b="b" l="l" r="r" t="t"/>
              <a:pathLst>
                <a:path extrusionOk="0" h="3628" w="1291">
                  <a:moveTo>
                    <a:pt x="1" y="1"/>
                  </a:moveTo>
                  <a:lnTo>
                    <a:pt x="1" y="3628"/>
                  </a:lnTo>
                  <a:lnTo>
                    <a:pt x="1290" y="362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7683973" y="3372540"/>
              <a:ext cx="111583" cy="297872"/>
            </a:xfrm>
            <a:custGeom>
              <a:rect b="b" l="l" r="r" t="t"/>
              <a:pathLst>
                <a:path extrusionOk="0" h="3740" w="1401">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7833943" y="3502599"/>
              <a:ext cx="103459" cy="163352"/>
            </a:xfrm>
            <a:custGeom>
              <a:rect b="b" l="l" r="r" t="t"/>
              <a:pathLst>
                <a:path extrusionOk="0" h="2051" w="1299">
                  <a:moveTo>
                    <a:pt x="0" y="1"/>
                  </a:moveTo>
                  <a:lnTo>
                    <a:pt x="0" y="2051"/>
                  </a:lnTo>
                  <a:lnTo>
                    <a:pt x="1299" y="2051"/>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7829483" y="3498935"/>
              <a:ext cx="111662" cy="171476"/>
            </a:xfrm>
            <a:custGeom>
              <a:rect b="b" l="l" r="r" t="t"/>
              <a:pathLst>
                <a:path extrusionOk="0" h="2153" w="1402">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7369219" y="3129465"/>
              <a:ext cx="103459" cy="536489"/>
            </a:xfrm>
            <a:custGeom>
              <a:rect b="b" l="l" r="r" t="t"/>
              <a:pathLst>
                <a:path extrusionOk="0" h="6736" w="1299">
                  <a:moveTo>
                    <a:pt x="0" y="1"/>
                  </a:moveTo>
                  <a:lnTo>
                    <a:pt x="0" y="6736"/>
                  </a:lnTo>
                  <a:lnTo>
                    <a:pt x="1299" y="6736"/>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7365475" y="3125802"/>
              <a:ext cx="110229" cy="543896"/>
            </a:xfrm>
            <a:custGeom>
              <a:rect b="b" l="l" r="r" t="t"/>
              <a:pathLst>
                <a:path extrusionOk="0" h="6829" w="1384">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7359582" y="3130979"/>
              <a:ext cx="103538" cy="524622"/>
            </a:xfrm>
            <a:custGeom>
              <a:rect b="b" l="l" r="r" t="t"/>
              <a:pathLst>
                <a:path extrusionOk="0" h="6587" w="1300">
                  <a:moveTo>
                    <a:pt x="1" y="1"/>
                  </a:moveTo>
                  <a:lnTo>
                    <a:pt x="1" y="6587"/>
                  </a:lnTo>
                  <a:lnTo>
                    <a:pt x="1299" y="6587"/>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7355122" y="3126519"/>
              <a:ext cx="111662" cy="533542"/>
            </a:xfrm>
            <a:custGeom>
              <a:rect b="b" l="l" r="r" t="t"/>
              <a:pathLst>
                <a:path extrusionOk="0" h="6699" w="1402">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7980967" y="3600163"/>
              <a:ext cx="103538" cy="66583"/>
            </a:xfrm>
            <a:custGeom>
              <a:rect b="b" l="l" r="r" t="t"/>
              <a:pathLst>
                <a:path extrusionOk="0" h="836" w="1300">
                  <a:moveTo>
                    <a:pt x="0" y="0"/>
                  </a:moveTo>
                  <a:lnTo>
                    <a:pt x="0" y="835"/>
                  </a:lnTo>
                  <a:lnTo>
                    <a:pt x="1299" y="835"/>
                  </a:lnTo>
                  <a:lnTo>
                    <a:pt x="1299"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7976507" y="3595703"/>
              <a:ext cx="111662" cy="75424"/>
            </a:xfrm>
            <a:custGeom>
              <a:rect b="b" l="l" r="r" t="t"/>
              <a:pathLst>
                <a:path extrusionOk="0" h="947" w="1402">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7003284" y="3902326"/>
              <a:ext cx="295642" cy="127193"/>
            </a:xfrm>
            <a:custGeom>
              <a:rect b="b" l="l" r="r" t="t"/>
              <a:pathLst>
                <a:path extrusionOk="0" h="1597" w="3712">
                  <a:moveTo>
                    <a:pt x="3712" y="1596"/>
                  </a:moveTo>
                  <a:lnTo>
                    <a:pt x="1" y="1"/>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6998107" y="3897627"/>
              <a:ext cx="305996" cy="136273"/>
            </a:xfrm>
            <a:custGeom>
              <a:rect b="b" l="l" r="r" t="t"/>
              <a:pathLst>
                <a:path extrusionOk="0" h="1711" w="3842">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6969355" y="3873495"/>
              <a:ext cx="48106" cy="48106"/>
            </a:xfrm>
            <a:custGeom>
              <a:rect b="b" l="l" r="r" t="t"/>
              <a:pathLst>
                <a:path extrusionOk="0" h="604" w="604">
                  <a:moveTo>
                    <a:pt x="445" y="1"/>
                  </a:moveTo>
                  <a:lnTo>
                    <a:pt x="0" y="168"/>
                  </a:lnTo>
                  <a:lnTo>
                    <a:pt x="158" y="604"/>
                  </a:lnTo>
                  <a:lnTo>
                    <a:pt x="603" y="446"/>
                  </a:lnTo>
                  <a:lnTo>
                    <a:pt x="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6964178" y="3868477"/>
              <a:ext cx="58459" cy="57583"/>
            </a:xfrm>
            <a:custGeom>
              <a:rect b="b" l="l" r="r" t="t"/>
              <a:pathLst>
                <a:path extrusionOk="0" h="723" w="734">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7282596" y="3887114"/>
              <a:ext cx="591125" cy="551940"/>
            </a:xfrm>
            <a:custGeom>
              <a:rect b="b" l="l" r="r" t="t"/>
              <a:pathLst>
                <a:path extrusionOk="0" h="6930" w="7422">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7277420" y="3882176"/>
              <a:ext cx="589692" cy="561099"/>
            </a:xfrm>
            <a:custGeom>
              <a:rect b="b" l="l" r="r" t="t"/>
              <a:pathLst>
                <a:path extrusionOk="0" h="7045" w="7404">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7236801" y="3869592"/>
              <a:ext cx="627364" cy="551781"/>
            </a:xfrm>
            <a:custGeom>
              <a:rect b="b" l="l" r="r" t="t"/>
              <a:pathLst>
                <a:path extrusionOk="0" h="6928" w="7877">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7250102" y="3865769"/>
              <a:ext cx="588895" cy="561258"/>
            </a:xfrm>
            <a:custGeom>
              <a:rect b="b" l="l" r="r" t="t"/>
              <a:pathLst>
                <a:path extrusionOk="0" h="7047" w="7394">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7643863" y="3925423"/>
              <a:ext cx="134600" cy="135078"/>
            </a:xfrm>
            <a:custGeom>
              <a:rect b="b" l="l" r="r" t="t"/>
              <a:pathLst>
                <a:path extrusionOk="0" h="1696" w="169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7895061" y="4209673"/>
              <a:ext cx="304483" cy="38548"/>
            </a:xfrm>
            <a:custGeom>
              <a:rect b="b" l="l" r="r" t="t"/>
              <a:pathLst>
                <a:path extrusionOk="0" h="484" w="3823">
                  <a:moveTo>
                    <a:pt x="1" y="1"/>
                  </a:moveTo>
                  <a:lnTo>
                    <a:pt x="1" y="483"/>
                  </a:lnTo>
                  <a:lnTo>
                    <a:pt x="3823" y="483"/>
                  </a:lnTo>
                  <a:lnTo>
                    <a:pt x="38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7890681" y="4205293"/>
              <a:ext cx="314040" cy="48106"/>
            </a:xfrm>
            <a:custGeom>
              <a:rect b="b" l="l" r="r" t="t"/>
              <a:pathLst>
                <a:path extrusionOk="0" h="604" w="3943">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7895061" y="4136560"/>
              <a:ext cx="175219" cy="25885"/>
            </a:xfrm>
            <a:custGeom>
              <a:rect b="b" l="l" r="r" t="t"/>
              <a:pathLst>
                <a:path extrusionOk="0" h="325" w="2200">
                  <a:moveTo>
                    <a:pt x="1" y="0"/>
                  </a:moveTo>
                  <a:lnTo>
                    <a:pt x="1" y="325"/>
                  </a:lnTo>
                  <a:lnTo>
                    <a:pt x="2199" y="325"/>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7890681" y="4132100"/>
              <a:ext cx="184060" cy="34805"/>
            </a:xfrm>
            <a:custGeom>
              <a:rect b="b" l="l" r="r" t="t"/>
              <a:pathLst>
                <a:path extrusionOk="0" h="437" w="2311">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7895061" y="4064163"/>
              <a:ext cx="175219" cy="25168"/>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7890681" y="4059703"/>
              <a:ext cx="184060" cy="34805"/>
            </a:xfrm>
            <a:custGeom>
              <a:rect b="b" l="l" r="r" t="t"/>
              <a:pathLst>
                <a:path extrusionOk="0" h="437" w="2311">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7475415" y="3969546"/>
              <a:ext cx="156025" cy="115326"/>
            </a:xfrm>
            <a:custGeom>
              <a:rect b="b" l="l" r="r" t="t"/>
              <a:pathLst>
                <a:path extrusionOk="0" h="1448" w="1959">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7471035" y="3964369"/>
              <a:ext cx="164786" cy="125680"/>
            </a:xfrm>
            <a:custGeom>
              <a:rect b="b" l="l" r="r" t="t"/>
              <a:pathLst>
                <a:path extrusionOk="0" h="1578" w="2069">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7437744" y="4085587"/>
              <a:ext cx="231369" cy="192900"/>
            </a:xfrm>
            <a:custGeom>
              <a:rect b="b" l="l" r="r" t="t"/>
              <a:pathLst>
                <a:path extrusionOk="0" h="2422" w="2905">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7433283" y="4080411"/>
              <a:ext cx="240209" cy="202537"/>
            </a:xfrm>
            <a:custGeom>
              <a:rect b="b" l="l" r="r" t="t"/>
              <a:pathLst>
                <a:path extrusionOk="0" h="2543" w="3016">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7532361" y="4141737"/>
              <a:ext cx="42132" cy="80601"/>
            </a:xfrm>
            <a:custGeom>
              <a:rect b="b" l="l" r="r" t="t"/>
              <a:pathLst>
                <a:path extrusionOk="0" h="1012" w="529">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7527901" y="4137277"/>
              <a:ext cx="51769" cy="89521"/>
            </a:xfrm>
            <a:custGeom>
              <a:rect b="b" l="l" r="r" t="t"/>
              <a:pathLst>
                <a:path extrusionOk="0" h="1124" w="65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24"/>
          <p:cNvSpPr txBox="1"/>
          <p:nvPr>
            <p:ph type="title"/>
          </p:nvPr>
        </p:nvSpPr>
        <p:spPr>
          <a:xfrm>
            <a:off x="4130550" y="2349125"/>
            <a:ext cx="4300200" cy="13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Symmetric vs. Asymmetric Cryptography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241" name="Google Shape;1241;p24"/>
          <p:cNvSpPr txBox="1"/>
          <p:nvPr>
            <p:ph idx="2" type="title"/>
          </p:nvPr>
        </p:nvSpPr>
        <p:spPr>
          <a:xfrm>
            <a:off x="4130550" y="1678250"/>
            <a:ext cx="4300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01</a:t>
            </a:r>
            <a:endParaRPr sz="4000"/>
          </a:p>
        </p:txBody>
      </p:sp>
      <p:grpSp>
        <p:nvGrpSpPr>
          <p:cNvPr id="1242" name="Google Shape;1242;p24"/>
          <p:cNvGrpSpPr/>
          <p:nvPr/>
        </p:nvGrpSpPr>
        <p:grpSpPr>
          <a:xfrm>
            <a:off x="713237" y="1219150"/>
            <a:ext cx="2955370" cy="2463165"/>
            <a:chOff x="1136562" y="1210000"/>
            <a:chExt cx="2955370" cy="2463165"/>
          </a:xfrm>
        </p:grpSpPr>
        <p:sp>
          <p:nvSpPr>
            <p:cNvPr id="1243" name="Google Shape;1243;p24"/>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4"/>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4"/>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4"/>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4"/>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4"/>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4"/>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4"/>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4"/>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4"/>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4"/>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4"/>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4"/>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4"/>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4"/>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4"/>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4"/>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4"/>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4"/>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4"/>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4"/>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4"/>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4"/>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4"/>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4"/>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4"/>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4"/>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4"/>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4"/>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4"/>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4"/>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4"/>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4"/>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4"/>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4"/>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4"/>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4"/>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4"/>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4"/>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4"/>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4"/>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4"/>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4"/>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4"/>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4"/>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4"/>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4"/>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4"/>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4"/>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4"/>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4"/>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4"/>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4"/>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4"/>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4"/>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4"/>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4"/>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4"/>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4"/>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4"/>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4"/>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4"/>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4"/>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4"/>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4"/>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2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Differences</a:t>
            </a:r>
            <a:endParaRPr/>
          </a:p>
        </p:txBody>
      </p:sp>
      <p:sp>
        <p:nvSpPr>
          <p:cNvPr id="1451" name="Google Shape;1451;p25"/>
          <p:cNvSpPr txBox="1"/>
          <p:nvPr>
            <p:ph idx="2" type="subTitle"/>
          </p:nvPr>
        </p:nvSpPr>
        <p:spPr>
          <a:xfrm>
            <a:off x="720000" y="1114375"/>
            <a:ext cx="58731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Number of keys:</a:t>
            </a:r>
            <a:endParaRPr sz="1400"/>
          </a:p>
          <a:p>
            <a:pPr indent="-203200" lvl="0" marL="228600" rtl="0" algn="l">
              <a:spcBef>
                <a:spcPts val="0"/>
              </a:spcBef>
              <a:spcAft>
                <a:spcPts val="0"/>
              </a:spcAft>
              <a:buSzPts val="1400"/>
              <a:buChar char="●"/>
            </a:pPr>
            <a:r>
              <a:rPr lang="en" sz="1400"/>
              <a:t>Symmetric - Uses a single shared secret key for both encryption/decryption</a:t>
            </a:r>
            <a:endParaRPr sz="1400"/>
          </a:p>
          <a:p>
            <a:pPr indent="-203200" lvl="0" marL="228600" rtl="0" algn="l">
              <a:spcBef>
                <a:spcPts val="0"/>
              </a:spcBef>
              <a:spcAft>
                <a:spcPts val="0"/>
              </a:spcAft>
              <a:buSzPts val="1400"/>
              <a:buChar char="●"/>
            </a:pPr>
            <a:r>
              <a:rPr lang="en" sz="1400"/>
              <a:t>Asymmetric - Involves a pair of mathematically related keys: a public key for encryption and a private key for decryption</a:t>
            </a:r>
            <a:endParaRPr sz="1400"/>
          </a:p>
          <a:p>
            <a:pPr indent="0" lvl="0" marL="0" rtl="0" algn="l">
              <a:spcBef>
                <a:spcPts val="0"/>
              </a:spcBef>
              <a:spcAft>
                <a:spcPts val="0"/>
              </a:spcAft>
              <a:buNone/>
            </a:pPr>
            <a:r>
              <a:rPr lang="en" sz="1400"/>
              <a:t>Complexity:</a:t>
            </a:r>
            <a:endParaRPr sz="1400"/>
          </a:p>
          <a:p>
            <a:pPr indent="-203200" lvl="0" marL="228600" rtl="0" algn="l">
              <a:spcBef>
                <a:spcPts val="0"/>
              </a:spcBef>
              <a:spcAft>
                <a:spcPts val="0"/>
              </a:spcAft>
              <a:buSzPts val="1400"/>
              <a:buChar char="●"/>
            </a:pPr>
            <a:r>
              <a:rPr lang="en" sz="1400"/>
              <a:t>Symmetric - Generally faster and more computationally efficient</a:t>
            </a:r>
            <a:endParaRPr sz="1400"/>
          </a:p>
          <a:p>
            <a:pPr indent="-203200" lvl="0" marL="228600" rtl="0" algn="l">
              <a:spcBef>
                <a:spcPts val="0"/>
              </a:spcBef>
              <a:spcAft>
                <a:spcPts val="0"/>
              </a:spcAft>
              <a:buSzPts val="1400"/>
              <a:buChar char="●"/>
            </a:pPr>
            <a:r>
              <a:rPr lang="en" sz="1400"/>
              <a:t>Asymmetric - Involves more complex mathematical operations, making it slower</a:t>
            </a:r>
            <a:endParaRPr sz="1400"/>
          </a:p>
          <a:p>
            <a:pPr indent="0" lvl="0" marL="0" rtl="0" algn="l">
              <a:spcBef>
                <a:spcPts val="0"/>
              </a:spcBef>
              <a:spcAft>
                <a:spcPts val="0"/>
              </a:spcAft>
              <a:buNone/>
            </a:pPr>
            <a:r>
              <a:rPr lang="en" sz="1400"/>
              <a:t>Uses:</a:t>
            </a:r>
            <a:endParaRPr sz="1400"/>
          </a:p>
          <a:p>
            <a:pPr indent="-203200" lvl="0" marL="228600" rtl="0" algn="l">
              <a:spcBef>
                <a:spcPts val="0"/>
              </a:spcBef>
              <a:spcAft>
                <a:spcPts val="0"/>
              </a:spcAft>
              <a:buSzPts val="1400"/>
              <a:buChar char="●"/>
            </a:pPr>
            <a:r>
              <a:rPr lang="en" sz="1400"/>
              <a:t>Symmetric - Commonly used for encrypting large amounts of data (e.g., files, messages) due to its efficiency.</a:t>
            </a:r>
            <a:endParaRPr sz="1400"/>
          </a:p>
          <a:p>
            <a:pPr indent="-203200" lvl="0" marL="228600" rtl="0" algn="l">
              <a:spcBef>
                <a:spcPts val="0"/>
              </a:spcBef>
              <a:spcAft>
                <a:spcPts val="0"/>
              </a:spcAft>
              <a:buSzPts val="1400"/>
              <a:buChar char="●"/>
            </a:pPr>
            <a:r>
              <a:rPr lang="en" sz="1400"/>
              <a:t>Asymmetric - Often used for secure key exchange, digital signatures, and establishing secure communication channels.</a:t>
            </a:r>
            <a:endParaRPr sz="1400"/>
          </a:p>
        </p:txBody>
      </p:sp>
      <p:grpSp>
        <p:nvGrpSpPr>
          <p:cNvPr id="1452" name="Google Shape;1452;p25"/>
          <p:cNvGrpSpPr/>
          <p:nvPr/>
        </p:nvGrpSpPr>
        <p:grpSpPr>
          <a:xfrm>
            <a:off x="7225068" y="3582212"/>
            <a:ext cx="1155488" cy="930983"/>
            <a:chOff x="7225068" y="3582212"/>
            <a:chExt cx="1155488" cy="930983"/>
          </a:xfrm>
        </p:grpSpPr>
        <p:grpSp>
          <p:nvGrpSpPr>
            <p:cNvPr id="1453" name="Google Shape;1453;p25"/>
            <p:cNvGrpSpPr/>
            <p:nvPr/>
          </p:nvGrpSpPr>
          <p:grpSpPr>
            <a:xfrm>
              <a:off x="8190795" y="3582212"/>
              <a:ext cx="189761" cy="189761"/>
              <a:chOff x="5448853" y="3419595"/>
              <a:chExt cx="78736" cy="78736"/>
            </a:xfrm>
          </p:grpSpPr>
          <p:sp>
            <p:nvSpPr>
              <p:cNvPr id="1454" name="Google Shape;1454;p25"/>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5"/>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5"/>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5"/>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5"/>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5"/>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5"/>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5"/>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2" name="Google Shape;1462;p25"/>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25"/>
          <p:cNvGrpSpPr/>
          <p:nvPr/>
        </p:nvGrpSpPr>
        <p:grpSpPr>
          <a:xfrm>
            <a:off x="7081708" y="2357479"/>
            <a:ext cx="1298848" cy="1015848"/>
            <a:chOff x="781983" y="2939892"/>
            <a:chExt cx="1298848" cy="1015848"/>
          </a:xfrm>
        </p:grpSpPr>
        <p:sp>
          <p:nvSpPr>
            <p:cNvPr id="1464" name="Google Shape;1464;p25"/>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5"/>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5"/>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5"/>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5"/>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5"/>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5"/>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5"/>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5"/>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5"/>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5"/>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5"/>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5"/>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5"/>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5"/>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5"/>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5"/>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5"/>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5"/>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5"/>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5"/>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5"/>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5"/>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5"/>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5"/>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5"/>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5"/>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5"/>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25"/>
          <p:cNvGrpSpPr/>
          <p:nvPr/>
        </p:nvGrpSpPr>
        <p:grpSpPr>
          <a:xfrm>
            <a:off x="6681222" y="1204501"/>
            <a:ext cx="1469314" cy="944106"/>
            <a:chOff x="5423018" y="1213448"/>
            <a:chExt cx="1203665" cy="773414"/>
          </a:xfrm>
        </p:grpSpPr>
        <p:sp>
          <p:nvSpPr>
            <p:cNvPr id="1493" name="Google Shape;1493;p25"/>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5"/>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5"/>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5"/>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5"/>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5"/>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5"/>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5"/>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5"/>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5"/>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5"/>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5"/>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5"/>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5"/>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5"/>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5"/>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26"/>
          <p:cNvSpPr txBox="1"/>
          <p:nvPr>
            <p:ph type="title"/>
          </p:nvPr>
        </p:nvSpPr>
        <p:spPr>
          <a:xfrm>
            <a:off x="4130550" y="2346275"/>
            <a:ext cx="44748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DES</a:t>
            </a:r>
            <a:r>
              <a:rPr lang="en" sz="3000"/>
              <a:t> (</a:t>
            </a:r>
            <a:r>
              <a:rPr lang="en" sz="3000"/>
              <a:t>Data Encryption Standard</a:t>
            </a:r>
            <a:r>
              <a:rPr lang="en" sz="3000"/>
              <a:t>)</a:t>
            </a:r>
            <a:endParaRPr sz="3000"/>
          </a:p>
        </p:txBody>
      </p:sp>
      <p:sp>
        <p:nvSpPr>
          <p:cNvPr id="1540" name="Google Shape;1540;p26"/>
          <p:cNvSpPr txBox="1"/>
          <p:nvPr>
            <p:ph idx="2" type="title"/>
          </p:nvPr>
        </p:nvSpPr>
        <p:spPr>
          <a:xfrm>
            <a:off x="4130550" y="1678250"/>
            <a:ext cx="4300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02</a:t>
            </a:r>
            <a:endParaRPr sz="4000"/>
          </a:p>
        </p:txBody>
      </p:sp>
      <p:grpSp>
        <p:nvGrpSpPr>
          <p:cNvPr id="1541" name="Google Shape;1541;p26"/>
          <p:cNvGrpSpPr/>
          <p:nvPr/>
        </p:nvGrpSpPr>
        <p:grpSpPr>
          <a:xfrm>
            <a:off x="713237" y="1219150"/>
            <a:ext cx="2955370" cy="2463165"/>
            <a:chOff x="1136562" y="1210000"/>
            <a:chExt cx="2955370" cy="2463165"/>
          </a:xfrm>
        </p:grpSpPr>
        <p:sp>
          <p:nvSpPr>
            <p:cNvPr id="1542" name="Google Shape;1542;p26"/>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6"/>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6"/>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6"/>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6"/>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6"/>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6"/>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6"/>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6"/>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6"/>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6"/>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6"/>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6"/>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6"/>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6"/>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6"/>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6"/>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6"/>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6"/>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6"/>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6"/>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6"/>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6"/>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6"/>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6"/>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6"/>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6"/>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6"/>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6"/>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6"/>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6"/>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6"/>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6"/>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6"/>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6"/>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6"/>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6"/>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6"/>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6"/>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6"/>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6"/>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6"/>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6"/>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6"/>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6"/>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6"/>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6"/>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6"/>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6"/>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6"/>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6"/>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6"/>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6"/>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6"/>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6"/>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6"/>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6"/>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6"/>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6"/>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6"/>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6"/>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6"/>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6"/>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6"/>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6"/>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6"/>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6"/>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6"/>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6"/>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6"/>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6"/>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6"/>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6"/>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6"/>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6"/>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6"/>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6"/>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6"/>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6"/>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6"/>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6"/>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6"/>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6"/>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6"/>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6"/>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6"/>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6"/>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6"/>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6"/>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6"/>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6"/>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6"/>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6"/>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6"/>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6"/>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6"/>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6"/>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6"/>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6"/>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6"/>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6"/>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6"/>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6"/>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6"/>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6"/>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6"/>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6"/>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6"/>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6"/>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6"/>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6"/>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6"/>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6"/>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6"/>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6"/>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6"/>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6"/>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6"/>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6"/>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6"/>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6"/>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6"/>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6"/>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6"/>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6"/>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6"/>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6"/>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6"/>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6"/>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6"/>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6"/>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6"/>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6"/>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6"/>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6"/>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6"/>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6"/>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6"/>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6"/>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6"/>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6"/>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6"/>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6"/>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6"/>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6"/>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6"/>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6"/>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6"/>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6"/>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6"/>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6"/>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6"/>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6"/>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6"/>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6"/>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6"/>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6"/>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6"/>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6"/>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6"/>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6"/>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6"/>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6"/>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6"/>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6"/>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7"/>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DES?</a:t>
            </a:r>
            <a:endParaRPr/>
          </a:p>
        </p:txBody>
      </p:sp>
      <p:sp>
        <p:nvSpPr>
          <p:cNvPr id="1750" name="Google Shape;1750;p27"/>
          <p:cNvSpPr txBox="1"/>
          <p:nvPr>
            <p:ph idx="2" type="subTitle"/>
          </p:nvPr>
        </p:nvSpPr>
        <p:spPr>
          <a:xfrm>
            <a:off x="720000" y="1114375"/>
            <a:ext cx="58731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Data Encryption Standard (DES) is a symmetric key encryption algorithm designed for securing electronic data. Developed by IBM in the 1970s and later standardized by the U.S. National Institute of Standards and Technology (NIST), DES operates on fixed-size blocks of data, typically 64 bits. Its fundamental principle involves the use of a single secret key for both encryption and decryption. DES performs a series of substitution and permutation operations, organized into multiple rounds, to transform plaintext into ciphertext and vice versa. Despite its historical significance, DES is considered a legacy algorithm due to its susceptibility to brute-force attacks with modern computing power. It has been largely replaced by more secure encryption standards like AES.</a:t>
            </a:r>
            <a:endParaRPr sz="1400"/>
          </a:p>
        </p:txBody>
      </p:sp>
      <p:grpSp>
        <p:nvGrpSpPr>
          <p:cNvPr id="1751" name="Google Shape;1751;p27"/>
          <p:cNvGrpSpPr/>
          <p:nvPr/>
        </p:nvGrpSpPr>
        <p:grpSpPr>
          <a:xfrm>
            <a:off x="7225068" y="3582212"/>
            <a:ext cx="1155488" cy="930983"/>
            <a:chOff x="7225068" y="3582212"/>
            <a:chExt cx="1155488" cy="930983"/>
          </a:xfrm>
        </p:grpSpPr>
        <p:grpSp>
          <p:nvGrpSpPr>
            <p:cNvPr id="1752" name="Google Shape;1752;p27"/>
            <p:cNvGrpSpPr/>
            <p:nvPr/>
          </p:nvGrpSpPr>
          <p:grpSpPr>
            <a:xfrm>
              <a:off x="8190795" y="3582212"/>
              <a:ext cx="189761" cy="189761"/>
              <a:chOff x="5448853" y="3419595"/>
              <a:chExt cx="78736" cy="78736"/>
            </a:xfrm>
          </p:grpSpPr>
          <p:sp>
            <p:nvSpPr>
              <p:cNvPr id="1753" name="Google Shape;1753;p27"/>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7"/>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7"/>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7"/>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7"/>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7"/>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7"/>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7"/>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1" name="Google Shape;1761;p27"/>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27"/>
          <p:cNvGrpSpPr/>
          <p:nvPr/>
        </p:nvGrpSpPr>
        <p:grpSpPr>
          <a:xfrm>
            <a:off x="7081708" y="2357479"/>
            <a:ext cx="1298848" cy="1015848"/>
            <a:chOff x="781983" y="2939892"/>
            <a:chExt cx="1298848" cy="1015848"/>
          </a:xfrm>
        </p:grpSpPr>
        <p:sp>
          <p:nvSpPr>
            <p:cNvPr id="1763" name="Google Shape;1763;p27"/>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7"/>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7"/>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7"/>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7"/>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7"/>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7"/>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7"/>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7"/>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7"/>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7"/>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7"/>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7"/>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7"/>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7"/>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7"/>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7"/>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7"/>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7"/>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7"/>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7"/>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7"/>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7"/>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7"/>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7"/>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7"/>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7"/>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1" name="Google Shape;1791;p27"/>
          <p:cNvGrpSpPr/>
          <p:nvPr/>
        </p:nvGrpSpPr>
        <p:grpSpPr>
          <a:xfrm>
            <a:off x="6681222" y="1204501"/>
            <a:ext cx="1469314" cy="944106"/>
            <a:chOff x="5423018" y="1213448"/>
            <a:chExt cx="1203665" cy="773414"/>
          </a:xfrm>
        </p:grpSpPr>
        <p:sp>
          <p:nvSpPr>
            <p:cNvPr id="1792" name="Google Shape;1792;p27"/>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7"/>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7"/>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7"/>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7"/>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7"/>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7"/>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7"/>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7"/>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7"/>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7"/>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7"/>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7"/>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7"/>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7"/>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7"/>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7"/>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7"/>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7"/>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7"/>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7"/>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7"/>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7"/>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7"/>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7"/>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7"/>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28"/>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a:t>
            </a:r>
            <a:r>
              <a:rPr lang="en"/>
              <a:t> Synthesis on Board</a:t>
            </a:r>
            <a:endParaRPr/>
          </a:p>
        </p:txBody>
      </p:sp>
      <p:grpSp>
        <p:nvGrpSpPr>
          <p:cNvPr id="1839" name="Google Shape;1839;p28"/>
          <p:cNvGrpSpPr/>
          <p:nvPr/>
        </p:nvGrpSpPr>
        <p:grpSpPr>
          <a:xfrm>
            <a:off x="7814889" y="900912"/>
            <a:ext cx="887675" cy="801288"/>
            <a:chOff x="6544194" y="2365864"/>
            <a:chExt cx="529544" cy="478038"/>
          </a:xfrm>
        </p:grpSpPr>
        <p:sp>
          <p:nvSpPr>
            <p:cNvPr id="1840" name="Google Shape;1840;p28"/>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0" name="Google Shape;1850;p28"/>
          <p:cNvSpPr txBox="1"/>
          <p:nvPr/>
        </p:nvSpPr>
        <p:spPr>
          <a:xfrm>
            <a:off x="6161925" y="1702200"/>
            <a:ext cx="21354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DES implementation uses a low amount of resources on the board</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highest delay through this program is 6.831ns. This means the maximum frequency is around 1/6.831ns ≈ 146.39 MHz</a:t>
            </a:r>
            <a:endParaRPr sz="1200">
              <a:latin typeface="Times New Roman"/>
              <a:ea typeface="Times New Roman"/>
              <a:cs typeface="Times New Roman"/>
              <a:sym typeface="Times New Roman"/>
            </a:endParaRPr>
          </a:p>
        </p:txBody>
      </p:sp>
      <p:pic>
        <p:nvPicPr>
          <p:cNvPr id="1851" name="Google Shape;1851;p28"/>
          <p:cNvPicPr preferRelativeResize="0"/>
          <p:nvPr/>
        </p:nvPicPr>
        <p:blipFill>
          <a:blip r:embed="rId3">
            <a:alphaModFix/>
          </a:blip>
          <a:stretch>
            <a:fillRect/>
          </a:stretch>
        </p:blipFill>
        <p:spPr>
          <a:xfrm>
            <a:off x="590550" y="1383524"/>
            <a:ext cx="4572000" cy="993150"/>
          </a:xfrm>
          <a:prstGeom prst="rect">
            <a:avLst/>
          </a:prstGeom>
          <a:noFill/>
          <a:ln>
            <a:noFill/>
          </a:ln>
        </p:spPr>
      </p:pic>
      <p:pic>
        <p:nvPicPr>
          <p:cNvPr id="1852" name="Google Shape;1852;p28"/>
          <p:cNvPicPr preferRelativeResize="0"/>
          <p:nvPr/>
        </p:nvPicPr>
        <p:blipFill>
          <a:blip r:embed="rId4">
            <a:alphaModFix/>
          </a:blip>
          <a:stretch>
            <a:fillRect/>
          </a:stretch>
        </p:blipFill>
        <p:spPr>
          <a:xfrm>
            <a:off x="590538" y="2376675"/>
            <a:ext cx="4707687" cy="993150"/>
          </a:xfrm>
          <a:prstGeom prst="rect">
            <a:avLst/>
          </a:prstGeom>
          <a:noFill/>
          <a:ln>
            <a:noFill/>
          </a:ln>
        </p:spPr>
      </p:pic>
      <p:pic>
        <p:nvPicPr>
          <p:cNvPr id="1853" name="Google Shape;1853;p28"/>
          <p:cNvPicPr preferRelativeResize="0"/>
          <p:nvPr/>
        </p:nvPicPr>
        <p:blipFill>
          <a:blip r:embed="rId5">
            <a:alphaModFix/>
          </a:blip>
          <a:stretch>
            <a:fillRect/>
          </a:stretch>
        </p:blipFill>
        <p:spPr>
          <a:xfrm>
            <a:off x="605700" y="3323856"/>
            <a:ext cx="5427676" cy="9148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29"/>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 </a:t>
            </a:r>
            <a:r>
              <a:rPr lang="en"/>
              <a:t>Implementation</a:t>
            </a:r>
            <a:r>
              <a:rPr lang="en"/>
              <a:t> on Board</a:t>
            </a:r>
            <a:endParaRPr/>
          </a:p>
        </p:txBody>
      </p:sp>
      <p:grpSp>
        <p:nvGrpSpPr>
          <p:cNvPr id="1859" name="Google Shape;1859;p29"/>
          <p:cNvGrpSpPr/>
          <p:nvPr/>
        </p:nvGrpSpPr>
        <p:grpSpPr>
          <a:xfrm>
            <a:off x="7814889" y="900912"/>
            <a:ext cx="887675" cy="801288"/>
            <a:chOff x="6544194" y="2365864"/>
            <a:chExt cx="529544" cy="478038"/>
          </a:xfrm>
        </p:grpSpPr>
        <p:sp>
          <p:nvSpPr>
            <p:cNvPr id="1860" name="Google Shape;1860;p29"/>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9"/>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9"/>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9"/>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70" name="Google Shape;1870;p29"/>
          <p:cNvPicPr preferRelativeResize="0"/>
          <p:nvPr/>
        </p:nvPicPr>
        <p:blipFill>
          <a:blip r:embed="rId3">
            <a:alphaModFix/>
          </a:blip>
          <a:stretch>
            <a:fillRect/>
          </a:stretch>
        </p:blipFill>
        <p:spPr>
          <a:xfrm>
            <a:off x="4669700" y="2995700"/>
            <a:ext cx="3761200" cy="1361650"/>
          </a:xfrm>
          <a:prstGeom prst="rect">
            <a:avLst/>
          </a:prstGeom>
          <a:noFill/>
          <a:ln>
            <a:noFill/>
          </a:ln>
        </p:spPr>
      </p:pic>
      <p:sp>
        <p:nvSpPr>
          <p:cNvPr id="1871" name="Google Shape;1871;p29"/>
          <p:cNvSpPr txBox="1"/>
          <p:nvPr/>
        </p:nvSpPr>
        <p:spPr>
          <a:xfrm>
            <a:off x="4765700" y="1174475"/>
            <a:ext cx="2443500" cy="1889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For the implementation the amount of resources remained the same as the synthesis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The amount of power used was shown to be 0.106W,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1872" name="Google Shape;1872;p29"/>
          <p:cNvSpPr txBox="1"/>
          <p:nvPr/>
        </p:nvSpPr>
        <p:spPr>
          <a:xfrm>
            <a:off x="998875" y="3687575"/>
            <a:ext cx="144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Upper 32 bits of Ciphertext</a:t>
            </a:r>
            <a:endParaRPr sz="1200">
              <a:solidFill>
                <a:schemeClr val="dk1"/>
              </a:solidFill>
              <a:latin typeface="Open Sans"/>
              <a:ea typeface="Open Sans"/>
              <a:cs typeface="Open Sans"/>
              <a:sym typeface="Open Sans"/>
            </a:endParaRPr>
          </a:p>
        </p:txBody>
      </p:sp>
      <p:pic>
        <p:nvPicPr>
          <p:cNvPr id="1873" name="Google Shape;1873;p29"/>
          <p:cNvPicPr preferRelativeResize="0"/>
          <p:nvPr/>
        </p:nvPicPr>
        <p:blipFill rotWithShape="1">
          <a:blip r:embed="rId4">
            <a:alphaModFix/>
          </a:blip>
          <a:srcRect b="38642" l="0" r="0" t="0"/>
          <a:stretch/>
        </p:blipFill>
        <p:spPr>
          <a:xfrm>
            <a:off x="750375" y="1566556"/>
            <a:ext cx="1944475" cy="2121032"/>
          </a:xfrm>
          <a:prstGeom prst="rect">
            <a:avLst/>
          </a:prstGeom>
          <a:noFill/>
          <a:ln>
            <a:noFill/>
          </a:ln>
        </p:spPr>
      </p:pic>
      <p:pic>
        <p:nvPicPr>
          <p:cNvPr id="1874" name="Google Shape;1874;p29"/>
          <p:cNvPicPr preferRelativeResize="0"/>
          <p:nvPr/>
        </p:nvPicPr>
        <p:blipFill rotWithShape="1">
          <a:blip r:embed="rId5">
            <a:alphaModFix/>
          </a:blip>
          <a:srcRect b="38642" l="0" r="0" t="0"/>
          <a:stretch/>
        </p:blipFill>
        <p:spPr>
          <a:xfrm>
            <a:off x="2694850" y="1566550"/>
            <a:ext cx="1944475" cy="2121052"/>
          </a:xfrm>
          <a:prstGeom prst="rect">
            <a:avLst/>
          </a:prstGeom>
          <a:noFill/>
          <a:ln>
            <a:noFill/>
          </a:ln>
        </p:spPr>
      </p:pic>
      <p:sp>
        <p:nvSpPr>
          <p:cNvPr id="1875" name="Google Shape;1875;p29"/>
          <p:cNvSpPr txBox="1"/>
          <p:nvPr/>
        </p:nvSpPr>
        <p:spPr>
          <a:xfrm>
            <a:off x="2834288" y="3687575"/>
            <a:ext cx="144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Lower </a:t>
            </a:r>
            <a:r>
              <a:rPr lang="en" sz="1200">
                <a:solidFill>
                  <a:schemeClr val="dk1"/>
                </a:solidFill>
                <a:latin typeface="Open Sans"/>
                <a:ea typeface="Open Sans"/>
                <a:cs typeface="Open Sans"/>
                <a:sym typeface="Open Sans"/>
              </a:rPr>
              <a:t>32 bits of Ciphertext</a:t>
            </a:r>
            <a:endParaRPr sz="12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