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e09f66c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e09f66c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e09f66c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e09f66c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e09f66c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e09f66c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071df45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071df45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071df454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071df454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464710f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464710f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4c814358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4c81435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4c814358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4c81435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4c81435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4c81435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464710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464710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464710f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464710f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464710f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464710f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ECE 4300: Group J</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Hector Arvizu, Myriam Boutros, Chanel Williams, Diego Ramon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Adjustments</a:t>
            </a:r>
            <a:endParaRPr/>
          </a:p>
        </p:txBody>
      </p:sp>
      <p:sp>
        <p:nvSpPr>
          <p:cNvPr id="142" name="Google Shape;142;p22"/>
          <p:cNvSpPr txBox="1"/>
          <p:nvPr>
            <p:ph idx="1" type="body"/>
          </p:nvPr>
        </p:nvSpPr>
        <p:spPr>
          <a:xfrm>
            <a:off x="311700" y="1017800"/>
            <a:ext cx="2779800" cy="355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We change the version were using to v5 instead of paddlepaddle since it </a:t>
            </a:r>
            <a:r>
              <a:rPr lang="en"/>
              <a:t>didn't</a:t>
            </a:r>
            <a:r>
              <a:rPr lang="en"/>
              <a:t> work out as we thought it would. We tried to install it but we ran into a lot of problems with this version too like OSerror:no File or directory found and that we ran out of space on any device we used: such as virtual box, putty, and window terminal.</a:t>
            </a:r>
            <a:endParaRPr/>
          </a:p>
        </p:txBody>
      </p:sp>
      <p:pic>
        <p:nvPicPr>
          <p:cNvPr id="143" name="Google Shape;143;p22"/>
          <p:cNvPicPr preferRelativeResize="0"/>
          <p:nvPr/>
        </p:nvPicPr>
        <p:blipFill>
          <a:blip r:embed="rId3">
            <a:alphaModFix/>
          </a:blip>
          <a:stretch>
            <a:fillRect/>
          </a:stretch>
        </p:blipFill>
        <p:spPr>
          <a:xfrm>
            <a:off x="3091525" y="916449"/>
            <a:ext cx="5740773" cy="30845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1288550" y="118338"/>
            <a:ext cx="6981825" cy="461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281925"/>
            <a:ext cx="8520600" cy="428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We’ve decided to use yolov8 OCR on ultralytics to try to train the machine to detect uranium from uploaded pictures. That will give us the code to detect uranium, then we could put in the program.</a:t>
            </a:r>
            <a:endParaRPr/>
          </a:p>
        </p:txBody>
      </p:sp>
      <p:pic>
        <p:nvPicPr>
          <p:cNvPr id="154" name="Google Shape;154;p24"/>
          <p:cNvPicPr preferRelativeResize="0"/>
          <p:nvPr/>
        </p:nvPicPr>
        <p:blipFill>
          <a:blip r:embed="rId3">
            <a:alphaModFix/>
          </a:blip>
          <a:stretch>
            <a:fillRect/>
          </a:stretch>
        </p:blipFill>
        <p:spPr>
          <a:xfrm>
            <a:off x="4572000" y="1058151"/>
            <a:ext cx="3902649" cy="3855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4466355" y="568575"/>
            <a:ext cx="3548787" cy="1869798"/>
          </a:xfrm>
          <a:prstGeom prst="rect">
            <a:avLst/>
          </a:prstGeom>
          <a:noFill/>
          <a:ln>
            <a:noFill/>
          </a:ln>
        </p:spPr>
      </p:pic>
      <p:pic>
        <p:nvPicPr>
          <p:cNvPr id="160" name="Google Shape;160;p25"/>
          <p:cNvPicPr preferRelativeResize="0"/>
          <p:nvPr/>
        </p:nvPicPr>
        <p:blipFill>
          <a:blip r:embed="rId4">
            <a:alphaModFix/>
          </a:blip>
          <a:stretch>
            <a:fillRect/>
          </a:stretch>
        </p:blipFill>
        <p:spPr>
          <a:xfrm>
            <a:off x="724438" y="2580220"/>
            <a:ext cx="3548787" cy="1689266"/>
          </a:xfrm>
          <a:prstGeom prst="rect">
            <a:avLst/>
          </a:prstGeom>
          <a:noFill/>
          <a:ln>
            <a:noFill/>
          </a:ln>
        </p:spPr>
      </p:pic>
      <p:pic>
        <p:nvPicPr>
          <p:cNvPr id="161" name="Google Shape;161;p25"/>
          <p:cNvPicPr preferRelativeResize="0"/>
          <p:nvPr/>
        </p:nvPicPr>
        <p:blipFill>
          <a:blip r:embed="rId5">
            <a:alphaModFix/>
          </a:blip>
          <a:stretch>
            <a:fillRect/>
          </a:stretch>
        </p:blipFill>
        <p:spPr>
          <a:xfrm>
            <a:off x="724438" y="568575"/>
            <a:ext cx="3548787" cy="1805322"/>
          </a:xfrm>
          <a:prstGeom prst="rect">
            <a:avLst/>
          </a:prstGeom>
          <a:noFill/>
          <a:ln>
            <a:noFill/>
          </a:ln>
        </p:spPr>
      </p:pic>
      <p:sp>
        <p:nvSpPr>
          <p:cNvPr id="162" name="Google Shape;162;p25"/>
          <p:cNvSpPr txBox="1"/>
          <p:nvPr/>
        </p:nvSpPr>
        <p:spPr>
          <a:xfrm>
            <a:off x="4617667" y="2373897"/>
            <a:ext cx="3801900" cy="2445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900">
                <a:latin typeface="Times New Roman"/>
                <a:ea typeface="Times New Roman"/>
                <a:cs typeface="Times New Roman"/>
                <a:sym typeface="Times New Roman"/>
              </a:rPr>
              <a:t>Figure 1:</a:t>
            </a:r>
            <a:r>
              <a:rPr lang="en" sz="900">
                <a:latin typeface="Times New Roman"/>
                <a:ea typeface="Times New Roman"/>
                <a:cs typeface="Times New Roman"/>
                <a:sym typeface="Times New Roman"/>
              </a:rPr>
              <a:t> Model accuracy measured on validation 3rd set </a:t>
            </a:r>
            <a:endParaRPr sz="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900">
                <a:latin typeface="Times New Roman"/>
                <a:ea typeface="Times New Roman"/>
                <a:cs typeface="Times New Roman"/>
                <a:sym typeface="Times New Roman"/>
              </a:rPr>
              <a:t>Figure 2: </a:t>
            </a:r>
            <a:r>
              <a:rPr lang="en" sz="900">
                <a:latin typeface="Times New Roman"/>
                <a:ea typeface="Times New Roman"/>
                <a:cs typeface="Times New Roman"/>
                <a:sym typeface="Times New Roman"/>
              </a:rPr>
              <a:t>Model accuracy measured on validation 2nd set</a:t>
            </a:r>
            <a:endParaRPr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Figure 3: </a:t>
            </a:r>
            <a:r>
              <a:rPr lang="en" sz="900">
                <a:latin typeface="Times New Roman"/>
                <a:ea typeface="Times New Roman"/>
                <a:cs typeface="Times New Roman"/>
                <a:sym typeface="Times New Roman"/>
              </a:rPr>
              <a:t>Model accuracy measured on validation 1st set</a:t>
            </a:r>
            <a:endParaRPr/>
          </a:p>
        </p:txBody>
      </p:sp>
      <p:sp>
        <p:nvSpPr>
          <p:cNvPr id="163" name="Google Shape;163;p25"/>
          <p:cNvSpPr txBox="1"/>
          <p:nvPr/>
        </p:nvSpPr>
        <p:spPr>
          <a:xfrm>
            <a:off x="387400" y="107325"/>
            <a:ext cx="1947600" cy="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Our Results</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PURPOSE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The importance of utilizing YOLO modeling for the detection of uranium in nuclear security applications lies in the critical need for swift and accurate identification of radioactive materials to prevent potential threats and ensure public safety. </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This speed is crucial for timely responses to potential threats, allowing security personnel to take appropriate actions swiftly.</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 This is essential to minimize false positives and negatives, ensuring that security systems provide reliable information for decision-making.</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 This adaptability enhances the model's performance in real-world applications where conditions may vary.</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This enhances our ability to respond effectively to potential threats and protect public safety.</a:t>
            </a:r>
            <a:endParaRPr>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Paddle Detection Overview</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Paddle Detection is a development kit that offers high performance on object detection, face recognition, and multi-object tracking.</a:t>
            </a:r>
            <a:endParaRPr/>
          </a:p>
          <a:p>
            <a:pPr indent="0" lvl="0" marL="0" rtl="0" algn="l">
              <a:spcBef>
                <a:spcPts val="1200"/>
              </a:spcBef>
              <a:spcAft>
                <a:spcPts val="0"/>
              </a:spcAft>
              <a:buNone/>
            </a:pPr>
            <a:r>
              <a:rPr lang="en"/>
              <a:t>With access to 30 model </a:t>
            </a:r>
            <a:r>
              <a:rPr lang="en"/>
              <a:t>algorithms,</a:t>
            </a:r>
            <a:r>
              <a:rPr lang="en"/>
              <a:t> and over 300 pre-trained models, Paddle Detection is simple to use in order to build and try various detection models.</a:t>
            </a:r>
            <a:endParaRPr/>
          </a:p>
          <a:p>
            <a:pPr indent="0" lvl="0" marL="0" rtl="0" algn="l">
              <a:spcBef>
                <a:spcPts val="1200"/>
              </a:spcBef>
              <a:spcAft>
                <a:spcPts val="0"/>
              </a:spcAft>
              <a:buNone/>
            </a:pPr>
            <a:r>
              <a:rPr lang="en"/>
              <a:t>Due to its high performance core, this kit is able to perform the following tasks:</a:t>
            </a:r>
            <a:endParaRPr/>
          </a:p>
          <a:p>
            <a:pPr indent="-342900" lvl="0" marL="457200" rtl="0" algn="l">
              <a:spcBef>
                <a:spcPts val="1200"/>
              </a:spcBef>
              <a:spcAft>
                <a:spcPts val="0"/>
              </a:spcAft>
              <a:buSzPts val="1800"/>
              <a:buChar char="●"/>
            </a:pPr>
            <a:r>
              <a:rPr lang="en"/>
              <a:t>PCB Defect Detection	</a:t>
            </a:r>
            <a:endParaRPr/>
          </a:p>
          <a:p>
            <a:pPr indent="-342900" lvl="0" marL="457200" rtl="0" algn="l">
              <a:spcBef>
                <a:spcPts val="0"/>
              </a:spcBef>
              <a:spcAft>
                <a:spcPts val="0"/>
              </a:spcAft>
              <a:buSzPts val="1800"/>
              <a:buChar char="●"/>
            </a:pPr>
            <a:r>
              <a:rPr lang="en"/>
              <a:t>Visitor Flow Statistics</a:t>
            </a:r>
            <a:endParaRPr/>
          </a:p>
          <a:p>
            <a:pPr indent="-342900" lvl="0" marL="457200" rtl="0" algn="l">
              <a:spcBef>
                <a:spcPts val="0"/>
              </a:spcBef>
              <a:spcAft>
                <a:spcPts val="0"/>
              </a:spcAft>
              <a:buSzPts val="1800"/>
              <a:buChar char="●"/>
            </a:pPr>
            <a:r>
              <a:rPr lang="en"/>
              <a:t>Vehicle Flow Statistics</a:t>
            </a:r>
            <a:endParaRPr/>
          </a:p>
          <a:p>
            <a:pPr indent="-342900" lvl="0" marL="457200" rtl="0" algn="l">
              <a:spcBef>
                <a:spcPts val="0"/>
              </a:spcBef>
              <a:spcAft>
                <a:spcPts val="0"/>
              </a:spcAft>
              <a:buSzPts val="1800"/>
              <a:buChar char="●"/>
            </a:pPr>
            <a:r>
              <a:rPr lang="en"/>
              <a:t>Electrical Bike Detection (and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PP - YOLO</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Paddle Paddle You Only Look Once </a:t>
            </a:r>
            <a:endParaRPr/>
          </a:p>
          <a:p>
            <a:pPr indent="0" lvl="0" marL="0" rtl="0" algn="l">
              <a:spcBef>
                <a:spcPts val="1200"/>
              </a:spcBef>
              <a:spcAft>
                <a:spcPts val="0"/>
              </a:spcAft>
              <a:buNone/>
            </a:pPr>
            <a:r>
              <a:rPr lang="en"/>
              <a:t>Three part system : </a:t>
            </a:r>
            <a:endParaRPr/>
          </a:p>
          <a:p>
            <a:pPr indent="0" lvl="0" marL="0" rtl="0" algn="l">
              <a:spcBef>
                <a:spcPts val="1200"/>
              </a:spcBef>
              <a:spcAft>
                <a:spcPts val="0"/>
              </a:spcAft>
              <a:buNone/>
            </a:pPr>
            <a:r>
              <a:rPr lang="en"/>
              <a:t>	Backbone - convolution </a:t>
            </a:r>
            <a:r>
              <a:rPr lang="en"/>
              <a:t>neural</a:t>
            </a:r>
            <a:r>
              <a:rPr lang="en"/>
              <a:t> network, pre-trained ResNet50-vd</a:t>
            </a:r>
            <a:endParaRPr/>
          </a:p>
          <a:p>
            <a:pPr indent="0" lvl="0" marL="0" rtl="0" algn="l">
              <a:spcBef>
                <a:spcPts val="1200"/>
              </a:spcBef>
              <a:spcAft>
                <a:spcPts val="0"/>
              </a:spcAft>
              <a:buNone/>
            </a:pPr>
            <a:r>
              <a:rPr lang="en"/>
              <a:t>	Detection Neck - Feature Pyramid Network created by combining/mixing  </a:t>
            </a:r>
            <a:endParaRPr/>
          </a:p>
          <a:p>
            <a:pPr indent="0" lvl="0" marL="1828800" rtl="0" algn="l">
              <a:spcBef>
                <a:spcPts val="1200"/>
              </a:spcBef>
              <a:spcAft>
                <a:spcPts val="0"/>
              </a:spcAft>
              <a:buNone/>
            </a:pPr>
            <a:r>
              <a:rPr lang="en"/>
              <a:t>       ConvNet</a:t>
            </a:r>
            <a:endParaRPr/>
          </a:p>
          <a:p>
            <a:pPr indent="0" lvl="0" marL="0" rtl="0" algn="l">
              <a:spcBef>
                <a:spcPts val="1200"/>
              </a:spcBef>
              <a:spcAft>
                <a:spcPts val="1200"/>
              </a:spcAft>
              <a:buNone/>
            </a:pPr>
            <a:r>
              <a:rPr lang="en"/>
              <a:t>	Detection Head - Predictions and bounding box to object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PP YOLO CONT.</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pre-trained models such as object detection, instance segmentation and face detection. </a:t>
            </a:r>
            <a:endParaRPr/>
          </a:p>
          <a:p>
            <a:pPr indent="0" lvl="0" marL="0" rtl="0" algn="l">
              <a:spcBef>
                <a:spcPts val="1200"/>
              </a:spcBef>
              <a:spcAft>
                <a:spcPts val="0"/>
              </a:spcAft>
              <a:buNone/>
            </a:pPr>
            <a:r>
              <a:rPr lang="en"/>
              <a:t>Modular Designs allowing for different pipelines </a:t>
            </a:r>
            <a:endParaRPr/>
          </a:p>
          <a:p>
            <a:pPr indent="0" lvl="0" marL="0" rtl="0" algn="l">
              <a:spcBef>
                <a:spcPts val="1200"/>
              </a:spcBef>
              <a:spcAft>
                <a:spcPts val="0"/>
              </a:spcAft>
              <a:buNone/>
            </a:pPr>
            <a:r>
              <a:rPr lang="en"/>
              <a:t>End - to End </a:t>
            </a:r>
            <a:r>
              <a:rPr lang="en"/>
              <a:t>methods</a:t>
            </a:r>
            <a:r>
              <a:rPr lang="en"/>
              <a:t> for data augmentation and constructions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Desired Outcome</a:t>
            </a:r>
            <a:endParaRPr/>
          </a:p>
        </p:txBody>
      </p:sp>
      <p:sp>
        <p:nvSpPr>
          <p:cNvPr id="116" name="Google Shape;116;p18"/>
          <p:cNvSpPr txBox="1"/>
          <p:nvPr/>
        </p:nvSpPr>
        <p:spPr>
          <a:xfrm>
            <a:off x="5077500" y="336875"/>
            <a:ext cx="3754800" cy="23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Ability to properly detect minerals such as uranium.</a:t>
            </a:r>
            <a:endParaRPr sz="1600">
              <a:latin typeface="Roboto"/>
              <a:ea typeface="Roboto"/>
              <a:cs typeface="Roboto"/>
              <a:sym typeface="Roboto"/>
            </a:endParaRPr>
          </a:p>
        </p:txBody>
      </p:sp>
      <p:pic>
        <p:nvPicPr>
          <p:cNvPr descr="What is Uranium? | IAEA" id="117" name="Google Shape;117;p18"/>
          <p:cNvPicPr preferRelativeResize="0"/>
          <p:nvPr/>
        </p:nvPicPr>
        <p:blipFill>
          <a:blip r:embed="rId3">
            <a:alphaModFix/>
          </a:blip>
          <a:stretch>
            <a:fillRect/>
          </a:stretch>
        </p:blipFill>
        <p:spPr>
          <a:xfrm>
            <a:off x="269375" y="986350"/>
            <a:ext cx="4591051" cy="2581527"/>
          </a:xfrm>
          <a:prstGeom prst="rect">
            <a:avLst/>
          </a:prstGeom>
          <a:noFill/>
          <a:ln>
            <a:noFill/>
          </a:ln>
        </p:spPr>
      </p:pic>
      <p:pic>
        <p:nvPicPr>
          <p:cNvPr descr="Uranium - Wikipedia" id="118" name="Google Shape;118;p18"/>
          <p:cNvPicPr preferRelativeResize="0"/>
          <p:nvPr/>
        </p:nvPicPr>
        <p:blipFill>
          <a:blip r:embed="rId4">
            <a:alphaModFix/>
          </a:blip>
          <a:stretch>
            <a:fillRect/>
          </a:stretch>
        </p:blipFill>
        <p:spPr>
          <a:xfrm>
            <a:off x="5077500" y="1017800"/>
            <a:ext cx="3381375" cy="27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8/30: Group formed.</a:t>
            </a:r>
            <a:endParaRPr/>
          </a:p>
          <a:p>
            <a:pPr indent="0" lvl="0" marL="0" rtl="0" algn="l">
              <a:spcBef>
                <a:spcPts val="1200"/>
              </a:spcBef>
              <a:spcAft>
                <a:spcPts val="0"/>
              </a:spcAft>
              <a:buNone/>
            </a:pPr>
            <a:r>
              <a:rPr lang="en"/>
              <a:t>9/01: Viewed several project ideas.</a:t>
            </a:r>
            <a:endParaRPr/>
          </a:p>
          <a:p>
            <a:pPr indent="0" lvl="0" marL="0" rtl="0" algn="l">
              <a:spcBef>
                <a:spcPts val="1200"/>
              </a:spcBef>
              <a:spcAft>
                <a:spcPts val="0"/>
              </a:spcAft>
              <a:buNone/>
            </a:pPr>
            <a:r>
              <a:rPr lang="en"/>
              <a:t>9/08: </a:t>
            </a:r>
            <a:r>
              <a:rPr lang="en"/>
              <a:t>Introduced to Paddle Detection.</a:t>
            </a:r>
            <a:endParaRPr/>
          </a:p>
          <a:p>
            <a:pPr indent="0" lvl="0" marL="0" rtl="0" algn="l">
              <a:spcBef>
                <a:spcPts val="1200"/>
              </a:spcBef>
              <a:spcAft>
                <a:spcPts val="0"/>
              </a:spcAft>
              <a:buNone/>
            </a:pPr>
            <a:r>
              <a:rPr lang="en"/>
              <a:t>9/12: Paddle Detection code run through.</a:t>
            </a:r>
            <a:endParaRPr/>
          </a:p>
          <a:p>
            <a:pPr indent="0" lvl="0" marL="0" rtl="0" algn="l">
              <a:spcBef>
                <a:spcPts val="1200"/>
              </a:spcBef>
              <a:spcAft>
                <a:spcPts val="0"/>
              </a:spcAft>
              <a:buNone/>
            </a:pPr>
            <a:r>
              <a:rPr lang="en"/>
              <a:t>9/25: Put together powerpoint.</a:t>
            </a:r>
            <a:endParaRPr/>
          </a:p>
          <a:p>
            <a:pPr indent="0" lvl="0" marL="0" rtl="0" algn="l">
              <a:spcBef>
                <a:spcPts val="1200"/>
              </a:spcBef>
              <a:spcAft>
                <a:spcPts val="0"/>
              </a:spcAft>
              <a:buNone/>
            </a:pPr>
            <a:r>
              <a:rPr lang="en"/>
              <a:t>9/27: Powerpoint presentation.</a:t>
            </a:r>
            <a:endParaRPr/>
          </a:p>
          <a:p>
            <a:pPr indent="0" lvl="0" marL="0" rtl="0" algn="l">
              <a:spcBef>
                <a:spcPts val="1200"/>
              </a:spcBef>
              <a:spcAft>
                <a:spcPts val="0"/>
              </a:spcAft>
              <a:buNone/>
            </a:pPr>
            <a:r>
              <a:rPr lang="en"/>
              <a:t>10/08: Install the paddle </a:t>
            </a:r>
            <a:r>
              <a:rPr lang="en"/>
              <a:t>paddle</a:t>
            </a:r>
            <a:r>
              <a:rPr lang="en"/>
              <a:t> program to test and record results.</a:t>
            </a:r>
            <a:endParaRPr/>
          </a:p>
          <a:p>
            <a:pPr indent="0" lvl="0" marL="0" rtl="0" algn="l">
              <a:spcBef>
                <a:spcPts val="1200"/>
              </a:spcBef>
              <a:spcAft>
                <a:spcPts val="0"/>
              </a:spcAft>
              <a:buNone/>
            </a:pPr>
            <a:r>
              <a:rPr lang="en"/>
              <a:t>10/16: Record errors and anything that </a:t>
            </a:r>
            <a:r>
              <a:rPr lang="en"/>
              <a:t>didn't</a:t>
            </a:r>
            <a:r>
              <a:rPr lang="en"/>
              <a:t> work.</a:t>
            </a:r>
            <a:endParaRPr/>
          </a:p>
          <a:p>
            <a:pPr indent="0" lvl="0" marL="0" rtl="0" algn="l">
              <a:spcBef>
                <a:spcPts val="1200"/>
              </a:spcBef>
              <a:spcAft>
                <a:spcPts val="1200"/>
              </a:spcAft>
              <a:buNone/>
            </a:pPr>
            <a:r>
              <a:rPr lang="en"/>
              <a:t>10/16: Progress Presentation.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done</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most of the code and we are just editing the code to fulfill our requirements and putting final touches. We finalized all of our requirements for our software detection. Testing needs to be done using multiple different stations to acquire benchmarks.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Working/Not Working</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code needs to be properly executed and implemented into a working machine. We have to make sure that the percent of error is at </a:t>
            </a:r>
            <a:r>
              <a:rPr lang="en"/>
              <a:t>its</a:t>
            </a:r>
            <a:r>
              <a:rPr lang="en"/>
              <a:t> lowest so we have to do more testing and modify our code. Currently we </a:t>
            </a:r>
            <a:r>
              <a:rPr lang="en"/>
              <a:t>don't</a:t>
            </a:r>
            <a:r>
              <a:rPr lang="en"/>
              <a:t> have as much resources as we did before therefore since we </a:t>
            </a:r>
            <a:r>
              <a:rPr lang="en"/>
              <a:t>don't</a:t>
            </a:r>
            <a:r>
              <a:rPr lang="en"/>
              <a:t> know exactly what could be changed to better improve our project for our purpose so it’s a lot of trial and error.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