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6" d="100"/>
          <a:sy n="196" d="100"/>
        </p:scale>
        <p:origin x="7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01e32da9a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a01e32da9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01e32da9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a01e32da9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01e32da9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01e32da9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01e32da9a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01e32da9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057e28d2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057e28d2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a057e28d2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a057e28d2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277c26ec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277c26e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277c26ec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277c26e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01e32da9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01e32da9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01e32da9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01e32da9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01e32da9a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01e32da9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01e32da9a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01e32da9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01e32da9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01e32da9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a01e32da9a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a01e32da9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Group H</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Presented by: Roberto M. Jasmine M. Alec V. Avesta 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265500" y="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a:t>Comparing</a:t>
            </a:r>
            <a:br>
              <a:rPr lang="en" sz="3080"/>
            </a:br>
            <a:r>
              <a:rPr lang="en" sz="3080"/>
              <a:t>SHA2-256/SHA3-256</a:t>
            </a:r>
            <a:endParaRPr sz="3080"/>
          </a:p>
        </p:txBody>
      </p:sp>
      <p:sp>
        <p:nvSpPr>
          <p:cNvPr id="119" name="Google Shape;119;p22"/>
          <p:cNvSpPr txBox="1">
            <a:spLocks noGrp="1"/>
          </p:cNvSpPr>
          <p:nvPr>
            <p:ph type="subTitle" idx="1"/>
          </p:nvPr>
        </p:nvSpPr>
        <p:spPr>
          <a:xfrm>
            <a:off x="265500" y="1509599"/>
            <a:ext cx="4045200" cy="3397800"/>
          </a:xfrm>
          <a:prstGeom prst="rect">
            <a:avLst/>
          </a:prstGeom>
        </p:spPr>
        <p:txBody>
          <a:bodyPr spcFirstLastPara="1" wrap="square" lIns="91425" tIns="91425" rIns="91425" bIns="91425" anchor="t" anchorCtr="0">
            <a:normAutofit/>
          </a:bodyPr>
          <a:lstStyle/>
          <a:p>
            <a:pPr marL="457200" lvl="0" indent="-321699" algn="l" rtl="0">
              <a:spcBef>
                <a:spcPts val="0"/>
              </a:spcBef>
              <a:spcAft>
                <a:spcPts val="0"/>
              </a:spcAft>
              <a:buSzPts val="1466"/>
              <a:buChar char="●"/>
            </a:pPr>
            <a:r>
              <a:rPr lang="en" sz="1466"/>
              <a:t>Both algorithms are unique (SHA3 is not an upgraded version of SHA2 algorithm)</a:t>
            </a:r>
            <a:br>
              <a:rPr lang="en" sz="1466"/>
            </a:br>
            <a:endParaRPr sz="1466"/>
          </a:p>
          <a:p>
            <a:pPr marL="457200" lvl="0" indent="-321699" algn="l" rtl="0">
              <a:spcBef>
                <a:spcPts val="0"/>
              </a:spcBef>
              <a:spcAft>
                <a:spcPts val="0"/>
              </a:spcAft>
              <a:buSzPts val="1466"/>
              <a:buChar char="●"/>
            </a:pPr>
            <a:r>
              <a:rPr lang="en" sz="1466"/>
              <a:t>Less total number of blocks due to SHA3 algorithm being more complex</a:t>
            </a:r>
            <a:br>
              <a:rPr lang="en" sz="1466"/>
            </a:br>
            <a:endParaRPr sz="1466"/>
          </a:p>
          <a:p>
            <a:pPr marL="457200" lvl="0" indent="-321699" algn="l" rtl="0">
              <a:spcBef>
                <a:spcPts val="0"/>
              </a:spcBef>
              <a:spcAft>
                <a:spcPts val="0"/>
              </a:spcAft>
              <a:buSzPts val="1466"/>
              <a:buChar char="●"/>
            </a:pPr>
            <a:r>
              <a:rPr lang="en" sz="1466"/>
              <a:t>Considerable dip in number of blocks from size 16 to 64 on SHA2</a:t>
            </a:r>
            <a:br>
              <a:rPr lang="en" sz="1466"/>
            </a:br>
            <a:endParaRPr sz="1466"/>
          </a:p>
          <a:p>
            <a:pPr marL="457200" lvl="0" indent="-321699" algn="l" rtl="0">
              <a:spcBef>
                <a:spcPts val="0"/>
              </a:spcBef>
              <a:spcAft>
                <a:spcPts val="0"/>
              </a:spcAft>
              <a:buSzPts val="1466"/>
              <a:buChar char="●"/>
            </a:pPr>
            <a:r>
              <a:rPr lang="en" sz="1466"/>
              <a:t>Less total throughput on SHA3 due to it being newer so less optimizations</a:t>
            </a:r>
            <a:br>
              <a:rPr lang="en" sz="1466"/>
            </a:br>
            <a:endParaRPr sz="1466"/>
          </a:p>
          <a:p>
            <a:pPr marL="0" lvl="0" indent="0" algn="l" rtl="0">
              <a:spcBef>
                <a:spcPts val="0"/>
              </a:spcBef>
              <a:spcAft>
                <a:spcPts val="0"/>
              </a:spcAft>
              <a:buNone/>
            </a:pPr>
            <a:endParaRPr/>
          </a:p>
        </p:txBody>
      </p:sp>
      <p:pic>
        <p:nvPicPr>
          <p:cNvPr id="120" name="Google Shape;120;p22"/>
          <p:cNvPicPr preferRelativeResize="0"/>
          <p:nvPr/>
        </p:nvPicPr>
        <p:blipFill>
          <a:blip r:embed="rId3">
            <a:alphaModFix/>
          </a:blip>
          <a:stretch>
            <a:fillRect/>
          </a:stretch>
        </p:blipFill>
        <p:spPr>
          <a:xfrm>
            <a:off x="4750700" y="822525"/>
            <a:ext cx="2093976" cy="1503856"/>
          </a:xfrm>
          <a:prstGeom prst="rect">
            <a:avLst/>
          </a:prstGeom>
          <a:noFill/>
          <a:ln>
            <a:noFill/>
          </a:ln>
        </p:spPr>
      </p:pic>
      <p:pic>
        <p:nvPicPr>
          <p:cNvPr id="121" name="Google Shape;121;p22"/>
          <p:cNvPicPr preferRelativeResize="0"/>
          <p:nvPr/>
        </p:nvPicPr>
        <p:blipFill>
          <a:blip r:embed="rId4">
            <a:alphaModFix/>
          </a:blip>
          <a:stretch>
            <a:fillRect/>
          </a:stretch>
        </p:blipFill>
        <p:spPr>
          <a:xfrm>
            <a:off x="6967128" y="822525"/>
            <a:ext cx="2093976" cy="1503856"/>
          </a:xfrm>
          <a:prstGeom prst="rect">
            <a:avLst/>
          </a:prstGeom>
          <a:noFill/>
          <a:ln>
            <a:noFill/>
          </a:ln>
        </p:spPr>
      </p:pic>
      <p:pic>
        <p:nvPicPr>
          <p:cNvPr id="122" name="Google Shape;122;p22"/>
          <p:cNvPicPr preferRelativeResize="0"/>
          <p:nvPr/>
        </p:nvPicPr>
        <p:blipFill>
          <a:blip r:embed="rId5">
            <a:alphaModFix/>
          </a:blip>
          <a:stretch>
            <a:fillRect/>
          </a:stretch>
        </p:blipFill>
        <p:spPr>
          <a:xfrm>
            <a:off x="4750700" y="2956625"/>
            <a:ext cx="2093975" cy="1541927"/>
          </a:xfrm>
          <a:prstGeom prst="rect">
            <a:avLst/>
          </a:prstGeom>
          <a:noFill/>
          <a:ln>
            <a:noFill/>
          </a:ln>
        </p:spPr>
      </p:pic>
      <p:pic>
        <p:nvPicPr>
          <p:cNvPr id="123" name="Google Shape;123;p22"/>
          <p:cNvPicPr preferRelativeResize="0"/>
          <p:nvPr/>
        </p:nvPicPr>
        <p:blipFill>
          <a:blip r:embed="rId6">
            <a:alphaModFix/>
          </a:blip>
          <a:stretch>
            <a:fillRect/>
          </a:stretch>
        </p:blipFill>
        <p:spPr>
          <a:xfrm>
            <a:off x="6967113" y="2975664"/>
            <a:ext cx="2093976" cy="1503856"/>
          </a:xfrm>
          <a:prstGeom prst="rect">
            <a:avLst/>
          </a:prstGeom>
          <a:noFill/>
          <a:ln>
            <a:noFill/>
          </a:ln>
        </p:spPr>
      </p:pic>
      <p:sp>
        <p:nvSpPr>
          <p:cNvPr id="124" name="Google Shape;124;p22"/>
          <p:cNvSpPr txBox="1"/>
          <p:nvPr/>
        </p:nvSpPr>
        <p:spPr>
          <a:xfrm>
            <a:off x="5436700" y="2420175"/>
            <a:ext cx="2862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latin typeface="Proxima Nova"/>
                <a:ea typeface="Proxima Nova"/>
                <a:cs typeface="Proxima Nova"/>
                <a:sym typeface="Proxima Nova"/>
              </a:rPr>
              <a:t>SHA3-256</a:t>
            </a:r>
            <a:endParaRPr sz="1800">
              <a:solidFill>
                <a:schemeClr val="lt1"/>
              </a:solidFill>
              <a:latin typeface="Proxima Nova"/>
              <a:ea typeface="Proxima Nova"/>
              <a:cs typeface="Proxima Nova"/>
              <a:sym typeface="Proxima Nova"/>
            </a:endParaRPr>
          </a:p>
        </p:txBody>
      </p:sp>
      <p:sp>
        <p:nvSpPr>
          <p:cNvPr id="125" name="Google Shape;125;p22"/>
          <p:cNvSpPr txBox="1"/>
          <p:nvPr/>
        </p:nvSpPr>
        <p:spPr>
          <a:xfrm>
            <a:off x="5436700" y="221950"/>
            <a:ext cx="2862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latin typeface="Proxima Nova"/>
                <a:ea typeface="Proxima Nova"/>
                <a:cs typeface="Proxima Nova"/>
                <a:sym typeface="Proxima Nova"/>
              </a:rPr>
              <a:t>SHA2-256</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265500" y="5"/>
            <a:ext cx="4045200" cy="150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SHA2-512</a:t>
            </a:r>
            <a:endParaRPr/>
          </a:p>
        </p:txBody>
      </p:sp>
      <p:pic>
        <p:nvPicPr>
          <p:cNvPr id="131" name="Google Shape;131;p23"/>
          <p:cNvPicPr preferRelativeResize="0"/>
          <p:nvPr/>
        </p:nvPicPr>
        <p:blipFill>
          <a:blip r:embed="rId3">
            <a:alphaModFix/>
          </a:blip>
          <a:stretch>
            <a:fillRect/>
          </a:stretch>
        </p:blipFill>
        <p:spPr>
          <a:xfrm>
            <a:off x="5322825" y="152400"/>
            <a:ext cx="3246121" cy="2276731"/>
          </a:xfrm>
          <a:prstGeom prst="rect">
            <a:avLst/>
          </a:prstGeom>
          <a:noFill/>
          <a:ln>
            <a:noFill/>
          </a:ln>
        </p:spPr>
      </p:pic>
      <p:pic>
        <p:nvPicPr>
          <p:cNvPr id="132" name="Google Shape;132;p23"/>
          <p:cNvPicPr preferRelativeResize="0"/>
          <p:nvPr/>
        </p:nvPicPr>
        <p:blipFill>
          <a:blip r:embed="rId4">
            <a:alphaModFix/>
          </a:blip>
          <a:stretch>
            <a:fillRect/>
          </a:stretch>
        </p:blipFill>
        <p:spPr>
          <a:xfrm>
            <a:off x="5303100" y="2571756"/>
            <a:ext cx="3246120" cy="2402128"/>
          </a:xfrm>
          <a:prstGeom prst="rect">
            <a:avLst/>
          </a:prstGeom>
          <a:noFill/>
          <a:ln>
            <a:noFill/>
          </a:ln>
        </p:spPr>
      </p:pic>
      <p:sp>
        <p:nvSpPr>
          <p:cNvPr id="133" name="Google Shape;133;p23"/>
          <p:cNvSpPr txBox="1">
            <a:spLocks noGrp="1"/>
          </p:cNvSpPr>
          <p:nvPr>
            <p:ph type="subTitle" idx="1"/>
          </p:nvPr>
        </p:nvSpPr>
        <p:spPr>
          <a:xfrm>
            <a:off x="265500" y="1509599"/>
            <a:ext cx="4045200" cy="3397800"/>
          </a:xfrm>
          <a:prstGeom prst="rect">
            <a:avLst/>
          </a:prstGeom>
        </p:spPr>
        <p:txBody>
          <a:bodyPr spcFirstLastPara="1" wrap="square" lIns="91425" tIns="91425" rIns="91425" bIns="91425" anchor="t" anchorCtr="0">
            <a:normAutofit/>
          </a:bodyPr>
          <a:lstStyle/>
          <a:p>
            <a:pPr marL="457200" lvl="0" indent="-321699" algn="l" rtl="0">
              <a:spcBef>
                <a:spcPts val="0"/>
              </a:spcBef>
              <a:spcAft>
                <a:spcPts val="0"/>
              </a:spcAft>
              <a:buSzPts val="1466"/>
              <a:buChar char="●"/>
            </a:pPr>
            <a:r>
              <a:rPr lang="en" sz="1466"/>
              <a:t>Highest Performing Processor: Intel i9</a:t>
            </a:r>
            <a:br>
              <a:rPr lang="en" sz="1466"/>
            </a:br>
            <a:endParaRPr sz="1466"/>
          </a:p>
          <a:p>
            <a:pPr marL="457200" lvl="0" indent="-321699" algn="l" rtl="0">
              <a:spcBef>
                <a:spcPts val="0"/>
              </a:spcBef>
              <a:spcAft>
                <a:spcPts val="0"/>
              </a:spcAft>
              <a:buSzPts val="1466"/>
              <a:buChar char="●"/>
            </a:pPr>
            <a:r>
              <a:rPr lang="en" sz="1466"/>
              <a:t>Lowest Performing Processor: Raspberry Pi 4 Model B</a:t>
            </a:r>
            <a:br>
              <a:rPr lang="en" sz="1466"/>
            </a:br>
            <a:endParaRPr sz="1466"/>
          </a:p>
          <a:p>
            <a:pPr marL="457200" lvl="0" indent="-321699" algn="l" rtl="0">
              <a:spcBef>
                <a:spcPts val="0"/>
              </a:spcBef>
              <a:spcAft>
                <a:spcPts val="0"/>
              </a:spcAft>
              <a:buSzPts val="1466"/>
              <a:buChar char="●"/>
            </a:pPr>
            <a:r>
              <a:rPr lang="en" sz="1466"/>
              <a:t>Built to process 64-bit words</a:t>
            </a:r>
            <a:br>
              <a:rPr lang="en" sz="1466"/>
            </a:br>
            <a:endParaRPr sz="1466"/>
          </a:p>
          <a:p>
            <a:pPr marL="457200" lvl="0" indent="-321699" algn="l" rtl="0">
              <a:spcBef>
                <a:spcPts val="0"/>
              </a:spcBef>
              <a:spcAft>
                <a:spcPts val="0"/>
              </a:spcAft>
              <a:buSzPts val="1466"/>
              <a:buChar char="●"/>
            </a:pPr>
            <a:r>
              <a:rPr lang="en" sz="1466"/>
              <a:t>Clock speed has less impact due to less frequent memory access</a:t>
            </a:r>
            <a:br>
              <a:rPr lang="en" sz="1466"/>
            </a:br>
            <a:endParaRPr sz="1466"/>
          </a:p>
          <a:p>
            <a:pPr marL="457200" lvl="0" indent="-321699" algn="l" rtl="0">
              <a:spcBef>
                <a:spcPts val="0"/>
              </a:spcBef>
              <a:spcAft>
                <a:spcPts val="0"/>
              </a:spcAft>
              <a:buSzPts val="1466"/>
              <a:buChar char="●"/>
            </a:pPr>
            <a:r>
              <a:rPr lang="en" sz="1466"/>
              <a:t>Lower throughput due to larger hash output size (512-bit)</a:t>
            </a:r>
            <a:endParaRPr sz="1466"/>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265500" y="0"/>
            <a:ext cx="4045200" cy="150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SHA3-512</a:t>
            </a:r>
            <a:endParaRPr/>
          </a:p>
        </p:txBody>
      </p:sp>
      <p:pic>
        <p:nvPicPr>
          <p:cNvPr id="139" name="Google Shape;139;p24"/>
          <p:cNvPicPr preferRelativeResize="0"/>
          <p:nvPr/>
        </p:nvPicPr>
        <p:blipFill>
          <a:blip r:embed="rId3">
            <a:alphaModFix/>
          </a:blip>
          <a:stretch>
            <a:fillRect/>
          </a:stretch>
        </p:blipFill>
        <p:spPr>
          <a:xfrm>
            <a:off x="5392400" y="127550"/>
            <a:ext cx="3246120" cy="2285625"/>
          </a:xfrm>
          <a:prstGeom prst="rect">
            <a:avLst/>
          </a:prstGeom>
          <a:noFill/>
          <a:ln>
            <a:noFill/>
          </a:ln>
        </p:spPr>
      </p:pic>
      <p:pic>
        <p:nvPicPr>
          <p:cNvPr id="140" name="Google Shape;140;p24"/>
          <p:cNvPicPr preferRelativeResize="0"/>
          <p:nvPr/>
        </p:nvPicPr>
        <p:blipFill>
          <a:blip r:embed="rId4">
            <a:alphaModFix/>
          </a:blip>
          <a:stretch>
            <a:fillRect/>
          </a:stretch>
        </p:blipFill>
        <p:spPr>
          <a:xfrm>
            <a:off x="5392400" y="2571750"/>
            <a:ext cx="3246119" cy="2392854"/>
          </a:xfrm>
          <a:prstGeom prst="rect">
            <a:avLst/>
          </a:prstGeom>
          <a:noFill/>
          <a:ln>
            <a:noFill/>
          </a:ln>
        </p:spPr>
      </p:pic>
      <p:sp>
        <p:nvSpPr>
          <p:cNvPr id="141" name="Google Shape;141;p24"/>
          <p:cNvSpPr txBox="1">
            <a:spLocks noGrp="1"/>
          </p:cNvSpPr>
          <p:nvPr>
            <p:ph type="subTitle" idx="1"/>
          </p:nvPr>
        </p:nvSpPr>
        <p:spPr>
          <a:xfrm>
            <a:off x="265500" y="1509599"/>
            <a:ext cx="4045200" cy="3397800"/>
          </a:xfrm>
          <a:prstGeom prst="rect">
            <a:avLst/>
          </a:prstGeom>
        </p:spPr>
        <p:txBody>
          <a:bodyPr spcFirstLastPara="1" wrap="square" lIns="91425" tIns="91425" rIns="91425" bIns="91425" anchor="t" anchorCtr="0">
            <a:normAutofit/>
          </a:bodyPr>
          <a:lstStyle/>
          <a:p>
            <a:pPr marL="457200" lvl="0" indent="-321699" algn="l" rtl="0">
              <a:spcBef>
                <a:spcPts val="0"/>
              </a:spcBef>
              <a:spcAft>
                <a:spcPts val="0"/>
              </a:spcAft>
              <a:buSzPts val="1466"/>
              <a:buChar char="●"/>
            </a:pPr>
            <a:r>
              <a:rPr lang="en" sz="1466"/>
              <a:t>Highest Performing Processor: Intel i9</a:t>
            </a:r>
            <a:br>
              <a:rPr lang="en" sz="1466"/>
            </a:br>
            <a:endParaRPr sz="1466"/>
          </a:p>
          <a:p>
            <a:pPr marL="457200" lvl="0" indent="-321699" algn="l" rtl="0">
              <a:spcBef>
                <a:spcPts val="0"/>
              </a:spcBef>
              <a:spcAft>
                <a:spcPts val="0"/>
              </a:spcAft>
              <a:buSzPts val="1466"/>
              <a:buChar char="●"/>
            </a:pPr>
            <a:r>
              <a:rPr lang="en" sz="1466"/>
              <a:t>Lowest Performing Processor: Raspberry Pi 4 Model B</a:t>
            </a:r>
            <a:br>
              <a:rPr lang="en" sz="1466"/>
            </a:br>
            <a:endParaRPr sz="1466"/>
          </a:p>
          <a:p>
            <a:pPr marL="457200" lvl="0" indent="-321699" algn="l" rtl="0">
              <a:spcBef>
                <a:spcPts val="0"/>
              </a:spcBef>
              <a:spcAft>
                <a:spcPts val="0"/>
              </a:spcAft>
              <a:buSzPts val="1466"/>
              <a:buChar char="●"/>
            </a:pPr>
            <a:r>
              <a:rPr lang="en" sz="1466"/>
              <a:t>Built to process 64-bit words</a:t>
            </a:r>
            <a:br>
              <a:rPr lang="en" sz="1466"/>
            </a:br>
            <a:endParaRPr sz="1466"/>
          </a:p>
          <a:p>
            <a:pPr marL="457200" lvl="0" indent="-321699" algn="l" rtl="0">
              <a:spcBef>
                <a:spcPts val="0"/>
              </a:spcBef>
              <a:spcAft>
                <a:spcPts val="0"/>
              </a:spcAft>
              <a:buSzPts val="1466"/>
              <a:buChar char="●"/>
            </a:pPr>
            <a:r>
              <a:rPr lang="en" sz="1466"/>
              <a:t>Clock speed has less impact due to less frequent memory access</a:t>
            </a:r>
            <a:br>
              <a:rPr lang="en" sz="1466"/>
            </a:br>
            <a:endParaRPr sz="1466"/>
          </a:p>
          <a:p>
            <a:pPr marL="457200" lvl="0" indent="-321699" algn="l" rtl="0">
              <a:spcBef>
                <a:spcPts val="0"/>
              </a:spcBef>
              <a:spcAft>
                <a:spcPts val="0"/>
              </a:spcAft>
              <a:buSzPts val="1466"/>
              <a:buChar char="●"/>
            </a:pPr>
            <a:r>
              <a:rPr lang="en" sz="1466"/>
              <a:t>Lower throughput due to larger hash output size (512-bit)</a:t>
            </a:r>
            <a:endParaRPr sz="1466"/>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65500" y="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a:t>Comparing</a:t>
            </a:r>
            <a:br>
              <a:rPr lang="en" sz="3080"/>
            </a:br>
            <a:r>
              <a:rPr lang="en" sz="3080"/>
              <a:t>SHA2-512/SHA3-512</a:t>
            </a:r>
            <a:endParaRPr sz="3080"/>
          </a:p>
        </p:txBody>
      </p:sp>
      <p:sp>
        <p:nvSpPr>
          <p:cNvPr id="147" name="Google Shape;147;p25"/>
          <p:cNvSpPr txBox="1">
            <a:spLocks noGrp="1"/>
          </p:cNvSpPr>
          <p:nvPr>
            <p:ph type="subTitle" idx="1"/>
          </p:nvPr>
        </p:nvSpPr>
        <p:spPr>
          <a:xfrm>
            <a:off x="265500" y="1509599"/>
            <a:ext cx="4045200" cy="3397800"/>
          </a:xfrm>
          <a:prstGeom prst="rect">
            <a:avLst/>
          </a:prstGeom>
        </p:spPr>
        <p:txBody>
          <a:bodyPr spcFirstLastPara="1" wrap="square" lIns="91425" tIns="91425" rIns="91425" bIns="91425" anchor="t" anchorCtr="0">
            <a:normAutofit/>
          </a:bodyPr>
          <a:lstStyle/>
          <a:p>
            <a:pPr marL="457200" lvl="0" indent="-321699" algn="l" rtl="0">
              <a:spcBef>
                <a:spcPts val="0"/>
              </a:spcBef>
              <a:spcAft>
                <a:spcPts val="0"/>
              </a:spcAft>
              <a:buSzPts val="1466"/>
              <a:buChar char="●"/>
            </a:pPr>
            <a:r>
              <a:rPr lang="en" sz="1466"/>
              <a:t>Similar number of blocks graph due to both of them processing 64 bit-words</a:t>
            </a:r>
            <a:br>
              <a:rPr lang="en" sz="1466"/>
            </a:br>
            <a:endParaRPr sz="1466"/>
          </a:p>
          <a:p>
            <a:pPr marL="457200" lvl="0" indent="-321699" algn="l" rtl="0">
              <a:spcBef>
                <a:spcPts val="0"/>
              </a:spcBef>
              <a:spcAft>
                <a:spcPts val="0"/>
              </a:spcAft>
              <a:buSzPts val="1466"/>
              <a:buChar char="●"/>
            </a:pPr>
            <a:r>
              <a:rPr lang="en" sz="1466"/>
              <a:t>SHA3 has less total number of blocks due to the algorithm being more complex than its counterpart.</a:t>
            </a:r>
            <a:br>
              <a:rPr lang="en" sz="1466"/>
            </a:br>
            <a:endParaRPr sz="1466"/>
          </a:p>
          <a:p>
            <a:pPr marL="457200" lvl="0" indent="-321699" algn="l" rtl="0">
              <a:spcBef>
                <a:spcPts val="0"/>
              </a:spcBef>
              <a:spcAft>
                <a:spcPts val="0"/>
              </a:spcAft>
              <a:buSzPts val="1466"/>
              <a:buChar char="●"/>
            </a:pPr>
            <a:r>
              <a:rPr lang="en" sz="1466"/>
              <a:t>Throughput increases more linearly in SHA2 algorithm as opposed to SHA3 due to their different constructions.</a:t>
            </a:r>
            <a:endParaRPr sz="1466"/>
          </a:p>
          <a:p>
            <a:pPr marL="0" lvl="0" indent="0" algn="l" rtl="0">
              <a:spcBef>
                <a:spcPts val="0"/>
              </a:spcBef>
              <a:spcAft>
                <a:spcPts val="0"/>
              </a:spcAft>
              <a:buNone/>
            </a:pPr>
            <a:endParaRPr/>
          </a:p>
        </p:txBody>
      </p:sp>
      <p:sp>
        <p:nvSpPr>
          <p:cNvPr id="148" name="Google Shape;148;p25"/>
          <p:cNvSpPr txBox="1"/>
          <p:nvPr/>
        </p:nvSpPr>
        <p:spPr>
          <a:xfrm>
            <a:off x="5436700" y="2420175"/>
            <a:ext cx="2862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latin typeface="Proxima Nova"/>
                <a:ea typeface="Proxima Nova"/>
                <a:cs typeface="Proxima Nova"/>
                <a:sym typeface="Proxima Nova"/>
              </a:rPr>
              <a:t>SHA3-512</a:t>
            </a:r>
            <a:endParaRPr sz="1800">
              <a:solidFill>
                <a:schemeClr val="lt1"/>
              </a:solidFill>
              <a:latin typeface="Proxima Nova"/>
              <a:ea typeface="Proxima Nova"/>
              <a:cs typeface="Proxima Nova"/>
              <a:sym typeface="Proxima Nova"/>
            </a:endParaRPr>
          </a:p>
        </p:txBody>
      </p:sp>
      <p:sp>
        <p:nvSpPr>
          <p:cNvPr id="149" name="Google Shape;149;p25"/>
          <p:cNvSpPr txBox="1"/>
          <p:nvPr/>
        </p:nvSpPr>
        <p:spPr>
          <a:xfrm>
            <a:off x="5436700" y="221950"/>
            <a:ext cx="2862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latin typeface="Proxima Nova"/>
                <a:ea typeface="Proxima Nova"/>
                <a:cs typeface="Proxima Nova"/>
                <a:sym typeface="Proxima Nova"/>
              </a:rPr>
              <a:t>SHA2-512</a:t>
            </a:r>
            <a:endParaRPr sz="1800">
              <a:solidFill>
                <a:schemeClr val="lt1"/>
              </a:solidFill>
              <a:latin typeface="Proxima Nova"/>
              <a:ea typeface="Proxima Nova"/>
              <a:cs typeface="Proxima Nova"/>
              <a:sym typeface="Proxima Nova"/>
            </a:endParaRPr>
          </a:p>
        </p:txBody>
      </p:sp>
      <p:pic>
        <p:nvPicPr>
          <p:cNvPr id="150" name="Google Shape;150;p25"/>
          <p:cNvPicPr preferRelativeResize="0"/>
          <p:nvPr/>
        </p:nvPicPr>
        <p:blipFill>
          <a:blip r:embed="rId3">
            <a:alphaModFix/>
          </a:blip>
          <a:stretch>
            <a:fillRect/>
          </a:stretch>
        </p:blipFill>
        <p:spPr>
          <a:xfrm>
            <a:off x="6967121" y="2956625"/>
            <a:ext cx="2093977" cy="1541927"/>
          </a:xfrm>
          <a:prstGeom prst="rect">
            <a:avLst/>
          </a:prstGeom>
          <a:noFill/>
          <a:ln>
            <a:noFill/>
          </a:ln>
        </p:spPr>
      </p:pic>
      <p:pic>
        <p:nvPicPr>
          <p:cNvPr id="151" name="Google Shape;151;p25"/>
          <p:cNvPicPr preferRelativeResize="0"/>
          <p:nvPr/>
        </p:nvPicPr>
        <p:blipFill>
          <a:blip r:embed="rId4">
            <a:alphaModFix/>
          </a:blip>
          <a:stretch>
            <a:fillRect/>
          </a:stretch>
        </p:blipFill>
        <p:spPr>
          <a:xfrm>
            <a:off x="4672975" y="2941175"/>
            <a:ext cx="2249423" cy="1572840"/>
          </a:xfrm>
          <a:prstGeom prst="rect">
            <a:avLst/>
          </a:prstGeom>
          <a:noFill/>
          <a:ln>
            <a:noFill/>
          </a:ln>
        </p:spPr>
      </p:pic>
      <p:pic>
        <p:nvPicPr>
          <p:cNvPr id="152" name="Google Shape;152;p25"/>
          <p:cNvPicPr preferRelativeResize="0"/>
          <p:nvPr/>
        </p:nvPicPr>
        <p:blipFill>
          <a:blip r:embed="rId5">
            <a:alphaModFix/>
          </a:blip>
          <a:stretch>
            <a:fillRect/>
          </a:stretch>
        </p:blipFill>
        <p:spPr>
          <a:xfrm>
            <a:off x="4672983" y="780950"/>
            <a:ext cx="2202805" cy="1541926"/>
          </a:xfrm>
          <a:prstGeom prst="rect">
            <a:avLst/>
          </a:prstGeom>
          <a:noFill/>
          <a:ln>
            <a:noFill/>
          </a:ln>
        </p:spPr>
      </p:pic>
      <p:pic>
        <p:nvPicPr>
          <p:cNvPr id="153" name="Google Shape;153;p25"/>
          <p:cNvPicPr preferRelativeResize="0"/>
          <p:nvPr/>
        </p:nvPicPr>
        <p:blipFill>
          <a:blip r:embed="rId6">
            <a:alphaModFix/>
          </a:blip>
          <a:stretch>
            <a:fillRect/>
          </a:stretch>
        </p:blipFill>
        <p:spPr>
          <a:xfrm>
            <a:off x="6967122" y="793975"/>
            <a:ext cx="2093977" cy="15514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510450" y="193195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23852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a:solidFill>
                  <a:schemeClr val="accent3"/>
                </a:solidFill>
              </a:rPr>
              <a:t>Conclusion</a:t>
            </a:r>
            <a:endParaRPr>
              <a:solidFill>
                <a:schemeClr val="accent3"/>
              </a:solidFill>
            </a:endParaRPr>
          </a:p>
        </p:txBody>
      </p:sp>
      <p:sp>
        <p:nvSpPr>
          <p:cNvPr id="164" name="Google Shape;16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The Intel i9-12900K processor (Avesta’s Hardware), coupled with high-speed DDR5 RAM, consistently emerges as the top-performing processor, attributed to its superior clock speed, L2 Cache size, and RAM specifications. Conversely, the ARM Cortex-A72 on the Raspberry Pi 4 Model B (Roberto’s Hardware) consistently performs at the lowest level due to its low clock speed and slower RAM.</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a:t>The objective of this research is to comprehensively study the performance of SHA-2 and SHA-3 hash functions when implemented on various softcore processors. By benchmarking these cryptographic algorithms across diverse hardware configurations, we aim to provide insights into their computational efficiency and the interplay between different processors and cryptographic operations.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Hardware Used</a:t>
            </a:r>
            <a:endParaRPr/>
          </a:p>
        </p:txBody>
      </p:sp>
      <p:sp>
        <p:nvSpPr>
          <p:cNvPr id="72" name="Google Shape;72;p15"/>
          <p:cNvSpPr txBox="1">
            <a:spLocks noGrp="1"/>
          </p:cNvSpPr>
          <p:nvPr>
            <p:ph type="body" idx="1"/>
          </p:nvPr>
        </p:nvSpPr>
        <p:spPr>
          <a:xfrm>
            <a:off x="311700" y="1152475"/>
            <a:ext cx="3000000" cy="35031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300" b="1"/>
              <a:t>Roberto Martinezcardozo’s Hardware</a:t>
            </a:r>
            <a:endParaRPr sz="2300" b="1"/>
          </a:p>
          <a:p>
            <a:pPr marL="0" lvl="0" indent="0" algn="l" rtl="0">
              <a:spcBef>
                <a:spcPts val="1200"/>
              </a:spcBef>
              <a:spcAft>
                <a:spcPts val="0"/>
              </a:spcAft>
              <a:buNone/>
            </a:pPr>
            <a:r>
              <a:rPr lang="en" sz="2300"/>
              <a:t>Desktop 1</a:t>
            </a:r>
            <a:endParaRPr sz="2300"/>
          </a:p>
          <a:p>
            <a:pPr marL="0" lvl="0" indent="0" algn="l" rtl="0">
              <a:spcBef>
                <a:spcPts val="1200"/>
              </a:spcBef>
              <a:spcAft>
                <a:spcPts val="0"/>
              </a:spcAft>
              <a:buNone/>
            </a:pPr>
            <a:r>
              <a:rPr lang="en" sz="2300"/>
              <a:t>CPU: Intel i7-9700 @ 3.0 GHz</a:t>
            </a:r>
            <a:endParaRPr sz="2300"/>
          </a:p>
          <a:p>
            <a:pPr marL="0" lvl="0" indent="0" algn="l" rtl="0">
              <a:spcBef>
                <a:spcPts val="1200"/>
              </a:spcBef>
              <a:spcAft>
                <a:spcPts val="0"/>
              </a:spcAft>
              <a:buNone/>
            </a:pPr>
            <a:r>
              <a:rPr lang="en" sz="2300"/>
              <a:t>RAM: 32 GB DDR4 2400 MHz</a:t>
            </a:r>
            <a:endParaRPr sz="2300"/>
          </a:p>
          <a:p>
            <a:pPr marL="0" lvl="0" indent="0" algn="l" rtl="0">
              <a:spcBef>
                <a:spcPts val="1200"/>
              </a:spcBef>
              <a:spcAft>
                <a:spcPts val="0"/>
              </a:spcAft>
              <a:buNone/>
            </a:pPr>
            <a:r>
              <a:rPr lang="en" sz="2300"/>
              <a:t>Raspberry Pi 4B</a:t>
            </a:r>
            <a:endParaRPr sz="2300"/>
          </a:p>
          <a:p>
            <a:pPr marL="0" lvl="0" indent="0" algn="l" rtl="0">
              <a:spcBef>
                <a:spcPts val="1200"/>
              </a:spcBef>
              <a:spcAft>
                <a:spcPts val="0"/>
              </a:spcAft>
              <a:buNone/>
            </a:pPr>
            <a:r>
              <a:rPr lang="en" sz="2300"/>
              <a:t>CPU: ARM Cortex-A72 @ 1.5 GHz</a:t>
            </a:r>
            <a:endParaRPr sz="2300"/>
          </a:p>
          <a:p>
            <a:pPr marL="0" lvl="0" indent="0" algn="l" rtl="0">
              <a:spcBef>
                <a:spcPts val="1200"/>
              </a:spcBef>
              <a:spcAft>
                <a:spcPts val="0"/>
              </a:spcAft>
              <a:buNone/>
            </a:pPr>
            <a:r>
              <a:rPr lang="en" sz="2300"/>
              <a:t>RAM: 4 GB LPDDR4 948 MHz</a:t>
            </a:r>
            <a:endParaRPr sz="2300"/>
          </a:p>
          <a:p>
            <a:pPr marL="0" lvl="0" indent="0" algn="l" rtl="0">
              <a:spcBef>
                <a:spcPts val="1200"/>
              </a:spcBef>
              <a:spcAft>
                <a:spcPts val="0"/>
              </a:spcAft>
              <a:buNone/>
            </a:pPr>
            <a:r>
              <a:rPr lang="en" sz="2300"/>
              <a:t>Laptop</a:t>
            </a:r>
            <a:endParaRPr sz="2300"/>
          </a:p>
          <a:p>
            <a:pPr marL="0" lvl="0" indent="0" algn="l" rtl="0">
              <a:spcBef>
                <a:spcPts val="1200"/>
              </a:spcBef>
              <a:spcAft>
                <a:spcPts val="0"/>
              </a:spcAft>
              <a:buNone/>
            </a:pPr>
            <a:r>
              <a:rPr lang="en" sz="2300"/>
              <a:t>CPU: Intel i7-11800H @ 2.30 GHz</a:t>
            </a:r>
            <a:endParaRPr sz="2300"/>
          </a:p>
          <a:p>
            <a:pPr marL="0" lvl="0" indent="0" algn="l" rtl="0">
              <a:spcBef>
                <a:spcPts val="1200"/>
              </a:spcBef>
              <a:spcAft>
                <a:spcPts val="1200"/>
              </a:spcAft>
              <a:buNone/>
            </a:pPr>
            <a:r>
              <a:rPr lang="en" sz="2300"/>
              <a:t>RAM: 16 GB DDR4 3200 MHz</a:t>
            </a:r>
            <a:endParaRPr sz="2300"/>
          </a:p>
        </p:txBody>
      </p:sp>
      <p:sp>
        <p:nvSpPr>
          <p:cNvPr id="73" name="Google Shape;73;p15"/>
          <p:cNvSpPr txBox="1">
            <a:spLocks noGrp="1"/>
          </p:cNvSpPr>
          <p:nvPr>
            <p:ph type="body" idx="1"/>
          </p:nvPr>
        </p:nvSpPr>
        <p:spPr>
          <a:xfrm>
            <a:off x="3383050" y="1152050"/>
            <a:ext cx="2883300" cy="170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50" b="1"/>
              <a:t>Alec Voong’s Hardware</a:t>
            </a:r>
            <a:endParaRPr sz="1250" b="1"/>
          </a:p>
          <a:p>
            <a:pPr marL="0" lvl="0" indent="0" algn="l" rtl="0">
              <a:spcBef>
                <a:spcPts val="1200"/>
              </a:spcBef>
              <a:spcAft>
                <a:spcPts val="0"/>
              </a:spcAft>
              <a:buNone/>
            </a:pPr>
            <a:r>
              <a:rPr lang="en" sz="1250"/>
              <a:t>Desktop 2</a:t>
            </a:r>
            <a:endParaRPr sz="1250"/>
          </a:p>
          <a:p>
            <a:pPr marL="0" lvl="0" indent="0" algn="l" rtl="0">
              <a:spcBef>
                <a:spcPts val="1200"/>
              </a:spcBef>
              <a:spcAft>
                <a:spcPts val="0"/>
              </a:spcAft>
              <a:buNone/>
            </a:pPr>
            <a:r>
              <a:rPr lang="en" sz="1250"/>
              <a:t>CPU: Intel i5-1035G7 @ 1.20 GHz</a:t>
            </a:r>
            <a:endParaRPr sz="1250"/>
          </a:p>
          <a:p>
            <a:pPr marL="0" lvl="0" indent="0" algn="l" rtl="0">
              <a:spcBef>
                <a:spcPts val="1200"/>
              </a:spcBef>
              <a:spcAft>
                <a:spcPts val="1200"/>
              </a:spcAft>
              <a:buNone/>
            </a:pPr>
            <a:r>
              <a:rPr lang="en" sz="1250"/>
              <a:t>RAM: 8 GB 3733 MHz</a:t>
            </a:r>
            <a:endParaRPr sz="1250"/>
          </a:p>
        </p:txBody>
      </p:sp>
      <p:sp>
        <p:nvSpPr>
          <p:cNvPr id="74" name="Google Shape;74;p15"/>
          <p:cNvSpPr txBox="1"/>
          <p:nvPr/>
        </p:nvSpPr>
        <p:spPr>
          <a:xfrm>
            <a:off x="6171600" y="1152475"/>
            <a:ext cx="2972400" cy="150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50" b="1">
                <a:solidFill>
                  <a:schemeClr val="accent3"/>
                </a:solidFill>
                <a:latin typeface="Proxima Nova"/>
                <a:ea typeface="Proxima Nova"/>
                <a:cs typeface="Proxima Nova"/>
                <a:sym typeface="Proxima Nova"/>
              </a:rPr>
              <a:t>Jasmine Mirbasoo’s Hardware:</a:t>
            </a:r>
            <a:endParaRPr sz="1250" b="1">
              <a:solidFill>
                <a:schemeClr val="accent3"/>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250">
                <a:solidFill>
                  <a:schemeClr val="accent3"/>
                </a:solidFill>
                <a:latin typeface="Proxima Nova"/>
                <a:ea typeface="Proxima Nova"/>
                <a:cs typeface="Proxima Nova"/>
                <a:sym typeface="Proxima Nova"/>
              </a:rPr>
              <a:t>Desktop 4</a:t>
            </a:r>
            <a:endParaRPr sz="1250">
              <a:solidFill>
                <a:schemeClr val="accent3"/>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250">
                <a:solidFill>
                  <a:schemeClr val="accent3"/>
                </a:solidFill>
                <a:latin typeface="Proxima Nova"/>
                <a:ea typeface="Proxima Nova"/>
                <a:cs typeface="Proxima Nova"/>
                <a:sym typeface="Proxima Nova"/>
              </a:rPr>
              <a:t>CPU: Intel i7-1165G7 @ 2.80GHz</a:t>
            </a:r>
            <a:endParaRPr sz="1250">
              <a:solidFill>
                <a:schemeClr val="accent3"/>
              </a:solidFill>
              <a:latin typeface="Proxima Nova"/>
              <a:ea typeface="Proxima Nova"/>
              <a:cs typeface="Proxima Nova"/>
              <a:sym typeface="Proxima Nova"/>
            </a:endParaRPr>
          </a:p>
          <a:p>
            <a:pPr marL="0" lvl="0" indent="0" algn="l" rtl="0">
              <a:lnSpc>
                <a:spcPct val="115000"/>
              </a:lnSpc>
              <a:spcBef>
                <a:spcPts val="1200"/>
              </a:spcBef>
              <a:spcAft>
                <a:spcPts val="1200"/>
              </a:spcAft>
              <a:buNone/>
            </a:pPr>
            <a:r>
              <a:rPr lang="en" sz="1250">
                <a:solidFill>
                  <a:schemeClr val="accent3"/>
                </a:solidFill>
                <a:latin typeface="Proxima Nova"/>
                <a:ea typeface="Proxima Nova"/>
                <a:cs typeface="Proxima Nova"/>
                <a:sym typeface="Proxima Nova"/>
              </a:rPr>
              <a:t>RAM: 16 GB</a:t>
            </a:r>
            <a:endParaRPr sz="1250">
              <a:solidFill>
                <a:schemeClr val="accent3"/>
              </a:solidFill>
              <a:latin typeface="Proxima Nova"/>
              <a:ea typeface="Proxima Nova"/>
              <a:cs typeface="Proxima Nova"/>
              <a:sym typeface="Proxima Nova"/>
            </a:endParaRPr>
          </a:p>
        </p:txBody>
      </p:sp>
      <p:sp>
        <p:nvSpPr>
          <p:cNvPr id="75" name="Google Shape;75;p15"/>
          <p:cNvSpPr txBox="1"/>
          <p:nvPr/>
        </p:nvSpPr>
        <p:spPr>
          <a:xfrm>
            <a:off x="3383050" y="3065750"/>
            <a:ext cx="3000000" cy="150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50" b="1">
                <a:solidFill>
                  <a:schemeClr val="accent3"/>
                </a:solidFill>
                <a:latin typeface="Proxima Nova"/>
                <a:ea typeface="Proxima Nova"/>
                <a:cs typeface="Proxima Nova"/>
                <a:sym typeface="Proxima Nova"/>
              </a:rPr>
              <a:t>Avesta Najaf’s Hardware</a:t>
            </a:r>
            <a:endParaRPr sz="1250" b="1">
              <a:solidFill>
                <a:schemeClr val="accent3"/>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250">
                <a:solidFill>
                  <a:schemeClr val="accent3"/>
                </a:solidFill>
                <a:latin typeface="Proxima Nova"/>
                <a:ea typeface="Proxima Nova"/>
                <a:cs typeface="Proxima Nova"/>
                <a:sym typeface="Proxima Nova"/>
              </a:rPr>
              <a:t>Desktop 3</a:t>
            </a:r>
            <a:endParaRPr sz="1250">
              <a:solidFill>
                <a:schemeClr val="accent3"/>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250">
                <a:solidFill>
                  <a:schemeClr val="accent3"/>
                </a:solidFill>
                <a:latin typeface="Proxima Nova"/>
                <a:ea typeface="Proxima Nova"/>
                <a:cs typeface="Proxima Nova"/>
                <a:sym typeface="Proxima Nova"/>
              </a:rPr>
              <a:t>CPU: Intel i9-12900K @ 3.20 GHz</a:t>
            </a:r>
            <a:endParaRPr sz="1250">
              <a:solidFill>
                <a:schemeClr val="accent3"/>
              </a:solidFill>
              <a:latin typeface="Proxima Nova"/>
              <a:ea typeface="Proxima Nova"/>
              <a:cs typeface="Proxima Nova"/>
              <a:sym typeface="Proxima Nova"/>
            </a:endParaRPr>
          </a:p>
          <a:p>
            <a:pPr marL="0" lvl="0" indent="0" algn="l" rtl="0">
              <a:lnSpc>
                <a:spcPct val="115000"/>
              </a:lnSpc>
              <a:spcBef>
                <a:spcPts val="1200"/>
              </a:spcBef>
              <a:spcAft>
                <a:spcPts val="1200"/>
              </a:spcAft>
              <a:buNone/>
            </a:pPr>
            <a:r>
              <a:rPr lang="en" sz="1250">
                <a:solidFill>
                  <a:schemeClr val="accent3"/>
                </a:solidFill>
                <a:latin typeface="Proxima Nova"/>
                <a:ea typeface="Proxima Nova"/>
                <a:cs typeface="Proxima Nova"/>
                <a:sym typeface="Proxima Nova"/>
              </a:rPr>
              <a:t>RAM: 32 GB DDR5 5200MHz</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Background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SHA?</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one way hashing algorithm that takes in a message and encrypts it</a:t>
            </a:r>
            <a:endParaRPr/>
          </a:p>
          <a:p>
            <a:pPr marL="457200" lvl="0" indent="-342900" algn="l" rtl="0">
              <a:spcBef>
                <a:spcPts val="0"/>
              </a:spcBef>
              <a:spcAft>
                <a:spcPts val="0"/>
              </a:spcAft>
              <a:buSzPts val="1800"/>
              <a:buChar char="●"/>
            </a:pPr>
            <a:r>
              <a:rPr lang="en"/>
              <a:t>Used to perform data verification, create digital signatures, act as a password storage</a:t>
            </a:r>
            <a:endParaRPr/>
          </a:p>
          <a:p>
            <a:pPr marL="457200" lvl="0" indent="-342900" algn="l" rtl="0">
              <a:spcBef>
                <a:spcPts val="0"/>
              </a:spcBef>
              <a:spcAft>
                <a:spcPts val="0"/>
              </a:spcAft>
              <a:buSzPts val="1800"/>
              <a:buChar char="●"/>
            </a:pPr>
            <a:r>
              <a:rPr lang="en"/>
              <a:t>First developed by the National Institute of Standards and Technology</a:t>
            </a:r>
            <a:endParaRPr/>
          </a:p>
          <a:p>
            <a:pPr marL="457200" lvl="0" indent="-342900" algn="l" rtl="0">
              <a:spcBef>
                <a:spcPts val="0"/>
              </a:spcBef>
              <a:spcAft>
                <a:spcPts val="0"/>
              </a:spcAft>
              <a:buSzPts val="1800"/>
              <a:buChar char="●"/>
            </a:pPr>
            <a:r>
              <a:rPr lang="en"/>
              <a:t>The length of the block size determines the complexity of the hash value</a:t>
            </a:r>
            <a:endParaRPr/>
          </a:p>
          <a:p>
            <a:pPr marL="457200" lvl="0" indent="-342900" algn="l" rtl="0">
              <a:spcBef>
                <a:spcPts val="0"/>
              </a:spcBef>
              <a:spcAft>
                <a:spcPts val="0"/>
              </a:spcAft>
              <a:buSzPts val="1800"/>
              <a:buChar char="●"/>
            </a:pPr>
            <a:r>
              <a:rPr lang="en"/>
              <a:t>EX: SHA-1, SHA-2, SHA-256,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does SHA work?</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Padding - one “1” bit is added to the end of the message followed by “0”s until it reaches the block size</a:t>
            </a:r>
            <a:endParaRPr/>
          </a:p>
          <a:p>
            <a:pPr marL="457200" lvl="0" indent="-342900" algn="l" rtl="0">
              <a:spcBef>
                <a:spcPts val="0"/>
              </a:spcBef>
              <a:spcAft>
                <a:spcPts val="0"/>
              </a:spcAft>
              <a:buSzPts val="1800"/>
              <a:buAutoNum type="arabicPeriod"/>
            </a:pPr>
            <a:r>
              <a:rPr lang="en"/>
              <a:t>Dividing into blocks - the full message with padding is divided into blocks equal to the block size</a:t>
            </a:r>
            <a:endParaRPr/>
          </a:p>
          <a:p>
            <a:pPr marL="457200" lvl="0" indent="-342900" algn="l" rtl="0">
              <a:spcBef>
                <a:spcPts val="0"/>
              </a:spcBef>
              <a:spcAft>
                <a:spcPts val="0"/>
              </a:spcAft>
              <a:buSzPts val="1800"/>
              <a:buAutoNum type="arabicPeriod"/>
            </a:pPr>
            <a:r>
              <a:rPr lang="en"/>
              <a:t>Initializing hash buffer - a n-bit buffer is created to be used in processing the message blocks</a:t>
            </a:r>
            <a:endParaRPr/>
          </a:p>
          <a:p>
            <a:pPr marL="457200" lvl="0" indent="-342900" algn="l" rtl="0">
              <a:spcBef>
                <a:spcPts val="0"/>
              </a:spcBef>
              <a:spcAft>
                <a:spcPts val="0"/>
              </a:spcAft>
              <a:buSzPts val="1800"/>
              <a:buAutoNum type="arabicPeriod"/>
            </a:pPr>
            <a:r>
              <a:rPr lang="en"/>
              <a:t>Combining process - the message block and the initializing buffer registers are processed using arithmetic and logical operations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Results and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65500" y="0"/>
            <a:ext cx="4045200" cy="150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SHA2-256</a:t>
            </a:r>
            <a:endParaRPr/>
          </a:p>
        </p:txBody>
      </p:sp>
      <p:sp>
        <p:nvSpPr>
          <p:cNvPr id="103" name="Google Shape;103;p20"/>
          <p:cNvSpPr txBox="1">
            <a:spLocks noGrp="1"/>
          </p:cNvSpPr>
          <p:nvPr>
            <p:ph type="subTitle" idx="1"/>
          </p:nvPr>
        </p:nvSpPr>
        <p:spPr>
          <a:xfrm>
            <a:off x="265500" y="1509599"/>
            <a:ext cx="4045200" cy="3397800"/>
          </a:xfrm>
          <a:prstGeom prst="rect">
            <a:avLst/>
          </a:prstGeom>
        </p:spPr>
        <p:txBody>
          <a:bodyPr spcFirstLastPara="1" wrap="square" lIns="91425" tIns="91425" rIns="91425" bIns="91425" anchor="t" anchorCtr="0">
            <a:normAutofit/>
          </a:bodyPr>
          <a:lstStyle/>
          <a:p>
            <a:pPr marL="457200" lvl="0" indent="-321699" algn="l" rtl="0">
              <a:spcBef>
                <a:spcPts val="0"/>
              </a:spcBef>
              <a:spcAft>
                <a:spcPts val="0"/>
              </a:spcAft>
              <a:buSzPts val="1466"/>
              <a:buChar char="●"/>
            </a:pPr>
            <a:r>
              <a:rPr lang="en" sz="1466"/>
              <a:t>Highest Performing Processor: Intel i9</a:t>
            </a:r>
            <a:br>
              <a:rPr lang="en" sz="1466"/>
            </a:br>
            <a:endParaRPr sz="1466"/>
          </a:p>
          <a:p>
            <a:pPr marL="457200" lvl="0" indent="-321699" algn="l" rtl="0">
              <a:spcBef>
                <a:spcPts val="0"/>
              </a:spcBef>
              <a:spcAft>
                <a:spcPts val="0"/>
              </a:spcAft>
              <a:buSzPts val="1466"/>
              <a:buChar char="●"/>
            </a:pPr>
            <a:r>
              <a:rPr lang="en" sz="1466"/>
              <a:t>Lowest Performing Processor: Raspberry Pi 4 Model B</a:t>
            </a:r>
            <a:br>
              <a:rPr lang="en" sz="1466"/>
            </a:br>
            <a:endParaRPr sz="1466"/>
          </a:p>
          <a:p>
            <a:pPr marL="457200" lvl="0" indent="-321699" algn="l" rtl="0">
              <a:spcBef>
                <a:spcPts val="0"/>
              </a:spcBef>
              <a:spcAft>
                <a:spcPts val="0"/>
              </a:spcAft>
              <a:buSzPts val="1466"/>
              <a:buChar char="●"/>
            </a:pPr>
            <a:r>
              <a:rPr lang="en" sz="1466"/>
              <a:t>Built to process 32-bit words</a:t>
            </a:r>
            <a:br>
              <a:rPr lang="en" sz="1466"/>
            </a:br>
            <a:endParaRPr sz="1466"/>
          </a:p>
          <a:p>
            <a:pPr marL="457200" lvl="0" indent="-321699" algn="l" rtl="0">
              <a:spcBef>
                <a:spcPts val="0"/>
              </a:spcBef>
              <a:spcAft>
                <a:spcPts val="0"/>
              </a:spcAft>
              <a:buSzPts val="1466"/>
              <a:buChar char="●"/>
            </a:pPr>
            <a:r>
              <a:rPr lang="en" sz="1466"/>
              <a:t>Clock speed has larger impact due to higher memory access frequency</a:t>
            </a:r>
            <a:br>
              <a:rPr lang="en" sz="1466"/>
            </a:br>
            <a:endParaRPr sz="1466"/>
          </a:p>
          <a:p>
            <a:pPr marL="457200" lvl="0" indent="-321699" algn="l" rtl="0">
              <a:spcBef>
                <a:spcPts val="0"/>
              </a:spcBef>
              <a:spcAft>
                <a:spcPts val="0"/>
              </a:spcAft>
              <a:buSzPts val="1466"/>
              <a:buChar char="●"/>
            </a:pPr>
            <a:r>
              <a:rPr lang="en" sz="1466"/>
              <a:t>Higher throughput due to smaller hash output size (256-bit) </a:t>
            </a:r>
            <a:endParaRPr sz="1466"/>
          </a:p>
          <a:p>
            <a:pPr marL="0" lvl="0" indent="0" algn="l" rtl="0">
              <a:spcBef>
                <a:spcPts val="0"/>
              </a:spcBef>
              <a:spcAft>
                <a:spcPts val="0"/>
              </a:spcAft>
              <a:buNone/>
            </a:pPr>
            <a:endParaRPr/>
          </a:p>
        </p:txBody>
      </p:sp>
      <p:pic>
        <p:nvPicPr>
          <p:cNvPr id="104" name="Google Shape;104;p20"/>
          <p:cNvPicPr preferRelativeResize="0"/>
          <p:nvPr/>
        </p:nvPicPr>
        <p:blipFill>
          <a:blip r:embed="rId3">
            <a:alphaModFix/>
          </a:blip>
          <a:stretch>
            <a:fillRect/>
          </a:stretch>
        </p:blipFill>
        <p:spPr>
          <a:xfrm>
            <a:off x="5342075" y="57150"/>
            <a:ext cx="3246120" cy="2327932"/>
          </a:xfrm>
          <a:prstGeom prst="rect">
            <a:avLst/>
          </a:prstGeom>
          <a:noFill/>
          <a:ln>
            <a:noFill/>
          </a:ln>
        </p:spPr>
      </p:pic>
      <p:pic>
        <p:nvPicPr>
          <p:cNvPr id="105" name="Google Shape;105;p20"/>
          <p:cNvPicPr preferRelativeResize="0"/>
          <p:nvPr/>
        </p:nvPicPr>
        <p:blipFill>
          <a:blip r:embed="rId4">
            <a:alphaModFix/>
          </a:blip>
          <a:stretch>
            <a:fillRect/>
          </a:stretch>
        </p:blipFill>
        <p:spPr>
          <a:xfrm>
            <a:off x="5342078" y="2571750"/>
            <a:ext cx="3246120" cy="23357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265500" y="0"/>
            <a:ext cx="4045200" cy="150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SHA3-256</a:t>
            </a:r>
            <a:endParaRPr/>
          </a:p>
        </p:txBody>
      </p:sp>
      <p:pic>
        <p:nvPicPr>
          <p:cNvPr id="111" name="Google Shape;111;p21"/>
          <p:cNvPicPr preferRelativeResize="0"/>
          <p:nvPr/>
        </p:nvPicPr>
        <p:blipFill>
          <a:blip r:embed="rId3">
            <a:alphaModFix/>
          </a:blip>
          <a:stretch>
            <a:fillRect/>
          </a:stretch>
        </p:blipFill>
        <p:spPr>
          <a:xfrm>
            <a:off x="5263175" y="127550"/>
            <a:ext cx="3246121" cy="2383452"/>
          </a:xfrm>
          <a:prstGeom prst="rect">
            <a:avLst/>
          </a:prstGeom>
          <a:noFill/>
          <a:ln>
            <a:noFill/>
          </a:ln>
        </p:spPr>
      </p:pic>
      <p:pic>
        <p:nvPicPr>
          <p:cNvPr id="112" name="Google Shape;112;p21"/>
          <p:cNvPicPr preferRelativeResize="0"/>
          <p:nvPr/>
        </p:nvPicPr>
        <p:blipFill>
          <a:blip r:embed="rId4">
            <a:alphaModFix/>
          </a:blip>
          <a:stretch>
            <a:fillRect/>
          </a:stretch>
        </p:blipFill>
        <p:spPr>
          <a:xfrm>
            <a:off x="5266463" y="2628627"/>
            <a:ext cx="3246121" cy="2338307"/>
          </a:xfrm>
          <a:prstGeom prst="rect">
            <a:avLst/>
          </a:prstGeom>
          <a:noFill/>
          <a:ln>
            <a:noFill/>
          </a:ln>
        </p:spPr>
      </p:pic>
      <p:sp>
        <p:nvSpPr>
          <p:cNvPr id="113" name="Google Shape;113;p21"/>
          <p:cNvSpPr txBox="1">
            <a:spLocks noGrp="1"/>
          </p:cNvSpPr>
          <p:nvPr>
            <p:ph type="subTitle" idx="1"/>
          </p:nvPr>
        </p:nvSpPr>
        <p:spPr>
          <a:xfrm>
            <a:off x="265500" y="1509599"/>
            <a:ext cx="4045200" cy="3397800"/>
          </a:xfrm>
          <a:prstGeom prst="rect">
            <a:avLst/>
          </a:prstGeom>
        </p:spPr>
        <p:txBody>
          <a:bodyPr spcFirstLastPara="1" wrap="square" lIns="91425" tIns="91425" rIns="91425" bIns="91425" anchor="t" anchorCtr="0">
            <a:normAutofit/>
          </a:bodyPr>
          <a:lstStyle/>
          <a:p>
            <a:pPr marL="457200" lvl="0" indent="-321699" algn="l" rtl="0">
              <a:spcBef>
                <a:spcPts val="0"/>
              </a:spcBef>
              <a:spcAft>
                <a:spcPts val="0"/>
              </a:spcAft>
              <a:buSzPts val="1466"/>
              <a:buChar char="●"/>
            </a:pPr>
            <a:r>
              <a:rPr lang="en" sz="1466"/>
              <a:t>Highest Performing Processor: Intel i9</a:t>
            </a:r>
            <a:br>
              <a:rPr lang="en" sz="1466"/>
            </a:br>
            <a:endParaRPr sz="1466"/>
          </a:p>
          <a:p>
            <a:pPr marL="457200" lvl="0" indent="-321699" algn="l" rtl="0">
              <a:spcBef>
                <a:spcPts val="0"/>
              </a:spcBef>
              <a:spcAft>
                <a:spcPts val="0"/>
              </a:spcAft>
              <a:buSzPts val="1466"/>
              <a:buChar char="●"/>
            </a:pPr>
            <a:r>
              <a:rPr lang="en" sz="1466"/>
              <a:t>Lowest Performing Processor: Raspberry Pi 4 Model B</a:t>
            </a:r>
            <a:br>
              <a:rPr lang="en" sz="1466"/>
            </a:br>
            <a:endParaRPr sz="1466"/>
          </a:p>
          <a:p>
            <a:pPr marL="457200" lvl="0" indent="-321699" algn="l" rtl="0">
              <a:spcBef>
                <a:spcPts val="0"/>
              </a:spcBef>
              <a:spcAft>
                <a:spcPts val="0"/>
              </a:spcAft>
              <a:buSzPts val="1466"/>
              <a:buChar char="●"/>
            </a:pPr>
            <a:r>
              <a:rPr lang="en" sz="1466"/>
              <a:t>Built to process 64-bit words</a:t>
            </a:r>
            <a:br>
              <a:rPr lang="en" sz="1466"/>
            </a:br>
            <a:endParaRPr sz="1466"/>
          </a:p>
          <a:p>
            <a:pPr marL="457200" lvl="0" indent="-321699" algn="l" rtl="0">
              <a:spcBef>
                <a:spcPts val="0"/>
              </a:spcBef>
              <a:spcAft>
                <a:spcPts val="0"/>
              </a:spcAft>
              <a:buSzPts val="1466"/>
              <a:buChar char="●"/>
            </a:pPr>
            <a:r>
              <a:rPr lang="en" sz="1466"/>
              <a:t>Clock speed has less impact due to less frequent memory access</a:t>
            </a:r>
            <a:br>
              <a:rPr lang="en" sz="1466"/>
            </a:br>
            <a:endParaRPr sz="1466"/>
          </a:p>
          <a:p>
            <a:pPr marL="457200" lvl="0" indent="-321699" algn="l" rtl="0">
              <a:spcBef>
                <a:spcPts val="0"/>
              </a:spcBef>
              <a:spcAft>
                <a:spcPts val="0"/>
              </a:spcAft>
              <a:buSzPts val="1466"/>
              <a:buChar char="●"/>
            </a:pPr>
            <a:r>
              <a:rPr lang="en" sz="1466"/>
              <a:t>Higher throughput due to smaller hash output size (256-bit)</a:t>
            </a:r>
            <a:endParaRPr sz="1466"/>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709</Words>
  <Application>Microsoft Office PowerPoint</Application>
  <PresentationFormat>On-screen Show (16:9)</PresentationFormat>
  <Paragraphs>80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Proxima Nova</vt:lpstr>
      <vt:lpstr>Arial</vt:lpstr>
      <vt:lpstr>Spearmint</vt:lpstr>
      <vt:lpstr>Group H</vt:lpstr>
      <vt:lpstr>Objective</vt:lpstr>
      <vt:lpstr>Hardware Used</vt:lpstr>
      <vt:lpstr>Background</vt:lpstr>
      <vt:lpstr>What is SHA?</vt:lpstr>
      <vt:lpstr>How does SHA work?</vt:lpstr>
      <vt:lpstr>Results and analysis</vt:lpstr>
      <vt:lpstr>SHA2-256</vt:lpstr>
      <vt:lpstr>SHA3-256</vt:lpstr>
      <vt:lpstr>Comparing SHA2-256/SHA3-256</vt:lpstr>
      <vt:lpstr>SHA2-512</vt:lpstr>
      <vt:lpstr>SHA3-512</vt:lpstr>
      <vt:lpstr>Comparing SHA2-512/SHA3-512</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H</dc:title>
  <cp:lastModifiedBy>Roberto Martinezcardozo</cp:lastModifiedBy>
  <cp:revision>1</cp:revision>
  <dcterms:modified xsi:type="dcterms:W3CDTF">2023-11-30T03:40:50Z</dcterms:modified>
</cp:coreProperties>
</file>