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74" r:id="rId6"/>
    <p:sldId id="268" r:id="rId7"/>
    <p:sldId id="275" r:id="rId8"/>
    <p:sldId id="276" r:id="rId9"/>
    <p:sldId id="277" r:id="rId10"/>
    <p:sldId id="278" r:id="rId11"/>
    <p:sldId id="266" r:id="rId12"/>
    <p:sldId id="267" r:id="rId13"/>
    <p:sldId id="271" r:id="rId14"/>
    <p:sldId id="272" r:id="rId15"/>
    <p:sldId id="273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31D2B6-9960-721D-9396-FC04E9249E37}" v="178" dt="2023-09-27T22:44:49.717"/>
    <p1510:client id="{1709278B-0F25-AADA-BDD5-A3E60548A012}" v="706" dt="2023-09-27T01:54:48.903"/>
    <p1510:client id="{1DD8B911-E520-47F8-43D3-D5D6D50CF599}" v="80" dt="2023-09-27T22:36:45.770"/>
    <p1510:client id="{2AEDFE6B-9B9A-3701-FB4F-3B2D8766F44F}" v="1014" dt="2023-11-29T23:27:37.362"/>
    <p1510:client id="{2C00AA7A-1D37-8363-742D-50FCD5FE0DEC}" v="910" dt="2023-10-23T22:23:35.151"/>
    <p1510:client id="{3286A55C-D35A-45C3-B921-A82C7F195639}" v="347" dt="2023-09-26T04:35:25.432"/>
    <p1510:client id="{3AA469E8-46C5-4CA1-A6F5-68C79BDC0BBF}" v="197" dt="2023-10-23T19:48:51.716"/>
    <p1510:client id="{43C54759-B1F6-FF36-573C-B5F438E5BF58}" v="116" dt="2023-09-26T07:02:55.888"/>
    <p1510:client id="{509AB930-19A8-E5EE-C827-1FFCDCB792CF}" v="71" dt="2023-10-16T06:05:56.420"/>
    <p1510:client id="{674FE410-2467-28AC-1C1D-CE2DF226B558}" v="76" dt="2023-11-29T22:59:48.177"/>
    <p1510:client id="{689C7FA5-9854-408A-17A9-2F070FF8A2EF}" v="448" dt="2023-11-29T23:45:53.643"/>
    <p1510:client id="{6E06A786-A62A-B495-CF31-E45F8B5AAACD}" v="153" dt="2023-10-23T19:41:28.102"/>
    <p1510:client id="{6F34DDA8-DD4C-A441-1F25-3F35021278D8}" v="353" dt="2023-09-27T21:14:54.696"/>
    <p1510:client id="{84404B41-0745-CF54-2432-82746A957DC4}" v="1774" dt="2023-11-30T00:38:45.687"/>
    <p1510:client id="{92E36F6D-1728-7349-073E-33590A0BB669}" v="7" dt="2023-09-27T22:56:06.721"/>
    <p1510:client id="{97F1A785-1D7C-CB43-F212-EEC2052202EA}" v="25" dt="2023-09-26T06:52:34.438"/>
    <p1510:client id="{99C03CBF-76E9-4C4C-4D7A-1312832C4D12}" v="39" dt="2023-09-27T04:10:21.173"/>
    <p1510:client id="{A1CF7859-B2C0-C7A3-7A77-ED903F1AD2A1}" v="3" dt="2023-11-29T22:07:56.704"/>
    <p1510:client id="{B54CBF66-1C7B-DA55-513F-947D45E40ED8}" v="383" dt="2023-09-27T19:42:54.672"/>
    <p1510:client id="{D959F596-4BF3-9162-65F6-A730C9D9157A}" v="343" dt="2023-10-16T03:05:50.005"/>
    <p1510:client id="{E2A971CE-A549-AF8A-D7F8-B8C3EE9F1091}" v="705" dt="2023-10-23T19:57:07.793"/>
    <p1510:client id="{F6130AF7-44EA-1FD3-7449-F7C4DF84A04C}" v="488" dt="2023-10-23T22:25:22.2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0D24B-468C-6978-0AE7-449DF0ECC2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OpenCV Performance Evaluation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87C27-AA5D-1545-6CB6-DBAE6DB834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 Light"/>
                <a:cs typeface="Calibri Light"/>
              </a:rPr>
              <a:t>Group 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72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4D33442-D148-4775-BF80-91F053E57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E35C07-3941-A55B-8321-65E9AEC95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>
                <a:ea typeface="Calibri Light"/>
                <a:cs typeface="Calibri Light"/>
              </a:rPr>
              <a:t>Shell Script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8EF2C47-53DA-4F9F-918A-F6057C8EB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BB976-60A4-8526-D424-CD89A9F86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Created to help perform benchmarks quicker and in most repeatable way.</a:t>
            </a:r>
            <a:endParaRPr lang="en-US"/>
          </a:p>
          <a:p>
            <a:r>
              <a:rPr lang="en-US">
                <a:ea typeface="Calibri"/>
                <a:cs typeface="Calibri"/>
              </a:rPr>
              <a:t>Functions like </a:t>
            </a:r>
            <a:r>
              <a:rPr lang="en-US" err="1">
                <a:ea typeface="Calibri"/>
                <a:cs typeface="Calibri"/>
              </a:rPr>
              <a:t>wait_for_cpu_idle</a:t>
            </a:r>
            <a:r>
              <a:rPr lang="en-US">
                <a:ea typeface="Calibri"/>
                <a:cs typeface="Calibri"/>
              </a:rPr>
              <a:t> help make sure one test's resources are not affecting the subsequent test.</a:t>
            </a:r>
          </a:p>
          <a:p>
            <a:r>
              <a:rPr lang="en-US">
                <a:ea typeface="Calibri"/>
                <a:cs typeface="Calibri"/>
              </a:rPr>
              <a:t>"*.</a:t>
            </a:r>
            <a:r>
              <a:rPr lang="en-US" err="1">
                <a:ea typeface="Calibri"/>
                <a:cs typeface="Calibri"/>
              </a:rPr>
              <a:t>sh</a:t>
            </a:r>
            <a:r>
              <a:rPr lang="en-US">
                <a:ea typeface="Calibri"/>
                <a:cs typeface="Calibri"/>
              </a:rPr>
              <a:t>" files created in each language top directory, contains command to execute scripts</a:t>
            </a:r>
          </a:p>
          <a:p>
            <a:r>
              <a:rPr lang="en-US">
                <a:ea typeface="Calibri"/>
                <a:cs typeface="Calibri"/>
              </a:rPr>
              <a:t>Can be expanded; </a:t>
            </a:r>
          </a:p>
          <a:p>
            <a:pPr marL="383540" lvl="1">
              <a:buChar char="-"/>
            </a:pPr>
            <a:r>
              <a:rPr lang="en-US" sz="2000">
                <a:ea typeface="Calibri"/>
                <a:cs typeface="Calibri"/>
              </a:rPr>
              <a:t>Take data and have automatic chart creation.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5E068D-E677-4E1B-8CE2-8CE1826A1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9AD6E12-8A58-4D86-AACD-D58C4B256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F4E5F1F-E445-5DAA-F6AC-F0595C625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6" y="134181"/>
            <a:ext cx="5229321" cy="602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99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993F95EC-A6F2-21DA-1715-56ADCDD48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006" y="562806"/>
            <a:ext cx="5452533" cy="5378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254CEF-D735-F4F4-F4EF-C3918D011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Data Collection Process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B8BED-A66B-46FC-C6CB-B9C43A8CF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762" y="1845734"/>
            <a:ext cx="4501107" cy="4670341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 err="1">
                <a:cs typeface="Calibri"/>
              </a:rPr>
              <a:t>run_benchmark</a:t>
            </a:r>
            <a:r>
              <a:rPr lang="en-US">
                <a:cs typeface="Calibri"/>
              </a:rPr>
              <a:t> function:</a:t>
            </a:r>
          </a:p>
          <a:p>
            <a:pPr marL="383540" lvl="1"/>
            <a:r>
              <a:rPr lang="en-US">
                <a:cs typeface="Calibri"/>
              </a:rPr>
              <a:t>Is made to run each of language's script(s)</a:t>
            </a:r>
          </a:p>
          <a:p>
            <a:pPr marL="383540" lvl="1"/>
            <a:r>
              <a:rPr lang="en-US">
                <a:cs typeface="Calibri"/>
              </a:rPr>
              <a:t>Takes 2 arguments (language &amp; num of iterations)</a:t>
            </a:r>
          </a:p>
          <a:p>
            <a:pPr marL="383540" lvl="1"/>
            <a:r>
              <a:rPr lang="en-US">
                <a:cs typeface="Calibri"/>
              </a:rPr>
              <a:t>Incorporates </a:t>
            </a:r>
            <a:r>
              <a:rPr lang="en-US" b="1" err="1">
                <a:cs typeface="Calibri"/>
              </a:rPr>
              <a:t>pushd</a:t>
            </a:r>
            <a:r>
              <a:rPr lang="en-US">
                <a:cs typeface="Calibri"/>
              </a:rPr>
              <a:t> and </a:t>
            </a:r>
            <a:r>
              <a:rPr lang="en-US" b="1" err="1">
                <a:cs typeface="Calibri"/>
              </a:rPr>
              <a:t>popd</a:t>
            </a:r>
            <a:r>
              <a:rPr lang="en-US">
                <a:cs typeface="Calibri"/>
              </a:rPr>
              <a:t> commands:</a:t>
            </a:r>
          </a:p>
          <a:p>
            <a:pPr marL="566420" lvl="2"/>
            <a:r>
              <a:rPr lang="en-US">
                <a:cs typeface="Calibri"/>
              </a:rPr>
              <a:t>Directory stack system used instead of "cd &amp; cd .."</a:t>
            </a:r>
          </a:p>
          <a:p>
            <a:pPr marL="383540" lvl="1"/>
            <a:r>
              <a:rPr lang="en-US">
                <a:cs typeface="Calibri"/>
              </a:rPr>
              <a:t>All scripts print execution time in same format:</a:t>
            </a:r>
          </a:p>
          <a:p>
            <a:pPr marL="383540" lvl="1"/>
            <a:r>
              <a:rPr lang="en-US">
                <a:cs typeface="Calibri"/>
              </a:rPr>
              <a:t>"Execution Time: [exec. Time here] seconds"</a:t>
            </a:r>
          </a:p>
          <a:p>
            <a:pPr marL="383540" lvl="1"/>
            <a:r>
              <a:rPr lang="en-US">
                <a:cs typeface="Calibri"/>
              </a:rPr>
              <a:t>Regular Expression is used to parse for value.</a:t>
            </a:r>
          </a:p>
          <a:p>
            <a:pPr marL="383540" lvl="1"/>
            <a:r>
              <a:rPr lang="en-US">
                <a:cs typeface="Calibri"/>
              </a:rPr>
              <a:t>Data is then saved onto csv.</a:t>
            </a:r>
          </a:p>
          <a:p>
            <a:pPr marL="383540" lvl="1"/>
            <a:r>
              <a:rPr lang="en-US">
                <a:cs typeface="Calibri"/>
              </a:rPr>
              <a:t>When all desired tests are ran, csv is sent to discord channel.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999FD89-D082-8F7F-A0E2-9BA0A2744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0028" y="4881515"/>
            <a:ext cx="2797079" cy="134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824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516FC-0AEF-CB7C-1F3D-58F8AEA9E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OpenCV dataset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C114EB-3044-7551-F3B9-F90CCB49557C}"/>
              </a:ext>
            </a:extLst>
          </p:cNvPr>
          <p:cNvSpPr txBox="1"/>
          <p:nvPr/>
        </p:nvSpPr>
        <p:spPr>
          <a:xfrm>
            <a:off x="1287887" y="1972077"/>
            <a:ext cx="3058732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15 Images of: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 panose="020F0502020204030204"/>
              </a:rPr>
              <a:t>Blue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 panose="020F0502020204030204"/>
              </a:rPr>
              <a:t>Red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 panose="020F0502020204030204"/>
              </a:rPr>
              <a:t>Green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 panose="020F0502020204030204"/>
              </a:rPr>
              <a:t>Multi-color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 panose="020F0502020204030204"/>
              </a:rPr>
              <a:t>Blurry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 panose="020F0502020204030204"/>
              </a:rPr>
              <a:t>High brightness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 panose="020F0502020204030204"/>
              </a:rPr>
              <a:t>Low brightness</a:t>
            </a:r>
          </a:p>
          <a:p>
            <a:endParaRPr lang="en-US">
              <a:cs typeface="Calibri" panose="020F0502020204030204"/>
            </a:endParaRPr>
          </a:p>
          <a:p>
            <a:r>
              <a:rPr lang="en-US">
                <a:cs typeface="Calibri" panose="020F0502020204030204"/>
              </a:rPr>
              <a:t>Used: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 panose="020F0502020204030204"/>
              </a:rPr>
              <a:t>Blue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 panose="020F0502020204030204"/>
              </a:rPr>
              <a:t>Blurry</a:t>
            </a:r>
          </a:p>
          <a:p>
            <a:pPr marL="285750" indent="-285750">
              <a:buFont typeface="Arial"/>
              <a:buChar char="•"/>
            </a:pPr>
            <a:r>
              <a:rPr lang="en-US" err="1">
                <a:cs typeface="Calibri" panose="020F0502020204030204"/>
              </a:rPr>
              <a:t>yolo_objects</a:t>
            </a:r>
            <a:endParaRPr lang="en-US">
              <a:cs typeface="Calibri" panose="020F0502020204030204"/>
            </a:endParaRPr>
          </a:p>
        </p:txBody>
      </p:sp>
      <p:pic>
        <p:nvPicPr>
          <p:cNvPr id="6" name="Picture 5" descr="A group of people walking in a subway&#10;&#10;Description automatically generated">
            <a:extLst>
              <a:ext uri="{FF2B5EF4-FFF2-40B4-BE49-F238E27FC236}">
                <a16:creationId xmlns:a16="http://schemas.microsoft.com/office/drawing/2014/main" id="{32319840-55B1-3CFD-B88F-87BE28740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894" y="1774065"/>
            <a:ext cx="2743200" cy="1828800"/>
          </a:xfrm>
          <a:prstGeom prst="rect">
            <a:avLst/>
          </a:prstGeom>
        </p:spPr>
      </p:pic>
      <p:pic>
        <p:nvPicPr>
          <p:cNvPr id="7" name="Picture 6" descr="A close up of a colorful painting&#10;&#10;Description automatically generated">
            <a:extLst>
              <a:ext uri="{FF2B5EF4-FFF2-40B4-BE49-F238E27FC236}">
                <a16:creationId xmlns:a16="http://schemas.microsoft.com/office/drawing/2014/main" id="{56255AE3-3BA9-DD20-4D8B-FF35A6BB9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6653" y="1774065"/>
            <a:ext cx="2743200" cy="1828800"/>
          </a:xfrm>
          <a:prstGeom prst="rect">
            <a:avLst/>
          </a:prstGeom>
        </p:spPr>
      </p:pic>
      <p:pic>
        <p:nvPicPr>
          <p:cNvPr id="9" name="Picture 8" descr="A person in a warehouse holding a tablet&#10;&#10;Description automatically generated">
            <a:extLst>
              <a:ext uri="{FF2B5EF4-FFF2-40B4-BE49-F238E27FC236}">
                <a16:creationId xmlns:a16="http://schemas.microsoft.com/office/drawing/2014/main" id="{80EE4D38-E0B5-9398-A5ED-8C0D9773A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893" y="4027868"/>
            <a:ext cx="2743200" cy="1828800"/>
          </a:xfrm>
          <a:prstGeom prst="rect">
            <a:avLst/>
          </a:prstGeom>
        </p:spPr>
      </p:pic>
      <p:pic>
        <p:nvPicPr>
          <p:cNvPr id="10" name="Picture 9" descr="A person with neon paint covering her face&#10;&#10;Description automatically generated">
            <a:extLst>
              <a:ext uri="{FF2B5EF4-FFF2-40B4-BE49-F238E27FC236}">
                <a16:creationId xmlns:a16="http://schemas.microsoft.com/office/drawing/2014/main" id="{34DE501B-5DF0-6B50-2129-1DF55E3913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7386" y="4027868"/>
            <a:ext cx="2743200" cy="1828800"/>
          </a:xfrm>
          <a:prstGeom prst="rect">
            <a:avLst/>
          </a:prstGeom>
        </p:spPr>
      </p:pic>
      <p:pic>
        <p:nvPicPr>
          <p:cNvPr id="11" name="Content Placeholder 10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CC89F3B-1BA0-C4B1-78C0-B0E2ACC3DF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3063863" y="1742411"/>
            <a:ext cx="3645504" cy="1963378"/>
          </a:xfrm>
        </p:spPr>
      </p:pic>
    </p:spTree>
    <p:extLst>
      <p:ext uri="{BB962C8B-B14F-4D97-AF65-F5344CB8AC3E}">
        <p14:creationId xmlns:p14="http://schemas.microsoft.com/office/powerpoint/2010/main" val="3178388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DCD67-6F57-9522-682F-BF4F615F5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Color Conversion (Raspberry Pi 4b)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42E4215-F7A8-CF8D-CE8E-E0DC7344B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>
                <a:cs typeface="Calibri"/>
              </a:rPr>
              <a:t>Using BGR2GRAY</a:t>
            </a:r>
          </a:p>
          <a:p>
            <a:r>
              <a:rPr lang="en-US">
                <a:cs typeface="Calibri"/>
              </a:rPr>
              <a:t>C++</a:t>
            </a:r>
          </a:p>
          <a:p>
            <a:endParaRPr lang="en-US">
              <a:cs typeface="Calibri"/>
            </a:endParaRPr>
          </a:p>
        </p:txBody>
      </p:sp>
      <p:pic>
        <p:nvPicPr>
          <p:cNvPr id="3" name="Picture 2" descr="A group of blue and grey chairs&#10;&#10;Description automatically generated">
            <a:extLst>
              <a:ext uri="{FF2B5EF4-FFF2-40B4-BE49-F238E27FC236}">
                <a16:creationId xmlns:a16="http://schemas.microsoft.com/office/drawing/2014/main" id="{7697041B-90C2-4BEB-DA9F-10C173EC0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259" y="2833239"/>
            <a:ext cx="6617594" cy="18354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D03812-EFFA-6DE0-201B-FADABEBACA23}"/>
              </a:ext>
            </a:extLst>
          </p:cNvPr>
          <p:cNvSpPr txBox="1"/>
          <p:nvPr/>
        </p:nvSpPr>
        <p:spPr>
          <a:xfrm>
            <a:off x="5535232" y="220819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Python</a:t>
            </a:r>
            <a:endParaRPr lang="en-US"/>
          </a:p>
        </p:txBody>
      </p:sp>
      <p:pic>
        <p:nvPicPr>
          <p:cNvPr id="9" name="Picture 8" descr="Rows of empty seats in a stadium&#10;&#10;Description automatically generated">
            <a:extLst>
              <a:ext uri="{FF2B5EF4-FFF2-40B4-BE49-F238E27FC236}">
                <a16:creationId xmlns:a16="http://schemas.microsoft.com/office/drawing/2014/main" id="{1B4F561E-C4C3-E417-F750-9D798855A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96" y="2841171"/>
            <a:ext cx="2743200" cy="1828800"/>
          </a:xfrm>
          <a:prstGeom prst="rect">
            <a:avLst/>
          </a:prstGeom>
        </p:spPr>
      </p:pic>
      <p:pic>
        <p:nvPicPr>
          <p:cNvPr id="11" name="Picture 10" descr="Rows of blue seats&#10;&#10;Description automatically generated">
            <a:extLst>
              <a:ext uri="{FF2B5EF4-FFF2-40B4-BE49-F238E27FC236}">
                <a16:creationId xmlns:a16="http://schemas.microsoft.com/office/drawing/2014/main" id="{F5C29BAE-4A84-A276-DA85-185BCD0854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3413" y="2841171"/>
            <a:ext cx="2743200" cy="1828800"/>
          </a:xfrm>
          <a:prstGeom prst="rect">
            <a:avLst/>
          </a:prstGeom>
        </p:spPr>
      </p:pic>
      <p:pic>
        <p:nvPicPr>
          <p:cNvPr id="18" name="Picture 17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685BF7BC-6D19-0EC9-807C-65750E1D32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0331" y="4974578"/>
            <a:ext cx="6540062" cy="1007879"/>
          </a:xfrm>
          <a:prstGeom prst="rect">
            <a:avLst/>
          </a:prstGeom>
        </p:spPr>
      </p:pic>
      <p:pic>
        <p:nvPicPr>
          <p:cNvPr id="19" name="Picture 18" descr="A black background with white numbers and exclamation marks&#10;&#10;Description automatically generated">
            <a:extLst>
              <a:ext uri="{FF2B5EF4-FFF2-40B4-BE49-F238E27FC236}">
                <a16:creationId xmlns:a16="http://schemas.microsoft.com/office/drawing/2014/main" id="{42BF1A1C-C8BF-0D1C-CFD6-27D7763C50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539" y="4971130"/>
            <a:ext cx="5502164" cy="119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158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C4C8C-1E52-8FC1-0EDC-AE411ECCE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Project Goal: Achieved </a:t>
            </a:r>
            <a:r>
              <a:rPr lang="en-US" sz="3600">
                <a:solidFill>
                  <a:srgbClr val="FFFFFF"/>
                </a:solidFill>
                <a:latin typeface="Calibri"/>
                <a:cs typeface="Calibri"/>
              </a:rPr>
              <a:t>✅</a:t>
            </a:r>
            <a:endParaRPr lang="en-US" sz="3600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6726E-DE5C-18E7-216A-2CD51EDD6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486275" cy="402336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u="sng">
                <a:cs typeface="Calibri"/>
              </a:rPr>
              <a:t>Goal:</a:t>
            </a:r>
            <a:r>
              <a:rPr lang="en-US">
                <a:cs typeface="Calibri"/>
              </a:rPr>
              <a:t>  Benchmark and analyze performance of 4 different programming languages when executing OpenCV operations on Raspberry Pi.</a:t>
            </a:r>
            <a:r>
              <a:rPr lang="en-US" sz="1800">
                <a:solidFill>
                  <a:srgbClr val="FFFFFF"/>
                </a:solidFill>
                <a:cs typeface="Calibri"/>
              </a:rPr>
              <a:t>✅</a:t>
            </a:r>
            <a:endParaRPr lang="en-US" sz="1800">
              <a:cs typeface="Calibri" panose="020F0502020204030204"/>
            </a:endParaRPr>
          </a:p>
          <a:p>
            <a:r>
              <a:rPr lang="en-US" u="sng">
                <a:cs typeface="Calibri"/>
              </a:rPr>
              <a:t>Functions tested:</a:t>
            </a:r>
            <a:br>
              <a:rPr lang="en-US">
                <a:cs typeface="Calibri"/>
              </a:rPr>
            </a:br>
            <a:r>
              <a:rPr lang="en-US">
                <a:cs typeface="Calibri"/>
              </a:rPr>
              <a:t> - Blue to Gray color conversion</a:t>
            </a:r>
          </a:p>
          <a:p>
            <a:r>
              <a:rPr lang="en-US">
                <a:cs typeface="Calibri"/>
              </a:rPr>
              <a:t>  - Image sharpening</a:t>
            </a:r>
          </a:p>
          <a:p>
            <a:r>
              <a:rPr lang="en-US">
                <a:cs typeface="Calibri"/>
              </a:rPr>
              <a:t> - Image resizing</a:t>
            </a:r>
          </a:p>
          <a:p>
            <a:r>
              <a:rPr lang="en-US">
                <a:cs typeface="Calibri"/>
              </a:rPr>
              <a:t> - Image cropping</a:t>
            </a:r>
          </a:p>
          <a:p>
            <a:r>
              <a:rPr lang="en-US">
                <a:cs typeface="Calibri"/>
              </a:rPr>
              <a:t> - Histograms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8F49A5-B9E3-EB4C-3DD6-0D200988A98B}"/>
              </a:ext>
            </a:extLst>
          </p:cNvPr>
          <p:cNvSpPr txBox="1"/>
          <p:nvPr/>
        </p:nvSpPr>
        <p:spPr>
          <a:xfrm>
            <a:off x="6247209" y="1918096"/>
            <a:ext cx="5347096" cy="30008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>
                <a:cs typeface="Calibri"/>
              </a:rPr>
              <a:t>Platform:</a:t>
            </a:r>
            <a:r>
              <a:rPr lang="en-US">
                <a:cs typeface="Calibri"/>
              </a:rPr>
              <a:t> Raspberry Pi Model B (8GB)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US" sz="2000" u="sng">
                <a:solidFill>
                  <a:srgbClr val="404040"/>
                </a:solidFill>
                <a:cs typeface="Calibri"/>
              </a:rPr>
              <a:t>Languages:</a:t>
            </a:r>
            <a:br>
              <a:rPr lang="en-US" sz="2000" u="sng">
                <a:solidFill>
                  <a:srgbClr val="404040"/>
                </a:solidFill>
                <a:cs typeface="Calibri"/>
              </a:rPr>
            </a:br>
            <a:r>
              <a:rPr lang="en-US" sz="2000">
                <a:solidFill>
                  <a:srgbClr val="404040"/>
                </a:solidFill>
                <a:cs typeface="Calibri"/>
              </a:rPr>
              <a:t> - C++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US" sz="2000">
                <a:solidFill>
                  <a:srgbClr val="404040"/>
                </a:solidFill>
                <a:cs typeface="Calibri"/>
              </a:rPr>
              <a:t>  - Python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US" sz="2000">
                <a:solidFill>
                  <a:srgbClr val="404040"/>
                </a:solidFill>
                <a:cs typeface="Calibri"/>
              </a:rPr>
              <a:t> - Golang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US" sz="2000">
                <a:solidFill>
                  <a:srgbClr val="404040"/>
                </a:solidFill>
                <a:cs typeface="Calibri"/>
              </a:rPr>
              <a:t> - Rust</a:t>
            </a:r>
          </a:p>
        </p:txBody>
      </p:sp>
    </p:spTree>
    <p:extLst>
      <p:ext uri="{BB962C8B-B14F-4D97-AF65-F5344CB8AC3E}">
        <p14:creationId xmlns:p14="http://schemas.microsoft.com/office/powerpoint/2010/main" val="19132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26B29-5311-255B-AC16-8A658E150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058" y="136084"/>
            <a:ext cx="10058400" cy="811054"/>
          </a:xfrm>
        </p:spPr>
        <p:txBody>
          <a:bodyPr/>
          <a:lstStyle/>
          <a:p>
            <a:r>
              <a:rPr lang="en-US">
                <a:ea typeface="Calibri Light"/>
                <a:cs typeface="Calibri Light"/>
              </a:rPr>
              <a:t>Ensuring Same Flow of Instructions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1EFE46A-2F3F-DEE0-E99D-ED80DFA67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430" y="1845734"/>
            <a:ext cx="3388547" cy="402336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C++ Code as reference</a:t>
            </a:r>
          </a:p>
          <a:p>
            <a:pPr>
              <a:buChar char="-"/>
            </a:pPr>
            <a:r>
              <a:rPr lang="en-US">
                <a:ea typeface="Calibri"/>
                <a:cs typeface="Calibri"/>
              </a:rPr>
              <a:t>The C++ code was one of the first we installed, making sure we could create a fairly simple task for replication across languages.</a:t>
            </a:r>
          </a:p>
          <a:p>
            <a:pPr>
              <a:buChar char="-"/>
            </a:pPr>
            <a:endParaRPr lang="en-US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>
                <a:ea typeface="Calibri"/>
                <a:cs typeface="Calibri"/>
              </a:rPr>
              <a:t>Calculating Execution Time:</a:t>
            </a:r>
          </a:p>
          <a:p>
            <a:pPr>
              <a:buChar char="-"/>
            </a:pPr>
            <a:r>
              <a:rPr lang="en-US" err="1">
                <a:ea typeface="Calibri"/>
                <a:cs typeface="Calibri"/>
              </a:rPr>
              <a:t>GetTickCount</a:t>
            </a:r>
            <a:r>
              <a:rPr lang="en-US">
                <a:ea typeface="Calibri"/>
                <a:cs typeface="Calibri"/>
              </a:rPr>
              <a:t>() for before and after desired execution.</a:t>
            </a:r>
          </a:p>
          <a:p>
            <a:pPr>
              <a:buChar char="-"/>
            </a:pPr>
            <a:r>
              <a:rPr lang="en-US">
                <a:ea typeface="Calibri"/>
                <a:cs typeface="Calibri"/>
              </a:rPr>
              <a:t>Difference /(</a:t>
            </a:r>
            <a:r>
              <a:rPr lang="en-US" err="1">
                <a:ea typeface="Calibri"/>
                <a:cs typeface="Calibri"/>
              </a:rPr>
              <a:t>getTickFrequency</a:t>
            </a:r>
            <a:r>
              <a:rPr lang="en-US">
                <a:ea typeface="Calibri"/>
                <a:cs typeface="Calibri"/>
              </a:rPr>
              <a:t>)</a:t>
            </a:r>
          </a:p>
          <a:p>
            <a:pPr>
              <a:buChar char="-"/>
            </a:pPr>
            <a:endParaRPr lang="en-US">
              <a:ea typeface="Calibri"/>
              <a:cs typeface="Calibri"/>
            </a:endParaRPr>
          </a:p>
        </p:txBody>
      </p:sp>
      <p:pic>
        <p:nvPicPr>
          <p:cNvPr id="12" name="Picture 11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5ECEE1FB-1869-B278-F4EC-B50AE1876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957" y="984026"/>
            <a:ext cx="4662310" cy="5332092"/>
          </a:xfrm>
          <a:prstGeom prst="rect">
            <a:avLst/>
          </a:prstGeom>
        </p:spPr>
      </p:pic>
      <p:pic>
        <p:nvPicPr>
          <p:cNvPr id="14" name="Picture 1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746306B6-F0B5-4E28-DFE5-B9874EF67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3630" y="985896"/>
            <a:ext cx="3520812" cy="570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219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06D87-991C-35CE-80AC-75F2D047F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C++:IMG crop example</a:t>
            </a:r>
          </a:p>
        </p:txBody>
      </p:sp>
      <p:pic>
        <p:nvPicPr>
          <p:cNvPr id="4" name="Content Placeholder 3" descr="A close up of a cat&amp;#39;s face&#10;&#10;Description automatically generated">
            <a:extLst>
              <a:ext uri="{FF2B5EF4-FFF2-40B4-BE49-F238E27FC236}">
                <a16:creationId xmlns:a16="http://schemas.microsoft.com/office/drawing/2014/main" id="{386624CA-93AD-A766-5749-37BFAE68C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3174" y="4296647"/>
            <a:ext cx="2691039" cy="1787978"/>
          </a:xfrm>
        </p:spPr>
      </p:pic>
      <p:pic>
        <p:nvPicPr>
          <p:cNvPr id="8" name="Picture 7" descr="A grey cat with orange eyes&#10;&#10;Description automatically generated">
            <a:extLst>
              <a:ext uri="{FF2B5EF4-FFF2-40B4-BE49-F238E27FC236}">
                <a16:creationId xmlns:a16="http://schemas.microsoft.com/office/drawing/2014/main" id="{4B968CE4-BD38-EFDD-D394-59FE44363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363" y="3739380"/>
            <a:ext cx="2690307" cy="2340016"/>
          </a:xfrm>
          <a:prstGeom prst="rect">
            <a:avLst/>
          </a:prstGeom>
        </p:spPr>
      </p:pic>
      <p:pic>
        <p:nvPicPr>
          <p:cNvPr id="9" name="Picture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162AA42-59D8-C13B-065F-7B55834FA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2301" y="214456"/>
            <a:ext cx="4216148" cy="6435969"/>
          </a:xfrm>
          <a:prstGeom prst="rect">
            <a:avLst/>
          </a:prstGeom>
        </p:spPr>
      </p:pic>
      <p:pic>
        <p:nvPicPr>
          <p:cNvPr id="11" name="Picture 10" descr="A screen shot of a computer&#10;&#10;Description automatically generated">
            <a:extLst>
              <a:ext uri="{FF2B5EF4-FFF2-40B4-BE49-F238E27FC236}">
                <a16:creationId xmlns:a16="http://schemas.microsoft.com/office/drawing/2014/main" id="{C37FA687-5E8C-D421-5923-CBAFA9612B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829" y="1740824"/>
            <a:ext cx="5519057" cy="8817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3F46E2-1B4B-7B2F-8030-C399BAF354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829" y="2717205"/>
            <a:ext cx="5437414" cy="51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766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FC524-1DC8-8E93-AC25-384509891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Python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BF8D1E-8DB6-3B51-2E73-542C1B212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715996"/>
          </a:xfrm>
        </p:spPr>
        <p:txBody>
          <a:bodyPr vert="horz" lIns="0" tIns="45720" rIns="0" bIns="45720" rtlCol="0" anchor="t">
            <a:noAutofit/>
          </a:bodyPr>
          <a:lstStyle/>
          <a:p>
            <a:pPr marL="0" indent="0">
              <a:buNone/>
            </a:pPr>
            <a:r>
              <a:rPr lang="en-US">
                <a:latin typeface="Arial"/>
                <a:cs typeface="Arial"/>
              </a:rPr>
              <a:t>• </a:t>
            </a:r>
            <a:r>
              <a:rPr lang="en-US">
                <a:cs typeface="Calibri"/>
              </a:rPr>
              <a:t>OpenCV provided by prebuilt Python package "</a:t>
            </a:r>
            <a:r>
              <a:rPr lang="en-US" err="1">
                <a:cs typeface="Calibri"/>
              </a:rPr>
              <a:t>opencv</a:t>
            </a:r>
            <a:r>
              <a:rPr lang="en-US">
                <a:cs typeface="Calibri"/>
              </a:rPr>
              <a:t>-python" </a:t>
            </a:r>
          </a:p>
          <a:p>
            <a:pPr>
              <a:buNone/>
            </a:pPr>
            <a:r>
              <a:rPr lang="en-US">
                <a:latin typeface="Arial"/>
                <a:cs typeface="Arial"/>
              </a:rPr>
              <a:t>• </a:t>
            </a:r>
            <a:r>
              <a:rPr lang="en-US">
                <a:cs typeface="Calibri"/>
              </a:rPr>
              <a:t>Used version 4.8.1.78 </a:t>
            </a:r>
          </a:p>
          <a:p>
            <a:pPr>
              <a:buNone/>
            </a:pPr>
            <a:r>
              <a:rPr lang="en-US">
                <a:latin typeface="Arial"/>
                <a:cs typeface="Arial"/>
              </a:rPr>
              <a:t>• </a:t>
            </a:r>
            <a:r>
              <a:rPr lang="en-US">
                <a:latin typeface="Calibri"/>
                <a:cs typeface="Calibri"/>
              </a:rPr>
              <a:t>Syntax is simpler than some languages</a:t>
            </a:r>
            <a:endParaRPr lang="en-US">
              <a:cs typeface="Calibri"/>
            </a:endParaRPr>
          </a:p>
          <a:p>
            <a:pPr>
              <a:buNone/>
            </a:pPr>
            <a:r>
              <a:rPr lang="en-US">
                <a:latin typeface="Arial"/>
                <a:cs typeface="Arial"/>
              </a:rPr>
              <a:t>• </a:t>
            </a:r>
            <a:r>
              <a:rPr lang="en-US">
                <a:cs typeface="Calibri"/>
              </a:rPr>
              <a:t>Uses additional library "</a:t>
            </a:r>
            <a:r>
              <a:rPr lang="en-US" err="1">
                <a:cs typeface="Calibri"/>
              </a:rPr>
              <a:t>numpy</a:t>
            </a:r>
            <a:r>
              <a:rPr lang="en-US">
                <a:cs typeface="Calibri"/>
              </a:rPr>
              <a:t>" for mathematical operations</a:t>
            </a:r>
            <a:endParaRPr lang="en-US"/>
          </a:p>
          <a:p>
            <a:pPr marL="0" indent="0">
              <a:buNone/>
            </a:pPr>
            <a:endParaRPr lang="en-US" sz="1800">
              <a:cs typeface="Calibri"/>
            </a:endParaRPr>
          </a:p>
          <a:p>
            <a:pPr marL="0" indent="0">
              <a:buNone/>
            </a:pPr>
            <a:endParaRPr lang="en-US" sz="1800">
              <a:cs typeface="Calibri"/>
            </a:endParaRPr>
          </a:p>
          <a:p>
            <a:pPr marL="0" indent="0">
              <a:buNone/>
            </a:pPr>
            <a:endParaRPr lang="en-US" sz="1800">
              <a:cs typeface="Calibri"/>
            </a:endParaRPr>
          </a:p>
          <a:p>
            <a:pPr marL="0" indent="0">
              <a:buNone/>
            </a:pPr>
            <a:endParaRPr lang="en-US" sz="1800">
              <a:cs typeface="Calibri"/>
            </a:endParaRPr>
          </a:p>
          <a:p>
            <a:pPr marL="0" indent="0">
              <a:buNone/>
            </a:pPr>
            <a:endParaRPr lang="en-US" sz="1800">
              <a:cs typeface="Calibri"/>
            </a:endParaRPr>
          </a:p>
          <a:p>
            <a:pPr marL="0" indent="0">
              <a:buNone/>
            </a:pPr>
            <a:endParaRPr lang="en-US" sz="1800">
              <a:cs typeface="Calibri"/>
            </a:endParaRPr>
          </a:p>
        </p:txBody>
      </p:sp>
      <p:pic>
        <p:nvPicPr>
          <p:cNvPr id="6" name="Picture 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1DF32ADC-D0EC-22AA-6005-543DBAEC7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559" y="4908529"/>
            <a:ext cx="7856433" cy="753893"/>
          </a:xfrm>
          <a:prstGeom prst="rect">
            <a:avLst/>
          </a:prstGeom>
        </p:spPr>
      </p:pic>
      <p:pic>
        <p:nvPicPr>
          <p:cNvPr id="8" name="Picture 7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EFE72647-D6AF-6B08-3E42-14489B8A3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185" y="3788666"/>
            <a:ext cx="9631361" cy="966996"/>
          </a:xfrm>
          <a:prstGeom prst="rect">
            <a:avLst/>
          </a:prstGeom>
        </p:spPr>
      </p:pic>
      <p:pic>
        <p:nvPicPr>
          <p:cNvPr id="9" name="Picture 8" descr="A colorful lines on a white background&#10;&#10;Description automatically generated">
            <a:extLst>
              <a:ext uri="{FF2B5EF4-FFF2-40B4-BE49-F238E27FC236}">
                <a16:creationId xmlns:a16="http://schemas.microsoft.com/office/drawing/2014/main" id="{D16A58F6-E43C-918E-6000-E1C7B2B88D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4216" y="374870"/>
            <a:ext cx="1040728" cy="2953998"/>
          </a:xfrm>
          <a:prstGeom prst="rect">
            <a:avLst/>
          </a:prstGeom>
        </p:spPr>
      </p:pic>
      <p:pic>
        <p:nvPicPr>
          <p:cNvPr id="10" name="Picture 9" descr="A graph showing different colored lines&#10;&#10;Description automatically generated">
            <a:extLst>
              <a:ext uri="{FF2B5EF4-FFF2-40B4-BE49-F238E27FC236}">
                <a16:creationId xmlns:a16="http://schemas.microsoft.com/office/drawing/2014/main" id="{1AA43E91-27C6-B82F-0F17-0E044ED71B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8934" y="374452"/>
            <a:ext cx="998781" cy="2953997"/>
          </a:xfrm>
          <a:prstGeom prst="rect">
            <a:avLst/>
          </a:prstGeom>
        </p:spPr>
      </p:pic>
      <p:pic>
        <p:nvPicPr>
          <p:cNvPr id="11" name="Picture 10" descr="A graph showing different colored lines&#10;&#10;Description automatically generated">
            <a:extLst>
              <a:ext uri="{FF2B5EF4-FFF2-40B4-BE49-F238E27FC236}">
                <a16:creationId xmlns:a16="http://schemas.microsoft.com/office/drawing/2014/main" id="{A9B207F9-63A3-2770-BF87-11E10F419F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07228" y="374591"/>
            <a:ext cx="1053265" cy="295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69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37F99-45E0-D701-0EE2-61DA481D4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Golang</a:t>
            </a:r>
            <a:endParaRPr lang="en-US"/>
          </a:p>
        </p:txBody>
      </p:sp>
      <p:pic>
        <p:nvPicPr>
          <p:cNvPr id="6" name="Content Placeholder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48D51C5-B754-5737-8415-49BE651AD4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57469" y="2314556"/>
            <a:ext cx="4434993" cy="2369896"/>
          </a:xfrm>
        </p:spPr>
      </p:pic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FE67B17-3872-306B-64DF-91FC583DA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585" y="224199"/>
            <a:ext cx="4408310" cy="2091603"/>
          </a:xfrm>
          <a:prstGeom prst="rect">
            <a:avLst/>
          </a:prstGeom>
        </p:spPr>
      </p:pic>
      <p:pic>
        <p:nvPicPr>
          <p:cNvPr id="7" name="Picture 6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6F8B28B8-730E-2A76-8B46-62F32E06C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7006" y="4682067"/>
            <a:ext cx="4436534" cy="7804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396AD8-FB3B-89FF-14CD-1E7379F32610}"/>
              </a:ext>
            </a:extLst>
          </p:cNvPr>
          <p:cNvSpPr txBox="1"/>
          <p:nvPr/>
        </p:nvSpPr>
        <p:spPr>
          <a:xfrm>
            <a:off x="1171863" y="2012372"/>
            <a:ext cx="6489699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Provides multiple ways of installing</a:t>
            </a:r>
          </a:p>
          <a:p>
            <a:pPr marL="742950" lvl="1" indent="-285750">
              <a:buFont typeface="Courier New"/>
              <a:buChar char="o"/>
            </a:pPr>
            <a:r>
              <a:rPr lang="en-US">
                <a:cs typeface="Calibri"/>
              </a:rPr>
              <a:t>From ubuntu package</a:t>
            </a:r>
          </a:p>
          <a:p>
            <a:pPr marL="742950" lvl="1" indent="-285750">
              <a:buFont typeface="Courier New"/>
              <a:buChar char="o"/>
            </a:pPr>
            <a:r>
              <a:rPr lang="en-US">
                <a:cs typeface="Calibri"/>
              </a:rPr>
              <a:t>From developer source</a:t>
            </a:r>
          </a:p>
          <a:p>
            <a:r>
              <a:rPr lang="en-US">
                <a:cs typeface="Calibri"/>
              </a:rPr>
              <a:t>OpenCV on Go is the package "</a:t>
            </a:r>
            <a:r>
              <a:rPr lang="en-US" err="1">
                <a:cs typeface="Calibri"/>
              </a:rPr>
              <a:t>GoCV</a:t>
            </a:r>
            <a:r>
              <a:rPr lang="en-US">
                <a:cs typeface="Calibri"/>
              </a:rPr>
              <a:t>"</a:t>
            </a:r>
          </a:p>
          <a:p>
            <a:pPr marL="742950" lvl="1" indent="-285750">
              <a:buFont typeface="Courier New"/>
              <a:buChar char="o"/>
            </a:pPr>
            <a:r>
              <a:rPr lang="en-US">
                <a:cs typeface="Calibri"/>
              </a:rPr>
              <a:t>Released Dec. 2017 (Latest commit Oct)</a:t>
            </a:r>
          </a:p>
          <a:p>
            <a:r>
              <a:rPr lang="en-US">
                <a:cs typeface="Calibri"/>
              </a:rPr>
              <a:t>Experience:</a:t>
            </a:r>
          </a:p>
          <a:p>
            <a:pPr marL="742950" lvl="1" indent="-285750">
              <a:buFont typeface="Courier New"/>
              <a:buChar char="o"/>
            </a:pPr>
            <a:r>
              <a:rPr lang="en-US">
                <a:cs typeface="Calibri"/>
              </a:rPr>
              <a:t>Cloning git repo and running make file is simple, but the linking and building of C objects for Go use took some time.</a:t>
            </a:r>
          </a:p>
          <a:p>
            <a:pPr marL="742950" lvl="1" indent="-285750">
              <a:buFont typeface="Courier New"/>
              <a:buChar char="o"/>
            </a:pPr>
            <a:r>
              <a:rPr lang="en-US">
                <a:cs typeface="Calibri"/>
              </a:rPr>
              <a:t>Once installed it was simple to get a working program.</a:t>
            </a:r>
          </a:p>
          <a:p>
            <a:pPr marL="742950" lvl="1" indent="-285750">
              <a:buFont typeface="Courier New"/>
              <a:buChar char="o"/>
            </a:pPr>
            <a:endParaRPr lang="en-US">
              <a:cs typeface="Calibri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>
                <a:cs typeface="Calibri"/>
              </a:rPr>
              <a:t>Errors on runtime were also helpful to ensure functions were as similar as the </a:t>
            </a:r>
            <a:r>
              <a:rPr lang="en-US" err="1">
                <a:cs typeface="Calibri"/>
              </a:rPr>
              <a:t>c++</a:t>
            </a:r>
            <a:r>
              <a:rPr lang="en-US">
                <a:cs typeface="Calibri"/>
              </a:rPr>
              <a:t> reference library</a:t>
            </a:r>
          </a:p>
          <a:p>
            <a:pPr marL="742950" lvl="1" indent="-285750">
              <a:buFont typeface="Courier New"/>
              <a:buChar char="o"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5741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F6144-3744-190F-AB9E-DA8D70A4F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Rust</a:t>
            </a:r>
            <a:endParaRPr lang="en-US"/>
          </a:p>
        </p:txBody>
      </p:sp>
      <p:pic>
        <p:nvPicPr>
          <p:cNvPr id="4" name="Content Placeholder 3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A4C1727F-E9CB-033E-C185-797A92AF62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5991" y="291534"/>
            <a:ext cx="7551822" cy="1807786"/>
          </a:xfrm>
        </p:spPr>
      </p:pic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8A1191A3-37EF-8B5B-6CC1-2AB78DA7C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005" y="2357440"/>
            <a:ext cx="5560594" cy="29652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072ADA-2D69-5E4A-CDE2-AE84BE74BA22}"/>
              </a:ext>
            </a:extLst>
          </p:cNvPr>
          <p:cNvSpPr txBox="1"/>
          <p:nvPr/>
        </p:nvSpPr>
        <p:spPr>
          <a:xfrm>
            <a:off x="442410" y="2155657"/>
            <a:ext cx="4978065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>
                <a:cs typeface="Calibri" panose="020F0502020204030204"/>
              </a:rPr>
              <a:t>Inconsistent functions (name/# of arguments/</a:t>
            </a:r>
            <a:r>
              <a:rPr lang="en-US" sz="2400" err="1">
                <a:cs typeface="Calibri" panose="020F0502020204030204"/>
              </a:rPr>
              <a:t>etc</a:t>
            </a:r>
            <a:r>
              <a:rPr lang="en-US" sz="2400">
                <a:cs typeface="Calibri" panose="020F0502020204030204"/>
              </a:rPr>
              <a:t>)</a:t>
            </a:r>
          </a:p>
          <a:p>
            <a:pPr marL="457200" indent="-457200">
              <a:buFont typeface="Arial"/>
              <a:buChar char="•"/>
            </a:pPr>
            <a:r>
              <a:rPr lang="en-US" sz="2400">
                <a:cs typeface="Calibri" panose="020F0502020204030204"/>
              </a:rPr>
              <a:t>Not easy to use </a:t>
            </a:r>
            <a:r>
              <a:rPr lang="en-US" sz="2400" err="1">
                <a:cs typeface="Calibri"/>
              </a:rPr>
              <a:t>opencv</a:t>
            </a:r>
            <a:r>
              <a:rPr lang="en-US" sz="2400">
                <a:cs typeface="Calibri"/>
              </a:rPr>
              <a:t> in Rust</a:t>
            </a:r>
          </a:p>
          <a:p>
            <a:pPr marL="457200" indent="-457200">
              <a:buFont typeface="Arial"/>
              <a:buChar char="•"/>
            </a:pPr>
            <a:r>
              <a:rPr lang="en-US" sz="2400">
                <a:cs typeface="Calibri"/>
              </a:rPr>
              <a:t>Errors were helpful</a:t>
            </a:r>
          </a:p>
          <a:p>
            <a:pPr marL="457200" indent="-457200">
              <a:buFont typeface="Arial"/>
              <a:buChar char="•"/>
            </a:pPr>
            <a:endParaRPr lang="en-US" sz="2400">
              <a:cs typeface="Calibri"/>
            </a:endParaRPr>
          </a:p>
        </p:txBody>
      </p:sp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C4DAFBD5-34C8-6256-0E2D-2567F9933C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952" y="3805990"/>
            <a:ext cx="4728409" cy="2364205"/>
          </a:xfrm>
          <a:prstGeom prst="rect">
            <a:avLst/>
          </a:prstGeom>
        </p:spPr>
      </p:pic>
      <p:pic>
        <p:nvPicPr>
          <p:cNvPr id="8" name="Picture 7" descr="A close up of a computer screen&#10;&#10;Description automatically generated">
            <a:extLst>
              <a:ext uri="{FF2B5EF4-FFF2-40B4-BE49-F238E27FC236}">
                <a16:creationId xmlns:a16="http://schemas.microsoft.com/office/drawing/2014/main" id="{8B2C7A0B-EB7D-4628-46C8-20E8409624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6242" y="5522190"/>
            <a:ext cx="6222331" cy="53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153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2FF74F-004A-40F8-9BBA-1170E3C1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7D77ED-28A8-4135-8177-8466BFF32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B8F0AA-FDF3-576A-D5D1-63C3445F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ea typeface="Calibri Light"/>
                <a:cs typeface="Calibri Light"/>
              </a:rPr>
              <a:t>Current Progress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6D26E-312A-F6A4-2ABA-FF07EAE7D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236304"/>
            <a:ext cx="5977938" cy="3652667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sz="1800">
                <a:solidFill>
                  <a:srgbClr val="FFFFFF"/>
                </a:solidFill>
                <a:ea typeface="Calibri" panose="020F0502020204030204"/>
                <a:cs typeface="Calibri" panose="020F0502020204030204"/>
              </a:rPr>
              <a:t>OpenCV installation = ✅</a:t>
            </a:r>
            <a:endParaRPr lang="en-US" sz="1800">
              <a:solidFill>
                <a:srgbClr val="FFFFFF"/>
              </a:solidFill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sz="1800">
                <a:solidFill>
                  <a:srgbClr val="FFFFFF"/>
                </a:solidFill>
                <a:ea typeface="Calibri" panose="020F0502020204030204"/>
                <a:cs typeface="Calibri" panose="020F0502020204030204"/>
              </a:rPr>
              <a:t>Languages Configured and working = ✅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1800">
                <a:solidFill>
                  <a:srgbClr val="FFFFFF"/>
                </a:solidFill>
                <a:ea typeface="Calibri" panose="020F0502020204030204"/>
                <a:cs typeface="Calibri" panose="020F0502020204030204"/>
              </a:rPr>
              <a:t>Retrieving Execution Time in scripts = ✅</a:t>
            </a:r>
          </a:p>
          <a:p>
            <a:pPr>
              <a:buFont typeface="Arial" panose="020F0502020204030204" pitchFamily="34" charset="0"/>
              <a:buChar char="•"/>
            </a:pPr>
            <a:endParaRPr lang="en-US" sz="1800">
              <a:solidFill>
                <a:srgbClr val="FFFFFF"/>
              </a:solidFill>
              <a:ea typeface="Calibri" panose="020F0502020204030204"/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endParaRPr lang="en-US" sz="1800">
              <a:solidFill>
                <a:srgbClr val="FFFFFF"/>
              </a:solidFill>
              <a:ea typeface="Calibri" panose="020F0502020204030204"/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endParaRPr lang="en-US" sz="1800">
              <a:solidFill>
                <a:srgbClr val="FFFFFF"/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E484CB-1781-4421-8EB9-D785B9504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84456CDD-73D5-6617-C692-BD28BA03B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9636" y="310351"/>
            <a:ext cx="2865907" cy="623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051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ADD59-718D-7DFA-87CA-8E127F210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Language Config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B340B-3C5D-C873-52C2-B00B40DB9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6052"/>
            <a:ext cx="5373512" cy="4431574"/>
          </a:xfrm>
        </p:spPr>
        <p:txBody>
          <a:bodyPr vert="horz" lIns="0" tIns="45720" rIns="0" bIns="45720" rtlCol="0" anchor="t">
            <a:noAutofit/>
          </a:bodyPr>
          <a:lstStyle/>
          <a:p>
            <a:r>
              <a:rPr lang="en-US" sz="1300">
                <a:ea typeface="Calibri" panose="020F0502020204030204"/>
                <a:cs typeface="Calibri" panose="020F0502020204030204"/>
              </a:rPr>
              <a:t>Python:</a:t>
            </a:r>
          </a:p>
          <a:p>
            <a:pPr>
              <a:buChar char="-"/>
            </a:pPr>
            <a:r>
              <a:rPr lang="en-US" sz="1300">
                <a:ea typeface="Calibri" panose="020F0502020204030204"/>
                <a:cs typeface="Calibri" panose="020F0502020204030204"/>
              </a:rPr>
              <a:t>Straight forward installation using pip through terminal ("pip install </a:t>
            </a:r>
            <a:r>
              <a:rPr lang="en-US" sz="1300" err="1">
                <a:ea typeface="Calibri" panose="020F0502020204030204"/>
                <a:cs typeface="Calibri" panose="020F0502020204030204"/>
              </a:rPr>
              <a:t>opencv</a:t>
            </a:r>
            <a:r>
              <a:rPr lang="en-US" sz="1300">
                <a:ea typeface="Calibri" panose="020F0502020204030204"/>
                <a:cs typeface="Calibri" panose="020F0502020204030204"/>
              </a:rPr>
              <a:t>-python")</a:t>
            </a:r>
          </a:p>
          <a:p>
            <a:pPr>
              <a:buChar char="-"/>
            </a:pPr>
            <a:r>
              <a:rPr lang="en-US" sz="1300">
                <a:ea typeface="Calibri" panose="020F0502020204030204"/>
                <a:cs typeface="Calibri" panose="020F0502020204030204"/>
              </a:rPr>
              <a:t>Also installed </a:t>
            </a:r>
            <a:r>
              <a:rPr lang="en-US" sz="1300" err="1">
                <a:ea typeface="Calibri" panose="020F0502020204030204"/>
                <a:cs typeface="Calibri" panose="020F0502020204030204"/>
              </a:rPr>
              <a:t>numpy</a:t>
            </a:r>
            <a:r>
              <a:rPr lang="en-US" sz="1300">
                <a:ea typeface="Calibri" panose="020F0502020204030204"/>
                <a:cs typeface="Calibri" panose="020F0502020204030204"/>
              </a:rPr>
              <a:t> and time for face/eye detection program</a:t>
            </a:r>
          </a:p>
          <a:p>
            <a:pPr marL="0" indent="0">
              <a:buNone/>
            </a:pPr>
            <a:r>
              <a:rPr lang="en-US" sz="1300">
                <a:ea typeface="Calibri" panose="020F0502020204030204"/>
                <a:cs typeface="Calibri" panose="020F0502020204030204"/>
              </a:rPr>
              <a:t>Golang:</a:t>
            </a:r>
          </a:p>
          <a:p>
            <a:pPr>
              <a:buChar char="-"/>
            </a:pPr>
            <a:r>
              <a:rPr lang="en-US" sz="1300">
                <a:ea typeface="Calibri" panose="020F0502020204030204"/>
                <a:cs typeface="Calibri" panose="020F0502020204030204"/>
              </a:rPr>
              <a:t>Following instructions from documentation was enough to get working install</a:t>
            </a:r>
          </a:p>
          <a:p>
            <a:pPr>
              <a:buChar char="-"/>
            </a:pPr>
            <a:r>
              <a:rPr lang="en-US" sz="1300">
                <a:ea typeface="Calibri" panose="020F0502020204030204"/>
                <a:cs typeface="Calibri" panose="020F0502020204030204"/>
              </a:rPr>
              <a:t>Long build time of Libraries for Go use</a:t>
            </a:r>
          </a:p>
          <a:p>
            <a:pPr marL="0" indent="0">
              <a:buNone/>
            </a:pPr>
            <a:r>
              <a:rPr lang="en-US" sz="1300">
                <a:ea typeface="Calibri" panose="020F0502020204030204"/>
                <a:cs typeface="Calibri" panose="020F0502020204030204"/>
              </a:rPr>
              <a:t>Rust:</a:t>
            </a:r>
          </a:p>
          <a:p>
            <a:pPr>
              <a:buChar char="-"/>
            </a:pPr>
            <a:r>
              <a:rPr lang="en-US" sz="1300">
                <a:ea typeface="Calibri" panose="020F0502020204030204"/>
                <a:cs typeface="Calibri" panose="020F0502020204030204"/>
              </a:rPr>
              <a:t>Installation was simple through terminal</a:t>
            </a:r>
          </a:p>
          <a:p>
            <a:pPr>
              <a:buChar char="-"/>
            </a:pPr>
            <a:r>
              <a:rPr lang="en-US" sz="1300">
                <a:ea typeface="Calibri" panose="020F0502020204030204"/>
                <a:cs typeface="Calibri" panose="020F0502020204030204"/>
              </a:rPr>
              <a:t>Required custom class for error handling of OpenCV lib and std lib</a:t>
            </a:r>
          </a:p>
          <a:p>
            <a:pPr marL="0" indent="0">
              <a:buNone/>
            </a:pPr>
            <a:r>
              <a:rPr lang="en-US" sz="1300">
                <a:ea typeface="Calibri" panose="020F0502020204030204"/>
                <a:cs typeface="Calibri" panose="020F0502020204030204"/>
              </a:rPr>
              <a:t>C++:</a:t>
            </a:r>
          </a:p>
          <a:p>
            <a:pPr>
              <a:buChar char="-"/>
            </a:pPr>
            <a:r>
              <a:rPr lang="en-US" sz="1300">
                <a:ea typeface="Calibri" panose="020F0502020204030204"/>
                <a:cs typeface="Calibri" panose="020F0502020204030204"/>
              </a:rPr>
              <a:t>Installed using prebuilt package "</a:t>
            </a:r>
            <a:r>
              <a:rPr lang="en-US" sz="1300" err="1">
                <a:ea typeface="Calibri" panose="020F0502020204030204"/>
                <a:cs typeface="Calibri" panose="020F0502020204030204"/>
              </a:rPr>
              <a:t>libopencv</a:t>
            </a:r>
            <a:r>
              <a:rPr lang="en-US" sz="1300">
                <a:ea typeface="Calibri" panose="020F0502020204030204"/>
                <a:cs typeface="Calibri" panose="020F0502020204030204"/>
              </a:rPr>
              <a:t>-dev"</a:t>
            </a:r>
          </a:p>
          <a:p>
            <a:pPr marL="383540" lvl="1">
              <a:buChar char="-"/>
            </a:pPr>
            <a:r>
              <a:rPr lang="en-US" sz="1300">
                <a:ea typeface="Calibri" panose="020F0502020204030204"/>
                <a:cs typeface="Calibri" panose="020F0502020204030204"/>
              </a:rPr>
              <a:t>Not up to date, will build from latest source to be consistent with other languages</a:t>
            </a:r>
          </a:p>
          <a:p>
            <a:pPr>
              <a:buChar char="-"/>
            </a:pPr>
            <a:r>
              <a:rPr lang="en-US" sz="1300">
                <a:ea typeface="Calibri" panose="020F0502020204030204"/>
                <a:cs typeface="Calibri" panose="020F0502020204030204"/>
              </a:rPr>
              <a:t>Compiling program needs specific </a:t>
            </a:r>
            <a:r>
              <a:rPr lang="en-US" sz="1300" err="1">
                <a:ea typeface="Calibri" panose="020F0502020204030204"/>
                <a:cs typeface="Calibri" panose="020F0502020204030204"/>
              </a:rPr>
              <a:t>args</a:t>
            </a:r>
            <a:r>
              <a:rPr lang="en-US" sz="1300">
                <a:ea typeface="Calibri" panose="020F0502020204030204"/>
                <a:cs typeface="Calibri" panose="020F0502020204030204"/>
              </a:rPr>
              <a:t> to correctly compile</a:t>
            </a:r>
          </a:p>
          <a:p>
            <a:pPr>
              <a:buChar char="-"/>
            </a:pPr>
            <a:endParaRPr lang="en-US" sz="130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sz="130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12" name="Picture 11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D08AE325-8525-8191-2220-C27E31D68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19" y="6170681"/>
            <a:ext cx="7042385" cy="54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17557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1F40AC7539184F866632DC4DD58686" ma:contentTypeVersion="15" ma:contentTypeDescription="Create a new document." ma:contentTypeScope="" ma:versionID="f29816d413a1416a5a003404348cf609">
  <xsd:schema xmlns:xsd="http://www.w3.org/2001/XMLSchema" xmlns:xs="http://www.w3.org/2001/XMLSchema" xmlns:p="http://schemas.microsoft.com/office/2006/metadata/properties" xmlns:ns3="35adb83e-19b8-479a-ab59-3b51e814bab1" xmlns:ns4="7240446a-a952-4b47-aa7a-bc2a5d76ef9c" targetNamespace="http://schemas.microsoft.com/office/2006/metadata/properties" ma:root="true" ma:fieldsID="ebf4cf3bbbcc3e1c943d28fe7268472d" ns3:_="" ns4:_="">
    <xsd:import namespace="35adb83e-19b8-479a-ab59-3b51e814bab1"/>
    <xsd:import namespace="7240446a-a952-4b47-aa7a-bc2a5d76ef9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DateTaken" minOccurs="0"/>
                <xsd:element ref="ns3:_activity" minOccurs="0"/>
                <xsd:element ref="ns3:MediaLengthInSecond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adb83e-19b8-479a-ab59-3b51e814ba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40446a-a952-4b47-aa7a-bc2a5d76ef9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5adb83e-19b8-479a-ab59-3b51e814bab1" xsi:nil="true"/>
  </documentManagement>
</p:properties>
</file>

<file path=customXml/itemProps1.xml><?xml version="1.0" encoding="utf-8"?>
<ds:datastoreItem xmlns:ds="http://schemas.openxmlformats.org/officeDocument/2006/customXml" ds:itemID="{5D47BFE8-3D07-4AED-9FA0-D389CFCB4A24}">
  <ds:schemaRefs>
    <ds:schemaRef ds:uri="35adb83e-19b8-479a-ab59-3b51e814bab1"/>
    <ds:schemaRef ds:uri="7240446a-a952-4b47-aa7a-bc2a5d76ef9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DBB1695-7079-4E23-88B5-91EDC6AB122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14726D-2F3E-47EA-AFC7-4589F4465AAC}">
  <ds:schemaRefs>
    <ds:schemaRef ds:uri="35adb83e-19b8-479a-ab59-3b51e814bab1"/>
    <ds:schemaRef ds:uri="7240446a-a952-4b47-aa7a-bc2a5d76ef9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Retrospect</vt:lpstr>
      <vt:lpstr>OpenCV Performance Evaluation</vt:lpstr>
      <vt:lpstr>Project Goal: Achieved ✅</vt:lpstr>
      <vt:lpstr>Ensuring Same Flow of Instructions</vt:lpstr>
      <vt:lpstr>C++:IMG crop example</vt:lpstr>
      <vt:lpstr>Python</vt:lpstr>
      <vt:lpstr>Golang</vt:lpstr>
      <vt:lpstr>Rust</vt:lpstr>
      <vt:lpstr>Current Progress</vt:lpstr>
      <vt:lpstr>Language Config </vt:lpstr>
      <vt:lpstr>Shell Script</vt:lpstr>
      <vt:lpstr>Data Collection Process</vt:lpstr>
      <vt:lpstr>OpenCV dataset</vt:lpstr>
      <vt:lpstr>Color Conversion (Raspberry Pi 4b)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Lam</dc:creator>
  <cp:revision>7</cp:revision>
  <dcterms:created xsi:type="dcterms:W3CDTF">2023-09-26T04:28:37Z</dcterms:created>
  <dcterms:modified xsi:type="dcterms:W3CDTF">2023-12-04T21:22:39Z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0x010100C11F40AC7539184F866632DC4DD58686</vt:lpwstr>
  </property>
</Properties>
</file>