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Dosis Light"/>
      <p:regular r:id="rId15"/>
      <p:bold r:id="rId16"/>
    </p:embeddedFont>
    <p:embeddedFont>
      <p:font typeface="Dosis"/>
      <p:regular r:id="rId17"/>
      <p:bold r:id="rId18"/>
    </p:embeddedFont>
    <p:embeddedFont>
      <p:font typeface="Titillium Web Ligh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itilliumWebLight-bold.fntdata"/><Relationship Id="rId11" Type="http://schemas.openxmlformats.org/officeDocument/2006/relationships/slide" Target="slides/slide7.xml"/><Relationship Id="rId22" Type="http://schemas.openxmlformats.org/officeDocument/2006/relationships/font" Target="fonts/TitilliumWebLight-boldItalic.fntdata"/><Relationship Id="rId10" Type="http://schemas.openxmlformats.org/officeDocument/2006/relationships/slide" Target="slides/slide6.xml"/><Relationship Id="rId21" Type="http://schemas.openxmlformats.org/officeDocument/2006/relationships/font" Target="fonts/TitilliumWebLight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DosisLight-regular.fntdata"/><Relationship Id="rId14" Type="http://schemas.openxmlformats.org/officeDocument/2006/relationships/slide" Target="slides/slide10.xml"/><Relationship Id="rId17" Type="http://schemas.openxmlformats.org/officeDocument/2006/relationships/font" Target="fonts/Dosis-regular.fntdata"/><Relationship Id="rId16" Type="http://schemas.openxmlformats.org/officeDocument/2006/relationships/font" Target="fonts/DosisLight-bold.fntdata"/><Relationship Id="rId5" Type="http://schemas.openxmlformats.org/officeDocument/2006/relationships/slide" Target="slides/slide1.xml"/><Relationship Id="rId19" Type="http://schemas.openxmlformats.org/officeDocument/2006/relationships/font" Target="fonts/TitilliumWebLight-regular.fntdata"/><Relationship Id="rId6" Type="http://schemas.openxmlformats.org/officeDocument/2006/relationships/slide" Target="slides/slide2.xml"/><Relationship Id="rId18" Type="http://schemas.openxmlformats.org/officeDocument/2006/relationships/font" Target="fonts/Dosi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2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2" name="Shape 3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3" name="Google Shape;3943;g31aa2e92aec_0_29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4" name="Google Shape;3944;g31aa2e92aec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8" name="Shape 3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9" name="Google Shape;3839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0" name="Google Shape;384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7" name="Shape 3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8" name="Google Shape;3868;g31b7ffafb6f_3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9" name="Google Shape;3869;g31b7ffafb6f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4" name="Shape 3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5" name="Google Shape;3875;g31aa2e92aec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6" name="Google Shape;3876;g31aa2e92ae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2" name="Shape 3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3" name="Google Shape;3893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4" name="Google Shape;3894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2" name="Shape 3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3" name="Google Shape;3903;g31b48df9328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4" name="Google Shape;3904;g31b48df932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2" name="Shape 3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3" name="Google Shape;3913;g31c2cea0e21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4" name="Google Shape;3914;g31c2cea0e2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2" name="Shape 3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3" name="Google Shape;3923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4" name="Google Shape;3924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2" name="Shape 3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3" name="Google Shape;3933;g31b7ffafb6f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4" name="Google Shape;3934;g31b7ffafb6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accent5"/>
        </a:solidFill>
      </p:bgPr>
    </p:bg>
    <p:spTree>
      <p:nvGrpSpPr>
        <p:cNvPr id="3230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05" name="Google Shape;3505;p1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_1">
    <p:bg>
      <p:bgPr>
        <a:solidFill>
          <a:schemeClr val="accent6"/>
        </a:solidFill>
      </p:bgPr>
    </p:bg>
    <p:spTree>
      <p:nvGrpSpPr>
        <p:cNvPr id="3506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1" name="Google Shape;3831;p1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28" name="Google Shape;528;p3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accent3"/>
        </a:solidFill>
      </p:bgPr>
    </p:bg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/>
          <p:nvPr>
            <p:ph idx="1" type="body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i="1" sz="3000">
                <a:solidFill>
                  <a:schemeClr val="lt1"/>
                </a:solidFill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i="1" sz="3000">
                <a:solidFill>
                  <a:schemeClr val="lt1"/>
                </a:solidFill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i="1" sz="3000">
                <a:solidFill>
                  <a:schemeClr val="lt1"/>
                </a:solidFill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i="1"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65" name="Google Shape;1565;p5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0" name="Google Shape;1840;p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84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43" name="Google Shape;1843;p6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844" name="Google Shape;1844;p6"/>
          <p:cNvSpPr txBox="1"/>
          <p:nvPr>
            <p:ph idx="2" type="body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845" name="Google Shape;1845;p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22" name="Google Shape;2122;p7"/>
          <p:cNvSpPr txBox="1"/>
          <p:nvPr>
            <p:ph idx="1" type="body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3" name="Google Shape;2123;p7"/>
          <p:cNvSpPr txBox="1"/>
          <p:nvPr>
            <p:ph idx="2" type="body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4" name="Google Shape;2124;p7"/>
          <p:cNvSpPr txBox="1"/>
          <p:nvPr>
            <p:ph idx="3" type="body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5" name="Google Shape;2125;p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26" name="Google Shape;2126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7" name="Google Shape;2127;p7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4" name="Google Shape;2184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5" name="Google Shape;2185;p7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7" name="Google Shape;2247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8" name="Google Shape;2248;p7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9" name="Google Shape;2349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50" name="Google Shape;2350;p7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00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02" name="Google Shape;2402;p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77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/>
          <p:nvPr>
            <p:ph idx="1" type="body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679" name="Google Shape;2679;p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80" name="Google Shape;2680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1" name="Google Shape;2681;p9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9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8" name="Google Shape;2738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9" name="Google Shape;2739;p9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9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1" name="Google Shape;2801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2" name="Google Shape;2802;p9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9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3" name="Google Shape;2903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4" name="Google Shape;2904;p9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9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54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12.png"/><Relationship Id="rId7" Type="http://schemas.openxmlformats.org/officeDocument/2006/relationships/image" Target="../media/image8.png"/><Relationship Id="rId8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5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Real-Time Image Processing</a:t>
            </a:r>
            <a:endParaRPr sz="6200"/>
          </a:p>
        </p:txBody>
      </p:sp>
      <p:sp>
        <p:nvSpPr>
          <p:cNvPr id="3837" name="Google Shape;3837;p13"/>
          <p:cNvSpPr txBox="1"/>
          <p:nvPr>
            <p:ph idx="4294967295" type="subTitle"/>
          </p:nvPr>
        </p:nvSpPr>
        <p:spPr>
          <a:xfrm>
            <a:off x="685800" y="3487750"/>
            <a:ext cx="5495100" cy="10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BFB7"/>
                </a:solidFill>
              </a:rPr>
              <a:t>Joshua Castillo           Yeachan Okh</a:t>
            </a:r>
            <a:endParaRPr>
              <a:solidFill>
                <a:srgbClr val="80BF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BFB7"/>
                </a:solidFill>
              </a:rPr>
              <a:t>Vincent Seymour       Ignacio Velasco</a:t>
            </a:r>
            <a:endParaRPr>
              <a:solidFill>
                <a:srgbClr val="80BFB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5" name="Shape 3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6" name="Google Shape;3946;p22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WORKS</a:t>
            </a:r>
            <a:endParaRPr/>
          </a:p>
        </p:txBody>
      </p:sp>
      <p:sp>
        <p:nvSpPr>
          <p:cNvPr id="3947" name="Google Shape;3947;p22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Some Future Works for this could include adding more functions to the Image </a:t>
            </a:r>
            <a:r>
              <a:rPr lang="en"/>
              <a:t>Processor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Apply A Blur Function (Gaussian Blur)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Sharpen Function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Brightness Function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Contrast Function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Sepia Tone</a:t>
            </a:r>
            <a:endParaRPr/>
          </a:p>
        </p:txBody>
      </p:sp>
      <p:sp>
        <p:nvSpPr>
          <p:cNvPr id="3948" name="Google Shape;3948;p2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1" name="Shape 3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2" name="Google Shape;3842;p14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PROCESSING APPLICATIONS</a:t>
            </a:r>
            <a:endParaRPr/>
          </a:p>
        </p:txBody>
      </p:sp>
      <p:sp>
        <p:nvSpPr>
          <p:cNvPr id="3843" name="Google Shape;3843;p14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Forensic investigations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Medical imaging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Industrial quality control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Computer vision for object detection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Art and design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Image compression</a:t>
            </a:r>
            <a:endParaRPr/>
          </a:p>
        </p:txBody>
      </p:sp>
      <p:sp>
        <p:nvSpPr>
          <p:cNvPr id="3844" name="Google Shape;3844;p1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845" name="Google Shape;3845;p14"/>
          <p:cNvGrpSpPr/>
          <p:nvPr/>
        </p:nvGrpSpPr>
        <p:grpSpPr>
          <a:xfrm>
            <a:off x="812200" y="3752449"/>
            <a:ext cx="355300" cy="312413"/>
            <a:chOff x="1928175" y="312600"/>
            <a:chExt cx="425000" cy="373700"/>
          </a:xfrm>
        </p:grpSpPr>
        <p:sp>
          <p:nvSpPr>
            <p:cNvPr id="3846" name="Google Shape;3846;p14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7" name="Google Shape;3847;p14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48" name="Google Shape;3848;p14"/>
          <p:cNvGrpSpPr/>
          <p:nvPr/>
        </p:nvGrpSpPr>
        <p:grpSpPr>
          <a:xfrm>
            <a:off x="775956" y="3018354"/>
            <a:ext cx="427781" cy="316489"/>
            <a:chOff x="5255200" y="3006475"/>
            <a:chExt cx="511700" cy="378575"/>
          </a:xfrm>
        </p:grpSpPr>
        <p:sp>
          <p:nvSpPr>
            <p:cNvPr id="3849" name="Google Shape;3849;p14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0" name="Google Shape;3850;p14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51" name="Google Shape;3851;p14"/>
          <p:cNvGrpSpPr/>
          <p:nvPr/>
        </p:nvGrpSpPr>
        <p:grpSpPr>
          <a:xfrm>
            <a:off x="816791" y="1933482"/>
            <a:ext cx="346104" cy="353231"/>
            <a:chOff x="3955900" y="2984500"/>
            <a:chExt cx="414000" cy="422525"/>
          </a:xfrm>
        </p:grpSpPr>
        <p:sp>
          <p:nvSpPr>
            <p:cNvPr id="3852" name="Google Shape;3852;p14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3" name="Google Shape;3853;p14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4" name="Google Shape;3854;p14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55" name="Google Shape;3855;p14"/>
          <p:cNvGrpSpPr/>
          <p:nvPr/>
        </p:nvGrpSpPr>
        <p:grpSpPr>
          <a:xfrm>
            <a:off x="935202" y="2244890"/>
            <a:ext cx="109265" cy="398166"/>
            <a:chOff x="727175" y="2957625"/>
            <a:chExt cx="130700" cy="476275"/>
          </a:xfrm>
        </p:grpSpPr>
        <p:sp>
          <p:nvSpPr>
            <p:cNvPr id="3856" name="Google Shape;3856;p14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7" name="Google Shape;3857;p14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58" name="Google Shape;3858;p14"/>
          <p:cNvGrpSpPr/>
          <p:nvPr/>
        </p:nvGrpSpPr>
        <p:grpSpPr>
          <a:xfrm>
            <a:off x="827511" y="3374164"/>
            <a:ext cx="324661" cy="338956"/>
            <a:chOff x="3294650" y="3652450"/>
            <a:chExt cx="388350" cy="405450"/>
          </a:xfrm>
        </p:grpSpPr>
        <p:sp>
          <p:nvSpPr>
            <p:cNvPr id="3859" name="Google Shape;3859;p14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0" name="Google Shape;3860;p14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1" name="Google Shape;3861;p14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2" name="Google Shape;3862;p14"/>
          <p:cNvGrpSpPr/>
          <p:nvPr/>
        </p:nvGrpSpPr>
        <p:grpSpPr>
          <a:xfrm>
            <a:off x="804548" y="2645141"/>
            <a:ext cx="370599" cy="370620"/>
            <a:chOff x="570875" y="4322250"/>
            <a:chExt cx="443300" cy="443325"/>
          </a:xfrm>
        </p:grpSpPr>
        <p:sp>
          <p:nvSpPr>
            <p:cNvPr id="3863" name="Google Shape;3863;p14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4" name="Google Shape;3864;p14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5" name="Google Shape;3865;p14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6" name="Google Shape;3866;p14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0" name="Shape 3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1" name="Google Shape;3871;p15"/>
          <p:cNvSpPr txBox="1"/>
          <p:nvPr>
            <p:ph type="title"/>
          </p:nvPr>
        </p:nvSpPr>
        <p:spPr>
          <a:xfrm>
            <a:off x="718300" y="43202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</a:t>
            </a:r>
            <a:endParaRPr/>
          </a:p>
        </p:txBody>
      </p:sp>
      <p:sp>
        <p:nvSpPr>
          <p:cNvPr id="3872" name="Google Shape;3872;p15"/>
          <p:cNvSpPr txBox="1"/>
          <p:nvPr>
            <p:ph idx="1" type="body"/>
          </p:nvPr>
        </p:nvSpPr>
        <p:spPr>
          <a:xfrm>
            <a:off x="718300" y="1196825"/>
            <a:ext cx="6761100" cy="3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figure out which coding language is better in terms of performance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C++ (OpenCV 4.10.0)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Python (3.13.0) (OpenCV 4.10.0)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compare two different hardware kits running those codes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Raspberry Pi 5 </a:t>
            </a:r>
            <a:r>
              <a:rPr lang="en" sz="1200"/>
              <a:t>(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ARM Cortex A76 Quad Core Processor 8GB LPDDR4X RAM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6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Raspberry Pi 4 Model B</a:t>
            </a:r>
            <a:r>
              <a:rPr lang="en" sz="1200"/>
              <a:t>(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Broadcom BCM2711 Quad core Cortex-A72 (ARM v8) 64-bit SoC 8GB DDR4 RAM)</a:t>
            </a:r>
            <a:endParaRPr/>
          </a:p>
        </p:txBody>
      </p:sp>
      <p:sp>
        <p:nvSpPr>
          <p:cNvPr id="3873" name="Google Shape;3873;p1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7" name="Shape 3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8" name="Google Shape;3878;p1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SIX DISTINCT </a:t>
            </a:r>
            <a:r>
              <a:rPr lang="en">
                <a:highlight>
                  <a:srgbClr val="D3EBD5"/>
                </a:highlight>
              </a:rPr>
              <a:t>REAL-TIME</a:t>
            </a:r>
            <a:r>
              <a:rPr lang="en"/>
              <a:t> FUNCTIONS</a:t>
            </a:r>
            <a:endParaRPr/>
          </a:p>
        </p:txBody>
      </p:sp>
      <p:sp>
        <p:nvSpPr>
          <p:cNvPr id="3879" name="Google Shape;3879;p16"/>
          <p:cNvSpPr txBox="1"/>
          <p:nvPr>
            <p:ph idx="1" type="body"/>
          </p:nvPr>
        </p:nvSpPr>
        <p:spPr>
          <a:xfrm>
            <a:off x="718300" y="1755475"/>
            <a:ext cx="2179200" cy="14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None</a:t>
            </a:r>
            <a:endParaRPr sz="1200"/>
          </a:p>
        </p:txBody>
      </p:sp>
      <p:sp>
        <p:nvSpPr>
          <p:cNvPr id="3880" name="Google Shape;3880;p16"/>
          <p:cNvSpPr txBox="1"/>
          <p:nvPr>
            <p:ph idx="2" type="body"/>
          </p:nvPr>
        </p:nvSpPr>
        <p:spPr>
          <a:xfrm>
            <a:off x="3009263" y="1755475"/>
            <a:ext cx="2179200" cy="14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Grayscale</a:t>
            </a:r>
            <a:endParaRPr sz="1200"/>
          </a:p>
        </p:txBody>
      </p:sp>
      <p:sp>
        <p:nvSpPr>
          <p:cNvPr id="3881" name="Google Shape;3881;p16"/>
          <p:cNvSpPr txBox="1"/>
          <p:nvPr>
            <p:ph idx="3" type="body"/>
          </p:nvPr>
        </p:nvSpPr>
        <p:spPr>
          <a:xfrm>
            <a:off x="5300225" y="1755475"/>
            <a:ext cx="2179200" cy="14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Negative</a:t>
            </a:r>
            <a:endParaRPr sz="1200"/>
          </a:p>
        </p:txBody>
      </p:sp>
      <p:sp>
        <p:nvSpPr>
          <p:cNvPr id="3882" name="Google Shape;3882;p16"/>
          <p:cNvSpPr txBox="1"/>
          <p:nvPr>
            <p:ph idx="1" type="body"/>
          </p:nvPr>
        </p:nvSpPr>
        <p:spPr>
          <a:xfrm>
            <a:off x="718300" y="3203275"/>
            <a:ext cx="2179200" cy="14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Remove Red</a:t>
            </a:r>
            <a:endParaRPr sz="1200"/>
          </a:p>
        </p:txBody>
      </p:sp>
      <p:sp>
        <p:nvSpPr>
          <p:cNvPr id="3883" name="Google Shape;3883;p16"/>
          <p:cNvSpPr txBox="1"/>
          <p:nvPr>
            <p:ph idx="2" type="body"/>
          </p:nvPr>
        </p:nvSpPr>
        <p:spPr>
          <a:xfrm>
            <a:off x="3009263" y="3203275"/>
            <a:ext cx="2179200" cy="14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Remove Green</a:t>
            </a:r>
            <a:endParaRPr sz="1200"/>
          </a:p>
        </p:txBody>
      </p:sp>
      <p:sp>
        <p:nvSpPr>
          <p:cNvPr id="3884" name="Google Shape;3884;p16"/>
          <p:cNvSpPr txBox="1"/>
          <p:nvPr>
            <p:ph idx="3" type="body"/>
          </p:nvPr>
        </p:nvSpPr>
        <p:spPr>
          <a:xfrm>
            <a:off x="5300225" y="3203275"/>
            <a:ext cx="2179200" cy="14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Remove Blue</a:t>
            </a:r>
            <a:endParaRPr sz="1200"/>
          </a:p>
        </p:txBody>
      </p:sp>
      <p:sp>
        <p:nvSpPr>
          <p:cNvPr id="3885" name="Google Shape;3885;p1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86" name="Google Shape;38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288" y="2333463"/>
            <a:ext cx="2077673" cy="857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7" name="Google Shape;38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9250" y="2333463"/>
            <a:ext cx="2077673" cy="857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8" name="Google Shape;388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0250" y="2331720"/>
            <a:ext cx="2077673" cy="8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9" name="Google Shape;388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8287" y="3781256"/>
            <a:ext cx="2077673" cy="857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0" name="Google Shape;3890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09262" y="3781249"/>
            <a:ext cx="2077650" cy="857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" name="Google Shape;3891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00250" y="3781258"/>
            <a:ext cx="2077650" cy="857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5" name="Shape 3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6" name="Google Shape;3896;p17"/>
          <p:cNvSpPr txBox="1"/>
          <p:nvPr>
            <p:ph idx="1" type="body"/>
          </p:nvPr>
        </p:nvSpPr>
        <p:spPr>
          <a:xfrm>
            <a:off x="91525" y="3625750"/>
            <a:ext cx="3242400" cy="5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Raspberry Pi 5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Consistently achieved faster execution times in C++ but slower in Python 3.13.0</a:t>
            </a:r>
            <a:endParaRPr/>
          </a:p>
        </p:txBody>
      </p:sp>
      <p:sp>
        <p:nvSpPr>
          <p:cNvPr id="3897" name="Google Shape;3897;p17"/>
          <p:cNvSpPr txBox="1"/>
          <p:nvPr>
            <p:ph type="title"/>
          </p:nvPr>
        </p:nvSpPr>
        <p:spPr>
          <a:xfrm>
            <a:off x="718300" y="27562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RESULTS COMPARISON ( Execution Time)</a:t>
            </a:r>
            <a:endParaRPr sz="3100"/>
          </a:p>
        </p:txBody>
      </p:sp>
      <p:sp>
        <p:nvSpPr>
          <p:cNvPr id="3898" name="Google Shape;3898;p17"/>
          <p:cNvSpPr txBox="1"/>
          <p:nvPr>
            <p:ph idx="2" type="body"/>
          </p:nvPr>
        </p:nvSpPr>
        <p:spPr>
          <a:xfrm>
            <a:off x="4122975" y="3625750"/>
            <a:ext cx="3242400" cy="10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Raspberry Pi 4b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Slower execution times in both cases, especially when runs first</a:t>
            </a:r>
            <a:endParaRPr/>
          </a:p>
        </p:txBody>
      </p:sp>
      <p:sp>
        <p:nvSpPr>
          <p:cNvPr id="3899" name="Google Shape;3899;p1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00" name="Google Shape;39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525" y="1078765"/>
            <a:ext cx="3975251" cy="2382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1" name="Google Shape;39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6848" y="1078775"/>
            <a:ext cx="3963027" cy="238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5" name="Shape 3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6" name="Google Shape;3906;p18"/>
          <p:cNvSpPr txBox="1"/>
          <p:nvPr>
            <p:ph idx="1" type="body"/>
          </p:nvPr>
        </p:nvSpPr>
        <p:spPr>
          <a:xfrm>
            <a:off x="91525" y="3659825"/>
            <a:ext cx="3242400" cy="9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Raspberry Pi 5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Python always heated more than C++ while C++ ran hotter in the 4b</a:t>
            </a:r>
            <a:endParaRPr/>
          </a:p>
        </p:txBody>
      </p:sp>
      <p:sp>
        <p:nvSpPr>
          <p:cNvPr id="3907" name="Google Shape;3907;p18"/>
          <p:cNvSpPr txBox="1"/>
          <p:nvPr>
            <p:ph type="title"/>
          </p:nvPr>
        </p:nvSpPr>
        <p:spPr>
          <a:xfrm>
            <a:off x="718300" y="27562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RESULTS COMPARISON ( CPU Temp)</a:t>
            </a:r>
            <a:endParaRPr sz="3100"/>
          </a:p>
        </p:txBody>
      </p:sp>
      <p:sp>
        <p:nvSpPr>
          <p:cNvPr id="3908" name="Google Shape;3908;p18"/>
          <p:cNvSpPr txBox="1"/>
          <p:nvPr>
            <p:ph idx="2" type="body"/>
          </p:nvPr>
        </p:nvSpPr>
        <p:spPr>
          <a:xfrm>
            <a:off x="4220350" y="3622925"/>
            <a:ext cx="3242400" cy="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Raspberry Pi 4b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Better thermal efficiency for both C++ and Python</a:t>
            </a:r>
            <a:endParaRPr/>
          </a:p>
        </p:txBody>
      </p:sp>
      <p:sp>
        <p:nvSpPr>
          <p:cNvPr id="3909" name="Google Shape;3909;p1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10" name="Google Shape;39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25" y="1126465"/>
            <a:ext cx="4095274" cy="2464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1" name="Google Shape;39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5126" y="1110375"/>
            <a:ext cx="4095274" cy="24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5" name="Shape 3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6" name="Google Shape;3916;p19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RESULTS COMPARISON ( FPS)</a:t>
            </a:r>
            <a:endParaRPr/>
          </a:p>
        </p:txBody>
      </p:sp>
      <p:sp>
        <p:nvSpPr>
          <p:cNvPr id="3917" name="Google Shape;3917;p19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8" name="Google Shape;3918;p19"/>
          <p:cNvSpPr txBox="1"/>
          <p:nvPr>
            <p:ph idx="2" type="body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9" name="Google Shape;3919;p1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20" name="Google Shape;39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525" y="1596775"/>
            <a:ext cx="4212275" cy="2576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1" name="Google Shape;39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9450" y="1570375"/>
            <a:ext cx="4212275" cy="2602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5" name="Shape 3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6" name="Google Shape;3926;p20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VERSUS THE COMPETITION Pt.1</a:t>
            </a:r>
            <a:endParaRPr/>
          </a:p>
        </p:txBody>
      </p:sp>
      <p:sp>
        <p:nvSpPr>
          <p:cNvPr id="3927" name="Google Shape;3927;p20"/>
          <p:cNvSpPr txBox="1"/>
          <p:nvPr>
            <p:ph idx="1" type="body"/>
          </p:nvPr>
        </p:nvSpPr>
        <p:spPr>
          <a:xfrm>
            <a:off x="718300" y="1755475"/>
            <a:ext cx="2179200" cy="31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Competitor #1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results from stereopi.com show that C++ has an average FPS of 40 at 1240x480 and Python has 15 FPS. For 640x240 it is 90 FPS for C++ and 20 FPS for Python. For our demo our Resolution is 640x480</a:t>
            </a:r>
            <a:endParaRPr/>
          </a:p>
        </p:txBody>
      </p:sp>
      <p:sp>
        <p:nvSpPr>
          <p:cNvPr id="3928" name="Google Shape;3928;p20"/>
          <p:cNvSpPr txBox="1"/>
          <p:nvPr>
            <p:ph idx="2" type="body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Our Project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our demo it runs at a resolution of 640x480 across all demos, C++ and Python. The Pi5 has the most consistent FPS at an mean of 14.4572. C++ has a mean of 14.2643 Across both Pi’s  </a:t>
            </a:r>
            <a:endParaRPr/>
          </a:p>
        </p:txBody>
      </p:sp>
      <p:sp>
        <p:nvSpPr>
          <p:cNvPr id="3929" name="Google Shape;3929;p20"/>
          <p:cNvSpPr txBox="1"/>
          <p:nvPr>
            <p:ph idx="3" type="body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Results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Nemo enim ipsam voluptatem, quia voluptas sit, aspernatur aut odit aut fugit, sed quia consequuntur magni dolores eos.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0" name="Google Shape;3930;p2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31" name="Google Shape;39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3225" y="2187500"/>
            <a:ext cx="3172875" cy="240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5" name="Shape 3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6" name="Google Shape;3936;p2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VERSUS THE COMPETITION Pt.2</a:t>
            </a:r>
            <a:endParaRPr/>
          </a:p>
        </p:txBody>
      </p:sp>
      <p:sp>
        <p:nvSpPr>
          <p:cNvPr id="3937" name="Google Shape;3937;p21"/>
          <p:cNvSpPr txBox="1"/>
          <p:nvPr>
            <p:ph idx="1" type="body"/>
          </p:nvPr>
        </p:nvSpPr>
        <p:spPr>
          <a:xfrm>
            <a:off x="465200" y="1755475"/>
            <a:ext cx="2179200" cy="31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Competitor #2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results from programming-language-benchmarks.vercel.app compares python vs C++ for a variety of codes. On average C++ is faster than Python.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938" name="Google Shape;3938;p21"/>
          <p:cNvSpPr txBox="1"/>
          <p:nvPr>
            <p:ph idx="2" type="body"/>
          </p:nvPr>
        </p:nvSpPr>
        <p:spPr>
          <a:xfrm>
            <a:off x="2738063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Our Project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results from the project show that Python is much faster than C++. This seems to be due to the way VScode worked with Open-CV for C++ vs Python </a:t>
            </a:r>
            <a:endParaRPr/>
          </a:p>
        </p:txBody>
      </p:sp>
      <p:sp>
        <p:nvSpPr>
          <p:cNvPr id="3939" name="Google Shape;3939;p21"/>
          <p:cNvSpPr txBox="1"/>
          <p:nvPr>
            <p:ph idx="3" type="body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Results</a:t>
            </a:r>
            <a:endParaRPr/>
          </a:p>
        </p:txBody>
      </p:sp>
      <p:sp>
        <p:nvSpPr>
          <p:cNvPr id="3940" name="Google Shape;3940;p2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41" name="Google Shape;39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0225" y="2197950"/>
            <a:ext cx="3252351" cy="265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