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DFC9E2-D87B-403B-9C88-EDA08DA21847}">
  <a:tblStyle styleId="{76DFC9E2-D87B-403B-9C88-EDA08DA21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a5995ecc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a5995ecc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beac52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beac52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beac526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beac526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b40e60b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b40e60b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b40e60b5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b40e60b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a5995ecc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a5995ecc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93568d2aafa4b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93568d2aafa4b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a5995ecc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a5995ecc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ASCON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Key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Associated data (AD) - optional data that is authenticated but not encrypted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Plaintext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Ciphertext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Authentication tag (T) - attached to the ciphertext to ensure authenticity and integrity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Initialize state S = [IV, K, N]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320-bit internal state (S)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Key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Nonce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Fixed initialization vector (IV)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 is represented as five 64-bit words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Key is split into 64-bit chunks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Nonce is split into 64-bit chunks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Absorb associated data into S - optional data that is authenticated but not encrypted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Each 64-bit block of AD is XORed into the state, followed by a permutation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Needs to include a padding bit if AD is not a multiple of the block size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Plaintext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XORed with the state to produce </a:t>
            </a:r>
            <a:r>
              <a:rPr lang="en"/>
              <a:t>ciphertext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Extract Ciphertext block 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State undergoes a permutation for mixing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Plaintext needs to be</a:t>
            </a:r>
            <a:r>
              <a:rPr lang="en">
                <a:solidFill>
                  <a:schemeClr val="dk1"/>
                </a:solidFill>
              </a:rPr>
              <a:t> padded if plaintext is not a multiple of the block size, Concatenate the key with 0s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Finalize state using 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Key is XORed into the state twice to finalize encryption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Extract tag T from 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128-bit authentication tag is generated from the state and attached to the cipher 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Output ciphertext +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rounds Pa in initilization, 6 rounds Pb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Sbox is used in every round of permutation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predefined substitution table with 32 possible input (5bits) values corresponding to 32 corresponding output values (5bits), similar to a look up table where you match the input to corresponding output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Layered diffusion layer, series of rotation and xors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state is divided into r(rate) and c(capacity). rate is 64 bits and capacity is 256 bits. Rate (r): The portion used to XOR input (e.g., plaintext or associated data) and output ciphertext. Capacity (c): The rest of the state, which provides security by ensuring resistance to cryptanalytic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Initialization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Associated Data Absorption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Ciphertext 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XOR with the state to recover plaintext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Update S with ciphertext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Permute 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iphertext needs to be padded if cipher text is not a multiple of the block size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Verify tag 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Tag is recomputed using the current and state and if it does not match the tag provided in ciphertext, the decryption failed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If tag is valid, output plaintext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Else, reject as invalid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and 1 are for padding if the AD, plaintext, or ciphertext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Authenticity</a:t>
            </a:r>
            <a:r>
              <a:rPr lang="en">
                <a:solidFill>
                  <a:schemeClr val="dk1"/>
                </a:solidFill>
              </a:rPr>
              <a:t>: Ensures the associated data has not been tampered with.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Integrity</a:t>
            </a:r>
            <a:r>
              <a:rPr lang="en">
                <a:solidFill>
                  <a:schemeClr val="dk1"/>
                </a:solidFill>
              </a:rPr>
              <a:t>: Verifies that the associated data remains unaltered during transmission or storage.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b1a7792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b1a7792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c090ea3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c090ea3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a5995ecc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a5995ecc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a5995ecc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a5995ecc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a5995ecc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a5995ecc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ASCON Benchmark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Sebastian Bendezu, Gil Gandionco, Isabel Warth, Jessica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Times (Multi-Thread)</a:t>
            </a:r>
            <a:endParaRPr/>
          </a:p>
        </p:txBody>
      </p:sp>
      <p:pic>
        <p:nvPicPr>
          <p:cNvPr id="334" name="Google Shape;334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88" y="0"/>
            <a:ext cx="6200820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throughput for each CPU per thread count (Encryption)</a:t>
            </a:r>
            <a:endParaRPr/>
          </a:p>
        </p:txBody>
      </p:sp>
      <p:graphicFrame>
        <p:nvGraphicFramePr>
          <p:cNvPr id="340" name="Google Shape;340;p23"/>
          <p:cNvGraphicFramePr/>
          <p:nvPr/>
        </p:nvGraphicFramePr>
        <p:xfrm>
          <a:off x="952500" y="84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{76DFC9E2-D87B-403B-9C88-EDA08DA21847}</a:tableStyleId>
              </a:tblPr>
              <a:tblGrid>
                <a:gridCol w="1946250"/>
                <a:gridCol w="949350"/>
                <a:gridCol w="1447800"/>
                <a:gridCol w="1447800"/>
                <a:gridCol w="14478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Thread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Threads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Threads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Threads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Core i7-8656u 1.8 GHz up to 4.6 GHz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9.05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13.52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16.07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Ryzen 5 3600 4.18 GHz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4.34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7.87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11.58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15.46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Core i5-1135G7 up to 4.2 GHz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4.47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7.99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11.20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13.12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ARM Cortex-A72 1.8GHz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4.31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8.64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13.29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17.96 MB/s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throughput for each CPU per thread count (Decryption)</a:t>
            </a:r>
            <a:endParaRPr/>
          </a:p>
        </p:txBody>
      </p:sp>
      <p:graphicFrame>
        <p:nvGraphicFramePr>
          <p:cNvPr id="346" name="Google Shape;346;p24"/>
          <p:cNvGraphicFramePr/>
          <p:nvPr/>
        </p:nvGraphicFramePr>
        <p:xfrm>
          <a:off x="952500" y="8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{76DFC9E2-D87B-403B-9C88-EDA08DA21847}</a:tableStyleId>
              </a:tblPr>
              <a:tblGrid>
                <a:gridCol w="1925025"/>
                <a:gridCol w="970575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</a:t>
                      </a:r>
                      <a:endParaRPr b="1"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Thread</a:t>
                      </a:r>
                      <a:endParaRPr b="1"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Threads</a:t>
                      </a:r>
                      <a:endParaRPr b="1"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Threads</a:t>
                      </a:r>
                      <a:endParaRPr b="1"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Threads</a:t>
                      </a:r>
                      <a:endParaRPr b="1"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Core i7-8656u 1.8 GHz up to 4.6 GHz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4.48 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8.93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13.58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16.22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Ryzen 5 3600 4.18 GHz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4.02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7.56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10.94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14.69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Core i5-1135G7 up to 4.2 GHz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4.09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7.06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10.33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14.50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ARM Cortex-A72 1.8GHz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4.44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8.87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13.65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18.38 </a:t>
                      </a: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MB/s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715932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Benchmarking ASCON encryption and decryption with a focus on speed and data throughput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Maximize the potential between all CPU processors, </a:t>
            </a:r>
            <a:r>
              <a:rPr lang="en" sz="1800"/>
              <a:t>utilizing</a:t>
            </a:r>
            <a:r>
              <a:rPr lang="en" sz="1800"/>
              <a:t> multiple threads to observe the benefits of the multiple cores each CPU provides.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Discover the upper limits of each CPU’s data throughput with regards to ASCON cryptographic algorithm.</a:t>
            </a:r>
            <a:endParaRPr sz="1800"/>
          </a:p>
        </p:txBody>
      </p:sp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552972" y="1481645"/>
            <a:ext cx="42003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Look into </a:t>
            </a:r>
            <a:r>
              <a:rPr lang="en" sz="1800"/>
              <a:t>asymmetric</a:t>
            </a:r>
            <a:r>
              <a:rPr lang="en" sz="1800"/>
              <a:t> </a:t>
            </a:r>
            <a:r>
              <a:rPr lang="en" sz="1800"/>
              <a:t>cryptography, such as RSA which includes key generation and increases it complexity.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Extend benchmark across other devices for example GPU’s.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Post-Quantum Cryptography, which represents the future of secure cryptography.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Kyber or Dilithium</a:t>
            </a:r>
            <a:endParaRPr sz="1800"/>
          </a:p>
        </p:txBody>
      </p:sp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25" y="598575"/>
            <a:ext cx="3993301" cy="193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650" y="2571739"/>
            <a:ext cx="3071647" cy="230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ASCON Implementation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36000" y="1288675"/>
            <a:ext cx="79983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-ASCON is a lightweight cryptographic algorithm designed for secure and efficient encryption and decryption in resource-</a:t>
            </a:r>
            <a:r>
              <a:rPr lang="en" sz="1500"/>
              <a:t>constrained</a:t>
            </a:r>
            <a:r>
              <a:rPr lang="en" sz="1500"/>
              <a:t> environments like IoT and embedded systems.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 With the rise of small-scale devices, emulating and understanding ASCON performance under various conditions is important for any sort of practical deplo</a:t>
            </a:r>
            <a:r>
              <a:rPr lang="en" sz="1500"/>
              <a:t>yment or applications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Our Goal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Measure Encryption/Decryption Times and Throughput for ASCON Across: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-Different file sizes (up to 1GB)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-Multi-threading (1-4 threads)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-Different processors (Intel Core i7, i5, ARM Cortex-a72, </a:t>
            </a:r>
            <a:r>
              <a:rPr lang="en" sz="1500"/>
              <a:t>AMD Ryzen 5 3600</a:t>
            </a:r>
            <a:r>
              <a:rPr lang="en" sz="1500"/>
              <a:t>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15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 in Lightweight Cryptography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572000" y="1102000"/>
            <a:ext cx="43899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Compared to </a:t>
            </a:r>
            <a:r>
              <a:rPr b="1" lang="en" sz="1600"/>
              <a:t>The Advanced Encryption Standard (AES):</a:t>
            </a:r>
            <a:endParaRPr sz="1500"/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4572000" y="1695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{76DFC9E2-D87B-403B-9C88-EDA08DA21847}</a:tableStyleId>
              </a:tblPr>
              <a:tblGrid>
                <a:gridCol w="1097475"/>
                <a:gridCol w="1097475"/>
                <a:gridCol w="1097475"/>
                <a:gridCol w="1097475"/>
              </a:tblGrid>
              <a:tr h="11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Speed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(Small Files)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Security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Energy Efficiency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ASCON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Strong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4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AES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Moderate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Strong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Moderate</a:t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82100" y="1151200"/>
            <a:ext cx="43899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Used in Automotive Systems:                                       Modern vehicles rely on real-time communication for V2X (vehicle-to-everything) systems, autonomous driving, and safety features.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ASCON’s Role:                                                Secures V2X messages between vehicles and infrastructure (e.g., traffic lights) to prevent tampering. Encrypts data within onboard systems, like collision sensors and braking modules, ensuring real-time response without breaches.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ASCON’s low latency ensures critical operations, such as emergency braking, occur without delay</a:t>
            </a:r>
            <a:r>
              <a:rPr lang="en" sz="1500"/>
              <a:t>s.</a:t>
            </a:r>
            <a:endParaRPr sz="1500"/>
          </a:p>
        </p:txBody>
      </p:sp>
      <p:sp>
        <p:nvSpPr>
          <p:cNvPr id="293" name="Google Shape;293;p15"/>
          <p:cNvSpPr txBox="1"/>
          <p:nvPr/>
        </p:nvSpPr>
        <p:spPr>
          <a:xfrm>
            <a:off x="4572000" y="3998225"/>
            <a:ext cx="4389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ASCON is comparitively a </a:t>
            </a: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lightweight algorithm that's more efficient on low-end devices, Ascon is comparable to AES in terms of security level but with a smaller memory footprint.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490650"/>
            <a:ext cx="80962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056740" y="1304150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ASCON was implemented 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Raspberry Pi 4 (ARM)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Laptops and a PC (x86)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Processors: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Raspberry Pi 4 - ARM Cortex-A72 @ 1.80 GHz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Laptop 1 - Intel Core i7-8565U @ 1.80 GHz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Laptop 2 - Intel Core i5-1135G7 @2.40 GHz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PC - AMD Ryzen 5 3600 @ 4.18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Implementation was through 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performance optimization of both platforms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682379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encryption/decryption speed and throughput: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Tested up to 4 threads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ARM Cortex allows 1 thread per core (total cores = 4)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Whereas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Intel Core i7:  (2 threads)*(total cores = 4)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Intel Core i5: (2 threads)*(total cores = 4)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AMD Ryzen 5: (2 threads)*(total cores = 6)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</a:t>
            </a:r>
            <a:r>
              <a:rPr lang="en"/>
              <a:t>Times (</a:t>
            </a:r>
            <a:r>
              <a:rPr lang="en"/>
              <a:t>Single Thread)</a:t>
            </a:r>
            <a:endParaRPr/>
          </a:p>
        </p:txBody>
      </p:sp>
      <p:pic>
        <p:nvPicPr>
          <p:cNvPr id="316" name="Google Shape;316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03" y="0"/>
            <a:ext cx="6200799" cy="38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Times (Single Thread)</a:t>
            </a:r>
            <a:endParaRPr/>
          </a:p>
        </p:txBody>
      </p:sp>
      <p:pic>
        <p:nvPicPr>
          <p:cNvPr id="322" name="Google Shape;322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88" y="0"/>
            <a:ext cx="6200820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Times (Multi-Thread)</a:t>
            </a:r>
            <a:endParaRPr/>
          </a:p>
        </p:txBody>
      </p:sp>
      <p:pic>
        <p:nvPicPr>
          <p:cNvPr id="328" name="Google Shape;32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88" y="0"/>
            <a:ext cx="6200820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