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Barlow Medium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40F3A2-8A14-4AB1-B677-D27DE6D0101F}">
  <a:tblStyle styleId="{9140F3A2-8A14-4AB1-B677-D27DE6D010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BarlowMedium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boldItalic.fntdata"/><Relationship Id="rId30" Type="http://schemas.openxmlformats.org/officeDocument/2006/relationships/font" Target="fonts/BarlowMedium-italic.fntdata"/><Relationship Id="rId11" Type="http://schemas.openxmlformats.org/officeDocument/2006/relationships/slide" Target="slides/slide5.xml"/><Relationship Id="rId33" Type="http://schemas.openxmlformats.org/officeDocument/2006/relationships/font" Target="fonts/BarlowLight-bold.fntdata"/><Relationship Id="rId10" Type="http://schemas.openxmlformats.org/officeDocument/2006/relationships/slide" Target="slides/slide4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7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d15d83cc0_1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d15d83cc0_1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d15d83cc0_1_2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d15d83cc0_1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d15d83c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d15d83c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d15d83cc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d15d83cc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d15d83cc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d15d83cc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d15d83cc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d15d83cc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15d83cc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d15d83cc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15d83cc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d15d83cc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d15d83cc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d15d83cc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15d83cc0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d15d83cc0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d15d83cc0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d15d83cc0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d121b9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d121b9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d121b9f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d121b9f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d121b9f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d121b9f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15d83cc0_1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15d83cc0_1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15d83cc0_1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15d83cc0_1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d15d83cc0_1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d15d83cc0_1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d15d83cc0_1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d15d83cc0_1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121b9f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d121b9f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15d83cc0_1_2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d15d83cc0_1_2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d15d83cc0_1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d15d83cc0_1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usnistgov/Lightweight-Cryptography-Benchmarking/tree/ma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scon/ascon-c/tree/main" TargetMode="External"/><Relationship Id="rId4" Type="http://schemas.openxmlformats.org/officeDocument/2006/relationships/hyperlink" Target="https://github.com/rweather/TinyJAMBU" TargetMode="External"/><Relationship Id="rId5" Type="http://schemas.openxmlformats.org/officeDocument/2006/relationships/hyperlink" Target="https://github.com/XKCP/XKC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200"/>
              <a:t>Benchmarking Lightweight Cryptography: Ascon, TinyJAMBU, and Xoodyak on MicroBlaze</a:t>
            </a:r>
            <a:endParaRPr sz="3000"/>
          </a:p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2689200" y="3161550"/>
            <a:ext cx="3765600" cy="9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3"/>
              <a:buNone/>
            </a:pPr>
            <a:r>
              <a:rPr lang="en" sz="1550">
                <a:solidFill>
                  <a:srgbClr val="00FFFF"/>
                </a:solidFill>
              </a:rPr>
              <a:t>Michael Rosales</a:t>
            </a:r>
            <a:endParaRPr sz="1550">
              <a:solidFill>
                <a:srgbClr val="00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23"/>
              <a:buNone/>
            </a:pPr>
            <a:r>
              <a:rPr lang="en" sz="1550">
                <a:solidFill>
                  <a:srgbClr val="00FFFF"/>
                </a:solidFill>
              </a:rPr>
              <a:t>Logan Zimmerman</a:t>
            </a:r>
            <a:endParaRPr sz="1550">
              <a:solidFill>
                <a:srgbClr val="00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523"/>
              <a:buNone/>
            </a:pPr>
            <a:r>
              <a:rPr lang="en" sz="1550">
                <a:solidFill>
                  <a:srgbClr val="00FFFF"/>
                </a:solidFill>
              </a:rPr>
              <a:t> Aidan Ancheta</a:t>
            </a:r>
            <a:endParaRPr sz="155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Testing </a:t>
            </a:r>
            <a:r>
              <a:rPr lang="en" sz="3520">
                <a:solidFill>
                  <a:srgbClr val="00FFFF"/>
                </a:solidFill>
              </a:rPr>
              <a:t>Methodology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Each Algorithm was tested with no optimization and with -os optimization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Functional Test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 ”Hello, world!”, 128 bit key, nonce and associated data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Edge Case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Pt:””, rest is same as previous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Performance </a:t>
            </a:r>
            <a:r>
              <a:rPr b="1" lang="en" sz="1400">
                <a:solidFill>
                  <a:schemeClr val="dk1"/>
                </a:solidFill>
              </a:rPr>
              <a:t>(1KB)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 1024 ‘A’s, </a:t>
            </a:r>
            <a:r>
              <a:rPr lang="en" sz="1400">
                <a:solidFill>
                  <a:schemeClr val="dk1"/>
                </a:solidFill>
              </a:rPr>
              <a:t>rest is same as previous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Performance (1MB)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 1024*1024 ‘A’s, </a:t>
            </a:r>
            <a:r>
              <a:rPr lang="en" sz="1400">
                <a:solidFill>
                  <a:schemeClr val="dk1"/>
                </a:solidFill>
              </a:rPr>
              <a:t>rest is same as previous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Tampering Attack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Pt: “Security Test”, then first byte of ciphertext is changed after encrypted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21990" t="1613"/>
          <a:stretch/>
        </p:blipFill>
        <p:spPr>
          <a:xfrm>
            <a:off x="6374844" y="0"/>
            <a:ext cx="276915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124"/>
              <a:buFont typeface="Arial"/>
              <a:buNone/>
            </a:pPr>
            <a:r>
              <a:rPr lang="en" sz="3520">
                <a:solidFill>
                  <a:srgbClr val="00FFFF"/>
                </a:solidFill>
              </a:rPr>
              <a:t>Findings (Functional + Encrypt)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1662"/>
            <a:ext cx="4143250" cy="239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325" y="1713500"/>
            <a:ext cx="4143250" cy="2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</a:t>
            </a:r>
            <a:r>
              <a:rPr lang="en" sz="3520">
                <a:solidFill>
                  <a:srgbClr val="00FFFF"/>
                </a:solidFill>
              </a:rPr>
              <a:t>Functional</a:t>
            </a:r>
            <a:r>
              <a:rPr lang="en" sz="3520">
                <a:solidFill>
                  <a:srgbClr val="00FFFF"/>
                </a:solidFill>
              </a:rPr>
              <a:t> + Decrypt)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7275"/>
            <a:ext cx="4096626" cy="24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675" y="1697275"/>
            <a:ext cx="4096626" cy="2443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(Edge Test + Encrypt)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0325"/>
            <a:ext cx="4125288" cy="24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08" y="1630325"/>
            <a:ext cx="4131591" cy="24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(Edge Test + Decrypt)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4475"/>
            <a:ext cx="4153274" cy="248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785" y="1704475"/>
            <a:ext cx="4143789" cy="24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(Performance Test, 1KB + Encrypt)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19" y="1789300"/>
            <a:ext cx="4180606" cy="2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875" y="1789295"/>
            <a:ext cx="4178426" cy="249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(Performance Test, </a:t>
            </a:r>
            <a:r>
              <a:rPr lang="en" sz="3520">
                <a:solidFill>
                  <a:srgbClr val="00FFFF"/>
                </a:solidFill>
              </a:rPr>
              <a:t>1KB </a:t>
            </a:r>
            <a:r>
              <a:rPr lang="en" sz="3520">
                <a:solidFill>
                  <a:srgbClr val="00FFFF"/>
                </a:solidFill>
              </a:rPr>
              <a:t>+ Decrypt)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8750"/>
            <a:ext cx="4129950" cy="246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350" y="1660628"/>
            <a:ext cx="4129950" cy="245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(Performance Test, </a:t>
            </a:r>
            <a:r>
              <a:rPr lang="en" sz="3520">
                <a:solidFill>
                  <a:srgbClr val="00FFFF"/>
                </a:solidFill>
              </a:rPr>
              <a:t>1MB</a:t>
            </a:r>
            <a:r>
              <a:rPr lang="en" sz="3520">
                <a:solidFill>
                  <a:srgbClr val="00FFFF"/>
                </a:solidFill>
              </a:rPr>
              <a:t> + </a:t>
            </a:r>
            <a:r>
              <a:rPr lang="en" sz="3520">
                <a:solidFill>
                  <a:srgbClr val="00FFFF"/>
                </a:solidFill>
              </a:rPr>
              <a:t>Encrypt)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5138"/>
            <a:ext cx="4207643" cy="25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650" y="1605150"/>
            <a:ext cx="4207650" cy="250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0">
                <a:solidFill>
                  <a:srgbClr val="00FFFF"/>
                </a:solidFill>
              </a:rPr>
              <a:t>Findings (Performance Test, 1MB + Decrypt)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2375"/>
            <a:ext cx="4154523" cy="24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75" y="1663338"/>
            <a:ext cx="4154526" cy="247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Summary of Experimental Results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When unoptimized:</a:t>
            </a:r>
            <a:endParaRPr b="1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</a:rPr>
              <a:t>Ascon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Slowest of the three and consistent Decryption times</a:t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</a:rPr>
              <a:t>TinyJambu:</a:t>
            </a:r>
            <a:r>
              <a:rPr lang="en" sz="1800">
                <a:solidFill>
                  <a:schemeClr val="dk1"/>
                </a:solidFill>
              </a:rPr>
              <a:t> Fastest of the </a:t>
            </a:r>
            <a:r>
              <a:rPr lang="en">
                <a:solidFill>
                  <a:schemeClr val="dk1"/>
                </a:solidFill>
              </a:rPr>
              <a:t>three(up to 85%) and larger inputs(1MB) Decryption time ~25% faster</a:t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</a:rPr>
              <a:t>Xoodyak: 2nd fastest, </a:t>
            </a:r>
            <a:r>
              <a:rPr lang="en">
                <a:solidFill>
                  <a:schemeClr val="dk1"/>
                </a:solidFill>
              </a:rPr>
              <a:t>~10% faster than Ascon and consistent Decryption times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When optimized(-os):</a:t>
            </a:r>
            <a:endParaRPr b="1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</a:rPr>
              <a:t>Ascon: </a:t>
            </a:r>
            <a:r>
              <a:rPr lang="en" sz="1800">
                <a:solidFill>
                  <a:schemeClr val="dk1"/>
                </a:solidFill>
              </a:rPr>
              <a:t>Not f</a:t>
            </a:r>
            <a:r>
              <a:rPr lang="en">
                <a:solidFill>
                  <a:schemeClr val="dk1"/>
                </a:solidFill>
              </a:rPr>
              <a:t>astest for smaller inputs, but fastest for larger inputs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Up to 56% faster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TinyJAMBU:</a:t>
            </a:r>
            <a:r>
              <a:rPr lang="en">
                <a:solidFill>
                  <a:schemeClr val="dk1"/>
                </a:solidFill>
              </a:rPr>
              <a:t> Slowest of the three and consistent Decryption times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Up to 131% slower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Xoodyak: </a:t>
            </a:r>
            <a:r>
              <a:rPr lang="en">
                <a:solidFill>
                  <a:schemeClr val="dk1"/>
                </a:solidFill>
              </a:rPr>
              <a:t>Fastest for smaller inputs, ~14% slower than Ascon for larger inputs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Up to 43% faster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Motivation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</a:t>
            </a:r>
            <a:r>
              <a:rPr lang="en"/>
              <a:t> Crypto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Demand in IoT &amp; Embedded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Interested in </a:t>
            </a:r>
            <a:r>
              <a:rPr lang="en"/>
              <a:t>comparing</a:t>
            </a:r>
            <a:r>
              <a:rPr lang="en"/>
              <a:t> NIST finalists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MicroBlaze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Availability</a:t>
            </a:r>
            <a:r>
              <a:rPr lang="en"/>
              <a:t> &amp; Practical Relevance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Embedded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"/>
              <a:t>Customizable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Errors/Bugs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Errors implementing Microblaze hardware from Vivado to Vitis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XSA files at times were not compatible for Vitis use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</a:t>
            </a:r>
            <a:r>
              <a:rPr lang="en">
                <a:solidFill>
                  <a:schemeClr val="dk1"/>
                </a:solidFill>
              </a:rPr>
              <a:t>aforementioned, TinyJambu underperformed when optimized(-os) in Vitis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Attempted to use ILA IP for power consumption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Ways to Improve the Project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Increase testing parameters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Benchmark other Lightweight Cryptographics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Increase Datasets (inputs)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Test other optimizations (-o1, -o2,- o3)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Test the other lwc </a:t>
            </a:r>
            <a:r>
              <a:rPr lang="en" sz="1800">
                <a:solidFill>
                  <a:schemeClr val="dk1"/>
                </a:solidFill>
              </a:rPr>
              <a:t>implementations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Including other benchmark metrics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Create different nonces/ADs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Optimize algorithms for microblaze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Including Accurate power consumption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Overview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project focused on benchmarking the software implementations of three Lightweight Cryptography (LWC) algorithms—Ascon, TinyJambu, and Xoodyak—on the MicroBlaze softcore processor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Lightweight Crypto</a:t>
            </a:r>
            <a:endParaRPr sz="3520">
              <a:solidFill>
                <a:srgbClr val="00FFFF"/>
              </a:solidFill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657150" y="12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{9140F3A2-8A14-4AB1-B677-D27DE6D0101F}</a:tableStyleId>
              </a:tblPr>
              <a:tblGrid>
                <a:gridCol w="1002500"/>
                <a:gridCol w="1102750"/>
                <a:gridCol w="1624100"/>
                <a:gridCol w="1393500"/>
                <a:gridCol w="1393525"/>
                <a:gridCol w="1313300"/>
              </a:tblGrid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State Size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Versatility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Speed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Security Strength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Typical Use Cases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Ascon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320 bits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Supports: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AEAD, Hashing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Fast on hardware, medium on software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Strong resistance to common attacks (collision, preimage)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IoT, Embedded devices, low-power environments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Xoodyak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384 bits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Supports: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AEAD, Hashing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Fast on hardware, optimized for both software and hardware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 security, resistant to attacks like differential and linear cryptanalysis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IoT, Embedded systems, cryptographic protocols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TinyJambu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128 bits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Supports: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AEAD only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Optimized for ultra-low resource devices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Efficient security with small key and state sizes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Constrained environments, ultra-low-power devices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688" y="3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rgbClr val="00FFFF"/>
                </a:solidFill>
              </a:rPr>
              <a:t>Anticipated/Expected Results</a:t>
            </a:r>
            <a:r>
              <a:rPr lang="en" sz="3500"/>
              <a:t> </a:t>
            </a:r>
            <a:endParaRPr sz="35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56700" y="3549350"/>
            <a:ext cx="8430600" cy="150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1750"/>
              <a:buNone/>
            </a:pPr>
            <a:r>
              <a:rPr lang="en" sz="1000">
                <a:solidFill>
                  <a:schemeClr val="dk1"/>
                </a:solidFill>
              </a:rPr>
              <a:t>Results in ms</a:t>
            </a:r>
            <a:endParaRPr sz="10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Ascon is the fastest for smaller input sizes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TinyJambu is slightly slower than Ascon for smaller inputs but slowest for larger inputs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Xoodyak is slowest for smaller inputs, but outperforms both for larger input sizes (512 and 1024 bytes)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chemeClr val="dk1"/>
                </a:solidFill>
              </a:rPr>
              <a:t>From: </a:t>
            </a:r>
            <a:r>
              <a:rPr lang="en" sz="138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https://github.com/usnistgov/Lightweight-Cryptography-Benchmarking/tree/main</a:t>
            </a:r>
            <a:endParaRPr sz="1380">
              <a:solidFill>
                <a:schemeClr val="dk1"/>
              </a:solidFill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56625" y="19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{9140F3A2-8A14-4AB1-B677-D27DE6D0101F}</a:tableStyleId>
              </a:tblPr>
              <a:tblGrid>
                <a:gridCol w="785750"/>
                <a:gridCol w="616550"/>
                <a:gridCol w="940075"/>
                <a:gridCol w="520550"/>
                <a:gridCol w="623625"/>
                <a:gridCol w="577775"/>
                <a:gridCol w="684125"/>
                <a:gridCol w="716825"/>
                <a:gridCol w="700475"/>
                <a:gridCol w="733175"/>
                <a:gridCol w="774075"/>
                <a:gridCol w="757725"/>
              </a:tblGrid>
              <a:tr h="3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submission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variant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implementation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config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enc(0:0)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dec(0:0)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enc(0:64)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dec(0:64)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enc(512:0)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dec(512:0)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enc(1024:0)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dec(1024:0)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ascon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ascon128av12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opt32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7.812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7.868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18.255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18.19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100.258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100.312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190.018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190.072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tinyjambu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tinyjambu128v2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ref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9.457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9.513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42.177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42.487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175.09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175.139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340.722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340.771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xoodyak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xoodyakround3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XKCP-plain-ua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14.58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14.833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22.236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21.914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50.911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51.159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90.175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90.423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700" y="1017725"/>
            <a:ext cx="8430600" cy="85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LWC Benchmark on ATSAMD21G18 microcontroller(semi </a:t>
            </a:r>
            <a:r>
              <a:rPr lang="en" sz="4000">
                <a:solidFill>
                  <a:schemeClr val="dk1"/>
                </a:solidFill>
              </a:rPr>
              <a:t>comparable</a:t>
            </a:r>
            <a:r>
              <a:rPr lang="en" sz="4000">
                <a:solidFill>
                  <a:schemeClr val="dk1"/>
                </a:solidFill>
              </a:rPr>
              <a:t>)</a:t>
            </a:r>
            <a:endParaRPr sz="4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4000">
                <a:solidFill>
                  <a:schemeClr val="dk1"/>
                </a:solidFill>
              </a:rPr>
              <a:t>32 bit </a:t>
            </a:r>
            <a:r>
              <a:rPr lang="en" sz="4000">
                <a:solidFill>
                  <a:schemeClr val="dk1"/>
                </a:solidFill>
              </a:rPr>
              <a:t>ARM Cortex-M0+</a:t>
            </a:r>
            <a:endParaRPr sz="4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 sz="4000">
                <a:solidFill>
                  <a:schemeClr val="dk1"/>
                </a:solidFill>
              </a:rPr>
              <a:t>48 MHz Clock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Setup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300"/>
              <a:buAutoNum type="arabicPeriod"/>
            </a:pPr>
            <a:r>
              <a:rPr lang="en" sz="2300"/>
              <a:t>Create Microblaze with </a:t>
            </a:r>
            <a:r>
              <a:rPr lang="en" sz="2300"/>
              <a:t>necessary</a:t>
            </a:r>
            <a:r>
              <a:rPr lang="en" sz="2300"/>
              <a:t> IP’s and configurations in Vivado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300"/>
              <a:buAutoNum type="arabicPeriod"/>
            </a:pPr>
            <a:r>
              <a:rPr lang="en" sz="2300"/>
              <a:t>Export Hardware to Vitis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300"/>
              <a:buAutoNum type="arabicPeriod"/>
            </a:pPr>
            <a:r>
              <a:rPr lang="en" sz="2300"/>
              <a:t>Create applications and configure/optimize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300"/>
              <a:buAutoNum type="arabicPeriod"/>
            </a:pPr>
            <a:r>
              <a:rPr lang="en" sz="2300"/>
              <a:t>Test and record data</a:t>
            </a:r>
            <a:endParaRPr sz="2300"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System (Hardware)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5375"/>
            <a:ext cx="8591700" cy="3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MicroBlaze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32 bit, Optimization: PERFORMANCE, 100 MHz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UART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For user interface and communication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BRAM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Initial</a:t>
            </a:r>
            <a:r>
              <a:rPr lang="en">
                <a:solidFill>
                  <a:schemeClr val="dk1"/>
                </a:solidFill>
              </a:rPr>
              <a:t> testing with smaller inputs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DDR2 SRAM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For bigger code sizes and for handling larger inputs, 200 MHz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AXI TIMER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To track the cycles of MicroBlaze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Block Design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5642"/>
          <a:stretch/>
        </p:blipFill>
        <p:spPr>
          <a:xfrm>
            <a:off x="75688" y="1152475"/>
            <a:ext cx="8992624" cy="37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00FFFF"/>
                </a:solidFill>
              </a:rPr>
              <a:t>System (Software)</a:t>
            </a:r>
            <a:endParaRPr sz="3520">
              <a:solidFill>
                <a:srgbClr val="00FFFF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mplementations sourced from official repositories (128 aead)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ASCON: </a:t>
            </a:r>
            <a:r>
              <a:rPr b="1" lang="en" sz="1600">
                <a:solidFill>
                  <a:schemeClr val="dk1"/>
                </a:solidFill>
              </a:rPr>
              <a:t>opt32</a:t>
            </a:r>
            <a:r>
              <a:rPr lang="en" sz="1600">
                <a:solidFill>
                  <a:schemeClr val="dk1"/>
                </a:solidFill>
              </a:rPr>
              <a:t> implementation </a:t>
            </a:r>
            <a:r>
              <a:rPr lang="en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https://github.com/ascon/ascon-c/tree/main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TinyJAMBU: </a:t>
            </a:r>
            <a:r>
              <a:rPr b="1" lang="en" sz="1600">
                <a:solidFill>
                  <a:schemeClr val="dk1"/>
                </a:solidFill>
              </a:rPr>
              <a:t>c32 </a:t>
            </a:r>
            <a:r>
              <a:rPr lang="en" sz="1600">
                <a:solidFill>
                  <a:schemeClr val="dk1"/>
                </a:solidFill>
              </a:rPr>
              <a:t>implementation  </a:t>
            </a:r>
            <a:r>
              <a:rPr lang="en" sz="1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https://github.com/rweather/TinyJAMBU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XOODYAK: </a:t>
            </a:r>
            <a:r>
              <a:rPr b="1" lang="en" sz="1600">
                <a:solidFill>
                  <a:schemeClr val="dk1"/>
                </a:solidFill>
              </a:rPr>
              <a:t>generic32</a:t>
            </a:r>
            <a:r>
              <a:rPr lang="en" sz="1600">
                <a:solidFill>
                  <a:schemeClr val="dk1"/>
                </a:solidFill>
              </a:rPr>
              <a:t> implementation </a:t>
            </a:r>
            <a:r>
              <a:rPr lang="en" sz="1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https://github.com/XKCP/XKCP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Benchmarks Metrics: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Encryption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Decryption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Throughput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“Estimated” Power Consumption (Dynamic Power of FPGA * </a:t>
            </a:r>
            <a:r>
              <a:rPr lang="en" sz="1600">
                <a:solidFill>
                  <a:schemeClr val="dk1"/>
                </a:solidFill>
              </a:rPr>
              <a:t>execution</a:t>
            </a:r>
            <a:r>
              <a:rPr lang="en" sz="1600">
                <a:solidFill>
                  <a:schemeClr val="dk1"/>
                </a:solidFill>
              </a:rPr>
              <a:t> time)/1000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