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7F9F"/>
    <a:srgbClr val="546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649" dt="2021-05-16T07:00:43.601"/>
    <p1510:client id="{039E0CC7-5474-9BD3-752E-995ABD23A839}" v="2" dt="2021-05-16T06:10:45.017"/>
    <p1510:client id="{0CCC5E06-9C0B-446A-9EE2-9E53ABC19FB8}" v="46" dt="2021-05-16T07:53:16.175"/>
    <p1510:client id="{208D2740-BEDA-4ECF-9217-8C2387E1736A}" v="1694" dt="2021-05-16T09:13:10.685"/>
    <p1510:client id="{B4F5B2B2-1286-4930-9694-CDD834BAA867}" v="2562" dt="2021-05-16T06:51:17.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3" d="100"/>
          <a:sy n="23" d="100"/>
        </p:scale>
        <p:origin x="1524" y="12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4DD16-0D33-49FA-84B6-3401789BDE8B}"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172274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DD16-0D33-49FA-84B6-3401789BDE8B}"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17193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DD16-0D33-49FA-84B6-3401789BDE8B}"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201871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DD16-0D33-49FA-84B6-3401789BDE8B}"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238130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DD16-0D33-49FA-84B6-3401789BDE8B}"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210832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4DD16-0D33-49FA-84B6-3401789BDE8B}"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126646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4DD16-0D33-49FA-84B6-3401789BDE8B}" type="datetimeFigureOut">
              <a:rPr lang="en-US" smtClean="0"/>
              <a:t>5/16/2021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94802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4DD16-0D33-49FA-84B6-3401789BDE8B}" type="datetimeFigureOut">
              <a:rPr lang="en-US" smtClean="0"/>
              <a:t>5/16/2021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5630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4DD16-0D33-49FA-84B6-3401789BDE8B}" type="datetimeFigureOut">
              <a:rPr lang="en-US" smtClean="0"/>
              <a:t>5/16/2021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228572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8B4DD16-0D33-49FA-84B6-3401789BDE8B}"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354945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8B4DD16-0D33-49FA-84B6-3401789BDE8B}"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10528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8B4DD16-0D33-49FA-84B6-3401789BDE8B}" type="datetimeFigureOut">
              <a:rPr lang="en-US" smtClean="0"/>
              <a:t>5/16/2021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DD017E7-C2DD-405B-BEDD-47A4B78C0EF6}" type="slidenum">
              <a:rPr lang="en-US" smtClean="0"/>
              <a:t>‹#›</a:t>
            </a:fld>
            <a:endParaRPr lang="en-US"/>
          </a:p>
        </p:txBody>
      </p:sp>
    </p:spTree>
    <p:extLst>
      <p:ext uri="{BB962C8B-B14F-4D97-AF65-F5344CB8AC3E}">
        <p14:creationId xmlns:p14="http://schemas.microsoft.com/office/powerpoint/2010/main" val="1984613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058B3187-C1A8-46B3-AA07-8AA5FB6465CC}"/>
              </a:ext>
            </a:extLst>
          </p:cNvPr>
          <p:cNvPicPr>
            <a:picLocks noChangeAspect="1"/>
          </p:cNvPicPr>
          <p:nvPr/>
        </p:nvPicPr>
        <p:blipFill rotWithShape="1">
          <a:blip r:embed="rId2"/>
          <a:srcRect b="1857"/>
          <a:stretch/>
        </p:blipFill>
        <p:spPr>
          <a:xfrm>
            <a:off x="14443761" y="24807105"/>
            <a:ext cx="15999638" cy="6987345"/>
          </a:xfrm>
          <a:prstGeom prst="rect">
            <a:avLst/>
          </a:prstGeom>
        </p:spPr>
      </p:pic>
      <p:sp>
        <p:nvSpPr>
          <p:cNvPr id="70" name="Rectangle 69">
            <a:extLst>
              <a:ext uri="{FF2B5EF4-FFF2-40B4-BE49-F238E27FC236}">
                <a16:creationId xmlns:a16="http://schemas.microsoft.com/office/drawing/2014/main" id="{B746A343-A916-4A50-AA92-47BEA608212F}"/>
              </a:ext>
            </a:extLst>
          </p:cNvPr>
          <p:cNvSpPr/>
          <p:nvPr/>
        </p:nvSpPr>
        <p:spPr>
          <a:xfrm>
            <a:off x="0" y="-1681"/>
            <a:ext cx="43891199" cy="6326268"/>
          </a:xfrm>
          <a:prstGeom prst="rect">
            <a:avLst/>
          </a:prstGeom>
          <a:solidFill>
            <a:srgbClr val="5467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A3F895-75F2-496F-A217-37E78165685F}"/>
              </a:ext>
            </a:extLst>
          </p:cNvPr>
          <p:cNvSpPr txBox="1"/>
          <p:nvPr/>
        </p:nvSpPr>
        <p:spPr>
          <a:xfrm>
            <a:off x="1002283" y="0"/>
            <a:ext cx="36660964" cy="3477875"/>
          </a:xfrm>
          <a:prstGeom prst="rect">
            <a:avLst/>
          </a:prstGeom>
          <a:noFill/>
        </p:spPr>
        <p:txBody>
          <a:bodyPr wrap="square" rtlCol="0">
            <a:spAutoFit/>
          </a:bodyPr>
          <a:lstStyle/>
          <a:p>
            <a:pPr algn="ctr"/>
            <a:r>
              <a:rPr lang="en-US" sz="11000" dirty="0">
                <a:solidFill>
                  <a:schemeClr val="bg1"/>
                </a:solidFill>
                <a:latin typeface="Bahnschrift SemiLight SemiConde" panose="020B0502040204020203" pitchFamily="34" charset="0"/>
              </a:rPr>
              <a:t>SHA3-FPGA: SECURE HASH ALGORITHM 3 IMPLEMENTATION ON AN FPGA WITH MICROBLAZE MICROPROCESSOR</a:t>
            </a:r>
          </a:p>
        </p:txBody>
      </p:sp>
      <p:sp>
        <p:nvSpPr>
          <p:cNvPr id="2" name="TextBox 1">
            <a:extLst>
              <a:ext uri="{FF2B5EF4-FFF2-40B4-BE49-F238E27FC236}">
                <a16:creationId xmlns:a16="http://schemas.microsoft.com/office/drawing/2014/main" id="{4AE6C2C6-EEBA-414D-BAC5-773E2DC51148}"/>
              </a:ext>
            </a:extLst>
          </p:cNvPr>
          <p:cNvSpPr txBox="1"/>
          <p:nvPr/>
        </p:nvSpPr>
        <p:spPr>
          <a:xfrm>
            <a:off x="914396" y="7475769"/>
            <a:ext cx="42446464" cy="3323987"/>
          </a:xfrm>
          <a:prstGeom prst="rect">
            <a:avLst/>
          </a:prstGeom>
          <a:noFill/>
          <a:ln>
            <a:solidFill>
              <a:schemeClr val="tx1"/>
            </a:solidFill>
          </a:ln>
        </p:spPr>
        <p:txBody>
          <a:bodyPr wrap="square" rtlCol="0">
            <a:spAutoFit/>
          </a:bodyPr>
          <a:lstStyle/>
          <a:p>
            <a:r>
              <a:rPr lang="en-US" altLang="ja-JP" sz="3500" dirty="0">
                <a:effectLst/>
                <a:ea typeface="MS PGothic" panose="020B0600070205080204" pitchFamily="34" charset="-128"/>
              </a:rPr>
              <a:t>With the increase in a global presence in software and hardware devices, the need for security has as well. Cryptographic solutions aim to provide an efficient and secure way of protecting and securing devices in an ever-growing field. One important cryptographical tool is hashing. However, hashing algorithms, which perform the hashing, are often outdated, and become vulnerable to cyber-attacks over time. In the last decade, the world transitioned from using Secure Hash Algorithm 1 (SHA-1) to Secure Hash Algorithm 2 (SHA-2) due to the flaws in SHA-1. However, its replacement, SHA-2, still uses a similar internal structure which has the same flaws. Since then, a new hash algorithm, SHA-3 has been introduced which does not share the same flaws as its other family members. However, the transition to SHA-3 has not been completely due to the lack of support for SHA-3 in software and hardware as well as issues with performance. This performance limitation, however, is only present in software implementations. This project aims to measure the performance metrics of an FPGA implementation of SHA-3 to introduce a realistic, hardware method of implementing SHA-3 to contribute to a potential global implementation to a more secure hashing algorithm standard. </a:t>
            </a:r>
            <a:endParaRPr lang="ja-JP" altLang="ja-JP" sz="3500" dirty="0">
              <a:effectLst/>
              <a:ea typeface="MS PGothic" panose="020B0600070205080204" pitchFamily="34" charset="-128"/>
            </a:endParaRPr>
          </a:p>
        </p:txBody>
      </p:sp>
      <p:sp>
        <p:nvSpPr>
          <p:cNvPr id="26" name="TextBox 25">
            <a:extLst>
              <a:ext uri="{FF2B5EF4-FFF2-40B4-BE49-F238E27FC236}">
                <a16:creationId xmlns:a16="http://schemas.microsoft.com/office/drawing/2014/main" id="{49DA4B1B-D91F-4436-A5E5-D870C55E3CAD}"/>
              </a:ext>
            </a:extLst>
          </p:cNvPr>
          <p:cNvSpPr txBox="1"/>
          <p:nvPr/>
        </p:nvSpPr>
        <p:spPr>
          <a:xfrm>
            <a:off x="4106279" y="3510940"/>
            <a:ext cx="27838727" cy="2400657"/>
          </a:xfrm>
          <a:prstGeom prst="rect">
            <a:avLst/>
          </a:prstGeom>
          <a:noFill/>
        </p:spPr>
        <p:txBody>
          <a:bodyPr wrap="square" lIns="91440" tIns="45720" rIns="91440" bIns="45720" rtlCol="0" anchor="t">
            <a:spAutoFit/>
          </a:bodyPr>
          <a:lstStyle/>
          <a:p>
            <a:pPr algn="ctr"/>
            <a:r>
              <a:rPr lang="en-US" sz="5000">
                <a:solidFill>
                  <a:schemeClr val="bg1"/>
                </a:solidFill>
                <a:latin typeface="Bahnschrift SemiLight SemiConde"/>
              </a:rPr>
              <a:t>Yuta Akiya, Kyle Thomas Le, Megan Luong, </a:t>
            </a:r>
            <a:r>
              <a:rPr lang="en-US" sz="5000" b="1">
                <a:solidFill>
                  <a:schemeClr val="bg1"/>
                </a:solidFill>
                <a:latin typeface="Bahnschrift SemiLight SemiConde"/>
              </a:rPr>
              <a:t>Dr. Mohamed El-</a:t>
            </a:r>
            <a:r>
              <a:rPr lang="en-US" sz="5000" b="1" err="1">
                <a:solidFill>
                  <a:schemeClr val="bg1"/>
                </a:solidFill>
                <a:latin typeface="Bahnschrift SemiLight SemiConde"/>
              </a:rPr>
              <a:t>Hadedy</a:t>
            </a:r>
            <a:br>
              <a:rPr lang="en-US" sz="5000" b="1">
                <a:latin typeface="Bahnschrift SemiLight SemiConde" panose="020B0502040204020203" pitchFamily="34" charset="0"/>
              </a:rPr>
            </a:br>
            <a:r>
              <a:rPr lang="en-US" sz="5000" i="1">
                <a:solidFill>
                  <a:schemeClr val="bg1"/>
                </a:solidFill>
                <a:latin typeface="Bahnschrift SemiLight SemiConde"/>
              </a:rPr>
              <a:t>ECE Department at Cal Poly Pomona</a:t>
            </a:r>
            <a:br>
              <a:rPr lang="en-US" sz="5000" i="1">
                <a:latin typeface="Bahnschrift SemiLight SemiConde" panose="020B0502040204020203" pitchFamily="34" charset="0"/>
              </a:rPr>
            </a:br>
            <a:r>
              <a:rPr lang="en-US" sz="5000">
                <a:solidFill>
                  <a:schemeClr val="bg1"/>
                </a:solidFill>
                <a:latin typeface="Bahnschrift SemiLight SemiConde"/>
              </a:rPr>
              <a:t>Contact: yakiya@cpp.edu, kylethomasle@cpp.edu, mmluong@cpp.edu, </a:t>
            </a:r>
            <a:r>
              <a:rPr lang="en-US" sz="5000" b="1">
                <a:solidFill>
                  <a:schemeClr val="bg1"/>
                </a:solidFill>
                <a:latin typeface="Bahnschrift SemiLight SemiConde"/>
              </a:rPr>
              <a:t>mealy@cpp.edu </a:t>
            </a:r>
            <a:endParaRPr lang="en-US" sz="5000" b="1" i="1" dirty="0">
              <a:solidFill>
                <a:schemeClr val="bg1"/>
              </a:solidFill>
              <a:latin typeface="Bahnschrift SemiLight SemiConde" panose="020B0502040204020203" pitchFamily="34" charset="0"/>
            </a:endParaRPr>
          </a:p>
        </p:txBody>
      </p:sp>
      <p:pic>
        <p:nvPicPr>
          <p:cNvPr id="68" name="Picture 67" descr="A picture containing text, accessory, sign, colorful&#10;&#10;Description automatically generated">
            <a:extLst>
              <a:ext uri="{FF2B5EF4-FFF2-40B4-BE49-F238E27FC236}">
                <a16:creationId xmlns:a16="http://schemas.microsoft.com/office/drawing/2014/main" id="{7BD0B5FE-8601-4E46-B32C-1E7F30F12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5462" y="530959"/>
            <a:ext cx="5523455" cy="5529551"/>
          </a:xfrm>
          <a:prstGeom prst="rect">
            <a:avLst/>
          </a:prstGeom>
        </p:spPr>
      </p:pic>
      <p:sp>
        <p:nvSpPr>
          <p:cNvPr id="94" name="Rectangle 93">
            <a:extLst>
              <a:ext uri="{FF2B5EF4-FFF2-40B4-BE49-F238E27FC236}">
                <a16:creationId xmlns:a16="http://schemas.microsoft.com/office/drawing/2014/main" id="{B1F7B067-C127-4117-992A-07C476782098}"/>
              </a:ext>
              <a:ext uri="{C183D7F6-B498-43B3-948B-1728B52AA6E4}">
                <adec:decorative xmlns:adec="http://schemas.microsoft.com/office/drawing/2017/decorative" val="1"/>
              </a:ext>
            </a:extLst>
          </p:cNvPr>
          <p:cNvSpPr/>
          <p:nvPr/>
        </p:nvSpPr>
        <p:spPr>
          <a:xfrm>
            <a:off x="914396" y="6610289"/>
            <a:ext cx="42446464" cy="816511"/>
          </a:xfrm>
          <a:prstGeom prst="rect">
            <a:avLst/>
          </a:prstGeom>
          <a:solidFill>
            <a:srgbClr val="697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Abstract</a:t>
            </a:r>
          </a:p>
        </p:txBody>
      </p:sp>
      <p:sp>
        <p:nvSpPr>
          <p:cNvPr id="95" name="TextBox 94">
            <a:extLst>
              <a:ext uri="{FF2B5EF4-FFF2-40B4-BE49-F238E27FC236}">
                <a16:creationId xmlns:a16="http://schemas.microsoft.com/office/drawing/2014/main" id="{1CABBE7A-6356-4AB0-85FA-44739438AD8E}"/>
              </a:ext>
            </a:extLst>
          </p:cNvPr>
          <p:cNvSpPr txBox="1"/>
          <p:nvPr/>
        </p:nvSpPr>
        <p:spPr>
          <a:xfrm>
            <a:off x="29939219" y="27653817"/>
            <a:ext cx="13421642" cy="4939814"/>
          </a:xfrm>
          <a:prstGeom prst="rect">
            <a:avLst/>
          </a:prstGeom>
          <a:noFill/>
          <a:ln>
            <a:solidFill>
              <a:schemeClr val="tx1"/>
            </a:solidFill>
          </a:ln>
        </p:spPr>
        <p:txBody>
          <a:bodyPr wrap="square" rtlCol="0">
            <a:spAutoFit/>
          </a:bodyPr>
          <a:lstStyle/>
          <a:p>
            <a:r>
              <a:rPr lang="en-US" altLang="ja-JP" sz="3500" dirty="0">
                <a:ea typeface="MS PGothic" panose="020B0600070205080204" pitchFamily="34" charset="-128"/>
              </a:rPr>
              <a:t>T</a:t>
            </a:r>
            <a:r>
              <a:rPr lang="en-US" altLang="ja-JP" sz="3500" dirty="0">
                <a:effectLst/>
                <a:ea typeface="MS PGothic" panose="020B0600070205080204" pitchFamily="34" charset="-128"/>
              </a:rPr>
              <a:t>he performance of the SHA-3 implementation onto the Nexys A7 FPGA with the MicroBlaze microprocessor proved successful. When viewing the performance metrics of other implementations and their hardware capabilities, it is clear that SHA-3 on the FPGA is comparable, if not better. The hardware acceleration of the FPGA allows for a tremendous improvement in system performance of the execution time of the algorithm. Ultimately, servers and systems that aim to potentially increase the performance of hashing using SHA-3 could look towards FPGA acceleration cores.</a:t>
            </a:r>
          </a:p>
        </p:txBody>
      </p:sp>
      <p:sp>
        <p:nvSpPr>
          <p:cNvPr id="96" name="Rectangle 95">
            <a:extLst>
              <a:ext uri="{FF2B5EF4-FFF2-40B4-BE49-F238E27FC236}">
                <a16:creationId xmlns:a16="http://schemas.microsoft.com/office/drawing/2014/main" id="{D05DA515-7AE7-41B8-9DA4-01CF53AF619F}"/>
              </a:ext>
              <a:ext uri="{C183D7F6-B498-43B3-948B-1728B52AA6E4}">
                <adec:decorative xmlns:adec="http://schemas.microsoft.com/office/drawing/2017/decorative" val="1"/>
              </a:ext>
            </a:extLst>
          </p:cNvPr>
          <p:cNvSpPr/>
          <p:nvPr/>
        </p:nvSpPr>
        <p:spPr>
          <a:xfrm>
            <a:off x="29939219" y="26788337"/>
            <a:ext cx="13421641" cy="840216"/>
          </a:xfrm>
          <a:prstGeom prst="rect">
            <a:avLst/>
          </a:prstGeom>
          <a:solidFill>
            <a:srgbClr val="697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Conclusion</a:t>
            </a:r>
          </a:p>
        </p:txBody>
      </p:sp>
      <p:sp>
        <p:nvSpPr>
          <p:cNvPr id="101" name="TextBox 100">
            <a:extLst>
              <a:ext uri="{FF2B5EF4-FFF2-40B4-BE49-F238E27FC236}">
                <a16:creationId xmlns:a16="http://schemas.microsoft.com/office/drawing/2014/main" id="{25BF44FA-73EE-4886-BC5A-485212146A70}"/>
              </a:ext>
            </a:extLst>
          </p:cNvPr>
          <p:cNvSpPr txBox="1"/>
          <p:nvPr/>
        </p:nvSpPr>
        <p:spPr>
          <a:xfrm>
            <a:off x="29913404" y="12154509"/>
            <a:ext cx="13421639" cy="4401205"/>
          </a:xfrm>
          <a:prstGeom prst="rect">
            <a:avLst/>
          </a:prstGeom>
          <a:noFill/>
          <a:ln>
            <a:solidFill>
              <a:schemeClr val="tx1"/>
            </a:solidFill>
          </a:ln>
        </p:spPr>
        <p:txBody>
          <a:bodyPr wrap="square" rtlCol="0">
            <a:spAutoFit/>
          </a:bodyPr>
          <a:lstStyle/>
          <a:p>
            <a:r>
              <a:rPr lang="en-US" altLang="ja-JP" sz="3500" dirty="0">
                <a:effectLst/>
                <a:ea typeface="MS PGothic" panose="020B0600070205080204" pitchFamily="34" charset="-128"/>
              </a:rPr>
              <a:t>The SHA-3 implementation was successful, with the system being able to properly hash an input message in either SHA-3 224-, 256-, 384-, or 512-bit mode. The </a:t>
            </a:r>
            <a:r>
              <a:rPr lang="en-US" altLang="ja-JP" sz="3500" dirty="0">
                <a:ea typeface="MS PGothic" panose="020B0600070205080204" pitchFamily="34" charset="-128"/>
              </a:rPr>
              <a:t>message is inputted through the UART system on the MicroBlaze microprocessor, which is then passed to the SHA-3 IP containing the SHA-3 calculation </a:t>
            </a:r>
            <a:r>
              <a:rPr lang="en-US" altLang="ja-JP" sz="3500" dirty="0">
                <a:effectLst/>
                <a:ea typeface="MS PGothic" panose="020B0600070205080204" pitchFamily="34" charset="-128"/>
              </a:rPr>
              <a:t>and other systems. The message was then displayed onto the VGA system and the SHA-3 mode displayed on the 7-segment display and controlled by the switches. Our overall throughput was 1.04 Gbps.</a:t>
            </a:r>
          </a:p>
        </p:txBody>
      </p:sp>
      <p:sp>
        <p:nvSpPr>
          <p:cNvPr id="102" name="Rectangle 101">
            <a:extLst>
              <a:ext uri="{FF2B5EF4-FFF2-40B4-BE49-F238E27FC236}">
                <a16:creationId xmlns:a16="http://schemas.microsoft.com/office/drawing/2014/main" id="{07BE6D37-D640-4E21-8EF9-03F4C7C9271F}"/>
              </a:ext>
              <a:ext uri="{C183D7F6-B498-43B3-948B-1728B52AA6E4}">
                <adec:decorative xmlns:adec="http://schemas.microsoft.com/office/drawing/2017/decorative" val="1"/>
              </a:ext>
            </a:extLst>
          </p:cNvPr>
          <p:cNvSpPr/>
          <p:nvPr/>
        </p:nvSpPr>
        <p:spPr>
          <a:xfrm>
            <a:off x="29913403" y="11326944"/>
            <a:ext cx="13421640" cy="840216"/>
          </a:xfrm>
          <a:prstGeom prst="rect">
            <a:avLst/>
          </a:prstGeom>
          <a:solidFill>
            <a:srgbClr val="697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Results</a:t>
            </a:r>
          </a:p>
        </p:txBody>
      </p:sp>
      <p:sp>
        <p:nvSpPr>
          <p:cNvPr id="103" name="TextBox 102">
            <a:extLst>
              <a:ext uri="{FF2B5EF4-FFF2-40B4-BE49-F238E27FC236}">
                <a16:creationId xmlns:a16="http://schemas.microsoft.com/office/drawing/2014/main" id="{EE7013CE-B650-4D42-884A-2B5B10F99B90}"/>
              </a:ext>
            </a:extLst>
          </p:cNvPr>
          <p:cNvSpPr txBox="1"/>
          <p:nvPr/>
        </p:nvSpPr>
        <p:spPr>
          <a:xfrm>
            <a:off x="15413899" y="12178949"/>
            <a:ext cx="13421639" cy="2246769"/>
          </a:xfrm>
          <a:prstGeom prst="rect">
            <a:avLst/>
          </a:prstGeom>
          <a:noFill/>
          <a:ln>
            <a:solidFill>
              <a:schemeClr val="tx1"/>
            </a:solidFill>
          </a:ln>
        </p:spPr>
        <p:txBody>
          <a:bodyPr wrap="square" lIns="91440" tIns="45720" rIns="91440" bIns="45720" rtlCol="0" anchor="t">
            <a:spAutoFit/>
          </a:bodyPr>
          <a:lstStyle/>
          <a:p>
            <a:r>
              <a:rPr lang="en-US" altLang="ja-JP" sz="3500">
                <a:effectLst/>
                <a:ea typeface="MS PGothic"/>
              </a:rPr>
              <a:t>The top module of the implementation design contains 5 main modules: Binary to BCD, seven-segment display, message preparation, SHA-3, and VGA.</a:t>
            </a:r>
            <a:r>
              <a:rPr lang="en-US" altLang="ja-JP" sz="3500">
                <a:ea typeface="MS PGothic"/>
              </a:rPr>
              <a:t> </a:t>
            </a:r>
            <a:r>
              <a:rPr lang="en-US" altLang="ja-JP" sz="3500">
                <a:effectLst/>
                <a:ea typeface="MS PGothic"/>
              </a:rPr>
              <a:t>The final implementation </a:t>
            </a:r>
            <a:r>
              <a:rPr lang="en-US" altLang="ja-JP" sz="3500">
                <a:ea typeface="MS PGothic"/>
              </a:rPr>
              <a:t>takes in user message inputs through U-ART and displays the hash through VGA.</a:t>
            </a:r>
            <a:endParaRPr lang="en-US">
              <a:ea typeface="MS PGothic"/>
            </a:endParaRPr>
          </a:p>
        </p:txBody>
      </p:sp>
      <p:sp>
        <p:nvSpPr>
          <p:cNvPr id="104" name="Rectangle 103">
            <a:extLst>
              <a:ext uri="{FF2B5EF4-FFF2-40B4-BE49-F238E27FC236}">
                <a16:creationId xmlns:a16="http://schemas.microsoft.com/office/drawing/2014/main" id="{F428826B-FB31-4719-A79D-46F4E752B0F4}"/>
              </a:ext>
              <a:ext uri="{C183D7F6-B498-43B3-948B-1728B52AA6E4}">
                <adec:decorative xmlns:adec="http://schemas.microsoft.com/office/drawing/2017/decorative" val="1"/>
              </a:ext>
            </a:extLst>
          </p:cNvPr>
          <p:cNvSpPr/>
          <p:nvPr/>
        </p:nvSpPr>
        <p:spPr>
          <a:xfrm>
            <a:off x="15413895" y="11338733"/>
            <a:ext cx="13430248" cy="840216"/>
          </a:xfrm>
          <a:prstGeom prst="rect">
            <a:avLst/>
          </a:prstGeom>
          <a:solidFill>
            <a:srgbClr val="697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Design</a:t>
            </a:r>
          </a:p>
        </p:txBody>
      </p:sp>
      <p:sp>
        <p:nvSpPr>
          <p:cNvPr id="107" name="TextBox 106">
            <a:extLst>
              <a:ext uri="{FF2B5EF4-FFF2-40B4-BE49-F238E27FC236}">
                <a16:creationId xmlns:a16="http://schemas.microsoft.com/office/drawing/2014/main" id="{486466DA-423F-4F70-BA12-930713468F4D}"/>
              </a:ext>
            </a:extLst>
          </p:cNvPr>
          <p:cNvSpPr txBox="1"/>
          <p:nvPr/>
        </p:nvSpPr>
        <p:spPr>
          <a:xfrm>
            <a:off x="914395" y="12146911"/>
            <a:ext cx="13421639" cy="6017032"/>
          </a:xfrm>
          <a:prstGeom prst="rect">
            <a:avLst/>
          </a:prstGeom>
          <a:noFill/>
          <a:ln>
            <a:solidFill>
              <a:schemeClr val="tx1"/>
            </a:solidFill>
          </a:ln>
        </p:spPr>
        <p:txBody>
          <a:bodyPr wrap="square" rtlCol="0">
            <a:spAutoFit/>
          </a:bodyPr>
          <a:lstStyle/>
          <a:p>
            <a:r>
              <a:rPr lang="en-US" altLang="ja-JP" sz="3500" dirty="0">
                <a:effectLst/>
                <a:ea typeface="MS PGothic" panose="020B0600070205080204" pitchFamily="34" charset="-128"/>
              </a:rPr>
              <a:t>SHA-3 is the latest encryption standard in the hashing family, aiming to provide a faster and more robust implementation in hardware. This performance is important for a hashing algorithm since a faster hash allows for more time for other operations. Field-programmable gate arrays (FPGAs) are devices providing re-programmable hardware that are extensively efficient in processing time and precising timing. The aim of this project is to design and implement the SHA-3 algorithm onto an FPGA system and analyze its performance metrics. This can then be compared to traditional and other related systems to see if the performance benefit of an FPGA is able to provide a boost to the SHA-3 algorithm.</a:t>
            </a:r>
            <a:endParaRPr lang="en-US" altLang="ja-JP" sz="3500" dirty="0">
              <a:ea typeface="MS PGothic" panose="020B0600070205080204" pitchFamily="34" charset="-128"/>
            </a:endParaRPr>
          </a:p>
        </p:txBody>
      </p:sp>
      <p:sp>
        <p:nvSpPr>
          <p:cNvPr id="108" name="Rectangle 107">
            <a:extLst>
              <a:ext uri="{FF2B5EF4-FFF2-40B4-BE49-F238E27FC236}">
                <a16:creationId xmlns:a16="http://schemas.microsoft.com/office/drawing/2014/main" id="{FCFC982C-F756-43AC-B843-4A3785A5A0B3}"/>
              </a:ext>
              <a:ext uri="{C183D7F6-B498-43B3-948B-1728B52AA6E4}">
                <adec:decorative xmlns:adec="http://schemas.microsoft.com/office/drawing/2017/decorative" val="1"/>
              </a:ext>
            </a:extLst>
          </p:cNvPr>
          <p:cNvSpPr/>
          <p:nvPr/>
        </p:nvSpPr>
        <p:spPr>
          <a:xfrm>
            <a:off x="914394" y="11332532"/>
            <a:ext cx="13421640" cy="814379"/>
          </a:xfrm>
          <a:prstGeom prst="rect">
            <a:avLst/>
          </a:prstGeom>
          <a:solidFill>
            <a:srgbClr val="697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Introduction</a:t>
            </a:r>
          </a:p>
        </p:txBody>
      </p:sp>
      <p:sp>
        <p:nvSpPr>
          <p:cNvPr id="109" name="TextBox 108">
            <a:extLst>
              <a:ext uri="{FF2B5EF4-FFF2-40B4-BE49-F238E27FC236}">
                <a16:creationId xmlns:a16="http://schemas.microsoft.com/office/drawing/2014/main" id="{945DB504-6D40-4023-9DBA-0F0DD7B0A8C7}"/>
              </a:ext>
            </a:extLst>
          </p:cNvPr>
          <p:cNvSpPr txBox="1"/>
          <p:nvPr/>
        </p:nvSpPr>
        <p:spPr>
          <a:xfrm>
            <a:off x="914393" y="19561887"/>
            <a:ext cx="13421639" cy="6555641"/>
          </a:xfrm>
          <a:prstGeom prst="rect">
            <a:avLst/>
          </a:prstGeom>
          <a:noFill/>
          <a:ln>
            <a:solidFill>
              <a:schemeClr val="tx1"/>
            </a:solidFill>
          </a:ln>
        </p:spPr>
        <p:txBody>
          <a:bodyPr wrap="square" lIns="91440" tIns="45720" rIns="91440" bIns="45720" rtlCol="0" anchor="t">
            <a:spAutoFit/>
          </a:bodyPr>
          <a:lstStyle/>
          <a:p>
            <a:r>
              <a:rPr lang="en-US" altLang="ja-JP" sz="3500" dirty="0">
                <a:ea typeface="MS PGothic"/>
              </a:rPr>
              <a:t>SHA-3 features a sponge construction which has two phases: absorbing and squeezing. During the absorbing phase, the input message is padded to 1600 bits. </a:t>
            </a:r>
            <a:r>
              <a:rPr lang="en-US" altLang="ja-JP" sz="3500">
                <a:ea typeface="MS PGothic"/>
              </a:rPr>
              <a:t>The input message is divided into two sections: the rate and capacity. The size of both sections depend on the output size. The rate is filled in with the input data and formatted. The capacity is unaffected by the input and is placed to hide the message’s data from attackers. </a:t>
            </a:r>
          </a:p>
          <a:p>
            <a:r>
              <a:rPr lang="en-US" altLang="ja-JP" sz="3500" dirty="0">
                <a:ea typeface="MS PGothic"/>
              </a:rPr>
              <a:t>The padded message, known as the state, is then permutated for 24 rounds by the Keccak hash function. </a:t>
            </a:r>
            <a:r>
              <a:rPr lang="en-US" altLang="ja-JP" sz="3500">
                <a:ea typeface="MS PGothic"/>
              </a:rPr>
              <a:t>Keccak features 5 permutation stages: Theta, Rho, Pi, Chi, and Iota. Each permutation stage XORs, rotates, or shifts around the state’s bits in order to get the output hash. </a:t>
            </a:r>
            <a:r>
              <a:rPr lang="en-US" altLang="ja-JP" sz="3500" dirty="0">
                <a:ea typeface="MS PGothic"/>
              </a:rPr>
              <a:t>The resulting output hash is </a:t>
            </a:r>
            <a:r>
              <a:rPr lang="en-US" altLang="ja-JP" sz="3500">
                <a:ea typeface="MS PGothic"/>
              </a:rPr>
              <a:t>truncated to</a:t>
            </a:r>
            <a:r>
              <a:rPr lang="en-US" altLang="ja-JP" sz="3500" dirty="0">
                <a:ea typeface="MS PGothic"/>
              </a:rPr>
              <a:t> x-bits, depending on the SHA-3 version. Available output sizes </a:t>
            </a:r>
            <a:r>
              <a:rPr lang="en-US" altLang="ja-JP" sz="3500">
                <a:ea typeface="MS PGothic"/>
              </a:rPr>
              <a:t>for SHA-3 are</a:t>
            </a:r>
            <a:r>
              <a:rPr lang="en-US" altLang="ja-JP" sz="3500" dirty="0">
                <a:ea typeface="MS PGothic"/>
              </a:rPr>
              <a:t> 224, 256, 384, and 512 bits.</a:t>
            </a:r>
            <a:endParaRPr lang="en-US" altLang="ja-JP" sz="3500" dirty="0">
              <a:ea typeface="MS PGothic" panose="020B0600070205080204" pitchFamily="34" charset="-128"/>
            </a:endParaRPr>
          </a:p>
        </p:txBody>
      </p:sp>
      <p:sp>
        <p:nvSpPr>
          <p:cNvPr id="110" name="Rectangle 109">
            <a:extLst>
              <a:ext uri="{FF2B5EF4-FFF2-40B4-BE49-F238E27FC236}">
                <a16:creationId xmlns:a16="http://schemas.microsoft.com/office/drawing/2014/main" id="{009B1AE1-F3C3-4D2A-B20F-B2FADD870630}"/>
              </a:ext>
              <a:ext uri="{C183D7F6-B498-43B3-948B-1728B52AA6E4}">
                <adec:decorative xmlns:adec="http://schemas.microsoft.com/office/drawing/2017/decorative" val="1"/>
              </a:ext>
            </a:extLst>
          </p:cNvPr>
          <p:cNvSpPr/>
          <p:nvPr/>
        </p:nvSpPr>
        <p:spPr>
          <a:xfrm>
            <a:off x="914394" y="18747508"/>
            <a:ext cx="13421640" cy="814379"/>
          </a:xfrm>
          <a:prstGeom prst="rect">
            <a:avLst/>
          </a:prstGeom>
          <a:solidFill>
            <a:srgbClr val="697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Algorithm</a:t>
            </a:r>
          </a:p>
        </p:txBody>
      </p:sp>
      <p:pic>
        <p:nvPicPr>
          <p:cNvPr id="2094" name="Picture 46">
            <a:extLst>
              <a:ext uri="{FF2B5EF4-FFF2-40B4-BE49-F238E27FC236}">
                <a16:creationId xmlns:a16="http://schemas.microsoft.com/office/drawing/2014/main" id="{FEF27DFA-F0EB-44FB-879C-20106EAF6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2096" y="21802349"/>
            <a:ext cx="10111467" cy="426577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34F450D-FF72-4867-97E0-81CAFDCCA56C}"/>
              </a:ext>
            </a:extLst>
          </p:cNvPr>
          <p:cNvPicPr>
            <a:picLocks noChangeAspect="1"/>
          </p:cNvPicPr>
          <p:nvPr/>
        </p:nvPicPr>
        <p:blipFill>
          <a:blip r:embed="rId5"/>
          <a:stretch>
            <a:fillRect/>
          </a:stretch>
        </p:blipFill>
        <p:spPr>
          <a:xfrm>
            <a:off x="31638741" y="16678505"/>
            <a:ext cx="10022596" cy="4437354"/>
          </a:xfrm>
          <a:prstGeom prst="rect">
            <a:avLst/>
          </a:prstGeom>
        </p:spPr>
      </p:pic>
      <p:pic>
        <p:nvPicPr>
          <p:cNvPr id="48" name="Picture 47">
            <a:extLst>
              <a:ext uri="{FF2B5EF4-FFF2-40B4-BE49-F238E27FC236}">
                <a16:creationId xmlns:a16="http://schemas.microsoft.com/office/drawing/2014/main" id="{1F501039-0987-4E7E-B503-A1EE91C4EB75}"/>
              </a:ext>
            </a:extLst>
          </p:cNvPr>
          <p:cNvPicPr>
            <a:picLocks noChangeAspect="1"/>
          </p:cNvPicPr>
          <p:nvPr/>
        </p:nvPicPr>
        <p:blipFill>
          <a:blip r:embed="rId6"/>
          <a:stretch>
            <a:fillRect/>
          </a:stretch>
        </p:blipFill>
        <p:spPr>
          <a:xfrm>
            <a:off x="16779520" y="15157357"/>
            <a:ext cx="10022596" cy="5029789"/>
          </a:xfrm>
          <a:prstGeom prst="rect">
            <a:avLst/>
          </a:prstGeom>
        </p:spPr>
      </p:pic>
      <p:sp>
        <p:nvSpPr>
          <p:cNvPr id="74" name="TextBox 73">
            <a:extLst>
              <a:ext uri="{FF2B5EF4-FFF2-40B4-BE49-F238E27FC236}">
                <a16:creationId xmlns:a16="http://schemas.microsoft.com/office/drawing/2014/main" id="{BC31B1A3-CAF7-45DF-9588-40776AC86BB3}"/>
              </a:ext>
            </a:extLst>
          </p:cNvPr>
          <p:cNvSpPr txBox="1"/>
          <p:nvPr/>
        </p:nvSpPr>
        <p:spPr>
          <a:xfrm>
            <a:off x="3295039" y="30097026"/>
            <a:ext cx="8660346" cy="630942"/>
          </a:xfrm>
          <a:prstGeom prst="rect">
            <a:avLst/>
          </a:prstGeom>
          <a:noFill/>
        </p:spPr>
        <p:txBody>
          <a:bodyPr wrap="square" rtlCol="0">
            <a:spAutoFit/>
          </a:bodyPr>
          <a:lstStyle/>
          <a:p>
            <a:r>
              <a:rPr lang="en-US" sz="3500" dirty="0"/>
              <a:t>Flow chart of the SHA-3 Algorithm Design</a:t>
            </a:r>
          </a:p>
        </p:txBody>
      </p:sp>
      <p:sp>
        <p:nvSpPr>
          <p:cNvPr id="53" name="TextBox 52">
            <a:extLst>
              <a:ext uri="{FF2B5EF4-FFF2-40B4-BE49-F238E27FC236}">
                <a16:creationId xmlns:a16="http://schemas.microsoft.com/office/drawing/2014/main" id="{05EDCCBA-6CB5-474C-A1FD-72ABF952B1D1}"/>
              </a:ext>
            </a:extLst>
          </p:cNvPr>
          <p:cNvSpPr txBox="1"/>
          <p:nvPr/>
        </p:nvSpPr>
        <p:spPr>
          <a:xfrm>
            <a:off x="17089081" y="20257354"/>
            <a:ext cx="9713035" cy="630942"/>
          </a:xfrm>
          <a:prstGeom prst="rect">
            <a:avLst/>
          </a:prstGeom>
          <a:noFill/>
        </p:spPr>
        <p:txBody>
          <a:bodyPr wrap="square" rtlCol="0">
            <a:spAutoFit/>
          </a:bodyPr>
          <a:lstStyle/>
          <a:p>
            <a:pPr algn="ctr"/>
            <a:r>
              <a:rPr lang="en-US" sz="3500" dirty="0"/>
              <a:t>Top module design of the SHA-3 implementation</a:t>
            </a:r>
          </a:p>
        </p:txBody>
      </p:sp>
      <p:pic>
        <p:nvPicPr>
          <p:cNvPr id="30" name="Picture 29">
            <a:extLst>
              <a:ext uri="{FF2B5EF4-FFF2-40B4-BE49-F238E27FC236}">
                <a16:creationId xmlns:a16="http://schemas.microsoft.com/office/drawing/2014/main" id="{DBD2B7C0-E922-4DE5-B1A5-AD781576342F}"/>
              </a:ext>
            </a:extLst>
          </p:cNvPr>
          <p:cNvPicPr>
            <a:picLocks noChangeAspect="1"/>
          </p:cNvPicPr>
          <p:nvPr/>
        </p:nvPicPr>
        <p:blipFill>
          <a:blip r:embed="rId7"/>
          <a:stretch>
            <a:fillRect/>
          </a:stretch>
        </p:blipFill>
        <p:spPr>
          <a:xfrm>
            <a:off x="914393" y="26705597"/>
            <a:ext cx="12809730" cy="3391429"/>
          </a:xfrm>
          <a:prstGeom prst="rect">
            <a:avLst/>
          </a:prstGeom>
        </p:spPr>
      </p:pic>
      <p:sp>
        <p:nvSpPr>
          <p:cNvPr id="117" name="TextBox 116">
            <a:extLst>
              <a:ext uri="{FF2B5EF4-FFF2-40B4-BE49-F238E27FC236}">
                <a16:creationId xmlns:a16="http://schemas.microsoft.com/office/drawing/2014/main" id="{385BB4C6-65EA-4D5A-B936-33D2887709E6}"/>
              </a:ext>
            </a:extLst>
          </p:cNvPr>
          <p:cNvSpPr txBox="1"/>
          <p:nvPr/>
        </p:nvSpPr>
        <p:spPr>
          <a:xfrm>
            <a:off x="31588967" y="21171407"/>
            <a:ext cx="10437724" cy="630942"/>
          </a:xfrm>
          <a:prstGeom prst="rect">
            <a:avLst/>
          </a:prstGeom>
          <a:noFill/>
        </p:spPr>
        <p:txBody>
          <a:bodyPr wrap="square" rtlCol="0">
            <a:spAutoFit/>
          </a:bodyPr>
          <a:lstStyle/>
          <a:p>
            <a:pPr algn="ctr"/>
            <a:r>
              <a:rPr lang="en-US" sz="3500" dirty="0"/>
              <a:t>Resource utilization of the complete SHA-3 system</a:t>
            </a:r>
          </a:p>
        </p:txBody>
      </p:sp>
      <p:sp>
        <p:nvSpPr>
          <p:cNvPr id="118" name="TextBox 117">
            <a:extLst>
              <a:ext uri="{FF2B5EF4-FFF2-40B4-BE49-F238E27FC236}">
                <a16:creationId xmlns:a16="http://schemas.microsoft.com/office/drawing/2014/main" id="{C3160B5E-EAE8-4AFA-9938-A294544EB300}"/>
              </a:ext>
            </a:extLst>
          </p:cNvPr>
          <p:cNvSpPr txBox="1"/>
          <p:nvPr/>
        </p:nvSpPr>
        <p:spPr>
          <a:xfrm>
            <a:off x="32477656" y="25940887"/>
            <a:ext cx="8660346" cy="630942"/>
          </a:xfrm>
          <a:prstGeom prst="rect">
            <a:avLst/>
          </a:prstGeom>
          <a:noFill/>
        </p:spPr>
        <p:txBody>
          <a:bodyPr wrap="square" rtlCol="0">
            <a:spAutoFit/>
          </a:bodyPr>
          <a:lstStyle/>
          <a:p>
            <a:pPr algn="ctr"/>
            <a:r>
              <a:rPr lang="en-US" sz="3500" dirty="0"/>
              <a:t>Power usage of the complete SHA-3 system</a:t>
            </a:r>
          </a:p>
        </p:txBody>
      </p:sp>
      <p:sp>
        <p:nvSpPr>
          <p:cNvPr id="119" name="TextBox 118">
            <a:extLst>
              <a:ext uri="{FF2B5EF4-FFF2-40B4-BE49-F238E27FC236}">
                <a16:creationId xmlns:a16="http://schemas.microsoft.com/office/drawing/2014/main" id="{9D3E1342-E477-4406-9C82-C54BFC6A0437}"/>
              </a:ext>
            </a:extLst>
          </p:cNvPr>
          <p:cNvSpPr txBox="1"/>
          <p:nvPr/>
        </p:nvSpPr>
        <p:spPr>
          <a:xfrm>
            <a:off x="15413895" y="21892128"/>
            <a:ext cx="13523999" cy="2785378"/>
          </a:xfrm>
          <a:prstGeom prst="rect">
            <a:avLst/>
          </a:prstGeom>
          <a:noFill/>
          <a:ln>
            <a:solidFill>
              <a:schemeClr val="tx1"/>
            </a:solidFill>
          </a:ln>
        </p:spPr>
        <p:txBody>
          <a:bodyPr wrap="square" rtlCol="0">
            <a:spAutoFit/>
          </a:bodyPr>
          <a:lstStyle/>
          <a:p>
            <a:r>
              <a:rPr lang="en-US" sz="3500">
                <a:effectLst/>
                <a:ea typeface="MS PGothic" panose="020B0600070205080204" pitchFamily="34" charset="-128"/>
              </a:rPr>
              <a:t>With the design of the SHA-3 module, it could be implemented and wrapped with AXI in order to communicate with the MicroBlaze microprocessor. To do this, a custom intellectual property (IP) was made, which allowed our SHA-3 with AXI module to connect to the MicroBlaze microprocessor via block diagram.</a:t>
            </a:r>
          </a:p>
        </p:txBody>
      </p:sp>
      <p:sp>
        <p:nvSpPr>
          <p:cNvPr id="120" name="Rectangle 119">
            <a:extLst>
              <a:ext uri="{FF2B5EF4-FFF2-40B4-BE49-F238E27FC236}">
                <a16:creationId xmlns:a16="http://schemas.microsoft.com/office/drawing/2014/main" id="{D85C494E-2CE7-4F8B-BD20-B565504EB3F4}"/>
              </a:ext>
              <a:ext uri="{C183D7F6-B498-43B3-948B-1728B52AA6E4}">
                <adec:decorative xmlns:adec="http://schemas.microsoft.com/office/drawing/2017/decorative" val="1"/>
              </a:ext>
            </a:extLst>
          </p:cNvPr>
          <p:cNvSpPr/>
          <p:nvPr/>
        </p:nvSpPr>
        <p:spPr>
          <a:xfrm>
            <a:off x="15413895" y="21064563"/>
            <a:ext cx="13523999" cy="840216"/>
          </a:xfrm>
          <a:prstGeom prst="rect">
            <a:avLst/>
          </a:prstGeom>
          <a:solidFill>
            <a:srgbClr val="697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Implementation</a:t>
            </a:r>
          </a:p>
        </p:txBody>
      </p:sp>
      <p:sp>
        <p:nvSpPr>
          <p:cNvPr id="124" name="TextBox 123">
            <a:extLst>
              <a:ext uri="{FF2B5EF4-FFF2-40B4-BE49-F238E27FC236}">
                <a16:creationId xmlns:a16="http://schemas.microsoft.com/office/drawing/2014/main" id="{796F503B-1C65-48B2-8776-055320D5062D}"/>
              </a:ext>
            </a:extLst>
          </p:cNvPr>
          <p:cNvSpPr txBox="1"/>
          <p:nvPr/>
        </p:nvSpPr>
        <p:spPr>
          <a:xfrm>
            <a:off x="16871100" y="31962689"/>
            <a:ext cx="9713035" cy="630942"/>
          </a:xfrm>
          <a:prstGeom prst="rect">
            <a:avLst/>
          </a:prstGeom>
          <a:noFill/>
        </p:spPr>
        <p:txBody>
          <a:bodyPr wrap="square" rtlCol="0">
            <a:spAutoFit/>
          </a:bodyPr>
          <a:lstStyle/>
          <a:p>
            <a:pPr algn="ctr"/>
            <a:r>
              <a:rPr lang="en-US" sz="3500" dirty="0"/>
              <a:t>Block design of the MicroBlaze system</a:t>
            </a:r>
          </a:p>
        </p:txBody>
      </p:sp>
    </p:spTree>
    <p:extLst>
      <p:ext uri="{BB962C8B-B14F-4D97-AF65-F5344CB8AC3E}">
        <p14:creationId xmlns:p14="http://schemas.microsoft.com/office/powerpoint/2010/main" val="2018194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C882E3A574694DB5955ACCDC067174" ma:contentTypeVersion="9" ma:contentTypeDescription="Create a new document." ma:contentTypeScope="" ma:versionID="c392d8ddbb5928151f011fd3047d3694">
  <xsd:schema xmlns:xsd="http://www.w3.org/2001/XMLSchema" xmlns:xs="http://www.w3.org/2001/XMLSchema" xmlns:p="http://schemas.microsoft.com/office/2006/metadata/properties" xmlns:ns3="05482671-fe94-4b8d-bd60-2ffd31845631" xmlns:ns4="fdee0954-6a0d-4f57-8f2c-bcf9dfdc002a" targetNamespace="http://schemas.microsoft.com/office/2006/metadata/properties" ma:root="true" ma:fieldsID="621660b10b2c50ec72b56fa19d69b854" ns3:_="" ns4:_="">
    <xsd:import namespace="05482671-fe94-4b8d-bd60-2ffd31845631"/>
    <xsd:import namespace="fdee0954-6a0d-4f57-8f2c-bcf9dfdc002a"/>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482671-fe94-4b8d-bd60-2ffd318456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dee0954-6a0d-4f57-8f2c-bcf9dfdc002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BB761C-80B9-479D-A263-0177E4B5FE9A}">
  <ds:schemaRefs>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http://purl.org/dc/dcmitype/"/>
    <ds:schemaRef ds:uri="05482671-fe94-4b8d-bd60-2ffd31845631"/>
    <ds:schemaRef ds:uri="fdee0954-6a0d-4f57-8f2c-bcf9dfdc002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E64BC16-C9F3-41E1-A0CE-346C16608DD9}">
  <ds:schemaRefs>
    <ds:schemaRef ds:uri="05482671-fe94-4b8d-bd60-2ffd31845631"/>
    <ds:schemaRef ds:uri="fdee0954-6a0d-4f57-8f2c-bcf9dfdc00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F033505-494A-4D11-9FFC-903C03A432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479</TotalTime>
  <Words>901</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 SemiLight SemiConde</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D. Le</dc:creator>
  <cp:lastModifiedBy>Kyle D. Le</cp:lastModifiedBy>
  <cp:revision>3</cp:revision>
  <cp:lastPrinted>2021-05-16T09:16:26Z</cp:lastPrinted>
  <dcterms:created xsi:type="dcterms:W3CDTF">2021-05-16T01:15:01Z</dcterms:created>
  <dcterms:modified xsi:type="dcterms:W3CDTF">2021-05-16T09:17:02Z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0x010100C1C882E3A574694DB5955ACCDC067174</vt:lpwstr>
  </property>
</Properties>
</file>