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Economica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6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5.xml"/><Relationship Id="rId74" Type="http://schemas.openxmlformats.org/officeDocument/2006/relationships/font" Target="fonts/OpenSans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Economica-boldItalic.fntdata"/><Relationship Id="rId70" Type="http://schemas.openxmlformats.org/officeDocument/2006/relationships/font" Target="fonts/Economica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Economica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0f48166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0f48166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b0f48166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b0f48166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b0f48166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b0f48166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b0f48166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b0f48166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b0f48166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b0f48166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0f48166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b0f48166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0f48166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0f48166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0f48166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b0f48166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0f48166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b0f4816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0f48166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b0f48166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b0f48166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b0f48166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b0f48166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b0f48166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0f48166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b0f48166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b0f48166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b0f48166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b0f48166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b0f48166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0f48166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b0f48166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b0f48166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b0f48166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b0f48166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b0f48166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b0f48166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b0f48166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b0f48166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b0f48166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b0f48166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b0f48166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0f48166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b0f48166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b0f48166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b0f48166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b0f48166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b0f48166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b0f48166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b0f48166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b0f48166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b0f48166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b0f48166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b0f48166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b0f481666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b0f48166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b0f481666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b0f481666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b0f481666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b0f481666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b0f48166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b0f48166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b0f48166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b0f48166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b0f48166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b0f48166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b0f481666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b0f481666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b0f48166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b0f48166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b0f48166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b0f48166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b0f48166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b0f48166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b0f48166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b0f48166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b0f481666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b0f481666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b0f48166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b0f48166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b0f48166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b0f48166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b0f481666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b0f481666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b0f48166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b0f48166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0f481666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0f481666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b0f481666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2b0f48166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b0f48166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b0f48166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b0f48166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b0f48166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b0f48166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b0f48166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0f48166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0f48166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b0f481666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b0f481666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2b0f48166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2b0f48166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b0f481666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b0f48166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b0f481666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b0f481666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b0f481666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b0f48166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b0f48166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b0f48166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b0f481666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2b0f481666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b0f481666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2b0f481666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b0f481666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2b0f48166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b0f48166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b0f48166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0f4816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b0f4816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b0f48166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b0f48166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5200">
                <a:solidFill>
                  <a:schemeClr val="dk1"/>
                </a:solidFill>
              </a:rPr>
              <a:t>Almost Intuitive (but not quite)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supervised learning?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The teacher gives you a new fruit but doesn’t tell you what it 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You look at it and think, “It’s round and red… it must be an apple!”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Your teacher checks your answer: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If you’re right, great! 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If you’re wrong, the teacher corrects you, and you learn from the mistake. 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numpy 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as np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as pd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.model_selection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train_test_split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.neighbors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KNeighborsClassifier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.metrics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accuracy_score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Create a simple apples and oranges dataset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data =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'Weight'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[150, 160, 170, 180, 140, 130, 120, 190, 200, 210],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'Texture'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[1, 1, 1, 1, 0, 0, 0, 1, 1, 1],  </a:t>
            </a: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1 = Smooth (Apple), 0 = Bumpy (Orange)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'Label'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[0, 0, 0, 0, 1, 1, 1, 0, 0, 0]  </a:t>
            </a: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0 = Apple, 1 = Orange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Convert to DataFrame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df = pd.DataFrame(data)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X = df[['Weight', 'Texture']]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y = df['Label']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Split into training and testing sets (80% train, 20% test)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X_train, X_test, y_train, y_test = train_test_split(X, y, test_size=0.2, random_state=42)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Create a K-Nearest Neighbors (KNN) classifier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model = KNeighborsClassifier(n_neighbors=3)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Train the model (Supervised Learning: learns from labeled data)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model.fit(X_train, y_train)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Make predictions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predictions = model.predict(X_test)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Check accuracy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accuracy = accuracy_score(y_test, predictions)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print(f'Model Accuracy: {accuracy * 100:.2f}%')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Show some predictions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predicted_df = pd.DataFrame({'Actual': y_test, 'Predicted': predictions})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print(predicted_df.head())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Model Accuracy: 100.0%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13" y="1097750"/>
            <a:ext cx="492196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does the model look like?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650" y="1232350"/>
            <a:ext cx="3444691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</a:t>
            </a:r>
            <a:r>
              <a:rPr lang="tr"/>
              <a:t>UNsupervised</a:t>
            </a:r>
            <a:r>
              <a:rPr lang="tr"/>
              <a:t> learning?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Same fruits. Different city…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There are tons of fruits everywhere, but there are no labels—nobody tells you what’s what.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So, what do you do?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You start grouping similar toys together based on what they look like: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All the apples go in one pile.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All the oranges go in another pile.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All the bananas go in another pile.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UNsupervised learning?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You don’t know the names of the fruits, but you figured out patterns and sorted them yourself!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No teacher, no labels, no right or wrong answers.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AI finds patterns in data and groups similar things together.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reinforcement learning?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Imagine you're training a puppy!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You have a new puppy, and you want to teach it a trick—rolling over.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But the puppy doesn’t know what to do yet!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So, every time the puppy does something close to rolling over, you: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✅ Give it a treat! 🍖 (Reward)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❌ If it does something wrong, no treat. (No reward)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Over time, the puppy figures out that rolling over = yummy treats!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It keeps trying different moves until it learns the best way to get the most treats.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.metrics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accuracy_score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joblib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as pd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.cluster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.pyplot as plt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Create a simple apples, oranges, and bananas dataset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data =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'Weight'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[150, 160, 170, 180, 140, 130, 120, 190, 200, 210, 110, 115, 105],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'Texture'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[1, 1, 1, 1, 0, 0, 0, 1, 1, 1, 2, 2, 2]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1 = Smooth (Apple), 0 = Bumpy (Orange), 2 = Soft (Banana)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Convert to DataFrame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df = pd.DataFrame(data)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X = df[['Weight', 'Texture']]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much there is to know?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Apply K-Means clustering (Unsupervised Learning: No labels)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kmeans = KMeans(n_clusters=3, random_state=42)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df['Cluster'] = kmeans.fit_predict(X)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Print clustered data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print(df)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Plot the clusters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plt.scatter(df['Weight'], df['Texture'], c=df['Cluster'], cmap='viridis')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plt.xlabel('Weight')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plt.ylabel('Texture')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plt.title('K-Means Clustering of Apples, Oranges, and Bananas')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plt.show()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#print accuracy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accuracy = accuracy_score(df['Texture'], df['Cluster'])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print(f'Model Accuracy: {accuracy * 100:.2f}%')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Save the model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joblib.dump(kmeans, 'unsupervised_apples_oranges_bananas_kmeans.joblib')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Model Accuracy: 46.5%</a:t>
            </a:r>
            <a:endParaRPr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13" y="1187500"/>
            <a:ext cx="4921966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Deep Learning?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Let’s say we want to teach a robot to recognize a fruit in another galaxy.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We take thousands of images of apples, oranges, and bananas. Each image has a label: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✅ Apple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✅ Orange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✅ Banana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The machine looks at all these images and starts to learn patterns—just like how a child learns to recognize different fruits over time!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Deep Learning?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Instead of just looking at the whole picture at once, this time Deep Learning breaks it down into layers—each layer learns something different: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First Layer (Input Layer): Takes in raw fruit images (color, shape, texture).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Hidden Layers (Middle Layers): Breaks down the images into patterns (edges, curves, colors).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Final Layer (Output Layer): Decides if the fruit is an apple, orange, or banana.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Each layer passes information to the next, getting smarter at identifying fruits!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Deep Learning?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The machine doesn’t get everything right at first! It makes mistakes, but we correct it by telling it the right answer.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📢 AI: "This is an apple!"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👩‍🏫 You: "Nope, that's a banana!"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 AI adjusts itself and learns from mistakes. After many training sessions, it becomes super smart and can recognize fruits with high accuracy!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(Unless it doesn’t)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650" y="556100"/>
            <a:ext cx="5715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numpy 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as np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as pd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.pyplot as plt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tensorflow 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as tf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tensorflow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.model_selection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train_test_split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.preprocessing import </a:t>
            </a:r>
            <a:r>
              <a:rPr lang="t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LabelEncoder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Create a dataset for apples, oranges, and bananas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data = {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'Weight'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[150, 160, 170, 180, 140, 130, 120, 190, 200, 210, 110, 115, 105],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'Texture'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[1, 1, 1, 1, 0, 0, 0, 1, 1, 1, 2, 2, 2],  # 1 = Smooth, 0 = Bumpy, 2 = Soft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tr" sz="1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'Fruit'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: ['Apple', 'Apple', 'Apple', 'Apple', 'Orange', 'Orange', 'Orange', 'Apple', 'Apple', 'Apple', 'Banana', 'Banana', 'Banana']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Convert to DataFrame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df = pd.DataFrame(data)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X = df[['Weight', 'Texture']]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y = df['Fruit']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Encode labels (Apple=0, Orange=1, Banana=2)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label_encoder = LabelEncoder()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y_encoded = label_encoder.fit_transform(y)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Split data into training and testing sets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X_train, X_test, y_train, y_test = train_test_split(X, y_encoded, test_size=0.2, random_state=42)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Build a simple deep learning model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model = keras.Sequential([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keras.layers.Dense(8, input_shape=(2,), activation='relu'),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keras.layers.Dense(8, activation='relu'),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    keras.layers.Dense(3, activation='softmax')  # 3 output classes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Compile the model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model.compile(</a:t>
            </a:r>
            <a:r>
              <a:rPr lang="tr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optimizer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='adam', </a:t>
            </a:r>
            <a:r>
              <a:rPr lang="tr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loss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='sparse_categorical_crossentropy', </a:t>
            </a:r>
            <a:r>
              <a:rPr lang="tr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=['accuracy'])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Train the model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model.fit(X_train, y_train, </a:t>
            </a:r>
            <a:r>
              <a:rPr lang="tr" sz="14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epochs</a:t>
            </a:r>
            <a:r>
              <a:rPr lang="tr" sz="1400">
                <a:latin typeface="Arial"/>
                <a:ea typeface="Arial"/>
                <a:cs typeface="Arial"/>
                <a:sym typeface="Arial"/>
              </a:rPr>
              <a:t>=100, verbose=0)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to?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Evaluate the model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loss, accuracy = model.evaluate(X_test, y_test, verbose=0)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print(f'Model Accuracy: {accuracy * 100:.2f}%')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Make predictions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predictions = model.predict(X_test)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predicted_classes = np.argmax(predictions, axis=1)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Convert predictions back to fruit names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predicted_fruits = label_encoder.inverse_transform(predicted_classes)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actual_fruits = label_encoder.inverse_transform(y_test)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# Show some predictions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results_df = pd.DataFrame({'Actual': actual_fruits, 'Predicted': predicted_fruits})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>
                <a:latin typeface="Arial"/>
                <a:ea typeface="Arial"/>
                <a:cs typeface="Arial"/>
                <a:sym typeface="Arial"/>
              </a:rPr>
              <a:t>print(results_df.head())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Model Accuracy: 66.67% (100 epochs)</a:t>
            </a:r>
            <a:endParaRPr/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013" y="1147225"/>
            <a:ext cx="492196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/>
        </p:nvSpPr>
        <p:spPr>
          <a:xfrm>
            <a:off x="0" y="0"/>
            <a:ext cx="817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Model Accuracy: 33.33% (8 epochs)</a:t>
            </a:r>
            <a:endParaRPr sz="17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much do i have to know?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Large Language Model (LLM) is a type of AI model that is trained to understand and generate human-like text.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It uses deep learning techniques to process and predict language patterns, making it capable of answering questions, writing essays, generating code, and even having conversations.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LLM is fed huge amounts of text (books, articles,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It analyzes billions of words and learns patterns in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Instead of memorizing facts, it predicts the next word based on context.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When learning to identify apples and oranges, a model's parameters might represent: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Weight (heavier = apple, lighter = orange)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Color (red/green = apple, orange = orange)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Over time, the AI adjusts these parameters to improve accuracy!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Weight (W) → "How much does the color matter?"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Bias (B) → "Should I adjust my decision if the fruit is lighter than expected?"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Mathematically, a simple neuron works like this: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Output=(Weight×Input)+Bias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Learning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When an AI model starts training, its parameters are random (so it makes bad predictions).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During training, the model adjusts parameters step by step to reduce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This process is called </a:t>
            </a:r>
            <a:r>
              <a:rPr lang="tr">
                <a:solidFill>
                  <a:srgbClr val="FF00FF"/>
                </a:solidFill>
              </a:rPr>
              <a:t>Gradient Descent </a:t>
            </a:r>
            <a:r>
              <a:rPr lang="tr"/>
              <a:t>– a method that tweaks parameters to make the model smarter.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 goal: Minimize mistakes and improve accuracy!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If the AI misclassifies an orange as an apple, it adjusts its weights and biases so that </a:t>
            </a:r>
            <a:r>
              <a:rPr lang="tr">
                <a:solidFill>
                  <a:srgbClr val="FF0000"/>
                </a:solidFill>
              </a:rPr>
              <a:t>next time</a:t>
            </a:r>
            <a:r>
              <a:rPr lang="tr"/>
              <a:t>, it gets it right!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Output=(Weight×Input)+Bias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Parameter hype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S</a:t>
            </a:r>
            <a:r>
              <a:rPr lang="tr"/>
              <a:t>et by humans before training. eg. Learning rate, Number of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They are fixed before training.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Baking a cake model: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Hyperparameters = The recipe (amount of flour, sugar, temperature).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Parameters = How the dough reacts while baking (adjusting flavors &amp; texture).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Aha moment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Too many parameters = Slow &amp; </a:t>
            </a:r>
            <a:r>
              <a:rPr lang="tr">
                <a:solidFill>
                  <a:srgbClr val="FF0000"/>
                </a:solidFill>
              </a:rPr>
              <a:t>expensive </a:t>
            </a:r>
            <a:r>
              <a:rPr lang="tr"/>
              <a:t>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Badly trained parameters = AI makes </a:t>
            </a:r>
            <a:r>
              <a:rPr lang="tr">
                <a:solidFill>
                  <a:srgbClr val="FF0000"/>
                </a:solidFill>
              </a:rPr>
              <a:t>mistakes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Parameters are like memory &amp; decision-makers in an AI.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They adjust and learn over time to make predictions better and smarter!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But they </a:t>
            </a:r>
            <a:r>
              <a:rPr lang="tr">
                <a:solidFill>
                  <a:srgbClr val="4A86E8"/>
                </a:solidFill>
              </a:rPr>
              <a:t>chat…</a:t>
            </a:r>
            <a:r>
              <a:rPr lang="tr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How?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Reads your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rgbClr val="FF0000"/>
                </a:solidFill>
              </a:rPr>
              <a:t>Processes </a:t>
            </a:r>
            <a:r>
              <a:rPr lang="tr"/>
              <a:t>the words and understands context (</a:t>
            </a:r>
            <a:r>
              <a:rPr lang="tr">
                <a:solidFill>
                  <a:srgbClr val="9900FF"/>
                </a:solidFill>
              </a:rPr>
              <a:t>Tokenization</a:t>
            </a:r>
            <a:r>
              <a:rPr lang="t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rgbClr val="FF0000"/>
                </a:solidFill>
              </a:rPr>
              <a:t>Predicts </a:t>
            </a:r>
            <a:r>
              <a:rPr lang="tr"/>
              <a:t>the best next word based on past training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Keeps </a:t>
            </a:r>
            <a:r>
              <a:rPr lang="tr">
                <a:solidFill>
                  <a:srgbClr val="FF0000"/>
                </a:solidFill>
              </a:rPr>
              <a:t>generating </a:t>
            </a:r>
            <a:r>
              <a:rPr lang="tr"/>
              <a:t>words until the response is complete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Transformers?</a:t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FF"/>
                </a:solidFill>
              </a:rPr>
              <a:t>Tokenization</a:t>
            </a:r>
            <a:r>
              <a:rPr lang="tr"/>
              <a:t>: Breaks text into small pieces (tokens)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FF"/>
                </a:solidFill>
              </a:rPr>
              <a:t>Encoding</a:t>
            </a:r>
            <a:r>
              <a:rPr lang="tr"/>
              <a:t>: Converts tokens into numbers for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FF"/>
                </a:solidFill>
              </a:rPr>
              <a:t>Attention Mechanism</a:t>
            </a:r>
            <a:r>
              <a:rPr lang="tr"/>
              <a:t>	: Focuses on </a:t>
            </a:r>
            <a:r>
              <a:rPr lang="tr">
                <a:solidFill>
                  <a:srgbClr val="FF00FF"/>
                </a:solidFill>
              </a:rPr>
              <a:t>important words </a:t>
            </a:r>
            <a:r>
              <a:rPr lang="tr"/>
              <a:t>in the sentence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FF"/>
                </a:solidFill>
              </a:rPr>
              <a:t>Word Prediction</a:t>
            </a:r>
            <a:r>
              <a:rPr lang="tr"/>
              <a:t>:	Predicts the best next word to generate a response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00FF"/>
                </a:solidFill>
              </a:rPr>
              <a:t>Decoding</a:t>
            </a:r>
            <a:r>
              <a:rPr lang="tr"/>
              <a:t>: Converts the response back into human language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</a:t>
            </a:r>
            <a:r>
              <a:rPr lang="tr"/>
              <a:t>Tokenization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When you type a message, the LLM doesn’t see raw words—instead, it converts your text into </a:t>
            </a:r>
            <a:r>
              <a:rPr lang="tr">
                <a:solidFill>
                  <a:srgbClr val="FF00FF"/>
                </a:solidFill>
              </a:rPr>
              <a:t>tokens </a:t>
            </a:r>
            <a:r>
              <a:rPr lang="tr"/>
              <a:t>(small units like words or subwords).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"How are you?" becomes: [How] [are] [you] [?]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 model assigns numbers (</a:t>
            </a:r>
            <a:r>
              <a:rPr lang="tr">
                <a:solidFill>
                  <a:srgbClr val="FF00FF"/>
                </a:solidFill>
              </a:rPr>
              <a:t>vectors</a:t>
            </a:r>
            <a:r>
              <a:rPr lang="tr"/>
              <a:t>) to tokens so they can be processed mathematically.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It analyzes relationships between words using a </a:t>
            </a:r>
            <a:r>
              <a:rPr lang="tr">
                <a:solidFill>
                  <a:srgbClr val="FF00FF"/>
                </a:solidFill>
              </a:rPr>
              <a:t>Transformer </a:t>
            </a:r>
            <a:r>
              <a:rPr lang="tr"/>
              <a:t>model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Tokenization: Splitting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["The", "quick", "brown", "fox", "jumps", "over", "the", "lazy", "dog", "."]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Each token gets converted into a unique number (ID):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[101, 2023, 4248, 4415, 8555, 2058, 1996, 13971, 3899, 1012]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Punctuation marks (, . ? !) are treated as separate tokens: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"Hello, world!" → ["Hello", ",", "world", "!"]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Tokenization: Subword Tokenization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Instead of splitting only by words, AI models like GPT and BERT break down unfamiliar words into smaller pieces.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💡 Example: If the model doesn’t recognize "laziness", it might split it into: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👉 ["lazy", "ness"]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👉 ["un", "happiness"]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Some models may go even further: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👉 ["un", "hap", "pi", "ness"]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5419"/>
            <a:ext cx="8839197" cy="311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Tokenization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Special tokens are added: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[CLS] → Start of a sentence (for BERT).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[SEP] → Separates multiple sentences.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GPT-3 can handle up to 2048 tokens, while GPT-4 has a much larger limit (up to 32,000+ tokens in some versions).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Different tokenizers for different models!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gpt2, google-bert…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Vectors</a:t>
            </a:r>
            <a:endParaRPr/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Words are also converted into vectors so AI can understand and compare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"</a:t>
            </a:r>
            <a:r>
              <a:rPr lang="tr">
                <a:solidFill>
                  <a:srgbClr val="0000FF"/>
                </a:solidFill>
              </a:rPr>
              <a:t>King</a:t>
            </a:r>
            <a:r>
              <a:rPr lang="tr"/>
              <a:t>" → [0.8, 1.2, -0.5, 0.3]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"</a:t>
            </a:r>
            <a:r>
              <a:rPr lang="tr">
                <a:solidFill>
                  <a:srgbClr val="FF00FF"/>
                </a:solidFill>
              </a:rPr>
              <a:t>Queen</a:t>
            </a:r>
            <a:r>
              <a:rPr lang="tr"/>
              <a:t>" → [0.7, 1.3, -0.4, 0.2]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"</a:t>
            </a:r>
            <a:r>
              <a:rPr lang="tr">
                <a:solidFill>
                  <a:srgbClr val="00FFFF"/>
                </a:solidFill>
              </a:rPr>
              <a:t>Apple</a:t>
            </a:r>
            <a:r>
              <a:rPr lang="tr"/>
              <a:t>" → [1.5, -0.2, 0.9, 0.7]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 closer two vectors are, the more similar their meanings!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AI can learn relationships like: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>
                <a:highlight>
                  <a:srgbClr val="FFFF00"/>
                </a:highlight>
              </a:rPr>
              <a:t>"King" - "Man" + "Woman" ≈ "Queen"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How?</a:t>
            </a:r>
            <a:endParaRPr/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import </a:t>
            </a:r>
            <a:r>
              <a:rPr lang="tr">
                <a:solidFill>
                  <a:srgbClr val="FF0000"/>
                </a:solidFill>
              </a:rPr>
              <a:t>spacy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# Load English NLP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nlp = spacy.load("</a:t>
            </a:r>
            <a:r>
              <a:rPr lang="tr">
                <a:solidFill>
                  <a:srgbClr val="FF0000"/>
                </a:solidFill>
              </a:rPr>
              <a:t>en_core_web_md</a:t>
            </a:r>
            <a:r>
              <a:rPr lang="tr"/>
              <a:t>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Convert words into vectors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word1 = nlp("king").vector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word2 = nlp("queen").vector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Compare similarity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similarity = nlp("king").similarity(nlp("queen"))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print(f"Similarity between 'king' and 'queen': {similarity:.2f}")  # Closer to 1 means more similar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150" y="5715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5"/>
          <p:cNvSpPr txBox="1"/>
          <p:nvPr/>
        </p:nvSpPr>
        <p:spPr>
          <a:xfrm>
            <a:off x="0" y="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Vector for 'king': [-0.60644   -0.51205    0.0064921 -0.29194   -0.56515  ]...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Vector for 'queen': [-1.1209  -0.28809  0.12336 -0.21608 -0.09869]...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Similarity between 'king' and 'queen': 0.38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Vectors</a:t>
            </a:r>
            <a:endParaRPr/>
          </a:p>
        </p:txBody>
      </p:sp>
      <p:sp>
        <p:nvSpPr>
          <p:cNvPr id="315" name="Google Shape;315;p5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</a:t>
            </a:r>
            <a:r>
              <a:rPr lang="tr"/>
              <a:t>ince vectors are just lists of numbers, we can measure how similar two things are.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Cosine Similarity – Measures the </a:t>
            </a:r>
            <a:r>
              <a:rPr lang="tr">
                <a:solidFill>
                  <a:srgbClr val="9900FF"/>
                </a:solidFill>
              </a:rPr>
              <a:t>angle </a:t>
            </a:r>
            <a:r>
              <a:rPr lang="tr"/>
              <a:t>between two vectors.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Euclidean Distance – Measures </a:t>
            </a:r>
            <a:r>
              <a:rPr lang="tr">
                <a:solidFill>
                  <a:srgbClr val="9900FF"/>
                </a:solidFill>
              </a:rPr>
              <a:t>how far</a:t>
            </a:r>
            <a:r>
              <a:rPr lang="tr"/>
              <a:t> two vectors are apart.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If the vectors for "</a:t>
            </a:r>
            <a:r>
              <a:rPr lang="tr">
                <a:solidFill>
                  <a:srgbClr val="FF00FF"/>
                </a:solidFill>
              </a:rPr>
              <a:t>happy</a:t>
            </a:r>
            <a:r>
              <a:rPr lang="tr"/>
              <a:t>" and "</a:t>
            </a:r>
            <a:r>
              <a:rPr lang="tr">
                <a:solidFill>
                  <a:srgbClr val="FF00FF"/>
                </a:solidFill>
              </a:rPr>
              <a:t>joyful</a:t>
            </a:r>
            <a:r>
              <a:rPr lang="tr"/>
              <a:t>" are very close, the AI knows they are synonyms!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If the vectors for "</a:t>
            </a:r>
            <a:r>
              <a:rPr lang="tr">
                <a:solidFill>
                  <a:srgbClr val="0000FF"/>
                </a:solidFill>
              </a:rPr>
              <a:t>dog</a:t>
            </a:r>
            <a:r>
              <a:rPr lang="tr"/>
              <a:t>" and "</a:t>
            </a:r>
            <a:r>
              <a:rPr lang="tr">
                <a:solidFill>
                  <a:srgbClr val="0000FF"/>
                </a:solidFill>
              </a:rPr>
              <a:t>banana</a:t>
            </a:r>
            <a:r>
              <a:rPr lang="tr"/>
              <a:t>" are far apart, AI knows they are unrelated.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Cosine Similarity is between -1 and 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Euclidean Distance is between 0 to infinity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Vectors: Cosine Similarity</a:t>
            </a:r>
            <a:endParaRPr/>
          </a:p>
        </p:txBody>
      </p:sp>
      <p:pic>
        <p:nvPicPr>
          <p:cNvPr id="321" name="Google Shape;3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75" y="1097775"/>
            <a:ext cx="5468852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Vectors: Cosine Similarity</a:t>
            </a:r>
            <a:endParaRPr/>
          </a:p>
        </p:txBody>
      </p:sp>
      <p:pic>
        <p:nvPicPr>
          <p:cNvPr id="327" name="Google Shape;32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1299625"/>
            <a:ext cx="871537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Cosine</a:t>
            </a:r>
            <a:endParaRPr/>
          </a:p>
        </p:txBody>
      </p:sp>
      <p:sp>
        <p:nvSpPr>
          <p:cNvPr id="333" name="Google Shape;333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from </a:t>
            </a:r>
            <a:r>
              <a:rPr lang="tr">
                <a:solidFill>
                  <a:srgbClr val="FF0000"/>
                </a:solidFill>
              </a:rPr>
              <a:t>sklearn</a:t>
            </a:r>
            <a:r>
              <a:rPr lang="tr"/>
              <a:t>.feature_extraction.text import </a:t>
            </a:r>
            <a:r>
              <a:rPr lang="tr">
                <a:solidFill>
                  <a:srgbClr val="FF0000"/>
                </a:solidFill>
              </a:rPr>
              <a:t>TfidfVectorizer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from </a:t>
            </a:r>
            <a:r>
              <a:rPr lang="tr">
                <a:solidFill>
                  <a:srgbClr val="FF0000"/>
                </a:solidFill>
              </a:rPr>
              <a:t>sklearn</a:t>
            </a:r>
            <a:r>
              <a:rPr lang="tr"/>
              <a:t>.metrics.pairwise import </a:t>
            </a:r>
            <a:r>
              <a:rPr lang="tr">
                <a:solidFill>
                  <a:srgbClr val="FF0000"/>
                </a:solidFill>
              </a:rPr>
              <a:t>cosine_similarity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Sample text data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doc1 = "I love deep learning and AI"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doc2 = "Deep learning is amazing for AI"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Convert text into vectors using TF-IDF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vectorizer = TfidfVectorizer()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tfidf_matrix = vectorizer.fit_transform([doc1, doc2])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Calculate Cosine Similarity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similarity_score = cosine_similarity(tfidf_matrix[0:1], tfidf_matrix[1:2])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421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LLMs: Vectors: Euclidean Distance</a:t>
            </a:r>
            <a:endParaRPr/>
          </a:p>
        </p:txBody>
      </p:sp>
      <p:pic>
        <p:nvPicPr>
          <p:cNvPr id="344" name="Google Shape;3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7" y="1147225"/>
            <a:ext cx="3691474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231" y="1147225"/>
            <a:ext cx="4701643" cy="352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1600"/>
            <a:ext cx="8839201" cy="4540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RAG</a:t>
            </a:r>
            <a:endParaRPr/>
          </a:p>
        </p:txBody>
      </p:sp>
      <p:sp>
        <p:nvSpPr>
          <p:cNvPr id="351" name="Google Shape;351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Retrieval-Augmented Generation (RAG) is a type of AI model that combines search (retrieval) with text generation to provide more accurate and up-to-date responses.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Instead of only using pre-trained knowledge, it retrieves real-world data from external 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This allows it to stay accurate, handle niche topics, and reduce misinformation.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Fine-tuning is expensive!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Vector Store</a:t>
            </a:r>
            <a:endParaRPr/>
          </a:p>
        </p:txBody>
      </p:sp>
      <p:sp>
        <p:nvSpPr>
          <p:cNvPr id="357" name="Google Shape;357;p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A Vector Store (or Vector Database) is a specialized database designed to store, search, and retrieve vector embeddings efficiently.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Instead of storing text or numbers, it stores vectors (numerical representations of data).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Store Vectors (Data Ingestion):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Convert text, images, or audio into vector embeddings using AI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Store these vectors in a database along with metadata (e.g., document ID, timestamp).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Vector Store</a:t>
            </a:r>
            <a:endParaRPr/>
          </a:p>
        </p:txBody>
      </p:sp>
      <p:sp>
        <p:nvSpPr>
          <p:cNvPr id="363" name="Google Shape;363;p6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Indexing (Building a Searchable Space):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Uses techniques like FAISS (Facebook AI Similarity Search) to organize vectors in a searchable way.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Allows for fast retrieval of similar vectors.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Search &amp; Retrieve (Finding the Best Match):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When a new query comes in, it is converted into a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The vector store compares it with stored vectors and finds the most similar ones using: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Cosine Similarity (Measures angle similarity)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Euclidean Distance (Measures absolute distance)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>
                <a:solidFill>
                  <a:srgbClr val="FF00FF"/>
                </a:solidFill>
              </a:rPr>
              <a:t>Dot Product</a:t>
            </a:r>
            <a:r>
              <a:rPr lang="tr"/>
              <a:t> (Measures projection similarity)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Dot Product</a:t>
            </a:r>
            <a:endParaRPr/>
          </a:p>
        </p:txBody>
      </p:sp>
      <p:sp>
        <p:nvSpPr>
          <p:cNvPr id="369" name="Google Shape;369;p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The dot product (also called the scalar product) is a mathematical operation that measures the similarity between two vectors.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Think of it as a way to check how much two vectors "point in the same direction."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3200"/>
              <a:t>A⋅B=A</a:t>
            </a:r>
            <a:r>
              <a:rPr baseline="-25000" lang="tr" sz="3200"/>
              <a:t>1</a:t>
            </a:r>
            <a:r>
              <a:rPr lang="tr" sz="3200"/>
              <a:t>B</a:t>
            </a:r>
            <a:r>
              <a:rPr baseline="-25000" lang="tr" sz="3200"/>
              <a:t>1</a:t>
            </a:r>
            <a:r>
              <a:rPr lang="tr" sz="3200"/>
              <a:t>+A</a:t>
            </a:r>
            <a:r>
              <a:rPr baseline="-25000" lang="tr" sz="3200"/>
              <a:t>2</a:t>
            </a:r>
            <a:r>
              <a:rPr lang="tr" sz="3200"/>
              <a:t>B</a:t>
            </a:r>
            <a:r>
              <a:rPr baseline="-25000" lang="tr" sz="3200"/>
              <a:t>2</a:t>
            </a:r>
            <a:r>
              <a:rPr lang="tr" sz="3200"/>
              <a:t>+...+A</a:t>
            </a:r>
            <a:r>
              <a:rPr baseline="-25000" lang="tr" sz="3200"/>
              <a:t>n</a:t>
            </a:r>
            <a:r>
              <a:rPr lang="tr" sz="3200"/>
              <a:t>B</a:t>
            </a:r>
            <a:r>
              <a:rPr baseline="-25000" lang="tr" sz="3200"/>
              <a:t>n</a:t>
            </a:r>
            <a:endParaRPr baseline="-25000"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-25000" lang="tr" sz="2900"/>
              <a:t>A=[2,3,4],B=[1,0,2]                              A⋅B=(2×1)+(3×0)+(4×2) =2+0+8=10</a:t>
            </a:r>
            <a:endParaRPr sz="29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338138"/>
            <a:ext cx="664845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Dot Product: How?</a:t>
            </a:r>
            <a:endParaRPr/>
          </a:p>
        </p:txBody>
      </p:sp>
      <p:sp>
        <p:nvSpPr>
          <p:cNvPr id="380" name="Google Shape;380;p6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import </a:t>
            </a:r>
            <a:r>
              <a:rPr lang="tr">
                <a:solidFill>
                  <a:srgbClr val="FF0000"/>
                </a:solidFill>
              </a:rPr>
              <a:t>numpy </a:t>
            </a:r>
            <a:r>
              <a:rPr lang="tr"/>
              <a:t>as np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rgbClr val="FF9900"/>
                </a:solidFill>
              </a:rPr>
              <a:t># Define two vectors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A = np.array([2, 3, 4])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B = np.array([1, 0, 2])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rgbClr val="FF9900"/>
                </a:solidFill>
              </a:rPr>
              <a:t># Compute dot product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dot_product = np.dot(A,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print(f"Dot Product: {dot_product}")</a:t>
            </a:r>
            <a:endParaRPr/>
          </a:p>
        </p:txBody>
      </p:sp>
      <p:pic>
        <p:nvPicPr>
          <p:cNvPr id="381" name="Google Shape;3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150" y="821628"/>
            <a:ext cx="4666974" cy="35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Dot Product: How?</a:t>
            </a:r>
            <a:endParaRPr/>
          </a:p>
        </p:txBody>
      </p:sp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</a:t>
            </a:r>
            <a:r>
              <a:rPr lang="tr"/>
              <a:t>ositive &gt;0	Vectors point in the </a:t>
            </a:r>
            <a:r>
              <a:rPr lang="tr">
                <a:solidFill>
                  <a:srgbClr val="9900FF"/>
                </a:solidFill>
              </a:rPr>
              <a:t>same </a:t>
            </a:r>
            <a:r>
              <a:rPr lang="tr"/>
              <a:t>direction	</a:t>
            </a:r>
            <a:r>
              <a:rPr lang="tr">
                <a:solidFill>
                  <a:srgbClr val="00FF00"/>
                </a:solidFill>
              </a:rPr>
              <a:t>Similar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Zero =0		Vectors are </a:t>
            </a:r>
            <a:r>
              <a:rPr lang="tr">
                <a:solidFill>
                  <a:srgbClr val="9900FF"/>
                </a:solidFill>
              </a:rPr>
              <a:t>perpendicular </a:t>
            </a:r>
            <a:r>
              <a:rPr lang="tr"/>
              <a:t>(90° apart)	</a:t>
            </a:r>
            <a:r>
              <a:rPr lang="tr">
                <a:solidFill>
                  <a:srgbClr val="999999"/>
                </a:solidFill>
              </a:rPr>
              <a:t>No relation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Negative &lt;0	Vectors point in </a:t>
            </a:r>
            <a:r>
              <a:rPr lang="tr">
                <a:solidFill>
                  <a:srgbClr val="9900FF"/>
                </a:solidFill>
              </a:rPr>
              <a:t>opposite </a:t>
            </a:r>
            <a:r>
              <a:rPr lang="tr"/>
              <a:t>directions	</a:t>
            </a:r>
            <a:r>
              <a:rPr lang="tr">
                <a:solidFill>
                  <a:srgbClr val="FF0000"/>
                </a:solidFill>
              </a:rPr>
              <a:t>Dissimilar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300" y="2571750"/>
            <a:ext cx="2548500" cy="24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Retrieve The Data</a:t>
            </a:r>
            <a:endParaRPr/>
          </a:p>
        </p:txBody>
      </p:sp>
      <p:sp>
        <p:nvSpPr>
          <p:cNvPr id="394" name="Google Shape;394;p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import </a:t>
            </a:r>
            <a:r>
              <a:rPr lang="tr">
                <a:solidFill>
                  <a:srgbClr val="FF0000"/>
                </a:solidFill>
              </a:rPr>
              <a:t>numpy </a:t>
            </a:r>
            <a:r>
              <a:rPr lang="tr"/>
              <a:t>as np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import </a:t>
            </a:r>
            <a:r>
              <a:rPr lang="tr">
                <a:solidFill>
                  <a:srgbClr val="FF0000"/>
                </a:solidFill>
              </a:rPr>
              <a:t>faiss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from </a:t>
            </a:r>
            <a:r>
              <a:rPr lang="tr">
                <a:solidFill>
                  <a:srgbClr val="FF0000"/>
                </a:solidFill>
              </a:rPr>
              <a:t>sentence_transformers </a:t>
            </a:r>
            <a:r>
              <a:rPr lang="tr"/>
              <a:t>import SentenceTransformer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from </a:t>
            </a:r>
            <a:r>
              <a:rPr lang="tr">
                <a:solidFill>
                  <a:srgbClr val="FF0000"/>
                </a:solidFill>
              </a:rPr>
              <a:t>transformers </a:t>
            </a:r>
            <a:r>
              <a:rPr lang="tr"/>
              <a:t>import </a:t>
            </a:r>
            <a:r>
              <a:rPr lang="tr">
                <a:solidFill>
                  <a:srgbClr val="FF0000"/>
                </a:solidFill>
              </a:rPr>
              <a:t>pipeline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>
                <a:solidFill>
                  <a:srgbClr val="FF9900"/>
                </a:solidFill>
              </a:rPr>
              <a:t># Step 1: Sample knowledge base (documents)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docs = [ "GPT-4 has multimodal capabilities, meaning it can process text and images.",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    "AI models are improving real-time translation, making it easier to communicate across languages.",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    "Self-driving cars use deep learning for object detection and navigation.",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    "Quantum computing has the potential to revolutionize AI by solving complex problems much faster.",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    "Large language models like ChatGPT rely on transformer architectures to generate responses."]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Retrieve The Data</a:t>
            </a:r>
            <a:endParaRPr/>
          </a:p>
        </p:txBody>
      </p:sp>
      <p:sp>
        <p:nvSpPr>
          <p:cNvPr id="400" name="Google Shape;400;p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Step 2: Convert documents into embeddings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model = SentenceTransformer("all-MiniLM-L6-v2")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doc_embeddings = model.encode(docs)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Step 3: Create a FAISS index for fast retrieval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index = faiss.IndexFlatL2(doc_embeddings.shape[1])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index.add(np.array(doc_embeddings))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Step 4: User query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query = "</a:t>
            </a:r>
            <a:r>
              <a:rPr lang="tr">
                <a:solidFill>
                  <a:srgbClr val="FF00FF"/>
                </a:solidFill>
              </a:rPr>
              <a:t>What are the latest advancements in AI?</a:t>
            </a:r>
            <a:r>
              <a:rPr lang="tr"/>
              <a:t>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query_embedding = model.encode([query])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Retrieve The Data</a:t>
            </a:r>
            <a:endParaRPr/>
          </a:p>
        </p:txBody>
      </p:sp>
      <p:sp>
        <p:nvSpPr>
          <p:cNvPr id="406" name="Google Shape;406;p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Step 5: Retrieve the most relevant document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D, I = index.search(np.array(query_embedding), k=1)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retrieved_doc = docs[I[0][0]]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Step 6: Generate a response using a language model (simulated here)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gpt_pipeline = pipeline("text-generation", model="gpt2")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prompt = f"Based on the following information, answer the query:\n\n{retrieved_doc}\n\nQuery: {query}\nAnswer: 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response = gpt_pipeline(prompt, max_length=100, num_return_sequences=1)[0]['generated_text']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9900"/>
                </a:solidFill>
              </a:rPr>
              <a:t># Step 7: Print results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print("Retrieved Document:", retrieved_doc)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print("Generated Response:", response)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>
                <a:solidFill>
                  <a:srgbClr val="FF9900"/>
                </a:solidFill>
              </a:rPr>
              <a:t>#</a:t>
            </a:r>
            <a:r>
              <a:rPr lang="tr">
                <a:solidFill>
                  <a:srgbClr val="FF00FF"/>
                </a:solidFill>
              </a:rPr>
              <a:t>Quantum computing has the potential to revolutionize AI by solving complex problems much faster.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Vector DB Dimensions</a:t>
            </a:r>
            <a:endParaRPr/>
          </a:p>
        </p:txBody>
      </p:sp>
      <p:sp>
        <p:nvSpPr>
          <p:cNvPr id="412" name="Google Shape;412;p7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In a vector database, dimensions refer to the number of numerical values (features) in each vector. This determines the size of the vector space and how detailed or complex the embeddings 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Think of dimensions as the number of characteristics that describe an object.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 2D vector has two features (e.g., [X, Y] like a point on a graph).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 3D vector has three features (e.g., [X, Y, Z] like spatial coordinates).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 512D vector has 512 features (used in AI for text/image embeddings).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Vector DB Dimensions</a:t>
            </a:r>
            <a:endParaRPr/>
          </a:p>
        </p:txBody>
      </p:sp>
      <p:sp>
        <p:nvSpPr>
          <p:cNvPr id="418" name="Google Shape;418;p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More dimensions = more detailed embeddings (e.g., capturing word meanings, image patterns).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Higher-dimensional spaces allow for better similarity search but require </a:t>
            </a:r>
            <a:r>
              <a:rPr lang="tr">
                <a:solidFill>
                  <a:srgbClr val="9900FF"/>
                </a:solidFill>
              </a:rPr>
              <a:t>more computing power</a:t>
            </a:r>
            <a:r>
              <a:rPr lang="t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Reducing dimensions can speed up search performance (via PCA, dimensionality reduction).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50" y="152400"/>
            <a:ext cx="75635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5" y="1318650"/>
            <a:ext cx="80962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machine learning?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 subset of AI where systems learn from data instead of being explicitly programmed.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Includes supervised learning, unsupervised learning, and reinforcement learning.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Examples: Spam filters, recommendation systems (Netflix, YouTube).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Machine learning can also be defined as the process of solving a practical problem by: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Gathering a dataset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Algorithmically building a statistical model based on that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tr"/>
              <a:t>That statistical model is assumed to be used somehow to solve the practical problem.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is supervised learning?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Imagine you are learning how to tell apples 🍏 from oranges 🍊.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Your teacher gives you a big box of fruits with labels: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"This is an apple." 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"This is an orange." 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You look at the fruits and start noticing patterns: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Apples are usually round and green/red 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Oranges are bumpy and orange 🍊.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