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7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png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C3F9-9BD9-402F-A392-517D189B717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996A8-5DED-414E-9379-75989191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400938-A571-4FEB-A998-95F87381986D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831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30674C-5EC8-4924-B774-B7E9E8F6594D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716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2FAADC-5FD7-47C6-8106-6AD1ED5C4AE8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182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7F32-D12F-4124-B423-92B2B32A181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4CAD-3905-43C5-B08A-38F2677E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7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53.wmf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2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54.wmf"/><Relationship Id="rId9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9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16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25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1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3.wmf"/><Relationship Id="rId2" Type="http://schemas.openxmlformats.org/officeDocument/2006/relationships/video" Target="file:///C:\wip\seminars\noise\noiseex.avi" TargetMode="Externa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0.wmf"/><Relationship Id="rId5" Type="http://schemas.openxmlformats.org/officeDocument/2006/relationships/image" Target="../media/image45.png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4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" y="291913"/>
            <a:ext cx="10680732" cy="5485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1" y="228601"/>
            <a:ext cx="5401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(-) Advection-reaction diffusion </a:t>
            </a:r>
            <a:r>
              <a:rPr lang="en-US" sz="1200" b="1" dirty="0"/>
              <a:t>(</a:t>
            </a:r>
            <a:r>
              <a:rPr lang="en-US" sz="1200" b="1" dirty="0"/>
              <a:t>in </a:t>
            </a:r>
            <a:r>
              <a:rPr lang="en-US" sz="1200" b="1" dirty="0" err="1"/>
              <a:t>Matlab</a:t>
            </a:r>
            <a:r>
              <a:rPr lang="en-US" sz="1200" b="1" dirty="0"/>
              <a:t>) with 3 different boundary conditions: </a:t>
            </a:r>
            <a:endParaRPr lang="en-US" sz="1200" b="1" dirty="0"/>
          </a:p>
          <a:p>
            <a:r>
              <a:rPr lang="en-US" sz="1200" b="1" dirty="0" err="1"/>
              <a:t>Dirichlet</a:t>
            </a:r>
            <a:r>
              <a:rPr lang="en-US" sz="1200" b="1" dirty="0"/>
              <a:t>, no flux, and Robin. The code uses a first-order finite difference scheme</a:t>
            </a:r>
            <a:r>
              <a:rPr lang="en-US" sz="12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33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849909" y="444501"/>
            <a:ext cx="8241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Bookman Old Style" panose="02050604050505020204" pitchFamily="18" charset="0"/>
                <a:cs typeface="Arial" panose="020B0604020202020204" pitchFamily="34" charset="0"/>
              </a:rPr>
              <a:t>When are chemical reactions significantly stochastic?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00325" y="1679576"/>
            <a:ext cx="70310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As reaction only increases or decreases the number </a:t>
            </a:r>
          </a:p>
          <a:p>
            <a:pPr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of molecules by one or two, it is only when numbers of </a:t>
            </a:r>
          </a:p>
          <a:p>
            <a:pPr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molecules are small that random timing of individual </a:t>
            </a:r>
          </a:p>
          <a:p>
            <a:pPr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reactions will matter.  </a:t>
            </a: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4140201" y="4279900"/>
          <a:ext cx="3273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663560" imgH="393480" progId="Equation.3">
                  <p:embed/>
                </p:oleObj>
              </mc:Choice>
              <mc:Fallback>
                <p:oleObj name="Equation" r:id="rId4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1" y="4279900"/>
                        <a:ext cx="32734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867150" y="4076700"/>
            <a:ext cx="3867150" cy="11811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5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686800" cy="736600"/>
          </a:xfrm>
        </p:spPr>
        <p:txBody>
          <a:bodyPr/>
          <a:lstStyle/>
          <a:p>
            <a:pPr algn="l" eaLnBrk="1" hangingPunct="1"/>
            <a:r>
              <a:rPr lang="en-US" altLang="en-US" sz="2400">
                <a:latin typeface="Bookman Old Style" panose="02050604050505020204" pitchFamily="18" charset="0"/>
              </a:rPr>
              <a:t>Noise depends on low numbers.</a:t>
            </a:r>
          </a:p>
        </p:txBody>
      </p:sp>
      <p:pic>
        <p:nvPicPr>
          <p:cNvPr id="8195" name="Picture 3" descr="example2_b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738" y="1597026"/>
            <a:ext cx="4038600" cy="3775075"/>
          </a:xfrm>
          <a:noFill/>
        </p:spPr>
      </p:pic>
      <p:pic>
        <p:nvPicPr>
          <p:cNvPr id="8196" name="Picture 4" descr="example1_b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9138" y="1603375"/>
            <a:ext cx="4038600" cy="3760788"/>
          </a:xfr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125788" y="5362575"/>
            <a:ext cx="175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Bookman Old Style" panose="02050604050505020204" pitchFamily="18" charset="0"/>
                <a:cs typeface="Arial" panose="020B0604020202020204" pitchFamily="34" charset="0"/>
              </a:rPr>
              <a:t>time  (sec)</a:t>
            </a:r>
            <a:endParaRPr lang="en-US" altLang="en-US" sz="200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562850" y="5318125"/>
            <a:ext cx="173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Bookman Old Style" panose="02050604050505020204" pitchFamily="18" charset="0"/>
                <a:cs typeface="Arial" panose="020B0604020202020204" pitchFamily="34" charset="0"/>
              </a:rPr>
              <a:t>time  (sec)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 rot="-5400000">
            <a:off x="830021" y="3128755"/>
            <a:ext cx="18229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Bookman Old Style" panose="02050604050505020204" pitchFamily="18" charset="0"/>
                <a:cs typeface="Arial" panose="020B0604020202020204" pitchFamily="34" charset="0"/>
              </a:rPr>
              <a:t>protein  number</a:t>
            </a:r>
            <a:endParaRPr lang="en-US" altLang="en-US" sz="200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305176" y="1266826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mean 40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332664" y="1228726"/>
            <a:ext cx="181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mean 10,000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927475" y="4283076"/>
            <a:ext cx="170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noise = 0.16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8248650" y="4243389"/>
            <a:ext cx="170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noise = 0.01</a:t>
            </a:r>
          </a:p>
        </p:txBody>
      </p:sp>
    </p:spTree>
    <p:extLst>
      <p:ext uri="{BB962C8B-B14F-4D97-AF65-F5344CB8AC3E}">
        <p14:creationId xmlns:p14="http://schemas.microsoft.com/office/powerpoint/2010/main" val="10218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736725" y="188914"/>
            <a:ext cx="828880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Stochastic model for this simple chemical reaction:</a:t>
            </a:r>
          </a:p>
          <a:p>
            <a:pPr eaLnBrk="1" hangingPunct="1">
              <a:buFontTx/>
              <a:buAutoNum type="arabicParenR"/>
            </a:pPr>
            <a:r>
              <a:rPr lang="en-US" altLang="en-US" dirty="0">
                <a:latin typeface="Calibri" panose="020F0502020204030204" pitchFamily="34" charset="0"/>
              </a:rPr>
              <a:t>The rate of production is </a:t>
            </a:r>
            <a:r>
              <a:rPr lang="en-US" altLang="en-US" dirty="0" smtClean="0">
                <a:latin typeface="Calibri" panose="020F0502020204030204" pitchFamily="34" charset="0"/>
              </a:rPr>
              <a:t>K, </a:t>
            </a:r>
            <a:r>
              <a:rPr lang="en-US" altLang="en-US" dirty="0">
                <a:latin typeface="Calibri" panose="020F0502020204030204" pitchFamily="34" charset="0"/>
              </a:rPr>
              <a:t>so over time </a:t>
            </a:r>
            <a:r>
              <a:rPr lang="en-US" altLang="en-US" dirty="0" err="1">
                <a:latin typeface="Calibri" panose="020F0502020204030204" pitchFamily="34" charset="0"/>
              </a:rPr>
              <a:t>dt</a:t>
            </a:r>
            <a:r>
              <a:rPr lang="en-US" altLang="en-US" dirty="0">
                <a:latin typeface="Calibri" panose="020F0502020204030204" pitchFamily="34" charset="0"/>
              </a:rPr>
              <a:t> we expect K*</a:t>
            </a:r>
            <a:r>
              <a:rPr lang="en-US" altLang="en-US" dirty="0" err="1">
                <a:latin typeface="Calibri" panose="020F0502020204030204" pitchFamily="34" charset="0"/>
              </a:rPr>
              <a:t>dt</a:t>
            </a:r>
            <a:r>
              <a:rPr lang="en-US" altLang="en-US" dirty="0">
                <a:latin typeface="Calibri" panose="020F0502020204030204" pitchFamily="34" charset="0"/>
              </a:rPr>
              <a:t> new molecules. If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 K*</a:t>
            </a:r>
            <a:r>
              <a:rPr lang="en-US" altLang="en-US" dirty="0" err="1">
                <a:latin typeface="Calibri" panose="020F0502020204030204" pitchFamily="34" charset="0"/>
              </a:rPr>
              <a:t>dt</a:t>
            </a:r>
            <a:r>
              <a:rPr lang="en-US" altLang="en-US" dirty="0">
                <a:latin typeface="Calibri" panose="020F0502020204030204" pitchFamily="34" charset="0"/>
              </a:rPr>
              <a:t> &lt;&lt; 1, then most likely no new molecules will appear, or at most one, and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 most certainly not 2,3,… One new molecule will appear with probability </a:t>
            </a:r>
            <a:r>
              <a:rPr lang="en-US" altLang="en-US" dirty="0" err="1">
                <a:latin typeface="Calibri" panose="020F0502020204030204" pitchFamily="34" charset="0"/>
              </a:rPr>
              <a:t>Pr</a:t>
            </a:r>
            <a:r>
              <a:rPr lang="en-US" altLang="en-US" dirty="0">
                <a:latin typeface="Calibri" panose="020F0502020204030204" pitchFamily="34" charset="0"/>
              </a:rPr>
              <a:t>+ = K*</a:t>
            </a:r>
            <a:r>
              <a:rPr lang="en-US" altLang="en-US" dirty="0" err="1">
                <a:latin typeface="Calibri" panose="020F0502020204030204" pitchFamily="34" charset="0"/>
              </a:rPr>
              <a:t>dt.</a:t>
            </a:r>
            <a:endParaRPr lang="en-US" altLang="en-US" dirty="0">
              <a:latin typeface="Calibri" panose="020F0502020204030204" pitchFamily="34" charset="0"/>
            </a:endParaRPr>
          </a:p>
          <a:p>
            <a:pPr marL="0" indent="0" eaLnBrk="1" hangingPunct="1"/>
            <a:r>
              <a:rPr lang="en-US" altLang="en-US" dirty="0" smtClean="0">
                <a:latin typeface="Calibri" panose="020F0502020204030204" pitchFamily="34" charset="0"/>
              </a:rPr>
              <a:t>2)   The </a:t>
            </a:r>
            <a:r>
              <a:rPr lang="en-US" altLang="en-US" dirty="0">
                <a:latin typeface="Calibri" panose="020F0502020204030204" pitchFamily="34" charset="0"/>
              </a:rPr>
              <a:t>rate of degradation is P, so over time </a:t>
            </a:r>
            <a:r>
              <a:rPr lang="en-US" altLang="en-US" dirty="0" err="1">
                <a:latin typeface="Calibri" panose="020F0502020204030204" pitchFamily="34" charset="0"/>
              </a:rPr>
              <a:t>dt</a:t>
            </a:r>
            <a:r>
              <a:rPr lang="en-US" altLang="en-US" dirty="0">
                <a:latin typeface="Calibri" panose="020F0502020204030204" pitchFamily="34" charset="0"/>
              </a:rPr>
              <a:t> we expect P*</a:t>
            </a:r>
            <a:r>
              <a:rPr lang="en-US" altLang="en-US" dirty="0" err="1">
                <a:latin typeface="Calibri" panose="020F0502020204030204" pitchFamily="34" charset="0"/>
              </a:rPr>
              <a:t>dt</a:t>
            </a:r>
            <a:r>
              <a:rPr lang="en-US" altLang="en-US" dirty="0">
                <a:latin typeface="Calibri" panose="020F0502020204030204" pitchFamily="34" charset="0"/>
              </a:rPr>
              <a:t> existing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 molecules to disappear. If P*</a:t>
            </a:r>
            <a:r>
              <a:rPr lang="en-US" altLang="en-US" dirty="0" err="1">
                <a:latin typeface="Calibri" panose="020F0502020204030204" pitchFamily="34" charset="0"/>
              </a:rPr>
              <a:t>dt</a:t>
            </a:r>
            <a:r>
              <a:rPr lang="en-US" altLang="en-US" dirty="0">
                <a:latin typeface="Calibri" panose="020F0502020204030204" pitchFamily="34" charset="0"/>
              </a:rPr>
              <a:t> &lt;&lt; 1, then most likely no molecules disappear,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 or at most one, and most certainly not 2,3,… One new molecule will disappear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 with probability </a:t>
            </a:r>
            <a:r>
              <a:rPr lang="en-US" altLang="en-US" dirty="0" err="1">
                <a:latin typeface="Calibri" panose="020F0502020204030204" pitchFamily="34" charset="0"/>
              </a:rPr>
              <a:t>Pr</a:t>
            </a:r>
            <a:r>
              <a:rPr lang="en-US" altLang="en-US" dirty="0">
                <a:latin typeface="Calibri" panose="020F0502020204030204" pitchFamily="34" charset="0"/>
              </a:rPr>
              <a:t>- = P*</a:t>
            </a:r>
            <a:r>
              <a:rPr lang="en-US" altLang="en-US" dirty="0" err="1">
                <a:latin typeface="Calibri" panose="020F0502020204030204" pitchFamily="34" charset="0"/>
              </a:rPr>
              <a:t>dt.</a:t>
            </a:r>
            <a:endParaRPr lang="en-US" altLang="en-US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Direct Monte Carlo method:</a:t>
            </a:r>
          </a:p>
          <a:p>
            <a:pPr eaLnBrk="1" hangingPunct="1"/>
            <a:endParaRPr lang="en-US" altLang="en-US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If the current number of molecules is P, (a) generate a random number equal to 1 with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probability </a:t>
            </a:r>
            <a:r>
              <a:rPr lang="en-US" altLang="en-US" dirty="0" err="1">
                <a:latin typeface="Calibri" panose="020F0502020204030204" pitchFamily="34" charset="0"/>
              </a:rPr>
              <a:t>Pr</a:t>
            </a:r>
            <a:r>
              <a:rPr lang="en-US" altLang="en-US" dirty="0">
                <a:latin typeface="Calibri" panose="020F0502020204030204" pitchFamily="34" charset="0"/>
              </a:rPr>
              <a:t>+ = K*</a:t>
            </a:r>
            <a:r>
              <a:rPr lang="en-US" altLang="en-US" dirty="0" err="1">
                <a:latin typeface="Calibri" panose="020F0502020204030204" pitchFamily="34" charset="0"/>
              </a:rPr>
              <a:t>dt</a:t>
            </a:r>
            <a:r>
              <a:rPr lang="en-US" altLang="en-US" dirty="0">
                <a:latin typeface="Calibri" panose="020F0502020204030204" pitchFamily="34" charset="0"/>
              </a:rPr>
              <a:t> and to 0 with probability (1 - </a:t>
            </a:r>
            <a:r>
              <a:rPr lang="en-US" altLang="en-US" dirty="0" err="1">
                <a:latin typeface="Calibri" panose="020F0502020204030204" pitchFamily="34" charset="0"/>
              </a:rPr>
              <a:t>Pr</a:t>
            </a:r>
            <a:r>
              <a:rPr lang="en-US" altLang="en-US" dirty="0">
                <a:latin typeface="Calibri" panose="020F0502020204030204" pitchFamily="34" charset="0"/>
              </a:rPr>
              <a:t>+), and add this number to P;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(b) generate a random number equal to 1 with probability </a:t>
            </a:r>
            <a:r>
              <a:rPr lang="en-US" altLang="en-US" dirty="0" err="1">
                <a:latin typeface="Calibri" panose="020F0502020204030204" pitchFamily="34" charset="0"/>
              </a:rPr>
              <a:t>Pr</a:t>
            </a:r>
            <a:r>
              <a:rPr lang="en-US" altLang="en-US" dirty="0">
                <a:latin typeface="Calibri" panose="020F0502020204030204" pitchFamily="34" charset="0"/>
              </a:rPr>
              <a:t>- = P*</a:t>
            </a:r>
            <a:r>
              <a:rPr lang="en-US" altLang="en-US" dirty="0" err="1">
                <a:latin typeface="Calibri" panose="020F0502020204030204" pitchFamily="34" charset="0"/>
              </a:rPr>
              <a:t>dt</a:t>
            </a:r>
            <a:r>
              <a:rPr lang="en-US" altLang="en-US" dirty="0">
                <a:latin typeface="Calibri" panose="020F0502020204030204" pitchFamily="34" charset="0"/>
              </a:rPr>
              <a:t> and to 0 with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probability (1 – </a:t>
            </a:r>
            <a:r>
              <a:rPr lang="en-US" altLang="en-US" dirty="0" err="1">
                <a:latin typeface="Calibri" panose="020F0502020204030204" pitchFamily="34" charset="0"/>
              </a:rPr>
              <a:t>Pr</a:t>
            </a:r>
            <a:r>
              <a:rPr lang="en-US" altLang="en-US" dirty="0">
                <a:latin typeface="Calibri" panose="020F0502020204030204" pitchFamily="34" charset="0"/>
              </a:rPr>
              <a:t>-), and subtract this number from P; (c) repeat this step for a few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time units.</a:t>
            </a:r>
          </a:p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How to generate a random number r equal to 1 with given probability </a:t>
            </a:r>
            <a:r>
              <a:rPr lang="en-US" altLang="en-US" dirty="0" err="1">
                <a:latin typeface="Calibri" panose="020F0502020204030204" pitchFamily="34" charset="0"/>
              </a:rPr>
              <a:t>Pr</a:t>
            </a:r>
            <a:r>
              <a:rPr lang="en-US" altLang="en-US" dirty="0">
                <a:latin typeface="Calibri" panose="020F0502020204030204" pitchFamily="34" charset="0"/>
              </a:rPr>
              <a:t> and to zero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                                                                                                     otherwise?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In </a:t>
            </a:r>
            <a:r>
              <a:rPr lang="en-US" altLang="en-US" dirty="0" err="1">
                <a:latin typeface="Calibri" panose="020F0502020204030204" pitchFamily="34" charset="0"/>
              </a:rPr>
              <a:t>Matlab</a:t>
            </a:r>
            <a:r>
              <a:rPr lang="en-US" altLang="en-US" dirty="0">
                <a:latin typeface="Calibri" panose="020F0502020204030204" pitchFamily="34" charset="0"/>
              </a:rPr>
              <a:t>: 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</a:rPr>
              <a:t>rand                      r = 0.5*(1+sign(</a:t>
            </a:r>
            <a:r>
              <a:rPr lang="en-US" altLang="en-US" dirty="0" err="1">
                <a:solidFill>
                  <a:srgbClr val="CC0000"/>
                </a:solidFill>
                <a:latin typeface="Calibri" panose="020F0502020204030204" pitchFamily="34" charset="0"/>
              </a:rPr>
              <a:t>Pr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</a:rPr>
              <a:t> – rand)); </a:t>
            </a:r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>
            <a:off x="1905000" y="6172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6"/>
          <p:cNvSpPr>
            <a:spLocks noChangeShapeType="1"/>
          </p:cNvSpPr>
          <p:nvPr/>
        </p:nvSpPr>
        <p:spPr bwMode="auto">
          <a:xfrm>
            <a:off x="190500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auto">
          <a:xfrm>
            <a:off x="365760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1736725" y="6208713"/>
            <a:ext cx="18341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0    Pr                   1</a:t>
            </a:r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220980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 flipH="1" flipV="1">
            <a:off x="2057400" y="6248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1981201" y="6477001"/>
            <a:ext cx="188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latin typeface="Calibri" panose="020F0502020204030204" pitchFamily="34" charset="0"/>
              </a:rPr>
              <a:t>probability to be here is Pr</a:t>
            </a:r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4191000" y="5410200"/>
            <a:ext cx="2895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6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35814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953001" y="609601"/>
            <a:ext cx="50039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K=100; dt=0.001; tend=8; 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t=(0:dt:tend); P=zeros(size(t));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for s=1:(tend/dt)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P(s+1)=P(s)+0.5*(1+sign(K*dt-rand))-0.5*(1+sign(P(s)*dt-rand));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end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plot(t,P)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29201" y="2971800"/>
            <a:ext cx="1275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Start with K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>
            <a:off x="4876800" y="3124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1"/>
            <a:ext cx="35052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09801"/>
            <a:ext cx="403860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315200" y="5105401"/>
            <a:ext cx="2580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Calibri" panose="020F0502020204030204" pitchFamily="34" charset="0"/>
              </a:rPr>
              <a:t>Gaussian with average 100 and std~10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8915401" y="2743200"/>
            <a:ext cx="1046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hist(P,30)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715001" y="4038601"/>
            <a:ext cx="101983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1400">
                <a:latin typeface="Calibri" panose="020F0502020204030204" pitchFamily="34" charset="0"/>
              </a:rPr>
              <a:t>&gt;&gt; mean(P)</a:t>
            </a:r>
          </a:p>
          <a:p>
            <a:pPr eaLnBrk="1" hangingPunct="1"/>
            <a:endParaRPr lang="fr-FR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fr-FR" altLang="en-US" sz="1400">
                <a:latin typeface="Calibri" panose="020F0502020204030204" pitchFamily="34" charset="0"/>
              </a:rPr>
              <a:t>ans =</a:t>
            </a:r>
          </a:p>
          <a:p>
            <a:pPr eaLnBrk="1" hangingPunct="1"/>
            <a:endParaRPr lang="fr-FR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fr-FR" altLang="en-US" sz="1400">
                <a:latin typeface="Calibri" panose="020F0502020204030204" pitchFamily="34" charset="0"/>
              </a:rPr>
              <a:t>   99.5100</a:t>
            </a:r>
          </a:p>
          <a:p>
            <a:pPr eaLnBrk="1" hangingPunct="1"/>
            <a:endParaRPr lang="fr-FR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fr-FR" altLang="en-US" sz="1400">
                <a:latin typeface="Calibri" panose="020F0502020204030204" pitchFamily="34" charset="0"/>
              </a:rPr>
              <a:t>&gt;&gt; std(P)</a:t>
            </a:r>
          </a:p>
          <a:p>
            <a:pPr eaLnBrk="1" hangingPunct="1"/>
            <a:endParaRPr lang="fr-FR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fr-FR" altLang="en-US" sz="1400">
                <a:latin typeface="Calibri" panose="020F0502020204030204" pitchFamily="34" charset="0"/>
              </a:rPr>
              <a:t>ans =</a:t>
            </a:r>
          </a:p>
          <a:p>
            <a:pPr eaLnBrk="1" hangingPunct="1"/>
            <a:endParaRPr lang="fr-FR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fr-FR" altLang="en-US" sz="1400">
                <a:latin typeface="Calibri" panose="020F0502020204030204" pitchFamily="34" charset="0"/>
              </a:rPr>
              <a:t>    9.2659</a:t>
            </a:r>
            <a:endParaRPr lang="en-US" altLang="en-US" sz="1400">
              <a:latin typeface="Calibri" panose="020F0502020204030204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81201" y="5105401"/>
          <a:ext cx="24050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6" imgW="1574640" imgH="431640" progId="Equation.DSMT4">
                  <p:embed/>
                </p:oleObj>
              </mc:Choice>
              <mc:Fallback>
                <p:oleObj name="Equation" r:id="rId6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5105401"/>
                        <a:ext cx="240506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81200" y="6261100"/>
          <a:ext cx="2057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8" imgW="1168200" imgH="291960" progId="Equation.DSMT4">
                  <p:embed/>
                </p:oleObj>
              </mc:Choice>
              <mc:Fallback>
                <p:oleObj name="Equation" r:id="rId8" imgW="1168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261100"/>
                        <a:ext cx="2057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981200" y="5715000"/>
          <a:ext cx="1905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0" imgW="1269720" imgH="291960" progId="Equation.DSMT4">
                  <p:embed/>
                </p:oleObj>
              </mc:Choice>
              <mc:Fallback>
                <p:oleObj name="Equation" r:id="rId10" imgW="12697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15000"/>
                        <a:ext cx="1905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05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4"/>
          <p:cNvSpPr txBox="1">
            <a:spLocks noChangeArrowheads="1"/>
          </p:cNvSpPr>
          <p:nvPr/>
        </p:nvSpPr>
        <p:spPr bwMode="auto">
          <a:xfrm>
            <a:off x="2133601" y="1905001"/>
            <a:ext cx="80375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Try simulating K=900 with dt=0.001 and see what your mean and std is. Think about it!</a:t>
            </a:r>
          </a:p>
          <a:p>
            <a:pPr eaLnBrk="1" hangingPunct="1"/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Note about dt: </a:t>
            </a:r>
            <a:r>
              <a:rPr lang="en-US" altLang="en-US" sz="1600" b="1" i="1">
                <a:latin typeface="Calibri" panose="020F0502020204030204" pitchFamily="34" charset="0"/>
              </a:rPr>
              <a:t>K*dt  and  P(s)*dt    &lt;&lt;    1</a:t>
            </a:r>
            <a:r>
              <a:rPr lang="en-US" altLang="en-US" sz="1600">
                <a:latin typeface="Calibri" panose="020F0502020204030204" pitchFamily="34" charset="0"/>
              </a:rPr>
              <a:t>; otherwise, one of the main assumptions is violated.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But this means that during most of the steps nothing happens so we waste a lot of computer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time generating random numbers and computing during ‘empty’ steps.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743200" y="381001"/>
          <a:ext cx="5657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Bitmap Image" r:id="rId3" imgW="5657143" imgH="409632" progId="Paint.Picture">
                  <p:embed/>
                </p:oleObj>
              </mc:Choice>
              <mc:Fallback>
                <p:oleObj name="Bitmap Image" r:id="rId3" imgW="5657143" imgH="40963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1"/>
                        <a:ext cx="5657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70126" y="265114"/>
            <a:ext cx="468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K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std</a:t>
            </a:r>
          </a:p>
        </p:txBody>
      </p:sp>
      <p:sp>
        <p:nvSpPr>
          <p:cNvPr id="4107" name="Text Box 7"/>
          <p:cNvSpPr txBox="1">
            <a:spLocks noChangeArrowheads="1"/>
          </p:cNvSpPr>
          <p:nvPr/>
        </p:nvSpPr>
        <p:spPr bwMode="auto">
          <a:xfrm>
            <a:off x="2117726" y="1027113"/>
            <a:ext cx="15359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So, we expect: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267200" y="1219201"/>
          <a:ext cx="14938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825480" imgH="215640" progId="Equation.DSMT4">
                  <p:embed/>
                </p:oleObj>
              </mc:Choice>
              <mc:Fallback>
                <p:oleObj name="Equation" r:id="rId5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19201"/>
                        <a:ext cx="14938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9"/>
          <p:cNvSpPr>
            <a:spLocks noChangeArrowheads="1"/>
          </p:cNvSpPr>
          <p:nvPr/>
        </p:nvSpPr>
        <p:spPr bwMode="auto">
          <a:xfrm>
            <a:off x="4267200" y="12192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9" name="Line 10"/>
          <p:cNvSpPr>
            <a:spLocks noChangeShapeType="1"/>
          </p:cNvSpPr>
          <p:nvPr/>
        </p:nvSpPr>
        <p:spPr bwMode="auto">
          <a:xfrm>
            <a:off x="1524000" y="35163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TextBox 15"/>
          <p:cNvSpPr txBox="1">
            <a:spLocks noChangeArrowheads="1"/>
          </p:cNvSpPr>
          <p:nvPr/>
        </p:nvSpPr>
        <p:spPr bwMode="auto">
          <a:xfrm>
            <a:off x="1624014" y="3657600"/>
            <a:ext cx="88915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702030302020204" pitchFamily="66" charset="0"/>
              </a:rPr>
              <a:t>Another way to simulate this chemical reaction (without decay for now) stochastically:</a:t>
            </a:r>
          </a:p>
        </p:txBody>
      </p:sp>
      <p:graphicFrame>
        <p:nvGraphicFramePr>
          <p:cNvPr id="4100" name="Object 14"/>
          <p:cNvGraphicFramePr>
            <a:graphicFrameLocks noChangeAspect="1"/>
          </p:cNvGraphicFramePr>
          <p:nvPr/>
        </p:nvGraphicFramePr>
        <p:xfrm>
          <a:off x="2057401" y="4038600"/>
          <a:ext cx="7470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7" imgW="4597200" imgH="253800" progId="Equation.DSMT4">
                  <p:embed/>
                </p:oleObj>
              </mc:Choice>
              <mc:Fallback>
                <p:oleObj name="Equation" r:id="rId7" imgW="4597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4038600"/>
                        <a:ext cx="74707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5"/>
          <p:cNvGraphicFramePr>
            <a:graphicFrameLocks noChangeAspect="1"/>
          </p:cNvGraphicFramePr>
          <p:nvPr/>
        </p:nvGraphicFramePr>
        <p:xfrm>
          <a:off x="2743200" y="4419600"/>
          <a:ext cx="330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9" imgW="2031840" imgH="253800" progId="Equation.DSMT4">
                  <p:embed/>
                </p:oleObj>
              </mc:Choice>
              <mc:Fallback>
                <p:oleObj name="Equation" r:id="rId9" imgW="2031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330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6"/>
          <p:cNvGraphicFramePr>
            <a:graphicFrameLocks noChangeAspect="1"/>
          </p:cNvGraphicFramePr>
          <p:nvPr/>
        </p:nvGraphicFramePr>
        <p:xfrm>
          <a:off x="6629401" y="4648201"/>
          <a:ext cx="12176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1" imgW="749160" imgH="393480" progId="Equation.DSMT4">
                  <p:embed/>
                </p:oleObj>
              </mc:Choice>
              <mc:Fallback>
                <p:oleObj name="Equation" r:id="rId11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4648201"/>
                        <a:ext cx="12176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7"/>
          <p:cNvGraphicFramePr>
            <a:graphicFrameLocks noChangeAspect="1"/>
          </p:cNvGraphicFramePr>
          <p:nvPr/>
        </p:nvGraphicFramePr>
        <p:xfrm>
          <a:off x="8610601" y="5029200"/>
          <a:ext cx="1795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3" imgW="1104840" imgH="253800" progId="Equation.DSMT4">
                  <p:embed/>
                </p:oleObj>
              </mc:Choice>
              <mc:Fallback>
                <p:oleObj name="Equation" r:id="rId13" imgW="1104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5029200"/>
                        <a:ext cx="17954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096000" y="4724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24800" y="4953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4" name="Object 18"/>
          <p:cNvGraphicFramePr>
            <a:graphicFrameLocks noChangeAspect="1"/>
          </p:cNvGraphicFramePr>
          <p:nvPr/>
        </p:nvGraphicFramePr>
        <p:xfrm>
          <a:off x="1798639" y="5624513"/>
          <a:ext cx="7223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15" imgW="4444920" imgH="253800" progId="Equation.DSMT4">
                  <p:embed/>
                </p:oleObj>
              </mc:Choice>
              <mc:Fallback>
                <p:oleObj name="Equation" r:id="rId15" imgW="4444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9" y="5624513"/>
                        <a:ext cx="72231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08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7318376" y="2046289"/>
          <a:ext cx="28924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346040" imgH="393480" progId="Equation.DSMT4">
                  <p:embed/>
                </p:oleObj>
              </mc:Choice>
              <mc:Fallback>
                <p:oleObj name="Equation" r:id="rId3" imgW="1346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6" y="2046289"/>
                        <a:ext cx="28924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9"/>
          <p:cNvSpPr txBox="1">
            <a:spLocks noChangeArrowheads="1"/>
          </p:cNvSpPr>
          <p:nvPr/>
        </p:nvSpPr>
        <p:spPr bwMode="auto">
          <a:xfrm>
            <a:off x="5029200" y="5192714"/>
            <a:ext cx="226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Gillespie algorithm</a:t>
            </a:r>
          </a:p>
        </p:txBody>
      </p:sp>
      <p:graphicFrame>
        <p:nvGraphicFramePr>
          <p:cNvPr id="5123" name="Object 11"/>
          <p:cNvGraphicFramePr>
            <a:graphicFrameLocks noChangeAspect="1"/>
          </p:cNvGraphicFramePr>
          <p:nvPr/>
        </p:nvGraphicFramePr>
        <p:xfrm>
          <a:off x="2976563" y="3363914"/>
          <a:ext cx="615791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3098520" imgH="393480" progId="Equation.DSMT4">
                  <p:embed/>
                </p:oleObj>
              </mc:Choice>
              <mc:Fallback>
                <p:oleObj name="Equation" r:id="rId5" imgW="3098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363914"/>
                        <a:ext cx="6157912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Box 16"/>
          <p:cNvSpPr txBox="1">
            <a:spLocks noChangeArrowheads="1"/>
          </p:cNvSpPr>
          <p:nvPr/>
        </p:nvSpPr>
        <p:spPr bwMode="auto">
          <a:xfrm>
            <a:off x="1828800" y="1839913"/>
            <a:ext cx="5994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Let us prove that if we generate the random waiting time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then its probability distribution will be as that for the</a:t>
            </a:r>
          </a:p>
          <a:p>
            <a:pPr eaLnBrk="1" hangingPunct="1"/>
            <a:r>
              <a:rPr lang="en-US" altLang="en-US"/>
              <a:t> reaction event:</a:t>
            </a: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2811463" y="849313"/>
          <a:ext cx="61706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7" imgW="3797280" imgH="253800" progId="Equation.DSMT4">
                  <p:embed/>
                </p:oleObj>
              </mc:Choice>
              <mc:Fallback>
                <p:oleObj name="Equation" r:id="rId7" imgW="3797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849313"/>
                        <a:ext cx="61706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2667001" y="4354514"/>
          <a:ext cx="66659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9" imgW="4101840" imgH="279360" progId="Equation.DSMT4">
                  <p:embed/>
                </p:oleObj>
              </mc:Choice>
              <mc:Fallback>
                <p:oleObj name="Equation" r:id="rId9" imgW="4101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354514"/>
                        <a:ext cx="66659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9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5564189" y="511176"/>
            <a:ext cx="41989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K=1; T=50; n=10;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time=zeros(size(T)); nn=n*ones(size(T));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for t=1:T </a:t>
            </a:r>
            <a:r>
              <a:rPr lang="en-US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% number of events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  tt=-(1/K)*log(rand); time(t+1)=time(t)+tt; </a:t>
            </a:r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% time for an event, time is updated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nn(t+1)=nn(t)+1; </a:t>
            </a:r>
            <a:r>
              <a:rPr lang="en-US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% molecule number is updated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end</a:t>
            </a:r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stairs</a:t>
            </a:r>
            <a:r>
              <a:rPr lang="en-US" altLang="en-US" sz="1600">
                <a:latin typeface="Calibri" panose="020F0502020204030204" pitchFamily="34" charset="0"/>
              </a:rPr>
              <a:t>(time,nn,'r')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1622426" y="228600"/>
            <a:ext cx="3787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Algorithm: if you have a stochastic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process happening with rate K,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then you generate an exponentially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distributed time (average time 1/K),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and increase the number of molecules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at this time.</a:t>
            </a:r>
          </a:p>
        </p:txBody>
      </p:sp>
      <p:sp>
        <p:nvSpPr>
          <p:cNvPr id="10244" name="TextBox 7"/>
          <p:cNvSpPr txBox="1">
            <a:spLocks noChangeArrowheads="1"/>
          </p:cNvSpPr>
          <p:nvPr/>
        </p:nvSpPr>
        <p:spPr bwMode="auto">
          <a:xfrm>
            <a:off x="1628775" y="1981201"/>
            <a:ext cx="3917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The method is exact; it also saves you 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time when you have to make intermittent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small and large time steps. The downside 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(there’s always one) is difficult code writing 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if there are too many simultaneous reactions</a:t>
            </a: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 flipV="1">
            <a:off x="5486400" y="457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098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8153400" y="2514600"/>
            <a:ext cx="155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sz="1200" b="1">
                <a:solidFill>
                  <a:srgbClr val="FF0000"/>
                </a:solidFill>
              </a:rPr>
              <a:t>we made 50 steps</a:t>
            </a:r>
          </a:p>
        </p:txBody>
      </p:sp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4800600" y="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Gillespie algorithm</a:t>
            </a:r>
          </a:p>
        </p:txBody>
      </p:sp>
      <p:sp>
        <p:nvSpPr>
          <p:cNvPr id="10249" name="TextBox 9"/>
          <p:cNvSpPr txBox="1">
            <a:spLocks noChangeArrowheads="1"/>
          </p:cNvSpPr>
          <p:nvPr/>
        </p:nvSpPr>
        <p:spPr bwMode="auto">
          <a:xfrm>
            <a:off x="2590800" y="3429000"/>
            <a:ext cx="2332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Direct Monte Carlo</a:t>
            </a:r>
          </a:p>
        </p:txBody>
      </p:sp>
      <p:sp>
        <p:nvSpPr>
          <p:cNvPr id="10250" name="TextBox 2"/>
          <p:cNvSpPr txBox="1">
            <a:spLocks noChangeArrowheads="1"/>
          </p:cNvSpPr>
          <p:nvPr/>
        </p:nvSpPr>
        <p:spPr bwMode="auto">
          <a:xfrm>
            <a:off x="1752600" y="3810001"/>
            <a:ext cx="41671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K=1; </a:t>
            </a:r>
            <a:r>
              <a:rPr lang="en-US" altLang="en-US" sz="1600">
                <a:solidFill>
                  <a:srgbClr val="1E03BD"/>
                </a:solidFill>
                <a:latin typeface="Calibri" panose="020F0502020204030204" pitchFamily="34" charset="0"/>
              </a:rPr>
              <a:t>dt=0.1</a:t>
            </a:r>
            <a:r>
              <a:rPr lang="en-US" altLang="en-US" sz="1600">
                <a:latin typeface="Calibri" panose="020F0502020204030204" pitchFamily="34" charset="0"/>
              </a:rPr>
              <a:t>; T=50; n=10;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time=(0:dt:T); nn=n*ones(size(time));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for t=1:length(time) </a:t>
            </a:r>
            <a:r>
              <a:rPr lang="en-US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% number of </a:t>
            </a:r>
            <a:r>
              <a:rPr lang="en-US" altLang="en-US" sz="1600">
                <a:solidFill>
                  <a:srgbClr val="0070C0"/>
                </a:solidFill>
                <a:latin typeface="Calibri" panose="020F0502020204030204" pitchFamily="34" charset="0"/>
              </a:rPr>
              <a:t>steps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  </a:t>
            </a:r>
            <a:r>
              <a:rPr lang="en-US" altLang="en-US" sz="1600">
                <a:solidFill>
                  <a:srgbClr val="CC0000"/>
                </a:solidFill>
                <a:latin typeface="Calibri" panose="020F0502020204030204" pitchFamily="34" charset="0"/>
              </a:rPr>
              <a:t>r = 0.5*(1+sign(K*dt - rand));</a:t>
            </a:r>
            <a:endParaRPr lang="en-US" altLang="en-US" sz="16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solidFill>
                  <a:srgbClr val="1E03BD"/>
                </a:solidFill>
                <a:latin typeface="Calibri" panose="020F0502020204030204" pitchFamily="34" charset="0"/>
              </a:rPr>
              <a:t>% random increment for molecule number</a:t>
            </a:r>
          </a:p>
          <a:p>
            <a:pPr eaLnBrk="1" hangingPunct="1"/>
            <a:r>
              <a:rPr lang="en-US" altLang="en-US" sz="1600">
                <a:solidFill>
                  <a:srgbClr val="1E03BD"/>
                </a:solidFill>
                <a:latin typeface="Calibri" panose="020F0502020204030204" pitchFamily="34" charset="0"/>
              </a:rPr>
              <a:t>nn(t+1)=nn(t)+r; % molecule number is updated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end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plot(time,nn,'m')</a:t>
            </a:r>
          </a:p>
        </p:txBody>
      </p:sp>
      <p:pic>
        <p:nvPicPr>
          <p:cNvPr id="10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19600"/>
            <a:ext cx="2971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Box 13"/>
          <p:cNvSpPr txBox="1">
            <a:spLocks noChangeArrowheads="1"/>
          </p:cNvSpPr>
          <p:nvPr/>
        </p:nvSpPr>
        <p:spPr bwMode="auto">
          <a:xfrm>
            <a:off x="6248400" y="4724400"/>
            <a:ext cx="163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1E03BD"/>
                </a:solidFill>
              </a:rPr>
              <a:t> </a:t>
            </a:r>
            <a:r>
              <a:rPr lang="en-US" altLang="en-US" sz="1200" b="1">
                <a:solidFill>
                  <a:srgbClr val="1E03BD"/>
                </a:solidFill>
              </a:rPr>
              <a:t>we made 500 steps</a:t>
            </a:r>
          </a:p>
        </p:txBody>
      </p:sp>
    </p:spTree>
    <p:extLst>
      <p:ext uri="{BB962C8B-B14F-4D97-AF65-F5344CB8AC3E}">
        <p14:creationId xmlns:p14="http://schemas.microsoft.com/office/powerpoint/2010/main" val="29253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676400" y="152400"/>
            <a:ext cx="8807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How do we simulate a little bit more complex reaction (include degradation):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676400" y="533400"/>
            <a:ext cx="89169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Algorithm: if you have 2 possible processes happening with rates r1 and r2, then an event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(any of the two processes) take place with the rate (r1 + r2). So, we first generate an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exponentially distributed time (average time 1/(r1+r2)), and then with probability r1/(r1+r2)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make the first event happen at this time, and with probability r2/(r1+r2) make the second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event happen at this time: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                                                                                       </a:t>
            </a: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r1 = K and r2 = molecule #</a:t>
            </a:r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1828801" y="2286000"/>
            <a:ext cx="44037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K=1; T=50; n=10;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time=zeros(size(T)); nn=n*ones(size(T));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for t=1:T </a:t>
            </a:r>
            <a:r>
              <a:rPr lang="en-US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% number of events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  T=-(1/(K+nn(t)))*log(rand); time(t+1)=time(t)+T; </a:t>
            </a:r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% time for an event, time is updated</a:t>
            </a:r>
          </a:p>
          <a:p>
            <a:pPr eaLnBrk="1" hangingPunct="1"/>
            <a:r>
              <a:rPr lang="pt-BR" altLang="en-US" sz="1600">
                <a:latin typeface="Calibri" panose="020F0502020204030204" pitchFamily="34" charset="0"/>
              </a:rPr>
              <a:t>        r=rand; if r&lt;K/</a:t>
            </a:r>
            <a:r>
              <a:rPr lang="en-US" altLang="en-US" sz="1600">
                <a:latin typeface="Calibri" panose="020F0502020204030204" pitchFamily="34" charset="0"/>
              </a:rPr>
              <a:t>(K+nn(t))</a:t>
            </a:r>
            <a:r>
              <a:rPr lang="pt-BR" altLang="en-US" sz="1600">
                <a:latin typeface="Calibri" panose="020F0502020204030204" pitchFamily="34" charset="0"/>
              </a:rPr>
              <a:t> n=n+1; </a:t>
            </a:r>
            <a:r>
              <a:rPr lang="pt-BR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% production</a:t>
            </a:r>
          </a:p>
          <a:p>
            <a:pPr eaLnBrk="1" hangingPunct="1"/>
            <a:r>
              <a:rPr lang="pt-BR" altLang="en-US" sz="1600">
                <a:latin typeface="Calibri" panose="020F0502020204030204" pitchFamily="34" charset="0"/>
              </a:rPr>
              <a:t>        else n=n-1; end </a:t>
            </a:r>
            <a:r>
              <a:rPr lang="pt-BR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% degradation    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   nn(t+1)=n; </a:t>
            </a:r>
            <a:r>
              <a:rPr lang="en-US" altLang="en-US" sz="1600">
                <a:solidFill>
                  <a:srgbClr val="FF0000"/>
                </a:solidFill>
                <a:latin typeface="Calibri" panose="020F0502020204030204" pitchFamily="34" charset="0"/>
              </a:rPr>
              <a:t>% length is updated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end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stairs(time,nn,'r')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276600"/>
            <a:ext cx="477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14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28601"/>
            <a:ext cx="5760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(-) Springs and nodes cell representation with elastic springs cell-surface binding (in </a:t>
            </a:r>
            <a:r>
              <a:rPr lang="en-US" sz="1200" b="1" dirty="0"/>
              <a:t>C)</a:t>
            </a:r>
            <a:endParaRPr lang="en-US" sz="12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914401"/>
            <a:ext cx="4536909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44" y="1153313"/>
            <a:ext cx="3994452" cy="189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31796" y="1905000"/>
            <a:ext cx="33560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3133725"/>
            <a:ext cx="33560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06" y="3328988"/>
            <a:ext cx="4344192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7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19401" y="84139"/>
          <a:ext cx="6354763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itmap Image" r:id="rId3" imgW="6354062" imgH="5057143" progId="Paint.Picture">
                  <p:embed/>
                </p:oleObj>
              </mc:Choice>
              <mc:Fallback>
                <p:oleObj name="Bitmap Image" r:id="rId3" imgW="6354062" imgH="50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84139"/>
                        <a:ext cx="6354763" cy="505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6248400" y="2217738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3886200" y="36655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95601" y="5189538"/>
          <a:ext cx="62769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Bitmap Image" r:id="rId5" imgW="6276190" imgH="1047619" progId="Paint.Picture">
                  <p:embed/>
                </p:oleObj>
              </mc:Choice>
              <mc:Fallback>
                <p:oleObj name="Bitmap Image" r:id="rId5" imgW="6276190" imgH="10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189538"/>
                        <a:ext cx="62769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486400" y="5722938"/>
          <a:ext cx="28194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777680" imgH="571320" progId="Equation.DSMT4">
                  <p:embed/>
                </p:oleObj>
              </mc:Choice>
              <mc:Fallback>
                <p:oleObj name="Equation" r:id="rId7" imgW="1777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722938"/>
                        <a:ext cx="28194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927725" y="188913"/>
            <a:ext cx="2165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A bit about diffusion:</a:t>
            </a:r>
          </a:p>
        </p:txBody>
      </p:sp>
    </p:spTree>
    <p:extLst>
      <p:ext uri="{BB962C8B-B14F-4D97-AF65-F5344CB8AC3E}">
        <p14:creationId xmlns:p14="http://schemas.microsoft.com/office/powerpoint/2010/main" val="290129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029200" y="381000"/>
          <a:ext cx="1371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888840" imgH="419040" progId="Equation.DSMT4">
                  <p:embed/>
                </p:oleObj>
              </mc:Choice>
              <mc:Fallback>
                <p:oleObj name="Equation" r:id="rId3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1000"/>
                        <a:ext cx="1371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905000" y="152401"/>
          <a:ext cx="2819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1777680" imgH="571320" progId="Equation.DSMT4">
                  <p:embed/>
                </p:oleObj>
              </mc:Choice>
              <mc:Fallback>
                <p:oleObj name="Equation" r:id="rId5" imgW="1777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1"/>
                        <a:ext cx="28194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743200" y="1057276"/>
          <a:ext cx="624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3517560" imgH="444240" progId="Equation.DSMT4">
                  <p:embed/>
                </p:oleObj>
              </mc:Choice>
              <mc:Fallback>
                <p:oleObj name="Equation" r:id="rId7" imgW="351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57276"/>
                        <a:ext cx="6248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725864" y="2057400"/>
          <a:ext cx="38004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9" imgW="2273040" imgH="419040" progId="Equation.DSMT4">
                  <p:embed/>
                </p:oleObj>
              </mc:Choice>
              <mc:Fallback>
                <p:oleObj name="Equation" r:id="rId9" imgW="2273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4" y="2057400"/>
                        <a:ext cx="38004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6"/>
          <p:cNvSpPr>
            <a:spLocks noChangeArrowheads="1"/>
          </p:cNvSpPr>
          <p:nvPr/>
        </p:nvSpPr>
        <p:spPr bwMode="auto">
          <a:xfrm>
            <a:off x="3657600" y="2057400"/>
            <a:ext cx="3962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1" name="Line 7"/>
          <p:cNvSpPr>
            <a:spLocks noChangeShapeType="1"/>
          </p:cNvSpPr>
          <p:nvPr/>
        </p:nvSpPr>
        <p:spPr bwMode="auto">
          <a:xfrm flipV="1">
            <a:off x="32766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Text Box 8"/>
          <p:cNvSpPr txBox="1">
            <a:spLocks noChangeArrowheads="1"/>
          </p:cNvSpPr>
          <p:nvPr/>
        </p:nvSpPr>
        <p:spPr bwMode="auto">
          <a:xfrm>
            <a:off x="2743200" y="2286001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flux</a:t>
            </a:r>
          </a:p>
        </p:txBody>
      </p:sp>
      <p:sp>
        <p:nvSpPr>
          <p:cNvPr id="2063" name="Line 9"/>
          <p:cNvSpPr>
            <a:spLocks noChangeShapeType="1"/>
          </p:cNvSpPr>
          <p:nvPr/>
        </p:nvSpPr>
        <p:spPr bwMode="auto">
          <a:xfrm flipH="1">
            <a:off x="7543800" y="24384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Text Box 10"/>
          <p:cNvSpPr txBox="1">
            <a:spLocks noChangeArrowheads="1"/>
          </p:cNvSpPr>
          <p:nvPr/>
        </p:nvSpPr>
        <p:spPr bwMode="auto">
          <a:xfrm>
            <a:off x="7848600" y="2057401"/>
            <a:ext cx="1544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concentration </a:t>
            </a:r>
          </a:p>
          <a:p>
            <a:r>
              <a:rPr lang="en-US" altLang="en-US"/>
              <a:t>gradient</a:t>
            </a:r>
          </a:p>
        </p:txBody>
      </p:sp>
      <p:sp>
        <p:nvSpPr>
          <p:cNvPr id="2065" name="AutoShape 11"/>
          <p:cNvSpPr>
            <a:spLocks noChangeArrowheads="1"/>
          </p:cNvSpPr>
          <p:nvPr/>
        </p:nvSpPr>
        <p:spPr bwMode="auto">
          <a:xfrm>
            <a:off x="2514600" y="3276600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6" name="Line 12"/>
          <p:cNvSpPr>
            <a:spLocks noChangeShapeType="1"/>
          </p:cNvSpPr>
          <p:nvPr/>
        </p:nvSpPr>
        <p:spPr bwMode="auto">
          <a:xfrm>
            <a:off x="2057400" y="3962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13"/>
          <p:cNvSpPr>
            <a:spLocks noChangeShapeType="1"/>
          </p:cNvSpPr>
          <p:nvPr/>
        </p:nvSpPr>
        <p:spPr bwMode="auto">
          <a:xfrm>
            <a:off x="2057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Line 14"/>
          <p:cNvSpPr>
            <a:spLocks noChangeShapeType="1"/>
          </p:cNvSpPr>
          <p:nvPr/>
        </p:nvSpPr>
        <p:spPr bwMode="auto">
          <a:xfrm>
            <a:off x="25146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Line 15"/>
          <p:cNvSpPr>
            <a:spLocks noChangeShapeType="1"/>
          </p:cNvSpPr>
          <p:nvPr/>
        </p:nvSpPr>
        <p:spPr bwMode="auto">
          <a:xfrm>
            <a:off x="35814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905001" y="3581401"/>
          <a:ext cx="5635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11" imgW="355320" imgH="253800" progId="Equation.DSMT4">
                  <p:embed/>
                </p:oleObj>
              </mc:Choice>
              <mc:Fallback>
                <p:oleObj name="Equation" r:id="rId11" imgW="355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581401"/>
                        <a:ext cx="5635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752850" y="3581401"/>
          <a:ext cx="1047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3" imgW="660240" imgH="253800" progId="Equation.DSMT4">
                  <p:embed/>
                </p:oleObj>
              </mc:Choice>
              <mc:Fallback>
                <p:oleObj name="Equation" r:id="rId13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3581401"/>
                        <a:ext cx="10477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5334001" y="3200400"/>
          <a:ext cx="3819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5" imgW="2476440" imgH="838080" progId="Equation.DSMT4">
                  <p:embed/>
                </p:oleObj>
              </mc:Choice>
              <mc:Fallback>
                <p:oleObj name="Equation" r:id="rId15" imgW="24764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3200400"/>
                        <a:ext cx="38195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Rectangle 19"/>
          <p:cNvSpPr>
            <a:spLocks noChangeArrowheads="1"/>
          </p:cNvSpPr>
          <p:nvPr/>
        </p:nvSpPr>
        <p:spPr bwMode="auto">
          <a:xfrm>
            <a:off x="8077200" y="3886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4343400" y="4667250"/>
          <a:ext cx="12525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7" imgW="812520" imgH="419040" progId="Equation.DSMT4">
                  <p:embed/>
                </p:oleObj>
              </mc:Choice>
              <mc:Fallback>
                <p:oleObj name="Equation" r:id="rId17" imgW="812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67250"/>
                        <a:ext cx="12525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" name="Rectangle 21"/>
          <p:cNvSpPr>
            <a:spLocks noChangeArrowheads="1"/>
          </p:cNvSpPr>
          <p:nvPr/>
        </p:nvSpPr>
        <p:spPr bwMode="auto">
          <a:xfrm>
            <a:off x="4356100" y="46482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981200" y="5334001"/>
          <a:ext cx="22098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9" imgW="1117440" imgH="419040" progId="Equation.DSMT4">
                  <p:embed/>
                </p:oleObj>
              </mc:Choice>
              <mc:Fallback>
                <p:oleObj name="Equation" r:id="rId19" imgW="1117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1"/>
                        <a:ext cx="22098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Text Box 23"/>
          <p:cNvSpPr txBox="1">
            <a:spLocks noChangeArrowheads="1"/>
          </p:cNvSpPr>
          <p:nvPr/>
        </p:nvSpPr>
        <p:spPr bwMode="auto">
          <a:xfrm>
            <a:off x="1889126" y="6357939"/>
            <a:ext cx="2906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/>
              <a:t>(read SolDifEq.bmp from the class web site)</a:t>
            </a:r>
          </a:p>
        </p:txBody>
      </p:sp>
      <p:pic>
        <p:nvPicPr>
          <p:cNvPr id="2073" name="Picture 2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4521200"/>
            <a:ext cx="31115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4" name="Text Box 25"/>
          <p:cNvSpPr txBox="1">
            <a:spLocks noChangeArrowheads="1"/>
          </p:cNvSpPr>
          <p:nvPr/>
        </p:nvSpPr>
        <p:spPr bwMode="auto">
          <a:xfrm>
            <a:off x="5105400" y="6324601"/>
            <a:ext cx="2571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00"/>
              <a:t>&gt;&gt; x=(-5:0.1:5);t1=1;t2=3;t3=5;c1=exp(-x.^2./t1)./sqrt(t1);</a:t>
            </a:r>
          </a:p>
          <a:p>
            <a:r>
              <a:rPr lang="en-US" altLang="en-US" sz="800"/>
              <a:t>&gt;&gt; c2=exp(-x.^2./t2)./sqrt(t2);c3=exp(-x.^2./t3)./sqrt(t3);</a:t>
            </a:r>
          </a:p>
          <a:p>
            <a:r>
              <a:rPr lang="en-US" altLang="en-US" sz="800"/>
              <a:t>&gt;&gt; plot(x,c1,x,c2,x,c3)</a:t>
            </a: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5992813" y="5527676"/>
          <a:ext cx="11541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22" imgW="749160" imgH="266400" progId="Equation.DSMT4">
                  <p:embed/>
                </p:oleObj>
              </mc:Choice>
              <mc:Fallback>
                <p:oleObj name="Equation" r:id="rId22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5527676"/>
                        <a:ext cx="11541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6019800" y="5486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05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 Box 4"/>
          <p:cNvSpPr txBox="1">
            <a:spLocks noChangeArrowheads="1"/>
          </p:cNvSpPr>
          <p:nvPr/>
        </p:nvSpPr>
        <p:spPr bwMode="auto">
          <a:xfrm>
            <a:off x="1828800" y="152401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Drift, reaction-drift, diffusion-drift, and reaction-diffusion-drift equations in cell biology</a:t>
            </a:r>
          </a:p>
        </p:txBody>
      </p:sp>
      <p:sp>
        <p:nvSpPr>
          <p:cNvPr id="10254" name="AutoShape 5"/>
          <p:cNvSpPr>
            <a:spLocks noChangeArrowheads="1"/>
          </p:cNvSpPr>
          <p:nvPr/>
        </p:nvSpPr>
        <p:spPr bwMode="auto">
          <a:xfrm>
            <a:off x="4267200" y="990600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5" name="Line 6"/>
          <p:cNvSpPr>
            <a:spLocks noChangeShapeType="1"/>
          </p:cNvSpPr>
          <p:nvPr/>
        </p:nvSpPr>
        <p:spPr bwMode="auto">
          <a:xfrm>
            <a:off x="3810000" y="167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7"/>
          <p:cNvSpPr>
            <a:spLocks noChangeShapeType="1"/>
          </p:cNvSpPr>
          <p:nvPr/>
        </p:nvSpPr>
        <p:spPr bwMode="auto">
          <a:xfrm>
            <a:off x="3810000" y="167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8"/>
          <p:cNvSpPr>
            <a:spLocks noChangeShapeType="1"/>
          </p:cNvSpPr>
          <p:nvPr/>
        </p:nvSpPr>
        <p:spPr bwMode="auto">
          <a:xfrm>
            <a:off x="4267200" y="167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9"/>
          <p:cNvSpPr>
            <a:spLocks noChangeShapeType="1"/>
          </p:cNvSpPr>
          <p:nvPr/>
        </p:nvSpPr>
        <p:spPr bwMode="auto">
          <a:xfrm>
            <a:off x="53340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657601" y="1295401"/>
          <a:ext cx="5635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355320" imgH="253800" progId="Equation.DSMT4">
                  <p:embed/>
                </p:oleObj>
              </mc:Choice>
              <mc:Fallback>
                <p:oleObj name="Equation" r:id="rId3" imgW="355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1295401"/>
                        <a:ext cx="5635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505450" y="1295401"/>
          <a:ext cx="1047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660240" imgH="253800" progId="Equation.DSMT4">
                  <p:embed/>
                </p:oleObj>
              </mc:Choice>
              <mc:Fallback>
                <p:oleObj name="Equation" r:id="rId5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1295401"/>
                        <a:ext cx="10477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934201" y="1219201"/>
          <a:ext cx="10779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698400" imgH="393480" progId="Equation.DSMT4">
                  <p:embed/>
                </p:oleObj>
              </mc:Choice>
              <mc:Fallback>
                <p:oleObj name="Equation" r:id="rId7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1219201"/>
                        <a:ext cx="10779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14"/>
          <p:cNvSpPr txBox="1">
            <a:spLocks noChangeArrowheads="1"/>
          </p:cNvSpPr>
          <p:nvPr/>
        </p:nvSpPr>
        <p:spPr bwMode="auto">
          <a:xfrm>
            <a:off x="2122488" y="533400"/>
            <a:ext cx="6877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Remember the 1</a:t>
            </a:r>
            <a:r>
              <a:rPr lang="en-US" altLang="en-US" baseline="30000">
                <a:latin typeface="Calibri" panose="020F0502020204030204" pitchFamily="34" charset="0"/>
              </a:rPr>
              <a:t>st</a:t>
            </a:r>
            <a:r>
              <a:rPr lang="en-US" altLang="en-US">
                <a:latin typeface="Calibri" panose="020F0502020204030204" pitchFamily="34" charset="0"/>
              </a:rPr>
              <a:t> Fick’s law (conservation of the number of particles)?: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5943601" y="2209801"/>
          <a:ext cx="12112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9" imgW="723600" imgH="393480" progId="Equation.DSMT4">
                  <p:embed/>
                </p:oleObj>
              </mc:Choice>
              <mc:Fallback>
                <p:oleObj name="Equation" r:id="rId9" imgW="723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2209801"/>
                        <a:ext cx="12112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16"/>
          <p:cNvSpPr txBox="1">
            <a:spLocks noChangeArrowheads="1"/>
          </p:cNvSpPr>
          <p:nvPr/>
        </p:nvSpPr>
        <p:spPr bwMode="auto">
          <a:xfrm>
            <a:off x="1676401" y="2362201"/>
            <a:ext cx="8543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Before, we considered the diffusive flux:                                    Now, let us consider particles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drifting to the right with velocity V(x). Then: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886201" y="3265488"/>
          <a:ext cx="2606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1" imgW="1688760" imgH="253800" progId="Equation.DSMT4">
                  <p:embed/>
                </p:oleObj>
              </mc:Choice>
              <mc:Fallback>
                <p:oleObj name="Equation" r:id="rId11" imgW="1688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265488"/>
                        <a:ext cx="26066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905000" y="3124201"/>
          <a:ext cx="10477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3" imgW="660240" imgH="419040" progId="Equation.DSMT4">
                  <p:embed/>
                </p:oleObj>
              </mc:Choice>
              <mc:Fallback>
                <p:oleObj name="Equation" r:id="rId13" imgW="660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1"/>
                        <a:ext cx="10477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905000" y="4038600"/>
          <a:ext cx="16906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5" imgW="952200" imgH="253800" progId="Equation.DSMT4">
                  <p:embed/>
                </p:oleObj>
              </mc:Choice>
              <mc:Fallback>
                <p:oleObj name="Equation" r:id="rId15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16906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890714" y="4668839"/>
          <a:ext cx="16779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7" imgW="1002960" imgH="393480" progId="Equation.DSMT4">
                  <p:embed/>
                </p:oleObj>
              </mc:Choice>
              <mc:Fallback>
                <p:oleObj name="Equation" r:id="rId17" imgW="1002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4" y="4668839"/>
                        <a:ext cx="16779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1905000" y="46482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62" name="Text Box 25"/>
          <p:cNvSpPr txBox="1">
            <a:spLocks noChangeArrowheads="1"/>
          </p:cNvSpPr>
          <p:nvPr/>
        </p:nvSpPr>
        <p:spPr bwMode="auto">
          <a:xfrm>
            <a:off x="5791200" y="4114801"/>
            <a:ext cx="41099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Remember that minus corresponds to the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right direction. If V(x) = const, then:</a:t>
            </a:r>
          </a:p>
        </p:txBody>
      </p:sp>
      <p:sp>
        <p:nvSpPr>
          <p:cNvPr id="10263" name="Text Box 26"/>
          <p:cNvSpPr txBox="1">
            <a:spLocks noChangeArrowheads="1"/>
          </p:cNvSpPr>
          <p:nvPr/>
        </p:nvSpPr>
        <p:spPr bwMode="auto">
          <a:xfrm>
            <a:off x="3032125" y="3236913"/>
            <a:ext cx="7158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Where                                                       (particles from a box of length V*tau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                                                    can cross the boundary at x), so:</a:t>
            </a:r>
          </a:p>
        </p:txBody>
      </p:sp>
      <p:sp>
        <p:nvSpPr>
          <p:cNvPr id="10264" name="Rectangle 27"/>
          <p:cNvSpPr>
            <a:spLocks noChangeArrowheads="1"/>
          </p:cNvSpPr>
          <p:nvPr/>
        </p:nvSpPr>
        <p:spPr bwMode="auto">
          <a:xfrm>
            <a:off x="1905000" y="40386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65" name="Text Box 28"/>
          <p:cNvSpPr txBox="1">
            <a:spLocks noChangeArrowheads="1"/>
          </p:cNvSpPr>
          <p:nvPr/>
        </p:nvSpPr>
        <p:spPr bwMode="auto">
          <a:xfrm>
            <a:off x="3565525" y="40751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- drift flux</a:t>
            </a:r>
          </a:p>
        </p:txBody>
      </p:sp>
      <p:sp>
        <p:nvSpPr>
          <p:cNvPr id="10266" name="Text Box 29"/>
          <p:cNvSpPr txBox="1">
            <a:spLocks noChangeArrowheads="1"/>
          </p:cNvSpPr>
          <p:nvPr/>
        </p:nvSpPr>
        <p:spPr bwMode="auto">
          <a:xfrm>
            <a:off x="3581400" y="4814888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- drift equation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7235825" y="4876801"/>
          <a:ext cx="1379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9" imgW="825480" imgH="393480" progId="Equation.DSMT4">
                  <p:embed/>
                </p:oleObj>
              </mc:Choice>
              <mc:Fallback>
                <p:oleObj name="Equation" r:id="rId19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876801"/>
                        <a:ext cx="1379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724400" y="5867401"/>
          <a:ext cx="1379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21" imgW="825480" imgH="393480" progId="Equation.DSMT4">
                  <p:embed/>
                </p:oleObj>
              </mc:Choice>
              <mc:Fallback>
                <p:oleObj name="Equation" r:id="rId21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867401"/>
                        <a:ext cx="1379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Text Box 32"/>
          <p:cNvSpPr txBox="1">
            <a:spLocks noChangeArrowheads="1"/>
          </p:cNvSpPr>
          <p:nvPr/>
        </p:nvSpPr>
        <p:spPr bwMode="auto">
          <a:xfrm>
            <a:off x="3336925" y="5980114"/>
            <a:ext cx="3151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Solution to                                  is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6530976" y="5983288"/>
          <a:ext cx="16986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22" imgW="1015920" imgH="253800" progId="Equation.DSMT4">
                  <p:embed/>
                </p:oleObj>
              </mc:Choice>
              <mc:Fallback>
                <p:oleObj name="Equation" r:id="rId22" imgW="1015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6" y="5983288"/>
                        <a:ext cx="16986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Line 34"/>
          <p:cNvSpPr>
            <a:spLocks noChangeShapeType="1"/>
          </p:cNvSpPr>
          <p:nvPr/>
        </p:nvSpPr>
        <p:spPr bwMode="auto">
          <a:xfrm>
            <a:off x="1524000" y="5715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828801" y="685800"/>
          <a:ext cx="24987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384200" imgH="419040" progId="Equation.DSMT4">
                  <p:embed/>
                </p:oleObj>
              </mc:Choice>
              <mc:Fallback>
                <p:oleObj name="Equation" r:id="rId3" imgW="138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685800"/>
                        <a:ext cx="24987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5"/>
          <p:cNvSpPr txBox="1">
            <a:spLocks noChangeArrowheads="1"/>
          </p:cNvSpPr>
          <p:nvPr/>
        </p:nvSpPr>
        <p:spPr bwMode="auto">
          <a:xfrm>
            <a:off x="3962401" y="152400"/>
            <a:ext cx="3514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Other possible cases: diffusion-drift</a:t>
            </a:r>
          </a:p>
        </p:txBody>
      </p:sp>
      <p:sp>
        <p:nvSpPr>
          <p:cNvPr id="8202" name="Text Box 6"/>
          <p:cNvSpPr txBox="1">
            <a:spLocks noChangeArrowheads="1"/>
          </p:cNvSpPr>
          <p:nvPr/>
        </p:nvSpPr>
        <p:spPr bwMode="auto">
          <a:xfrm>
            <a:off x="4632326" y="798513"/>
            <a:ext cx="26319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No flux at the boundaries: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781800" y="1219200"/>
          <a:ext cx="31638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1752480" imgH="393480" progId="Equation.DSMT4">
                  <p:embed/>
                </p:oleObj>
              </mc:Choice>
              <mc:Fallback>
                <p:oleObj name="Equation" r:id="rId5" imgW="1752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31638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8"/>
          <p:cNvSpPr txBox="1">
            <a:spLocks noChangeArrowheads="1"/>
          </p:cNvSpPr>
          <p:nvPr/>
        </p:nvSpPr>
        <p:spPr bwMode="auto">
          <a:xfrm>
            <a:off x="1905000" y="1828801"/>
            <a:ext cx="1948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latin typeface="Calibri" panose="020F0502020204030204" pitchFamily="34" charset="0"/>
              </a:rPr>
              <a:t>L</a:t>
            </a:r>
            <a:r>
              <a:rPr lang="en-US" altLang="en-US">
                <a:latin typeface="Calibri" panose="020F0502020204030204" pitchFamily="34" charset="0"/>
              </a:rPr>
              <a:t> – scale of length</a:t>
            </a:r>
          </a:p>
          <a:p>
            <a:pPr eaLnBrk="1" hangingPunct="1"/>
            <a:r>
              <a:rPr lang="en-US" altLang="en-US" i="1">
                <a:latin typeface="Calibri" panose="020F0502020204030204" pitchFamily="34" charset="0"/>
              </a:rPr>
              <a:t>L/V</a:t>
            </a:r>
            <a:r>
              <a:rPr lang="en-US" altLang="en-US">
                <a:latin typeface="Calibri" panose="020F0502020204030204" pitchFamily="34" charset="0"/>
              </a:rPr>
              <a:t> – scale of time</a:t>
            </a:r>
          </a:p>
          <a:p>
            <a:pPr eaLnBrk="1" hangingPunct="1"/>
            <a:r>
              <a:rPr lang="en-US" altLang="en-US" i="1">
                <a:latin typeface="Calibri" panose="020F0502020204030204" pitchFamily="34" charset="0"/>
              </a:rPr>
              <a:t>Arbitrary S </a:t>
            </a:r>
            <a:r>
              <a:rPr lang="en-US" altLang="en-US">
                <a:latin typeface="Calibri" panose="020F0502020204030204" pitchFamily="34" charset="0"/>
              </a:rPr>
              <a:t>– scale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of concentration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560888" y="2209800"/>
          <a:ext cx="206216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7" imgW="1143000" imgH="419040" progId="Equation.DSMT4">
                  <p:embed/>
                </p:oleObj>
              </mc:Choice>
              <mc:Fallback>
                <p:oleObj name="Equation" r:id="rId7" imgW="1143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2209800"/>
                        <a:ext cx="206216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7092950" y="2286000"/>
          <a:ext cx="9842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9" imgW="545760" imgH="393480" progId="Equation.DSMT4">
                  <p:embed/>
                </p:oleObj>
              </mc:Choice>
              <mc:Fallback>
                <p:oleObj name="Equation" r:id="rId9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286000"/>
                        <a:ext cx="9842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8516938" y="2230438"/>
          <a:ext cx="14652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1" imgW="812520" imgH="495000" progId="Equation.DSMT4">
                  <p:embed/>
                </p:oleObj>
              </mc:Choice>
              <mc:Fallback>
                <p:oleObj name="Equation" r:id="rId11" imgW="8125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938" y="2230438"/>
                        <a:ext cx="14652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772401" y="3260726"/>
            <a:ext cx="21675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i="1">
                <a:latin typeface="Calibri" panose="020F0502020204030204" pitchFamily="34" charset="0"/>
              </a:rPr>
              <a:t>How much faster diffusion is than drift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8382000" y="2819401"/>
            <a:ext cx="304800" cy="517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828800" y="3505200"/>
            <a:ext cx="766222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The transients die out in L/V or in L^2/D, whichever is longer;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Number of motors is conserved (integrate and check). In the steady state, flux is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zero everywhere. Integrate the steady state equation once: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Can estimate either D or V if either V or D is known and log(C)/X is measured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190750" y="4495800"/>
          <a:ext cx="2152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3" imgW="1193760" imgH="393480" progId="Equation.DSMT4">
                  <p:embed/>
                </p:oleObj>
              </mc:Choice>
              <mc:Fallback>
                <p:oleObj name="Equation" r:id="rId13" imgW="1193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495800"/>
                        <a:ext cx="21526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5424488" y="4572001"/>
          <a:ext cx="4100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5" imgW="2273040" imgH="279360" progId="Equation.DSMT4">
                  <p:embed/>
                </p:oleObj>
              </mc:Choice>
              <mc:Fallback>
                <p:oleObj name="Equation" r:id="rId15" imgW="2273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572001"/>
                        <a:ext cx="41005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25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524001" y="4318001"/>
            <a:ext cx="302063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Turing machine, algorithm,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computer, Bletchley park,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Enigma, AI – Turing test;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RD eqs – morphogenesis</a:t>
            </a:r>
          </a:p>
          <a:p>
            <a:pPr eaLnBrk="1" hangingPunct="1"/>
            <a:endParaRPr lang="en-US" altLang="en-US" sz="1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A. M. Turing (1952). 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The Chemical Basis of Morphogenesis. 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Phil Trans Royal Soc London, 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volume B 237, pages 37-72.</a:t>
            </a: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59314" y="117476"/>
            <a:ext cx="2122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Comic Sans MS" panose="030F0702030302020204" pitchFamily="66" charset="0"/>
              </a:rPr>
              <a:t>Turing Instability</a:t>
            </a:r>
          </a:p>
        </p:txBody>
      </p:sp>
      <p:graphicFrame>
        <p:nvGraphicFramePr>
          <p:cNvPr id="2052" name="Object 2"/>
          <p:cNvGraphicFramePr>
            <a:graphicFrameLocks noChangeAspect="1"/>
          </p:cNvGraphicFramePr>
          <p:nvPr/>
        </p:nvGraphicFramePr>
        <p:xfrm>
          <a:off x="4724400" y="1905000"/>
          <a:ext cx="8778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583947" imgH="672808" progId="Equation.DSMT4">
                  <p:embed/>
                </p:oleObj>
              </mc:Choice>
              <mc:Fallback>
                <p:oleObj name="Equation" r:id="rId3" imgW="583947" imgH="6728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05000"/>
                        <a:ext cx="8778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609600"/>
            <a:ext cx="31543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3962400" y="3048001"/>
            <a:ext cx="254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activator-inhibitor system</a:t>
            </a:r>
          </a:p>
        </p:txBody>
      </p:sp>
      <p:pic>
        <p:nvPicPr>
          <p:cNvPr id="205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1219200"/>
            <a:ext cx="32496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21923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249363"/>
            <a:ext cx="15811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20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1965326" y="188913"/>
            <a:ext cx="3486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Any chemical reaction is stochastic.</a:t>
            </a:r>
          </a:p>
        </p:txBody>
      </p:sp>
      <p:pic>
        <p:nvPicPr>
          <p:cNvPr id="1033" name="Picture 5" descr="pois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95400"/>
            <a:ext cx="26289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noiseex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2497139"/>
            <a:ext cx="46799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7"/>
          <p:cNvSpPr txBox="1">
            <a:spLocks noChangeArrowheads="1"/>
          </p:cNvSpPr>
          <p:nvPr/>
        </p:nvSpPr>
        <p:spPr bwMode="auto">
          <a:xfrm>
            <a:off x="4492626" y="6145214"/>
            <a:ext cx="228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time (sec)</a:t>
            </a:r>
          </a:p>
        </p:txBody>
      </p:sp>
      <p:sp>
        <p:nvSpPr>
          <p:cNvPr id="1036" name="Text Box 8"/>
          <p:cNvSpPr txBox="1">
            <a:spLocks noChangeArrowheads="1"/>
          </p:cNvSpPr>
          <p:nvPr/>
        </p:nvSpPr>
        <p:spPr bwMode="auto">
          <a:xfrm rot="-5400000">
            <a:off x="1264445" y="4050507"/>
            <a:ext cx="260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protein number  (P)</a:t>
            </a:r>
          </a:p>
        </p:txBody>
      </p:sp>
      <p:sp>
        <p:nvSpPr>
          <p:cNvPr id="1037" name="Text Box 9"/>
          <p:cNvSpPr txBox="1">
            <a:spLocks noChangeArrowheads="1"/>
          </p:cNvSpPr>
          <p:nvPr/>
        </p:nvSpPr>
        <p:spPr bwMode="auto">
          <a:xfrm>
            <a:off x="7758113" y="357505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latin typeface="Bookman Old Style" panose="02050604050505020204" pitchFamily="18" charset="0"/>
                <a:cs typeface="Arial" panose="020B0604020202020204" pitchFamily="34" charset="0"/>
              </a:rPr>
              <a:t>k/d</a:t>
            </a:r>
          </a:p>
        </p:txBody>
      </p:sp>
      <p:sp>
        <p:nvSpPr>
          <p:cNvPr id="1038" name="Text Box 11"/>
          <p:cNvSpPr txBox="1">
            <a:spLocks noChangeArrowheads="1"/>
          </p:cNvSpPr>
          <p:nvPr/>
        </p:nvSpPr>
        <p:spPr bwMode="auto">
          <a:xfrm>
            <a:off x="2751138" y="6122988"/>
            <a:ext cx="309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Bookman Old Style" panose="020506040505050202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6994526" y="2627313"/>
            <a:ext cx="23114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deterministic equation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239000" y="1981200"/>
          <a:ext cx="1676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6" imgW="927000" imgH="393480" progId="Equation.DSMT4">
                  <p:embed/>
                </p:oleObj>
              </mc:Choice>
              <mc:Fallback>
                <p:oleObj name="Equation" r:id="rId6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81200"/>
                        <a:ext cx="1676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8"/>
          <p:cNvSpPr>
            <a:spLocks noChangeShapeType="1"/>
          </p:cNvSpPr>
          <p:nvPr/>
        </p:nvSpPr>
        <p:spPr bwMode="auto">
          <a:xfrm>
            <a:off x="7543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24750" y="101917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019175"/>
                        <a:ext cx="1905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Line 20"/>
          <p:cNvSpPr>
            <a:spLocks noChangeShapeType="1"/>
          </p:cNvSpPr>
          <p:nvPr/>
        </p:nvSpPr>
        <p:spPr bwMode="auto">
          <a:xfrm flipH="1">
            <a:off x="8001000" y="1600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905750" y="1285875"/>
          <a:ext cx="381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0" imgW="253800" imgH="177480" progId="Equation.DSMT4">
                  <p:embed/>
                </p:oleObj>
              </mc:Choice>
              <mc:Fallback>
                <p:oleObj name="Equation" r:id="rId10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1285875"/>
                        <a:ext cx="381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Line 22"/>
          <p:cNvSpPr>
            <a:spLocks noChangeShapeType="1"/>
          </p:cNvSpPr>
          <p:nvPr/>
        </p:nvSpPr>
        <p:spPr bwMode="auto">
          <a:xfrm flipH="1">
            <a:off x="8401050" y="1533525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05800" y="1219200"/>
          <a:ext cx="381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2" imgW="253800" imgH="177480" progId="Equation.DSMT4">
                  <p:embed/>
                </p:oleObj>
              </mc:Choice>
              <mc:Fallback>
                <p:oleObj name="Equation" r:id="rId12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219200"/>
                        <a:ext cx="381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Freeform 24"/>
          <p:cNvSpPr>
            <a:spLocks/>
          </p:cNvSpPr>
          <p:nvPr/>
        </p:nvSpPr>
        <p:spPr bwMode="auto">
          <a:xfrm>
            <a:off x="2895600" y="3886200"/>
            <a:ext cx="4572000" cy="2286000"/>
          </a:xfrm>
          <a:custGeom>
            <a:avLst/>
            <a:gdLst>
              <a:gd name="T0" fmla="*/ 0 w 2880"/>
              <a:gd name="T1" fmla="*/ 2147483647 h 1440"/>
              <a:gd name="T2" fmla="*/ 2147483647 w 2880"/>
              <a:gd name="T3" fmla="*/ 2147483647 h 1440"/>
              <a:gd name="T4" fmla="*/ 2147483647 w 2880"/>
              <a:gd name="T5" fmla="*/ 2147483647 h 1440"/>
              <a:gd name="T6" fmla="*/ 2147483647 w 2880"/>
              <a:gd name="T7" fmla="*/ 2147483647 h 1440"/>
              <a:gd name="T8" fmla="*/ 2147483647 w 2880"/>
              <a:gd name="T9" fmla="*/ 2147483647 h 1440"/>
              <a:gd name="T10" fmla="*/ 2147483647 w 2880"/>
              <a:gd name="T11" fmla="*/ 2147483647 h 1440"/>
              <a:gd name="T12" fmla="*/ 2147483647 w 2880"/>
              <a:gd name="T13" fmla="*/ 2147483647 h 1440"/>
              <a:gd name="T14" fmla="*/ 2147483647 w 2880"/>
              <a:gd name="T15" fmla="*/ 2147483647 h 1440"/>
              <a:gd name="T16" fmla="*/ 2147483647 w 2880"/>
              <a:gd name="T17" fmla="*/ 0 h 14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0"/>
              <a:gd name="T28" fmla="*/ 0 h 1440"/>
              <a:gd name="T29" fmla="*/ 2880 w 2880"/>
              <a:gd name="T30" fmla="*/ 1440 h 14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0" h="1440">
                <a:moveTo>
                  <a:pt x="0" y="1440"/>
                </a:moveTo>
                <a:cubicBezTo>
                  <a:pt x="16" y="1304"/>
                  <a:pt x="32" y="1168"/>
                  <a:pt x="48" y="1056"/>
                </a:cubicBezTo>
                <a:cubicBezTo>
                  <a:pt x="64" y="944"/>
                  <a:pt x="64" y="872"/>
                  <a:pt x="96" y="768"/>
                </a:cubicBezTo>
                <a:cubicBezTo>
                  <a:pt x="128" y="664"/>
                  <a:pt x="192" y="512"/>
                  <a:pt x="240" y="432"/>
                </a:cubicBezTo>
                <a:cubicBezTo>
                  <a:pt x="288" y="352"/>
                  <a:pt x="320" y="336"/>
                  <a:pt x="384" y="288"/>
                </a:cubicBezTo>
                <a:cubicBezTo>
                  <a:pt x="448" y="240"/>
                  <a:pt x="536" y="176"/>
                  <a:pt x="624" y="144"/>
                </a:cubicBezTo>
                <a:cubicBezTo>
                  <a:pt x="712" y="112"/>
                  <a:pt x="712" y="112"/>
                  <a:pt x="912" y="96"/>
                </a:cubicBezTo>
                <a:cubicBezTo>
                  <a:pt x="1112" y="80"/>
                  <a:pt x="1496" y="64"/>
                  <a:pt x="1824" y="48"/>
                </a:cubicBezTo>
                <a:cubicBezTo>
                  <a:pt x="2152" y="32"/>
                  <a:pt x="2516" y="16"/>
                  <a:pt x="28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Text Box 25"/>
          <p:cNvSpPr txBox="1">
            <a:spLocks noChangeArrowheads="1"/>
          </p:cNvSpPr>
          <p:nvPr/>
        </p:nvSpPr>
        <p:spPr bwMode="auto">
          <a:xfrm>
            <a:off x="5943601" y="4219576"/>
            <a:ext cx="39674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Choose 1/d as the scale of time;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K=k/d as the scale of the # of molecules;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But in this case do not rescale the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# of molecules; t=kt’: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305800" y="5257800"/>
          <a:ext cx="1377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4" imgW="761760" imgH="393480" progId="Equation.DSMT4">
                  <p:embed/>
                </p:oleObj>
              </mc:Choice>
              <mc:Fallback>
                <p:oleObj name="Equation" r:id="rId14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257800"/>
                        <a:ext cx="13779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8005764" y="5970589"/>
          <a:ext cx="22050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6" imgW="1218960" imgH="279360" progId="Equation.DSMT4">
                  <p:embed/>
                </p:oleObj>
              </mc:Choice>
              <mc:Fallback>
                <p:oleObj name="Equation" r:id="rId16" imgW="1218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5764" y="5970589"/>
                        <a:ext cx="22050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7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19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16508" y="385764"/>
            <a:ext cx="6120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Bookman Old Style" panose="02050604050505020204" pitchFamily="18" charset="0"/>
                <a:cs typeface="Arial" panose="020B0604020202020204" pitchFamily="34" charset="0"/>
              </a:rPr>
              <a:t>Why are chemical reactions stochastic?</a:t>
            </a:r>
          </a:p>
        </p:txBody>
      </p:sp>
      <p:pic>
        <p:nvPicPr>
          <p:cNvPr id="7171" name="Picture 3" descr="simre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1339850"/>
            <a:ext cx="2247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422525" y="2746376"/>
            <a:ext cx="6503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1. Reactants diffuse to find each other in solution.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25676" y="4167189"/>
            <a:ext cx="750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Both events are randomly affected by thermal fluctuations: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11646" y="4533900"/>
            <a:ext cx="5166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collisions with other (solvent) molecules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63775" y="2625725"/>
            <a:ext cx="7569200" cy="118745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427288" y="3232151"/>
            <a:ext cx="732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man Old Style" panose="02050604050505020204" pitchFamily="18" charset="0"/>
                <a:cs typeface="Arial" panose="020B0604020202020204" pitchFamily="34" charset="0"/>
              </a:rPr>
              <a:t>2. They must overcome the energy barrier of the reaction.</a:t>
            </a:r>
          </a:p>
        </p:txBody>
      </p:sp>
    </p:spTree>
    <p:extLst>
      <p:ext uri="{BB962C8B-B14F-4D97-AF65-F5344CB8AC3E}">
        <p14:creationId xmlns:p14="http://schemas.microsoft.com/office/powerpoint/2010/main" val="39340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1335</Words>
  <Application>Microsoft Office PowerPoint</Application>
  <PresentationFormat>Widescreen</PresentationFormat>
  <Paragraphs>187</Paragraphs>
  <Slides>17</Slides>
  <Notes>3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Comic Sans MS</vt:lpstr>
      <vt:lpstr>Times New Roman</vt:lpstr>
      <vt:lpstr>Office Theme</vt:lpstr>
      <vt:lpstr>MathType 5.0 Equation</vt:lpstr>
      <vt:lpstr>Bitmap Image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Noise depends on low numbers.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mogilner</dc:creator>
  <cp:lastModifiedBy>mogilner</cp:lastModifiedBy>
  <cp:revision>5</cp:revision>
  <dcterms:created xsi:type="dcterms:W3CDTF">2016-10-17T09:29:46Z</dcterms:created>
  <dcterms:modified xsi:type="dcterms:W3CDTF">2016-10-17T09:57:58Z</dcterms:modified>
</cp:coreProperties>
</file>