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jkE0ybzxB6GeSDG6DfRPsaKBNV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F6F4E0-7CDB-45C3-92D2-7CA038B991F6}">
  <a:tblStyle styleId="{F3F6F4E0-7CDB-45C3-92D2-7CA038B991F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  <p:guide pos="3801" orient="horz"/>
        <p:guide pos="950" orient="horz"/>
        <p:guide pos="5328"/>
        <p:guide pos="2937"/>
        <p:guide pos="432"/>
        <p:guide pos="282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de8be6c5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de8be6c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3de8be6c5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de8be6c5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de8be6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3de8be6c5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de8be6c5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de8be6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3de8be6c5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de8be6c5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de8be6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3de8be6c5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de8be6c5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de8be6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3de8be6c5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de8be6c5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de8be6c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3de8be6c5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de8be6c5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de8be6c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3de8be6c5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de8be6c5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de8be6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3de8be6c5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de8be6c5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de8be6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3de8be6c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de8be6c5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de8be6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3de8be6c5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de8be6c5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de8be6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3de8be6c5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de8be6c5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de8be6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3de8be6c5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de8be6c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de8be6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3de8be6c5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de8be6c5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de8be6c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3de8be6c5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>
            <p:ph idx="2" type="pic"/>
          </p:nvPr>
        </p:nvSpPr>
        <p:spPr>
          <a:xfrm>
            <a:off x="685801" y="457200"/>
            <a:ext cx="7770813" cy="3794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type="ctrTitle"/>
          </p:nvPr>
        </p:nvSpPr>
        <p:spPr>
          <a:xfrm>
            <a:off x="1965960" y="4389120"/>
            <a:ext cx="6490654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965958" y="5440680"/>
            <a:ext cx="4343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0" y="914400"/>
            <a:ext cx="196596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7" name="Google Shape;37;p8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38" name="Google Shape;38;p8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8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8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8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8"/>
            <p:cNvCxnSpPr/>
            <p:nvPr/>
          </p:nvCxnSpPr>
          <p:spPr>
            <a:xfrm>
              <a:off x="918972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8"/>
            <p:cNvCxnSpPr/>
            <p:nvPr/>
          </p:nvCxnSpPr>
          <p:spPr>
            <a:xfrm>
              <a:off x="-13716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8"/>
            <p:cNvCxnSpPr/>
            <p:nvPr/>
          </p:nvCxnSpPr>
          <p:spPr>
            <a:xfrm>
              <a:off x="918972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8"/>
            <p:cNvCxnSpPr/>
            <p:nvPr/>
          </p:nvCxnSpPr>
          <p:spPr>
            <a:xfrm>
              <a:off x="-13716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s">
  <p:cSld name="Title and 3 Picture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85800" y="5623561"/>
            <a:ext cx="246888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3337560" y="5623561"/>
            <a:ext cx="246888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5989320" y="5623561"/>
            <a:ext cx="246888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4" type="body"/>
          </p:nvPr>
        </p:nvSpPr>
        <p:spPr>
          <a:xfrm>
            <a:off x="685800" y="1508761"/>
            <a:ext cx="7772400" cy="453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7"/>
          <p:cNvSpPr txBox="1"/>
          <p:nvPr>
            <p:ph idx="5" type="body"/>
          </p:nvPr>
        </p:nvSpPr>
        <p:spPr>
          <a:xfrm>
            <a:off x="685800" y="2057400"/>
            <a:ext cx="246888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7"/>
          <p:cNvSpPr txBox="1"/>
          <p:nvPr>
            <p:ph idx="6" type="body"/>
          </p:nvPr>
        </p:nvSpPr>
        <p:spPr>
          <a:xfrm>
            <a:off x="3337560" y="2057400"/>
            <a:ext cx="246888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7"/>
          <p:cNvSpPr txBox="1"/>
          <p:nvPr>
            <p:ph idx="7" type="body"/>
          </p:nvPr>
        </p:nvSpPr>
        <p:spPr>
          <a:xfrm>
            <a:off x="5989320" y="2057400"/>
            <a:ext cx="246888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nd Big Statement">
  <p:cSld name="Picture and Big Statem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66344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8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68580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8"/>
          <p:cNvSpPr txBox="1"/>
          <p:nvPr>
            <p:ph idx="3" type="body"/>
          </p:nvPr>
        </p:nvSpPr>
        <p:spPr>
          <a:xfrm>
            <a:off x="685800" y="1508761"/>
            <a:ext cx="3794760" cy="4023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ctrTitle"/>
          </p:nvPr>
        </p:nvSpPr>
        <p:spPr>
          <a:xfrm>
            <a:off x="1965960" y="4389120"/>
            <a:ext cx="6490654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965960" y="5440680"/>
            <a:ext cx="4343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38" name="Google Shape;138;p19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139" name="Google Shape;139;p19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9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5" name="Google Shape;145;p19"/>
          <p:cNvSpPr/>
          <p:nvPr>
            <p:ph idx="2" type="pic"/>
          </p:nvPr>
        </p:nvSpPr>
        <p:spPr>
          <a:xfrm>
            <a:off x="685801" y="455613"/>
            <a:ext cx="7770813" cy="3794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- No Picture" showMasterSp="0">
  <p:cSld name="Section Header - No Pictur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type="ctrTitle"/>
          </p:nvPr>
        </p:nvSpPr>
        <p:spPr>
          <a:xfrm>
            <a:off x="1965960" y="2331720"/>
            <a:ext cx="649065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965960" y="4709163"/>
            <a:ext cx="6490654" cy="1324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51" name="Google Shape;151;p20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152" name="Google Shape;152;p20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20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0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0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0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 showMasterSp="0">
  <p:cSld name="End Slid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1965960" y="4389120"/>
            <a:ext cx="6492241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0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" name="Google Shape;169;p23"/>
          <p:cNvSpPr/>
          <p:nvPr>
            <p:ph idx="2" type="pic"/>
          </p:nvPr>
        </p:nvSpPr>
        <p:spPr>
          <a:xfrm>
            <a:off x="685801" y="455613"/>
            <a:ext cx="7770813" cy="3794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23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171" name="Google Shape;171;p23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3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3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3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3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3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576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- No Picture" showMasterSp="0">
  <p:cSld name="End Slide - No Pictur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/>
        </p:nvSpPr>
        <p:spPr>
          <a:xfrm>
            <a:off x="1965960" y="2331720"/>
            <a:ext cx="649224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0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57" name="Google Shape;57;p10"/>
          <p:cNvGrpSpPr/>
          <p:nvPr/>
        </p:nvGrpSpPr>
        <p:grpSpPr>
          <a:xfrm>
            <a:off x="1508858" y="-137160"/>
            <a:ext cx="6949343" cy="7132320"/>
            <a:chOff x="1508857" y="-137160"/>
            <a:chExt cx="6949343" cy="7132320"/>
          </a:xfrm>
        </p:grpSpPr>
        <p:cxnSp>
          <p:nvCxnSpPr>
            <p:cNvPr id="58" name="Google Shape;58;p10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No Picture" showMasterSp="0">
  <p:cSld name="Title Slide - No Pictur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" y="0"/>
            <a:ext cx="15087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>
            <p:ph type="ctrTitle"/>
          </p:nvPr>
        </p:nvSpPr>
        <p:spPr>
          <a:xfrm>
            <a:off x="1965960" y="2331720"/>
            <a:ext cx="649065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1965960" y="4709163"/>
            <a:ext cx="6490654" cy="1324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  <a:defRPr b="1"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0" y="914400"/>
            <a:ext cx="196596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11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71" name="Google Shape;71;p11"/>
            <p:cNvCxnSpPr/>
            <p:nvPr/>
          </p:nvCxnSpPr>
          <p:spPr>
            <a:xfrm rot="10800000">
              <a:off x="1508857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1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1"/>
            <p:cNvCxnSpPr/>
            <p:nvPr/>
          </p:nvCxnSpPr>
          <p:spPr>
            <a:xfrm rot="10800000">
              <a:off x="1508857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1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1"/>
            <p:cNvCxnSpPr/>
            <p:nvPr/>
          </p:nvCxnSpPr>
          <p:spPr>
            <a:xfrm rot="10800000">
              <a:off x="19659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1"/>
            <p:cNvCxnSpPr/>
            <p:nvPr/>
          </p:nvCxnSpPr>
          <p:spPr>
            <a:xfrm rot="10800000">
              <a:off x="19659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1"/>
            <p:cNvCxnSpPr/>
            <p:nvPr/>
          </p:nvCxnSpPr>
          <p:spPr>
            <a:xfrm>
              <a:off x="918972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>
              <a:off x="-137160" y="16916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>
              <a:off x="918972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1"/>
            <p:cNvCxnSpPr/>
            <p:nvPr/>
          </p:nvCxnSpPr>
          <p:spPr>
            <a:xfrm>
              <a:off x="-137160" y="9144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8580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114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66344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114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1 Picture">
  <p:cSld name="Title, Text and 1 Pictur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66344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685800" y="1508761"/>
            <a:ext cx="3794760" cy="4525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114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Char char="•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idx="3" type="body"/>
          </p:nvPr>
        </p:nvSpPr>
        <p:spPr>
          <a:xfrm>
            <a:off x="4663440" y="1508761"/>
            <a:ext cx="3794760" cy="4023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1 Picture">
  <p:cSld name="Title and 1 Pictu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85800" y="1508761"/>
            <a:ext cx="7772400" cy="453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685800" y="5623561"/>
            <a:ext cx="777240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685800" y="2057400"/>
            <a:ext cx="777240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>
  <p:cSld name="Title and 2 Picture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8580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4663440" y="5623561"/>
            <a:ext cx="3794760" cy="4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None/>
              <a:defRPr b="1"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685800" y="1508761"/>
            <a:ext cx="7772400" cy="453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  <a:defRPr b="0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sz="2400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4" type="body"/>
          </p:nvPr>
        </p:nvSpPr>
        <p:spPr>
          <a:xfrm>
            <a:off x="685800" y="2057400"/>
            <a:ext cx="379476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16"/>
          <p:cNvSpPr txBox="1"/>
          <p:nvPr>
            <p:ph idx="5" type="body"/>
          </p:nvPr>
        </p:nvSpPr>
        <p:spPr>
          <a:xfrm>
            <a:off x="4663440" y="2057400"/>
            <a:ext cx="3794760" cy="34747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b="0" i="0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30569" y="6266015"/>
            <a:ext cx="1645919" cy="3005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/>
          <p:nvPr/>
        </p:nvSpPr>
        <p:spPr>
          <a:xfrm>
            <a:off x="685800" y="6350635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Novartis-Academia Hackathon 2019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7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5" name="Google Shape;15;p7"/>
            <p:cNvCxnSpPr/>
            <p:nvPr/>
          </p:nvCxnSpPr>
          <p:spPr>
            <a:xfrm rot="10800000">
              <a:off x="6858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 rot="10800000">
              <a:off x="845820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 rot="10800000">
              <a:off x="6858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 rot="10800000">
              <a:off x="845820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 rot="10800000">
              <a:off x="448056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 rot="10800000">
              <a:off x="448056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 rot="10800000">
              <a:off x="4663440" y="-13716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 rot="10800000">
              <a:off x="4663440" y="6903720"/>
              <a:ext cx="0" cy="9144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9189720" y="150876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9189720" y="60350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-137160" y="150876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-137160" y="603504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7"/>
            <p:cNvCxnSpPr/>
            <p:nvPr/>
          </p:nvCxnSpPr>
          <p:spPr>
            <a:xfrm>
              <a:off x="9189720" y="4572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7"/>
            <p:cNvCxnSpPr/>
            <p:nvPr/>
          </p:nvCxnSpPr>
          <p:spPr>
            <a:xfrm>
              <a:off x="-137160" y="457200"/>
              <a:ext cx="91440" cy="0"/>
            </a:xfrm>
            <a:prstGeom prst="straightConnector1">
              <a:avLst/>
            </a:pr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/>
          <p:nvPr>
            <p:ph type="ctrTitle"/>
          </p:nvPr>
        </p:nvSpPr>
        <p:spPr>
          <a:xfrm>
            <a:off x="1584900" y="3751243"/>
            <a:ext cx="6873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 Black"/>
              <a:buNone/>
            </a:pPr>
            <a:r>
              <a:rPr lang="en-US" sz="2900"/>
              <a:t>cfDNA as a diagnostic tool for early cancer detection</a:t>
            </a:r>
            <a:br>
              <a:rPr lang="en-US" sz="2900"/>
            </a:br>
            <a:r>
              <a:rPr lang="en-US" sz="2900"/>
              <a:t> </a:t>
            </a:r>
            <a:endParaRPr sz="2900"/>
          </a:p>
        </p:txBody>
      </p:sp>
      <p:sp>
        <p:nvSpPr>
          <p:cNvPr id="184" name="Google Shape;184;p1"/>
          <p:cNvSpPr txBox="1"/>
          <p:nvPr>
            <p:ph idx="1" type="subTitle"/>
          </p:nvPr>
        </p:nvSpPr>
        <p:spPr>
          <a:xfrm>
            <a:off x="1972796" y="4486018"/>
            <a:ext cx="5196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en-US" sz="1800"/>
              <a:t>Students; Aamna Al-Shehhi, Calina Copos, Madhav Kothari, Rebaz Ahmed, Seth Hilliard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en-US" sz="1800"/>
              <a:t>Investigators: Alejandro Balbin, Rebecca Leary, Markus Riester, Ben Gustafson, Katie Daco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</a:pPr>
            <a:r>
              <a:rPr lang="en-US"/>
              <a:t>Novartis – Academia Hackathon 2019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None/>
            </a:pPr>
            <a:r>
              <a:rPr lang="en-US"/>
              <a:t>Cambridge, August 23</a:t>
            </a:r>
            <a:r>
              <a:rPr baseline="30000" lang="en-US"/>
              <a:t>rd</a:t>
            </a:r>
            <a:r>
              <a:rPr lang="en-US"/>
              <a:t>, 2019</a:t>
            </a:r>
            <a:endParaRPr/>
          </a:p>
        </p:txBody>
      </p:sp>
      <p:sp>
        <p:nvSpPr>
          <p:cNvPr id="185" name="Google Shape;185;p1"/>
          <p:cNvSpPr/>
          <p:nvPr>
            <p:ph idx="2" type="pic"/>
          </p:nvPr>
        </p:nvSpPr>
        <p:spPr>
          <a:xfrm>
            <a:off x="685800" y="457200"/>
            <a:ext cx="7770900" cy="277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 txBox="1"/>
          <p:nvPr>
            <p:ph idx="3" type="body"/>
          </p:nvPr>
        </p:nvSpPr>
        <p:spPr>
          <a:xfrm>
            <a:off x="0" y="914400"/>
            <a:ext cx="1965960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</a:pPr>
            <a:r>
              <a:rPr lang="en-US" sz="1800"/>
              <a:t>NIBR/GDD/ Genesis Labs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de8be6c5_0_89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outputs</a:t>
            </a:r>
            <a:endParaRPr/>
          </a:p>
        </p:txBody>
      </p:sp>
      <p:sp>
        <p:nvSpPr>
          <p:cNvPr id="270" name="Google Shape;270;g33de8be6c5_0_8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g33de8be6c5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63" y="1126700"/>
            <a:ext cx="8063172" cy="49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de8be6c5_0_57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easily interpreted results - we did okay</a:t>
            </a:r>
            <a:endParaRPr/>
          </a:p>
        </p:txBody>
      </p:sp>
      <p:sp>
        <p:nvSpPr>
          <p:cNvPr id="278" name="Google Shape;278;g33de8be6c5_0_57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9" name="Google Shape;279;g33de8be6c5_0_57"/>
          <p:cNvGraphicFramePr/>
          <p:nvPr/>
        </p:nvGraphicFramePr>
        <p:xfrm>
          <a:off x="771550" y="17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{F3F6F4E0-7CDB-45C3-92D2-7CA038B991F6}</a:tableStyleId>
              </a:tblPr>
              <a:tblGrid>
                <a:gridCol w="2511200"/>
                <a:gridCol w="1127625"/>
                <a:gridCol w="1137750"/>
                <a:gridCol w="1236175"/>
                <a:gridCol w="1400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Concordant</a:t>
                      </a:r>
                      <a:endParaRPr b="1"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Acceptable</a:t>
                      </a:r>
                      <a:endParaRPr b="1"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Unacceptable</a:t>
                      </a:r>
                      <a:endParaRPr b="1"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Percent Performance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Chromosome Level Random Forest Training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47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22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76.84210526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Chromosome Level Random Forest Testing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71.42857143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Combined Gradient Boosting Regression Training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57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23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15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84.21052632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Combined Gradient Boosting Regression Testing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71.42857143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 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Combined Random Forest Training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53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23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80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Combined Random Forest Testing</a:t>
                      </a:r>
                      <a:endParaRPr sz="1200"/>
                    </a:p>
                  </a:txBody>
                  <a:tcPr marT="91425" marB="91425" marR="91425" marL="91425">
                    <a:lnL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71.42857143</a:t>
                      </a:r>
                      <a:endParaRPr b="1" sz="1200"/>
                    </a:p>
                  </a:txBody>
                  <a:tcPr marT="91425" marB="91425" marR="91425" marL="91425">
                    <a:lnR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00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de8be6c5_0_125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286" name="Google Shape;286;g33de8be6c5_0_125"/>
          <p:cNvSpPr txBox="1"/>
          <p:nvPr>
            <p:ph idx="1" type="body"/>
          </p:nvPr>
        </p:nvSpPr>
        <p:spPr>
          <a:xfrm>
            <a:off x="685800" y="1508760"/>
            <a:ext cx="77724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5760" lvl="0" marL="457200" rtl="0" algn="l"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More features can be produced from WPS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Study other variables in conjunction with WPS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WPS might not sufficiently capture fragment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12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We were unable to finish our Deep Learning</a:t>
            </a:r>
            <a:endParaRPr/>
          </a:p>
        </p:txBody>
      </p:sp>
      <p:sp>
        <p:nvSpPr>
          <p:cNvPr id="287" name="Google Shape;287;g33de8be6c5_0_125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de8be6c5_0_101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case of questions, please break</a:t>
            </a:r>
            <a:endParaRPr/>
          </a:p>
        </p:txBody>
      </p:sp>
      <p:sp>
        <p:nvSpPr>
          <p:cNvPr id="299" name="Google Shape;299;g33de8be6c5_0_101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g33de8be6c5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13" y="1123025"/>
            <a:ext cx="7550281" cy="51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de8be6c5_0_10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g33de8be6c5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507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de8be6c5_0_117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g33de8be6c5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00" y="322525"/>
            <a:ext cx="8695500" cy="55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685800" y="1508760"/>
            <a:ext cx="7772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i="1" lang="en-US"/>
              <a:t>Situation and Complication:</a:t>
            </a:r>
            <a:r>
              <a:rPr lang="en-US"/>
              <a:t> Statements of known facts from the audience's perspective; this defines common ground.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i="1" lang="en-US"/>
              <a:t>Complication</a:t>
            </a:r>
            <a:r>
              <a:rPr lang="en-US"/>
              <a:t> presents an opportunity or a cause for concern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i="1" lang="en-US"/>
              <a:t>Question:</a:t>
            </a:r>
            <a:r>
              <a:rPr lang="en-US"/>
              <a:t> The natural question that arises in the audience's mind given the Situation/Complication.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i="1" lang="en-US"/>
              <a:t>Answer: </a:t>
            </a:r>
            <a:r>
              <a:rPr lang="en-US"/>
              <a:t>The answer to the question, forming the key message you want your audience to take away.</a:t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t/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t/>
            </a:r>
            <a:endParaRPr/>
          </a:p>
        </p:txBody>
      </p:sp>
      <p:sp>
        <p:nvSpPr>
          <p:cNvPr id="193" name="Google Shape;193;p4"/>
          <p:cNvSpPr txBox="1"/>
          <p:nvPr>
            <p:ph idx="11" type="ftr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Business Use Only</a:t>
            </a:r>
            <a:endParaRPr/>
          </a:p>
        </p:txBody>
      </p:sp>
      <p:sp>
        <p:nvSpPr>
          <p:cNvPr id="194" name="Google Shape;194;p4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de8be6c5_0_8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detect cancer?</a:t>
            </a:r>
            <a:endParaRPr/>
          </a:p>
        </p:txBody>
      </p:sp>
      <p:sp>
        <p:nvSpPr>
          <p:cNvPr id="201" name="Google Shape;201;g33de8be6c5_0_8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sysmex-inostics.com/fileadmin/media/f121/Teaser/circulating_tumor_cells.jpg" id="202" name="Google Shape;202;g33de8be6c5_0_8"/>
          <p:cNvPicPr preferRelativeResize="0"/>
          <p:nvPr/>
        </p:nvPicPr>
        <p:blipFill rotWithShape="1">
          <a:blip r:embed="rId3">
            <a:alphaModFix/>
          </a:blip>
          <a:srcRect b="3294" l="0" r="30016" t="2844"/>
          <a:stretch/>
        </p:blipFill>
        <p:spPr>
          <a:xfrm>
            <a:off x="4478350" y="1704538"/>
            <a:ext cx="4164347" cy="32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3de8be6c5_0_8"/>
          <p:cNvPicPr preferRelativeResize="0"/>
          <p:nvPr/>
        </p:nvPicPr>
        <p:blipFill rotWithShape="1">
          <a:blip r:embed="rId4">
            <a:alphaModFix/>
          </a:blip>
          <a:srcRect b="8642" l="0" r="52559" t="0"/>
          <a:stretch/>
        </p:blipFill>
        <p:spPr>
          <a:xfrm>
            <a:off x="267625" y="1672700"/>
            <a:ext cx="3899699" cy="333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3de8be6c5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100" y="106300"/>
            <a:ext cx="3136898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3de8be6c5_0_8"/>
          <p:cNvSpPr txBox="1"/>
          <p:nvPr>
            <p:ph idx="1" type="body"/>
          </p:nvPr>
        </p:nvSpPr>
        <p:spPr>
          <a:xfrm>
            <a:off x="404025" y="5260625"/>
            <a:ext cx="8054100" cy="77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Can we utilize routine blood samples to detect cancer?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de8be6c5_0_29"/>
          <p:cNvSpPr txBox="1"/>
          <p:nvPr>
            <p:ph type="title"/>
          </p:nvPr>
        </p:nvSpPr>
        <p:spPr>
          <a:xfrm>
            <a:off x="685800" y="712375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be detected in circulation?</a:t>
            </a:r>
            <a:endParaRPr/>
          </a:p>
        </p:txBody>
      </p:sp>
      <p:sp>
        <p:nvSpPr>
          <p:cNvPr id="212" name="Google Shape;212;g33de8be6c5_0_2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g33de8be6c5_0_29"/>
          <p:cNvPicPr preferRelativeResize="0"/>
          <p:nvPr/>
        </p:nvPicPr>
        <p:blipFill rotWithShape="1">
          <a:blip r:embed="rId3">
            <a:alphaModFix/>
          </a:blip>
          <a:srcRect b="34589" l="19987" r="40402" t="24549"/>
          <a:stretch/>
        </p:blipFill>
        <p:spPr>
          <a:xfrm>
            <a:off x="4553400" y="2347850"/>
            <a:ext cx="4265302" cy="27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14" name="Google Shape;214;g33de8be6c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75" y="1927550"/>
            <a:ext cx="35242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3de8be6c5_0_29"/>
          <p:cNvSpPr/>
          <p:nvPr/>
        </p:nvSpPr>
        <p:spPr>
          <a:xfrm>
            <a:off x="369900" y="1812050"/>
            <a:ext cx="6318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g33de8be6c5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423" y="148600"/>
            <a:ext cx="1618275" cy="3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de8be6c5_0_19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we measure about ctDNA?</a:t>
            </a:r>
            <a:endParaRPr/>
          </a:p>
        </p:txBody>
      </p:sp>
      <p:sp>
        <p:nvSpPr>
          <p:cNvPr id="223" name="Google Shape;223;g33de8be6c5_0_19"/>
          <p:cNvSpPr txBox="1"/>
          <p:nvPr>
            <p:ph idx="1" type="body"/>
          </p:nvPr>
        </p:nvSpPr>
        <p:spPr>
          <a:xfrm>
            <a:off x="5699075" y="1657625"/>
            <a:ext cx="29505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Presence or absence of ctDNA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Quantification of ctDNA over time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Genotype of ctDNA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Changes of ctDNA genotype over time</a:t>
            </a:r>
            <a:endParaRPr/>
          </a:p>
        </p:txBody>
      </p:sp>
      <p:sp>
        <p:nvSpPr>
          <p:cNvPr id="224" name="Google Shape;224;g33de8be6c5_0_1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g33de8be6c5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5" y="1657625"/>
            <a:ext cx="5206401" cy="39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3de8be6c5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575" y="175675"/>
            <a:ext cx="1190175" cy="18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de8be6c5_0_40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is Novartis looking today?</a:t>
            </a:r>
            <a:endParaRPr/>
          </a:p>
        </p:txBody>
      </p:sp>
      <p:sp>
        <p:nvSpPr>
          <p:cNvPr id="233" name="Google Shape;233;g33de8be6c5_0_40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g33de8be6c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8" y="1982375"/>
            <a:ext cx="8975424" cy="28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3de8be6c5_0_40"/>
          <p:cNvSpPr txBox="1"/>
          <p:nvPr/>
        </p:nvSpPr>
        <p:spPr>
          <a:xfrm>
            <a:off x="289850" y="5173100"/>
            <a:ext cx="87453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/>
              <a:t>What can we learn beyond mutations?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de8be6c5_0_49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Once upon a time...</a:t>
            </a:r>
            <a:endParaRPr/>
          </a:p>
        </p:txBody>
      </p:sp>
      <p:sp>
        <p:nvSpPr>
          <p:cNvPr id="242" name="Google Shape;242;g33de8be6c5_0_49"/>
          <p:cNvSpPr txBox="1"/>
          <p:nvPr>
            <p:ph idx="1" type="body"/>
          </p:nvPr>
        </p:nvSpPr>
        <p:spPr>
          <a:xfrm>
            <a:off x="685800" y="1417200"/>
            <a:ext cx="25080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Window Protection Score (WPS)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What data is important?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What resolution is important?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3de8be6c5_0_49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g33de8be6c5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750" y="1285825"/>
            <a:ext cx="5843926" cy="35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33de8be6c5_0_49"/>
          <p:cNvSpPr txBox="1"/>
          <p:nvPr/>
        </p:nvSpPr>
        <p:spPr>
          <a:xfrm>
            <a:off x="3491525" y="4859425"/>
            <a:ext cx="546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How do we make this ML ready?</a:t>
            </a:r>
            <a:endParaRPr sz="24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de8be6c5_0_70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Thinking of WPS as a wave</a:t>
            </a:r>
            <a:endParaRPr/>
          </a:p>
        </p:txBody>
      </p:sp>
      <p:sp>
        <p:nvSpPr>
          <p:cNvPr id="252" name="Google Shape;252;g33de8be6c5_0_70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g33de8be6c5_0_70"/>
          <p:cNvPicPr preferRelativeResize="0"/>
          <p:nvPr/>
        </p:nvPicPr>
        <p:blipFill rotWithShape="1">
          <a:blip r:embed="rId3">
            <a:alphaModFix/>
          </a:blip>
          <a:srcRect b="0" l="0" r="0" t="12372"/>
          <a:stretch/>
        </p:blipFill>
        <p:spPr>
          <a:xfrm>
            <a:off x="1097813" y="1182448"/>
            <a:ext cx="6948375" cy="31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33de8be6c5_0_70"/>
          <p:cNvSpPr txBox="1"/>
          <p:nvPr>
            <p:ph idx="1" type="body"/>
          </p:nvPr>
        </p:nvSpPr>
        <p:spPr>
          <a:xfrm>
            <a:off x="685800" y="4742125"/>
            <a:ext cx="7182300" cy="120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can calculate features such 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Mean, Variance, Amplitude, Power, Peak Frequency</a:t>
            </a:r>
            <a:endParaRPr/>
          </a:p>
        </p:txBody>
      </p:sp>
      <p:sp>
        <p:nvSpPr>
          <p:cNvPr id="255" name="Google Shape;255;g33de8be6c5_0_70"/>
          <p:cNvSpPr txBox="1"/>
          <p:nvPr/>
        </p:nvSpPr>
        <p:spPr>
          <a:xfrm>
            <a:off x="6002525" y="99825"/>
            <a:ext cx="3051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CCCCCC"/>
                </a:solidFill>
              </a:rPr>
              <a:t>Cristiano et al: Nature 2019</a:t>
            </a:r>
            <a:endParaRPr sz="9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de8be6c5_0_81"/>
          <p:cNvSpPr txBox="1"/>
          <p:nvPr>
            <p:ph type="title"/>
          </p:nvPr>
        </p:nvSpPr>
        <p:spPr>
          <a:xfrm>
            <a:off x="685800" y="457200"/>
            <a:ext cx="7772400" cy="9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journey</a:t>
            </a:r>
            <a:endParaRPr/>
          </a:p>
        </p:txBody>
      </p:sp>
      <p:sp>
        <p:nvSpPr>
          <p:cNvPr id="262" name="Google Shape;262;g33de8be6c5_0_81"/>
          <p:cNvSpPr txBox="1"/>
          <p:nvPr>
            <p:ph idx="12" type="sldNum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g33de8be6c5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80500"/>
            <a:ext cx="7924800" cy="507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vartis Presentation Standard Blue Carbon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2017-10-26T01:18:52Z</dcterms:created>
  <dc:creator>Ohlssen, David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TRAMEMI1@novartis.net</vt:lpwstr>
  </property>
  <property fmtid="{D5CDD505-2E9C-101B-9397-08002B2CF9AE}" pid="5" name="MSIP_Label_4929bff8-5b33-42aa-95d2-28f72e792cb0_SetDate">
    <vt:lpwstr>2019-08-21T15:18:38.5961201Z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ActionId">
    <vt:lpwstr>120854a7-59b5-44cf-9b2d-d54501948eb7</vt:lpwstr>
  </property>
  <property fmtid="{D5CDD505-2E9C-101B-9397-08002B2CF9AE}" pid="9" name="MSIP_Label_4929bff8-5b33-42aa-95d2-28f72e792cb0_Extended_MSFT_Method">
    <vt:lpwstr>Automatic</vt:lpwstr>
  </property>
  <property fmtid="{D5CDD505-2E9C-101B-9397-08002B2CF9AE}" pid="10" name="Confidentiality">
    <vt:lpwstr>Business Use Only</vt:lpwstr>
  </property>
</Properties>
</file>