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Arial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">
          <p15:clr>
            <a:srgbClr val="A4A3A4"/>
          </p15:clr>
        </p15:guide>
        <p15:guide id="2" orient="horz" pos="3801">
          <p15:clr>
            <a:srgbClr val="A4A3A4"/>
          </p15:clr>
        </p15:guide>
        <p15:guide id="3" orient="horz" pos="950">
          <p15:clr>
            <a:srgbClr val="A4A3A4"/>
          </p15:clr>
        </p15:guide>
        <p15:guide id="4" pos="5328">
          <p15:clr>
            <a:srgbClr val="A4A3A4"/>
          </p15:clr>
        </p15:guide>
        <p15:guide id="5" pos="2937">
          <p15:clr>
            <a:srgbClr val="A4A3A4"/>
          </p15:clr>
        </p15:guide>
        <p15:guide id="6" pos="432">
          <p15:clr>
            <a:srgbClr val="A4A3A4"/>
          </p15:clr>
        </p15:guide>
        <p15:guide id="7" pos="2821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EE57E0-B11F-4195-BB81-77D4E2893D5B}">
  <a:tblStyle styleId="{61EE57E0-B11F-4195-BB81-77D4E2893D5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 orient="horz"/>
        <p:guide pos="3801" orient="horz"/>
        <p:guide pos="950" orient="horz"/>
        <p:guide pos="5328"/>
        <p:guide pos="2937"/>
        <p:guide pos="432"/>
        <p:guide pos="282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ArialBlack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de8be6c5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de8be6c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3de8be6c5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de8be6c5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3de8be6c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3de8be6c5_0_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de8be6c5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de8be6c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3de8be6c5_0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de8be6c5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3de8be6c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3de8be6c5_0_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de8be6c5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3de8be6c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3de8be6c5_0_1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de8be6c5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de8be6c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3de8be6c5_0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de8be6c5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de8be6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3de8be6c5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de8be6c5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de8be6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3de8be6c5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de8be6c5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de8be6c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3de8be6c5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de8be6c5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de8be6c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3de8be6c5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de8be6c5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de8be6c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3de8be6c5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de8be6c5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de8be6c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3de8be6c5_0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de8be6c5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3de8be6c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3de8be6c5_0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de8be6c5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3de8be6c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3de8be6c5_0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"/>
          <p:cNvSpPr/>
          <p:nvPr>
            <p:ph idx="2" type="pic"/>
          </p:nvPr>
        </p:nvSpPr>
        <p:spPr>
          <a:xfrm>
            <a:off x="685801" y="457200"/>
            <a:ext cx="7770813" cy="379476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1965960" y="4389120"/>
            <a:ext cx="6490654" cy="960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965958" y="5440680"/>
            <a:ext cx="43434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  <a:defRPr b="1"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3" type="body"/>
          </p:nvPr>
        </p:nvSpPr>
        <p:spPr>
          <a:xfrm>
            <a:off x="0" y="914400"/>
            <a:ext cx="1965960" cy="777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7" name="Google Shape;37;p2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38" name="Google Shape;38;p2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2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Google Shape;41;p2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2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2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9189720" y="16916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-137160" y="16916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9189720" y="9144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-137160" y="9144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s">
  <p:cSld name="Title and 3 Picture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685800" y="5623561"/>
            <a:ext cx="246888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2" type="body"/>
          </p:nvPr>
        </p:nvSpPr>
        <p:spPr>
          <a:xfrm>
            <a:off x="3337560" y="5623561"/>
            <a:ext cx="246888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idx="3" type="body"/>
          </p:nvPr>
        </p:nvSpPr>
        <p:spPr>
          <a:xfrm>
            <a:off x="5989320" y="5623561"/>
            <a:ext cx="246888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4" type="body"/>
          </p:nvPr>
        </p:nvSpPr>
        <p:spPr>
          <a:xfrm>
            <a:off x="685800" y="1508761"/>
            <a:ext cx="7772400" cy="453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sz="2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1"/>
          <p:cNvSpPr txBox="1"/>
          <p:nvPr>
            <p:ph idx="5" type="body"/>
          </p:nvPr>
        </p:nvSpPr>
        <p:spPr>
          <a:xfrm>
            <a:off x="685800" y="2057400"/>
            <a:ext cx="246888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1"/>
          <p:cNvSpPr txBox="1"/>
          <p:nvPr>
            <p:ph idx="6" type="body"/>
          </p:nvPr>
        </p:nvSpPr>
        <p:spPr>
          <a:xfrm>
            <a:off x="3337560" y="2057400"/>
            <a:ext cx="246888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1"/>
          <p:cNvSpPr txBox="1"/>
          <p:nvPr>
            <p:ph idx="7" type="body"/>
          </p:nvPr>
        </p:nvSpPr>
        <p:spPr>
          <a:xfrm>
            <a:off x="5989320" y="2057400"/>
            <a:ext cx="246888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and Big Statement">
  <p:cSld name="Picture and Big Statem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4663440" y="1508761"/>
            <a:ext cx="3794760" cy="4525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8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9" name="Google Shape;129;p12"/>
          <p:cNvSpPr txBox="1"/>
          <p:nvPr>
            <p:ph idx="2" type="body"/>
          </p:nvPr>
        </p:nvSpPr>
        <p:spPr>
          <a:xfrm>
            <a:off x="685800" y="5623561"/>
            <a:ext cx="379476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2"/>
          <p:cNvSpPr txBox="1"/>
          <p:nvPr>
            <p:ph idx="3" type="body"/>
          </p:nvPr>
        </p:nvSpPr>
        <p:spPr>
          <a:xfrm>
            <a:off x="685800" y="1508761"/>
            <a:ext cx="3794760" cy="4023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>
            <p:ph type="ctrTitle"/>
          </p:nvPr>
        </p:nvSpPr>
        <p:spPr>
          <a:xfrm>
            <a:off x="1965960" y="4389120"/>
            <a:ext cx="6490654" cy="960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1965960" y="5440680"/>
            <a:ext cx="43434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  <a:defRPr b="1"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38" name="Google Shape;138;p13"/>
          <p:cNvGrpSpPr/>
          <p:nvPr/>
        </p:nvGrpSpPr>
        <p:grpSpPr>
          <a:xfrm>
            <a:off x="1508858" y="-137160"/>
            <a:ext cx="6949343" cy="7132320"/>
            <a:chOff x="1508857" y="-137160"/>
            <a:chExt cx="6949343" cy="7132320"/>
          </a:xfrm>
        </p:grpSpPr>
        <p:cxnSp>
          <p:nvCxnSpPr>
            <p:cNvPr id="139" name="Google Shape;139;p13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13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3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3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3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13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5" name="Google Shape;145;p13"/>
          <p:cNvSpPr/>
          <p:nvPr>
            <p:ph idx="2" type="pic"/>
          </p:nvPr>
        </p:nvSpPr>
        <p:spPr>
          <a:xfrm>
            <a:off x="685801" y="455613"/>
            <a:ext cx="7770813" cy="379476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6" name="Google Shape;1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- No Picture" showMasterSp="0">
  <p:cSld name="Section Header - No Pictur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 txBox="1"/>
          <p:nvPr>
            <p:ph type="ctrTitle"/>
          </p:nvPr>
        </p:nvSpPr>
        <p:spPr>
          <a:xfrm>
            <a:off x="1965960" y="2331720"/>
            <a:ext cx="649065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4"/>
          <p:cNvSpPr txBox="1"/>
          <p:nvPr>
            <p:ph idx="1" type="subTitle"/>
          </p:nvPr>
        </p:nvSpPr>
        <p:spPr>
          <a:xfrm>
            <a:off x="1965960" y="4709163"/>
            <a:ext cx="6490654" cy="1324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  <a:defRPr b="1"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51" name="Google Shape;151;p14"/>
          <p:cNvGrpSpPr/>
          <p:nvPr/>
        </p:nvGrpSpPr>
        <p:grpSpPr>
          <a:xfrm>
            <a:off x="1508858" y="-137160"/>
            <a:ext cx="6949343" cy="7132320"/>
            <a:chOff x="1508857" y="-137160"/>
            <a:chExt cx="6949343" cy="7132320"/>
          </a:xfrm>
        </p:grpSpPr>
        <p:cxnSp>
          <p:nvCxnSpPr>
            <p:cNvPr id="152" name="Google Shape;152;p14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14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14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14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14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14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58" name="Google Shape;1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" showMasterSp="0">
  <p:cSld name="End Slid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1965960" y="4389120"/>
            <a:ext cx="6492241" cy="960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0" i="0" sz="3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9" name="Google Shape;169;p17"/>
          <p:cNvSpPr/>
          <p:nvPr>
            <p:ph idx="2" type="pic"/>
          </p:nvPr>
        </p:nvSpPr>
        <p:spPr>
          <a:xfrm>
            <a:off x="685801" y="455613"/>
            <a:ext cx="7770813" cy="379476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0" name="Google Shape;170;p17"/>
          <p:cNvGrpSpPr/>
          <p:nvPr/>
        </p:nvGrpSpPr>
        <p:grpSpPr>
          <a:xfrm>
            <a:off x="1508858" y="-137160"/>
            <a:ext cx="6949343" cy="7132320"/>
            <a:chOff x="1508857" y="-137160"/>
            <a:chExt cx="6949343" cy="7132320"/>
          </a:xfrm>
        </p:grpSpPr>
        <p:cxnSp>
          <p:nvCxnSpPr>
            <p:cNvPr id="171" name="Google Shape;171;p17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17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17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17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17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17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77" name="Google Shape;1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- No Picture" showMasterSp="0">
  <p:cSld name="End Slide - No Pictur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"/>
          <p:cNvSpPr txBox="1"/>
          <p:nvPr/>
        </p:nvSpPr>
        <p:spPr>
          <a:xfrm>
            <a:off x="1965960" y="2331720"/>
            <a:ext cx="649224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0" i="0" sz="3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57" name="Google Shape;57;p4"/>
          <p:cNvGrpSpPr/>
          <p:nvPr/>
        </p:nvGrpSpPr>
        <p:grpSpPr>
          <a:xfrm>
            <a:off x="1508858" y="-137160"/>
            <a:ext cx="6949343" cy="7132320"/>
            <a:chOff x="1508857" y="-137160"/>
            <a:chExt cx="6949343" cy="7132320"/>
          </a:xfrm>
        </p:grpSpPr>
        <p:cxnSp>
          <p:nvCxnSpPr>
            <p:cNvPr id="58" name="Google Shape;58;p4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4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4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4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4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4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4" name="Google Shape;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No Picture" showMasterSp="0">
  <p:cSld name="Title Slide - No Pictur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"/>
          <p:cNvSpPr txBox="1"/>
          <p:nvPr>
            <p:ph type="ctrTitle"/>
          </p:nvPr>
        </p:nvSpPr>
        <p:spPr>
          <a:xfrm>
            <a:off x="1965960" y="2331720"/>
            <a:ext cx="649065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subTitle"/>
          </p:nvPr>
        </p:nvSpPr>
        <p:spPr>
          <a:xfrm>
            <a:off x="1965960" y="4709163"/>
            <a:ext cx="6490654" cy="1324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  <a:defRPr b="1"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2" type="body"/>
          </p:nvPr>
        </p:nvSpPr>
        <p:spPr>
          <a:xfrm>
            <a:off x="0" y="914400"/>
            <a:ext cx="1965960" cy="777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0" name="Google Shape;70;p5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71" name="Google Shape;71;p5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5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5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5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9189720" y="16916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5"/>
            <p:cNvCxnSpPr/>
            <p:nvPr/>
          </p:nvCxnSpPr>
          <p:spPr>
            <a:xfrm>
              <a:off x="-137160" y="16916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5"/>
            <p:cNvCxnSpPr/>
            <p:nvPr/>
          </p:nvCxnSpPr>
          <p:spPr>
            <a:xfrm>
              <a:off x="9189720" y="9144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5"/>
            <p:cNvCxnSpPr/>
            <p:nvPr/>
          </p:nvCxnSpPr>
          <p:spPr>
            <a:xfrm>
              <a:off x="-137160" y="9144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Agenda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idx="1" type="body"/>
          </p:nvPr>
        </p:nvSpPr>
        <p:spPr>
          <a:xfrm>
            <a:off x="685800" y="1508761"/>
            <a:ext cx="3794760" cy="4525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7"/>
          <p:cNvSpPr txBox="1"/>
          <p:nvPr>
            <p:ph idx="2" type="body"/>
          </p:nvPr>
        </p:nvSpPr>
        <p:spPr>
          <a:xfrm>
            <a:off x="4663440" y="1508761"/>
            <a:ext cx="3794760" cy="4525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0" name="Google Shape;90;p7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1 Picture">
  <p:cSld name="Title, Text and 1 Pictur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idx="1" type="body"/>
          </p:nvPr>
        </p:nvSpPr>
        <p:spPr>
          <a:xfrm>
            <a:off x="4663440" y="5623561"/>
            <a:ext cx="379476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2" type="body"/>
          </p:nvPr>
        </p:nvSpPr>
        <p:spPr>
          <a:xfrm>
            <a:off x="685800" y="1508761"/>
            <a:ext cx="3794760" cy="4525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6" name="Google Shape;96;p8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8"/>
          <p:cNvSpPr txBox="1"/>
          <p:nvPr>
            <p:ph idx="3" type="body"/>
          </p:nvPr>
        </p:nvSpPr>
        <p:spPr>
          <a:xfrm>
            <a:off x="4663440" y="1508761"/>
            <a:ext cx="3794760" cy="4023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1 Picture">
  <p:cSld name="Title and 1 Pictu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685800" y="1508761"/>
            <a:ext cx="7772400" cy="453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sz="2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2" type="body"/>
          </p:nvPr>
        </p:nvSpPr>
        <p:spPr>
          <a:xfrm>
            <a:off x="685800" y="5623561"/>
            <a:ext cx="777240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9"/>
          <p:cNvSpPr txBox="1"/>
          <p:nvPr>
            <p:ph idx="3" type="body"/>
          </p:nvPr>
        </p:nvSpPr>
        <p:spPr>
          <a:xfrm>
            <a:off x="685800" y="2057400"/>
            <a:ext cx="777240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>
  <p:cSld name="Title and 2 Picture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685800" y="5623561"/>
            <a:ext cx="379476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2" type="body"/>
          </p:nvPr>
        </p:nvSpPr>
        <p:spPr>
          <a:xfrm>
            <a:off x="4663440" y="5623561"/>
            <a:ext cx="379476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3" type="body"/>
          </p:nvPr>
        </p:nvSpPr>
        <p:spPr>
          <a:xfrm>
            <a:off x="685800" y="1508761"/>
            <a:ext cx="7772400" cy="453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sz="2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0"/>
          <p:cNvSpPr txBox="1"/>
          <p:nvPr>
            <p:ph idx="4" type="body"/>
          </p:nvPr>
        </p:nvSpPr>
        <p:spPr>
          <a:xfrm>
            <a:off x="685800" y="2057400"/>
            <a:ext cx="379476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5" name="Google Shape;115;p10"/>
          <p:cNvSpPr txBox="1"/>
          <p:nvPr>
            <p:ph idx="5" type="body"/>
          </p:nvPr>
        </p:nvSpPr>
        <p:spPr>
          <a:xfrm>
            <a:off x="4663440" y="2057400"/>
            <a:ext cx="379476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b="0" i="0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685800" y="6350635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Novartis-Academia Hackathon 2019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15" name="Google Shape;15;p1"/>
            <p:cNvCxnSpPr/>
            <p:nvPr/>
          </p:nvCxnSpPr>
          <p:spPr>
            <a:xfrm rot="10800000">
              <a:off x="6858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 rot="10800000">
              <a:off x="6858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 rot="10800000">
              <a:off x="44805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 rot="10800000">
              <a:off x="44805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 rot="10800000">
              <a:off x="466344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10800000">
              <a:off x="466344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9189720" y="150876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9189720" y="60350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-137160" y="150876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-137160" y="60350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9189720" y="4572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-137160" y="4572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" name="Google Shape;29;p1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ctrTitle"/>
          </p:nvPr>
        </p:nvSpPr>
        <p:spPr>
          <a:xfrm>
            <a:off x="1584900" y="3751243"/>
            <a:ext cx="68733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 Black"/>
              <a:buNone/>
            </a:pPr>
            <a:r>
              <a:rPr lang="en-US" sz="2900"/>
              <a:t>cfDNA as a diagnostic tool for early cancer detection</a:t>
            </a:r>
            <a:br>
              <a:rPr lang="en-US" sz="2900"/>
            </a:br>
            <a:r>
              <a:rPr lang="en-US" sz="2900"/>
              <a:t> </a:t>
            </a:r>
            <a:endParaRPr sz="2900"/>
          </a:p>
        </p:txBody>
      </p:sp>
      <p:sp>
        <p:nvSpPr>
          <p:cNvPr id="184" name="Google Shape;184;p18"/>
          <p:cNvSpPr txBox="1"/>
          <p:nvPr>
            <p:ph idx="1" type="subTitle"/>
          </p:nvPr>
        </p:nvSpPr>
        <p:spPr>
          <a:xfrm>
            <a:off x="1972796" y="4486018"/>
            <a:ext cx="5196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</a:pPr>
            <a:r>
              <a:rPr lang="en-US" sz="1800"/>
              <a:t>Students; Aamna Al-Shehhi, Calina Copos, Madhav Kothari, Rebaz Ahmed, Seth Hilliard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</a:pPr>
            <a:r>
              <a:rPr lang="en-US" sz="1800"/>
              <a:t>Investigators: Alejandro Balbin, Rebecca Leary, Markus Riester, Ben Gustafson, Katie Daco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</a:pPr>
            <a:r>
              <a:rPr lang="en-US"/>
              <a:t>Novartis – Academia Hackathon 2019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</a:pPr>
            <a:r>
              <a:rPr lang="en-US"/>
              <a:t>Cambridge, August 23</a:t>
            </a:r>
            <a:r>
              <a:rPr baseline="30000" lang="en-US"/>
              <a:t>rd</a:t>
            </a:r>
            <a:r>
              <a:rPr lang="en-US"/>
              <a:t>, 2019</a:t>
            </a:r>
            <a:endParaRPr/>
          </a:p>
        </p:txBody>
      </p:sp>
      <p:sp>
        <p:nvSpPr>
          <p:cNvPr id="185" name="Google Shape;185;p18"/>
          <p:cNvSpPr/>
          <p:nvPr>
            <p:ph idx="2" type="pic"/>
          </p:nvPr>
        </p:nvSpPr>
        <p:spPr>
          <a:xfrm>
            <a:off x="685800" y="457200"/>
            <a:ext cx="7770900" cy="277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/>
          <p:nvPr>
            <p:ph idx="3" type="body"/>
          </p:nvPr>
        </p:nvSpPr>
        <p:spPr>
          <a:xfrm>
            <a:off x="0" y="914400"/>
            <a:ext cx="1965960" cy="777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</a:pPr>
            <a:r>
              <a:rPr lang="en-US" sz="1800"/>
              <a:t>NIBR/GDD/ Genesis Labs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easily interpreted results</a:t>
            </a:r>
            <a:endParaRPr/>
          </a:p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71" name="Google Shape;271;p27"/>
          <p:cNvGraphicFramePr/>
          <p:nvPr/>
        </p:nvGraphicFramePr>
        <p:xfrm>
          <a:off x="771550" y="173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{61EE57E0-B11F-4195-BB81-77D4E2893D5B}</a:tableStyleId>
              </a:tblPr>
              <a:tblGrid>
                <a:gridCol w="2511200"/>
                <a:gridCol w="1127625"/>
                <a:gridCol w="1137750"/>
                <a:gridCol w="1236175"/>
                <a:gridCol w="14008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Model</a:t>
                      </a:r>
                      <a:endParaRPr b="1"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Concordant</a:t>
                      </a:r>
                      <a:endParaRPr b="1"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Acceptable</a:t>
                      </a:r>
                      <a:endParaRPr b="1"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Unacceptable</a:t>
                      </a:r>
                      <a:endParaRPr b="1"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Percent Performance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Chromosome Level Random Forest Training</a:t>
                      </a:r>
                      <a:endParaRPr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47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26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22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76.84210526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Chromosome Level Random Forest Testing</a:t>
                      </a:r>
                      <a:endParaRPr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71.42857143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Combined Gradient Boosting Regression Training</a:t>
                      </a:r>
                      <a:endParaRPr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57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23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15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84.21052632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Combined Gradient Boosting Regression Testing</a:t>
                      </a:r>
                      <a:endParaRPr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71.42857143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Combined Random Forest Training</a:t>
                      </a:r>
                      <a:endParaRPr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53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23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80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Combined Random Forest Testing</a:t>
                      </a:r>
                      <a:endParaRPr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71.42857143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directions</a:t>
            </a:r>
            <a:endParaRPr/>
          </a:p>
        </p:txBody>
      </p:sp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685800" y="1508760"/>
            <a:ext cx="77724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5760" lvl="0" marL="457200" rtl="0" algn="l">
              <a:spcBef>
                <a:spcPts val="12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More features can be produced from WPS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12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Study other variables in conjunction with WPS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12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WPS might not sufficiently capture fragment information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12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We were unable to finish our Deep Learning</a:t>
            </a:r>
            <a:endParaRPr/>
          </a:p>
        </p:txBody>
      </p:sp>
      <p:sp>
        <p:nvSpPr>
          <p:cNvPr id="279" name="Google Shape;279;p28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case of questions, please break</a:t>
            </a:r>
            <a:endParaRPr/>
          </a:p>
        </p:txBody>
      </p:sp>
      <p:sp>
        <p:nvSpPr>
          <p:cNvPr id="291" name="Google Shape;291;p30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13" y="1123025"/>
            <a:ext cx="7550281" cy="513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9" name="Google Shape;2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507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00" y="322525"/>
            <a:ext cx="8695500" cy="55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detect cancer?</a:t>
            </a:r>
            <a:endParaRPr/>
          </a:p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p19"/>
          <p:cNvPicPr preferRelativeResize="0"/>
          <p:nvPr/>
        </p:nvPicPr>
        <p:blipFill rotWithShape="1">
          <a:blip r:embed="rId3">
            <a:alphaModFix/>
          </a:blip>
          <a:srcRect b="8642" l="0" r="52559" t="0"/>
          <a:stretch/>
        </p:blipFill>
        <p:spPr>
          <a:xfrm>
            <a:off x="267625" y="1672700"/>
            <a:ext cx="3899699" cy="3332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100" y="106300"/>
            <a:ext cx="3136898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404025" y="5260625"/>
            <a:ext cx="8054100" cy="77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Can we utilize routine blood samples to detect cancer?</a:t>
            </a:r>
            <a:endParaRPr/>
          </a:p>
        </p:txBody>
      </p:sp>
      <p:pic>
        <p:nvPicPr>
          <p:cNvPr id="197" name="Google Shape;19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0876" y="1672702"/>
            <a:ext cx="4440452" cy="333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685800" y="712375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can be detected in circulation?</a:t>
            </a:r>
            <a:endParaRPr/>
          </a:p>
        </p:txBody>
      </p: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 rotWithShape="1">
          <a:blip r:embed="rId3">
            <a:alphaModFix/>
          </a:blip>
          <a:srcRect b="34589" l="19987" r="40402" t="24549"/>
          <a:stretch/>
        </p:blipFill>
        <p:spPr>
          <a:xfrm>
            <a:off x="4553400" y="2347850"/>
            <a:ext cx="4265302" cy="27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75" y="1927550"/>
            <a:ext cx="352425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/>
          <p:nvPr/>
        </p:nvSpPr>
        <p:spPr>
          <a:xfrm>
            <a:off x="369900" y="1812050"/>
            <a:ext cx="6318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0423" y="148600"/>
            <a:ext cx="1618275" cy="3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can we measure about ctDNA?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5699075" y="1657625"/>
            <a:ext cx="29505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Presence or absence of ctDNA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Quantification of ctDNA over time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Genotype of ctDNA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Changes of ctDNA genotype over time</a:t>
            </a:r>
            <a:endParaRPr/>
          </a:p>
        </p:txBody>
      </p:sp>
      <p:sp>
        <p:nvSpPr>
          <p:cNvPr id="216" name="Google Shape;216;p21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5" y="1657625"/>
            <a:ext cx="5206401" cy="39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575" y="175675"/>
            <a:ext cx="1190175" cy="18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is Novartis looking today?</a:t>
            </a:r>
            <a:endParaRPr/>
          </a:p>
        </p:txBody>
      </p:sp>
      <p:sp>
        <p:nvSpPr>
          <p:cNvPr id="225" name="Google Shape;225;p22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8" y="1982375"/>
            <a:ext cx="8975424" cy="28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289850" y="5173100"/>
            <a:ext cx="87453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/>
              <a:t>What can we learn beyond mutations?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Once upon a time...</a:t>
            </a:r>
            <a:endParaRPr/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685800" y="1417200"/>
            <a:ext cx="25080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Window Protection Score (WPS)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What data is important?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What resolution is important?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3750" y="1285825"/>
            <a:ext cx="5843926" cy="35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 txBox="1"/>
          <p:nvPr/>
        </p:nvSpPr>
        <p:spPr>
          <a:xfrm>
            <a:off x="3491525" y="4859425"/>
            <a:ext cx="546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How do we make this ML ready?</a:t>
            </a:r>
            <a:endParaRPr sz="24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Thinking of WPS as a wave</a:t>
            </a:r>
            <a:endParaRPr/>
          </a:p>
        </p:txBody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p24"/>
          <p:cNvPicPr preferRelativeResize="0"/>
          <p:nvPr/>
        </p:nvPicPr>
        <p:blipFill rotWithShape="1">
          <a:blip r:embed="rId3">
            <a:alphaModFix/>
          </a:blip>
          <a:srcRect b="0" l="0" r="0" t="12372"/>
          <a:stretch/>
        </p:blipFill>
        <p:spPr>
          <a:xfrm>
            <a:off x="1097813" y="1182448"/>
            <a:ext cx="6948375" cy="31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>
            <p:ph idx="1" type="body"/>
          </p:nvPr>
        </p:nvSpPr>
        <p:spPr>
          <a:xfrm>
            <a:off x="685800" y="4742125"/>
            <a:ext cx="7182300" cy="120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we can calculate features such as;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Mean, Variance, Amplitude, Power, Peak Frequency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6002525" y="99825"/>
            <a:ext cx="30513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CCCC"/>
                </a:solidFill>
              </a:rPr>
              <a:t>Cristiano et al: Nature 2019</a:t>
            </a:r>
            <a:endParaRPr sz="9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journey</a:t>
            </a:r>
            <a:endParaRPr/>
          </a:p>
        </p:txBody>
      </p:sp>
      <p:sp>
        <p:nvSpPr>
          <p:cNvPr id="254" name="Google Shape;254;p25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" name="Google Shape;2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080500"/>
            <a:ext cx="7924800" cy="507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outputs</a:t>
            </a:r>
            <a:endParaRPr/>
          </a:p>
        </p:txBody>
      </p:sp>
      <p:sp>
        <p:nvSpPr>
          <p:cNvPr id="262" name="Google Shape;262;p26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63" y="1126700"/>
            <a:ext cx="8063172" cy="49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vartis Presentation Standard Blue Carbon">
  <a:themeElements>
    <a:clrScheme name="Novartis 2016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