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iOpq2F19OmuWnwbqCdCe/Yjk6S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4A1CBD-D8FE-4C95-9F1F-09E42915CB41}">
  <a:tblStyle styleId="{454A1CBD-D8FE-4C95-9F1F-09E42915CB4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482E540A-68D8-49E0-9F45-73D07FA48EF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3801" orient="horz"/>
        <p:guide pos="950" orient="horz"/>
        <p:guide pos="5328"/>
        <p:guide pos="2937"/>
        <p:guide pos="432"/>
        <p:guide pos="28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0"/>
          <p:cNvSpPr/>
          <p:nvPr>
            <p:ph idx="2" type="pic"/>
          </p:nvPr>
        </p:nvSpPr>
        <p:spPr>
          <a:xfrm>
            <a:off x="685801" y="457200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1965958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7" name="Google Shape;37;p20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38" name="Google Shape;38;p20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20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20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20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20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20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20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20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20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20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8" name="Google Shape;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s">
  <p:cSld name="Title and 3 Pictur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8580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333756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3" type="body"/>
          </p:nvPr>
        </p:nvSpPr>
        <p:spPr>
          <a:xfrm>
            <a:off x="598932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4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9"/>
          <p:cNvSpPr txBox="1"/>
          <p:nvPr>
            <p:ph idx="5" type="body"/>
          </p:nvPr>
        </p:nvSpPr>
        <p:spPr>
          <a:xfrm>
            <a:off x="68580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29"/>
          <p:cNvSpPr txBox="1"/>
          <p:nvPr>
            <p:ph idx="6" type="body"/>
          </p:nvPr>
        </p:nvSpPr>
        <p:spPr>
          <a:xfrm>
            <a:off x="333756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29"/>
          <p:cNvSpPr txBox="1"/>
          <p:nvPr>
            <p:ph idx="7" type="body"/>
          </p:nvPr>
        </p:nvSpPr>
        <p:spPr>
          <a:xfrm>
            <a:off x="598932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nd Big Statement">
  <p:cSld name="Picture and Big Statem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30"/>
          <p:cNvSpPr txBox="1"/>
          <p:nvPr>
            <p:ph idx="3" type="body"/>
          </p:nvPr>
        </p:nvSpPr>
        <p:spPr>
          <a:xfrm>
            <a:off x="68580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1965960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8" name="Google Shape;138;p31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39" name="Google Shape;139;p31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31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31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31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31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31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31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No Picture" showMasterSp="0">
  <p:cSld name="Section Header - No Pictur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51" name="Google Shape;151;p32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52" name="Google Shape;152;p32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32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32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32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32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32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 txBox="1"/>
          <p:nvPr/>
        </p:nvSpPr>
        <p:spPr>
          <a:xfrm>
            <a:off x="1965960" y="4389120"/>
            <a:ext cx="6492241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35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35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71" name="Google Shape;171;p35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35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35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35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35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35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- No Picture" showMasterSp="0">
  <p:cSld name="End Slide - No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2"/>
          <p:cNvSpPr txBox="1"/>
          <p:nvPr/>
        </p:nvSpPr>
        <p:spPr>
          <a:xfrm>
            <a:off x="1965960" y="2331720"/>
            <a:ext cx="649224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7" name="Google Shape;57;p22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58" name="Google Shape;58;p22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22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22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22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22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22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" name="Google Shape;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No Picture" showMasterSp="0">
  <p:cSld name="Title Slide - No Pictur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23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71" name="Google Shape;71;p23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23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3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3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3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3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3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3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3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3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1" name="Google Shape;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25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1 Picture">
  <p:cSld name="Title, Text and 1 Pictur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6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>
            <p:ph idx="3" type="body"/>
          </p:nvPr>
        </p:nvSpPr>
        <p:spPr>
          <a:xfrm>
            <a:off x="466344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1 Picture">
  <p:cSld name="Title and 1 Pictu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685800" y="5623561"/>
            <a:ext cx="777240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7"/>
          <p:cNvSpPr txBox="1"/>
          <p:nvPr>
            <p:ph idx="3" type="body"/>
          </p:nvPr>
        </p:nvSpPr>
        <p:spPr>
          <a:xfrm>
            <a:off x="685800" y="2057400"/>
            <a:ext cx="777240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>
  <p:cSld name="Title and 2 Picture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3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>
            <p:ph idx="4" type="body"/>
          </p:nvPr>
        </p:nvSpPr>
        <p:spPr>
          <a:xfrm>
            <a:off x="68580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28"/>
          <p:cNvSpPr txBox="1"/>
          <p:nvPr>
            <p:ph idx="5" type="body"/>
          </p:nvPr>
        </p:nvSpPr>
        <p:spPr>
          <a:xfrm>
            <a:off x="466344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/>
        </p:nvSpPr>
        <p:spPr>
          <a:xfrm>
            <a:off x="685800" y="6350635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Novartis-Academia Hackathon 2019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5" name="Google Shape;15;p19"/>
            <p:cNvCxnSpPr/>
            <p:nvPr/>
          </p:nvCxnSpPr>
          <p:spPr>
            <a:xfrm rot="10800000">
              <a:off x="6858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9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9"/>
            <p:cNvCxnSpPr/>
            <p:nvPr/>
          </p:nvCxnSpPr>
          <p:spPr>
            <a:xfrm rot="10800000">
              <a:off x="6858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9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9"/>
            <p:cNvCxnSpPr/>
            <p:nvPr/>
          </p:nvCxnSpPr>
          <p:spPr>
            <a:xfrm rot="10800000">
              <a:off x="44805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9"/>
            <p:cNvCxnSpPr/>
            <p:nvPr/>
          </p:nvCxnSpPr>
          <p:spPr>
            <a:xfrm rot="10800000">
              <a:off x="44805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9"/>
            <p:cNvCxnSpPr/>
            <p:nvPr/>
          </p:nvCxnSpPr>
          <p:spPr>
            <a:xfrm rot="10800000">
              <a:off x="466344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9"/>
            <p:cNvCxnSpPr/>
            <p:nvPr/>
          </p:nvCxnSpPr>
          <p:spPr>
            <a:xfrm rot="10800000">
              <a:off x="466344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9"/>
            <p:cNvCxnSpPr/>
            <p:nvPr/>
          </p:nvCxnSpPr>
          <p:spPr>
            <a:xfrm>
              <a:off x="918972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9"/>
            <p:cNvCxnSpPr/>
            <p:nvPr/>
          </p:nvCxnSpPr>
          <p:spPr>
            <a:xfrm>
              <a:off x="918972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-13716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-13716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9"/>
            <p:cNvCxnSpPr/>
            <p:nvPr/>
          </p:nvCxnSpPr>
          <p:spPr>
            <a:xfrm>
              <a:off x="918972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9"/>
            <p:cNvCxnSpPr/>
            <p:nvPr/>
          </p:nvCxnSpPr>
          <p:spPr>
            <a:xfrm>
              <a:off x="-13716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ctrTitle"/>
          </p:nvPr>
        </p:nvSpPr>
        <p:spPr>
          <a:xfrm>
            <a:off x="1584900" y="3751243"/>
            <a:ext cx="6873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</a:pPr>
            <a:r>
              <a:rPr lang="en-US" sz="2900"/>
              <a:t>cfDNA as a diagnostic tool for early cancer detection</a:t>
            </a:r>
            <a:br>
              <a:rPr lang="en-US" sz="2900"/>
            </a:br>
            <a:r>
              <a:rPr lang="en-US" sz="2900"/>
              <a:t> </a:t>
            </a:r>
            <a:endParaRPr sz="2900"/>
          </a:p>
        </p:txBody>
      </p:sp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1972796" y="4486018"/>
            <a:ext cx="519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Students; Aamna Al-Shehhi, Calina Copos, Madhav Kothari, Rebaz Ahmed, Seth Hilliard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Investigators: Alejandro Balbin, Rebecca Leary, Markus Riester, Ben Gustafson, Katie Daco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Novartis – Academia Hackathon 2019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Cambridge, August 23</a:t>
            </a:r>
            <a:r>
              <a:rPr baseline="30000" lang="en-US"/>
              <a:t>rd</a:t>
            </a:r>
            <a:r>
              <a:rPr lang="en-US"/>
              <a:t>, 2019</a:t>
            </a:r>
            <a:endParaRPr/>
          </a:p>
        </p:txBody>
      </p:sp>
      <p:sp>
        <p:nvSpPr>
          <p:cNvPr id="185" name="Google Shape;185;p1"/>
          <p:cNvSpPr/>
          <p:nvPr>
            <p:ph idx="2" type="pic"/>
          </p:nvPr>
        </p:nvSpPr>
        <p:spPr>
          <a:xfrm>
            <a:off x="685800" y="457200"/>
            <a:ext cx="7770900" cy="27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lang="en-US" sz="1800"/>
              <a:t>NIBR/GDD/ Genesis Labs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Deep Learning Approach (2)</a:t>
            </a:r>
            <a:endParaRPr/>
          </a:p>
        </p:txBody>
      </p:sp>
      <p:pic>
        <p:nvPicPr>
          <p:cNvPr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39" y="2881372"/>
            <a:ext cx="8857921" cy="293209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1" name="Google Shape;271;p10"/>
          <p:cNvCxnSpPr/>
          <p:nvPr/>
        </p:nvCxnSpPr>
        <p:spPr>
          <a:xfrm>
            <a:off x="2867264" y="3133772"/>
            <a:ext cx="0" cy="2536426"/>
          </a:xfrm>
          <a:prstGeom prst="straightConnector1">
            <a:avLst/>
          </a:prstGeom>
          <a:noFill/>
          <a:ln cap="flat" cmpd="sng" w="44450">
            <a:solidFill>
              <a:srgbClr val="E5451B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272" name="Google Shape;272;p10"/>
          <p:cNvGraphicFramePr/>
          <p:nvPr/>
        </p:nvGraphicFramePr>
        <p:xfrm>
          <a:off x="2355210" y="1900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{454A1CBD-D8FE-4C95-9F1F-09E42915CB41}</a:tableStyleId>
              </a:tblPr>
              <a:tblGrid>
                <a:gridCol w="2480000"/>
                <a:gridCol w="195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Root Mean Square Error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Convolutional Neural Network  (CNN)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0.0077846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 easily interpreted results</a:t>
            </a:r>
            <a:endParaRPr/>
          </a:p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0" name="Google Shape;280;p11"/>
          <p:cNvGraphicFramePr/>
          <p:nvPr/>
        </p:nvGraphicFramePr>
        <p:xfrm>
          <a:off x="583156" y="1199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{482E540A-68D8-49E0-9F45-73D07FA48EF3}</a:tableStyleId>
              </a:tblPr>
              <a:tblGrid>
                <a:gridCol w="2667500"/>
                <a:gridCol w="1197800"/>
                <a:gridCol w="1208575"/>
                <a:gridCol w="1313125"/>
                <a:gridCol w="1916525"/>
              </a:tblGrid>
              <a:tr h="34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Model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Concordant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Acceptable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Unacceptable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Percent Performance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Chromosome Level Random Forest Training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76.8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Chromosome Level Random Forest Testing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71.4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Combined Gradient Boosting Regression Training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84.2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Combined Gradient Boosting Regression Testing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71.4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Combined Random Forest Training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80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Combined Random Forest Testing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71.4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Chromosome Level CNN Training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67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14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2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highlight>
                            <a:srgbClr val="FFFF00"/>
                          </a:highlight>
                        </a:rPr>
                        <a:t>97.6</a:t>
                      </a:r>
                      <a:endParaRPr b="1"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Chromosome Level CNN Testing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9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6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highlight>
                            <a:srgbClr val="FFFF00"/>
                          </a:highlight>
                        </a:rPr>
                        <a:t>4</a:t>
                      </a:r>
                      <a:endParaRPr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highlight>
                            <a:srgbClr val="FFFF00"/>
                          </a:highlight>
                        </a:rPr>
                        <a:t>78.9</a:t>
                      </a:r>
                      <a:endParaRPr b="1" sz="12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287" name="Google Shape;287;p12"/>
          <p:cNvSpPr txBox="1"/>
          <p:nvPr>
            <p:ph idx="1" type="body"/>
          </p:nvPr>
        </p:nvSpPr>
        <p:spPr>
          <a:xfrm>
            <a:off x="685800" y="1508760"/>
            <a:ext cx="7772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More features can be produced from WPS.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Study other variables in conjunction with WPS.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WPS might not sufficiently capture fragment information.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Improve machine learning performance by tuning model parameters (hyperparameter optimization). 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Apply transfer learning models such as VGG16 or Inception model to improve deep learning model performance.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88" name="Google Shape;288;p1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case of questions, please break</a:t>
            </a:r>
            <a:endParaRPr/>
          </a:p>
        </p:txBody>
      </p:sp>
      <p:sp>
        <p:nvSpPr>
          <p:cNvPr id="300" name="Google Shape;300;p1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13" y="1123025"/>
            <a:ext cx="7550281" cy="51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8" cy="507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00" y="322525"/>
            <a:ext cx="8695500" cy="5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1" name="Google Shape;321;p17"/>
          <p:cNvGraphicFramePr/>
          <p:nvPr/>
        </p:nvGraphicFramePr>
        <p:xfrm>
          <a:off x="296406" y="2415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{454A1CBD-D8FE-4C95-9F1F-09E42915CB41}</a:tableStyleId>
              </a:tblPr>
              <a:tblGrid>
                <a:gridCol w="2492750"/>
                <a:gridCol w="60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Ensemble 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Key Features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Gradient Boosting Regression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Boosting:  Regression Tree  is fit on the negative gradient of the given loss function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Bagging ensemble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Bagging:  Regression tree (weak learner)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AdaBoost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Boosting: more weight is given to the models with better performance on training data.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901" y="216843"/>
            <a:ext cx="5818197" cy="581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do we detect cancer?</a:t>
            </a:r>
            <a:endParaRPr/>
          </a:p>
        </p:txBody>
      </p:sp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"/>
          <p:cNvPicPr preferRelativeResize="0"/>
          <p:nvPr/>
        </p:nvPicPr>
        <p:blipFill rotWithShape="1">
          <a:blip r:embed="rId3">
            <a:alphaModFix/>
          </a:blip>
          <a:srcRect b="8641" l="0" r="52559" t="0"/>
          <a:stretch/>
        </p:blipFill>
        <p:spPr>
          <a:xfrm>
            <a:off x="267625" y="1672700"/>
            <a:ext cx="3899699" cy="33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100" y="106300"/>
            <a:ext cx="3136898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404025" y="5260625"/>
            <a:ext cx="80541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r>
              <a:rPr lang="en-US"/>
              <a:t>Can we utilize routine blood samples to detect cancer?</a:t>
            </a:r>
            <a:endParaRPr/>
          </a:p>
        </p:txBody>
      </p:sp>
      <p:pic>
        <p:nvPicPr>
          <p:cNvPr id="197" name="Google Shape;1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0876" y="1672702"/>
            <a:ext cx="4440452" cy="33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685800" y="712375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can be detected in circulation?</a:t>
            </a:r>
            <a:endParaRPr/>
          </a:p>
        </p:txBody>
      </p:sp>
      <p:sp>
        <p:nvSpPr>
          <p:cNvPr id="204" name="Google Shape;204;p3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3"/>
          <p:cNvPicPr preferRelativeResize="0"/>
          <p:nvPr/>
        </p:nvPicPr>
        <p:blipFill rotWithShape="1">
          <a:blip r:embed="rId3">
            <a:alphaModFix/>
          </a:blip>
          <a:srcRect b="34589" l="19987" r="40401" t="24549"/>
          <a:stretch/>
        </p:blipFill>
        <p:spPr>
          <a:xfrm>
            <a:off x="4553400" y="2347850"/>
            <a:ext cx="4265302" cy="27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06" name="Google Shape;2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275" y="1927550"/>
            <a:ext cx="3524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"/>
          <p:cNvSpPr/>
          <p:nvPr/>
        </p:nvSpPr>
        <p:spPr>
          <a:xfrm>
            <a:off x="369900" y="1812050"/>
            <a:ext cx="6318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0423" y="148600"/>
            <a:ext cx="1618275" cy="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can we measure about ctDNA?</a:t>
            </a:r>
            <a:endParaRPr/>
          </a:p>
        </p:txBody>
      </p:sp>
      <p:sp>
        <p:nvSpPr>
          <p:cNvPr id="215" name="Google Shape;215;p4"/>
          <p:cNvSpPr txBox="1"/>
          <p:nvPr>
            <p:ph idx="1" type="body"/>
          </p:nvPr>
        </p:nvSpPr>
        <p:spPr>
          <a:xfrm>
            <a:off x="5699075" y="1657625"/>
            <a:ext cx="29505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Presence or absence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Quantification of ctDNA over time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Genotype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Changes of ctDNA genotype over time</a:t>
            </a:r>
            <a:endParaRPr/>
          </a:p>
        </p:txBody>
      </p:sp>
      <p:sp>
        <p:nvSpPr>
          <p:cNvPr id="216" name="Google Shape;216;p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75" y="1657625"/>
            <a:ext cx="5206401" cy="39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575" y="175675"/>
            <a:ext cx="1190175" cy="18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Where is Novartis looking today?</a:t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8" y="1982375"/>
            <a:ext cx="8975424" cy="2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"/>
          <p:cNvSpPr txBox="1"/>
          <p:nvPr/>
        </p:nvSpPr>
        <p:spPr>
          <a:xfrm>
            <a:off x="289850" y="5173100"/>
            <a:ext cx="8745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we learn beyond mutations?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Once upon a time...</a:t>
            </a:r>
            <a:endParaRPr/>
          </a:p>
        </p:txBody>
      </p:sp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685800" y="1417200"/>
            <a:ext cx="2508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Window Protection Score (WPS)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data is important?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resolution is important?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750" y="1285825"/>
            <a:ext cx="5843926" cy="3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/>
          <p:nvPr/>
        </p:nvSpPr>
        <p:spPr>
          <a:xfrm>
            <a:off x="3491525" y="4859425"/>
            <a:ext cx="546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make this ML ready?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Thinking of WPS as a wave</a:t>
            </a:r>
            <a:endParaRPr/>
          </a:p>
        </p:txBody>
      </p:sp>
      <p:sp>
        <p:nvSpPr>
          <p:cNvPr id="244" name="Google Shape;244;p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12371"/>
          <a:stretch/>
        </p:blipFill>
        <p:spPr>
          <a:xfrm>
            <a:off x="1097813" y="1182448"/>
            <a:ext cx="6948375" cy="3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685800" y="4742125"/>
            <a:ext cx="71823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Now we can calculate features such 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Mean, Variance, Amplitude, Power, Peak Frequency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6002525" y="99825"/>
            <a:ext cx="3051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Cristiano et al: Nature 2019</a:t>
            </a:r>
            <a:endParaRPr b="0" i="0" sz="9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journey</a:t>
            </a:r>
            <a:endParaRPr/>
          </a:p>
        </p:txBody>
      </p:sp>
      <p:sp>
        <p:nvSpPr>
          <p:cNvPr id="254" name="Google Shape;254;p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80500"/>
            <a:ext cx="7924800" cy="507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Machine Learning Approach (1)</a:t>
            </a:r>
            <a:endParaRPr/>
          </a:p>
        </p:txBody>
      </p:sp>
      <p:sp>
        <p:nvSpPr>
          <p:cNvPr id="262" name="Google Shape;262;p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763" y="1126700"/>
            <a:ext cx="8063172" cy="49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